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7"/>
  </p:notesMasterIdLst>
  <p:sldIdLst>
    <p:sldId id="297" r:id="rId5"/>
    <p:sldId id="339" r:id="rId6"/>
    <p:sldId id="341" r:id="rId7"/>
    <p:sldId id="302" r:id="rId8"/>
    <p:sldId id="304" r:id="rId9"/>
    <p:sldId id="306" r:id="rId10"/>
    <p:sldId id="305" r:id="rId11"/>
    <p:sldId id="308" r:id="rId12"/>
    <p:sldId id="307" r:id="rId13"/>
    <p:sldId id="309" r:id="rId14"/>
    <p:sldId id="310" r:id="rId15"/>
    <p:sldId id="311" r:id="rId16"/>
    <p:sldId id="316" r:id="rId17"/>
    <p:sldId id="312" r:id="rId18"/>
    <p:sldId id="315" r:id="rId19"/>
    <p:sldId id="313" r:id="rId20"/>
    <p:sldId id="314" r:id="rId21"/>
    <p:sldId id="318" r:id="rId22"/>
    <p:sldId id="319" r:id="rId23"/>
    <p:sldId id="320" r:id="rId24"/>
    <p:sldId id="323" r:id="rId25"/>
    <p:sldId id="322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42" r:id="rId36"/>
    <p:sldId id="343" r:id="rId37"/>
    <p:sldId id="344" r:id="rId38"/>
    <p:sldId id="345" r:id="rId39"/>
    <p:sldId id="333" r:id="rId40"/>
    <p:sldId id="334" r:id="rId41"/>
    <p:sldId id="340" r:id="rId42"/>
    <p:sldId id="335" r:id="rId43"/>
    <p:sldId id="336" r:id="rId44"/>
    <p:sldId id="337" r:id="rId45"/>
    <p:sldId id="338" r:id="rId46"/>
  </p:sldIdLst>
  <p:sldSz cx="12188825" cy="6858000"/>
  <p:notesSz cx="7010400" cy="92964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582"/>
    <a:srgbClr val="A0C539"/>
    <a:srgbClr val="39B4DF"/>
    <a:srgbClr val="000000"/>
    <a:srgbClr val="262626"/>
    <a:srgbClr val="00B0F0"/>
    <a:srgbClr val="69C1E1"/>
    <a:srgbClr val="F7F7F7"/>
    <a:srgbClr val="717171"/>
    <a:srgbClr val="1F9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>
      <p:cViewPr varScale="1">
        <p:scale>
          <a:sx n="75" d="100"/>
          <a:sy n="75" d="100"/>
        </p:scale>
        <p:origin x="946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CC1C6C5-D7F8-458D-A8E4-1516193A98A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4A04F67-41D7-4D4C-90F7-A00FA81E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Welcome</a:t>
            </a:r>
            <a:r>
              <a:rPr lang="en-US" baseline="0" dirty="0"/>
              <a:t>/introductions &amp; introduce D3 Training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/>
              <a:t>New employees had orientation earlier in the morning – this one provides more specifics around what was covered then as well as D3-specific information (like community pages, meetings,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/>
              <a:t>Slides with links will be shared after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04F67-41D7-4D4C-90F7-A00FA81EF7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4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ask, ‘how</a:t>
            </a:r>
            <a:r>
              <a:rPr lang="en-US" baseline="0" dirty="0"/>
              <a:t> bad is this plot?’  What things are missing that should be present?</a:t>
            </a:r>
          </a:p>
          <a:p>
            <a:r>
              <a:rPr lang="en-US" baseline="0" dirty="0"/>
              <a:t> e.g. Title, meaningful axis labels, scientific notation is bad for business, is the salary actually on the rise?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04F67-41D7-4D4C-90F7-A00FA81EF7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04F67-41D7-4D4C-90F7-A00FA81EF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0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04F67-41D7-4D4C-90F7-A00FA81EF7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04F67-41D7-4D4C-90F7-A00FA81EF7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‘1’ shows the untitled file we are</a:t>
            </a:r>
            <a:r>
              <a:rPr lang="en-US" baseline="0" dirty="0"/>
              <a:t> composing our commands in</a:t>
            </a:r>
          </a:p>
          <a:p>
            <a:r>
              <a:rPr lang="en-US" baseline="0" dirty="0"/>
              <a:t>‘2’ is called the console, we can see our commands being entered here, or we can execute commands down here</a:t>
            </a:r>
          </a:p>
          <a:p>
            <a:r>
              <a:rPr lang="en-US" baseline="0" dirty="0"/>
              <a:t>‘3’ is our current directory and shows our files  and folders in this directory.</a:t>
            </a:r>
          </a:p>
          <a:p>
            <a:r>
              <a:rPr lang="en-US" baseline="0" dirty="0"/>
              <a:t>‘4’ is called the environment panel.  This shows all of the data and information we have loaded into memory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04F67-41D7-4D4C-90F7-A00FA81EF7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04F67-41D7-4D4C-90F7-A00FA81EF7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04F67-41D7-4D4C-90F7-A00FA81EF7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07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04F67-41D7-4D4C-90F7-A00FA81EF7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04F67-41D7-4D4C-90F7-A00FA81EF7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8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8324" y="2209800"/>
            <a:ext cx="8532178" cy="914400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2" y="3429004"/>
            <a:ext cx="12188828" cy="342899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1" y="3124201"/>
            <a:ext cx="12188825" cy="69201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marR="0" indent="-228543" algn="l" defTabSz="7448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8883" y="3124201"/>
            <a:ext cx="9751060" cy="692011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| Date</a:t>
            </a:r>
          </a:p>
        </p:txBody>
      </p:sp>
      <p:pic>
        <p:nvPicPr>
          <p:cNvPr id="17" name="Picture 12" descr="all_grad_icon_rgb_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10868369" y="304800"/>
            <a:ext cx="95276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 userDrawn="1"/>
        </p:nvGrpSpPr>
        <p:grpSpPr>
          <a:xfrm>
            <a:off x="4341812" y="6248400"/>
            <a:ext cx="3296781" cy="496900"/>
            <a:chOff x="4397831" y="6258056"/>
            <a:chExt cx="3296781" cy="4969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7831" y="6258056"/>
              <a:ext cx="496771" cy="496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4799012" y="6389793"/>
              <a:ext cx="2895600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6" dirty="0">
                  <a:solidFill>
                    <a:schemeClr val="bg1">
                      <a:lumMod val="95000"/>
                    </a:schemeClr>
                  </a:solidFill>
                  <a:latin typeface="Franklin Gothic Medium Cond" panose="020B0606030402020204" pitchFamily="34" charset="0"/>
                </a:rPr>
                <a:t> D</a:t>
              </a:r>
              <a:r>
                <a:rPr lang="en-US" sz="1466" baseline="30000" dirty="0">
                  <a:solidFill>
                    <a:schemeClr val="bg1">
                      <a:lumMod val="95000"/>
                    </a:schemeClr>
                  </a:solidFill>
                  <a:latin typeface="Franklin Gothic Medium Cond" panose="020B0606030402020204" pitchFamily="34" charset="0"/>
                </a:rPr>
                <a:t>3</a:t>
              </a:r>
              <a:r>
                <a:rPr lang="en-US" sz="1466" dirty="0">
                  <a:solidFill>
                    <a:schemeClr val="bg1">
                      <a:lumMod val="95000"/>
                    </a:schemeClr>
                  </a:solidFill>
                  <a:latin typeface="Franklin Gothic Medium Cond" panose="020B0606030402020204" pitchFamily="34" charset="0"/>
                </a:rPr>
                <a:t>: Data, Discovery &amp; Decision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4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108199"/>
            <a:ext cx="10969943" cy="391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-1"/>
            <a:ext cx="12203336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marR="0" indent="-228543" algn="l" defTabSz="7448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6250305"/>
            <a:ext cx="590608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7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7451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7451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-1"/>
            <a:ext cx="12203336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marR="0" indent="-228543" algn="l" defTabSz="7448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6250305"/>
            <a:ext cx="590608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3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1593895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10969943" cy="4724399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 marL="2818695" indent="-380905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441" y="889000"/>
            <a:ext cx="10969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 bwMode="auto">
          <a:xfrm>
            <a:off x="0" y="-1"/>
            <a:ext cx="12203336" cy="76201"/>
          </a:xfrm>
          <a:prstGeom prst="rect">
            <a:avLst/>
          </a:prstGeom>
          <a:solidFill>
            <a:srgbClr val="39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marR="0" indent="-228543" algn="l" defTabSz="7448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6250305"/>
            <a:ext cx="590608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3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6179"/>
            <a:ext cx="12188825" cy="6858000"/>
          </a:xfrm>
          <a:prstGeom prst="rect">
            <a:avLst/>
          </a:prstGeom>
          <a:solidFill>
            <a:srgbClr val="0094C8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324" y="2852804"/>
            <a:ext cx="8532178" cy="880997"/>
          </a:xfrm>
        </p:spPr>
        <p:txBody>
          <a:bodyPr anchor="t">
            <a:noAutofit/>
          </a:bodyPr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40156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419599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419599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1"/>
            <a:ext cx="12203336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marR="0" indent="-228543" algn="l" defTabSz="7448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441" y="889000"/>
            <a:ext cx="10969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6250305"/>
            <a:ext cx="590608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844925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844925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-1"/>
            <a:ext cx="12203336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marR="0" indent="-228543" algn="l" defTabSz="7448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9441" y="889000"/>
            <a:ext cx="10969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6250305"/>
            <a:ext cx="590608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-1"/>
            <a:ext cx="12203336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marR="0" indent="-228543" algn="l" defTabSz="7448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441" y="889000"/>
            <a:ext cx="10969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6250305"/>
            <a:ext cx="590608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-1"/>
            <a:ext cx="12203336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marR="0" indent="-228543" algn="l" defTabSz="7448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6250305"/>
            <a:ext cx="590608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2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49"/>
            <a:ext cx="4010039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720398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584697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1"/>
            <a:ext cx="12203336" cy="7620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marL="228543" marR="0" indent="-228543" algn="l" defTabSz="7448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6250305"/>
            <a:ext cx="590608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6250305"/>
            <a:ext cx="590608" cy="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7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>
            <a:off x="2" y="0"/>
            <a:ext cx="12188824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2033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2108199"/>
            <a:ext cx="10969943" cy="401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12F83-AED2-40EC-B7F4-1946929DDA62}" type="datetime1">
              <a:rPr lang="en-US" smtClean="0"/>
              <a:t>8/26/2019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354828"/>
            <a:ext cx="12203336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65212" y="6389831"/>
            <a:ext cx="5413362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6" dirty="0">
                <a:solidFill>
                  <a:schemeClr val="bg1">
                    <a:lumMod val="95000"/>
                  </a:schemeClr>
                </a:solidFill>
                <a:latin typeface="Franklin Gothic Medium Cond" panose="020B0606030402020204" pitchFamily="34" charset="0"/>
              </a:rPr>
              <a:t> D</a:t>
            </a:r>
            <a:r>
              <a:rPr lang="en-US" sz="1466" baseline="30000" dirty="0">
                <a:solidFill>
                  <a:schemeClr val="bg1">
                    <a:lumMod val="95000"/>
                  </a:schemeClr>
                </a:solidFill>
                <a:latin typeface="Franklin Gothic Medium Cond" panose="020B0606030402020204" pitchFamily="34" charset="0"/>
              </a:rPr>
              <a:t>3</a:t>
            </a:r>
            <a:r>
              <a:rPr lang="en-US" sz="1466" dirty="0">
                <a:solidFill>
                  <a:schemeClr val="bg1">
                    <a:lumMod val="95000"/>
                  </a:schemeClr>
                </a:solidFill>
                <a:latin typeface="Franklin Gothic Medium Cond" panose="020B0606030402020204" pitchFamily="34" charset="0"/>
              </a:rPr>
              <a:t>: Data, Discovery &amp; Decision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1620" y="638983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6">
                <a:solidFill>
                  <a:schemeClr val="tx1">
                    <a:tint val="7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fld id="{B11C0240-C80F-4E21-9A06-D8AA01E0E81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MSIPCMContentMarking" descr="{&quot;HashCode&quot;:1840550347,&quot;Placement&quot;:&quot;Footer&quot;}">
            <a:extLst>
              <a:ext uri="{FF2B5EF4-FFF2-40B4-BE49-F238E27FC236}">
                <a16:creationId xmlns:a16="http://schemas.microsoft.com/office/drawing/2014/main" id="{1967DC76-E21A-4651-B934-FA73235326F5}"/>
              </a:ext>
            </a:extLst>
          </p:cNvPr>
          <p:cNvSpPr txBox="1"/>
          <p:nvPr userDrawn="1"/>
        </p:nvSpPr>
        <p:spPr>
          <a:xfrm>
            <a:off x="10846195" y="6595656"/>
            <a:ext cx="134263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19BFFF"/>
                </a:solidFill>
                <a:latin typeface="Calibri" panose="020F0502020204030204" pitchFamily="34" charset="0"/>
              </a:rPr>
              <a:t>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726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895" rtl="0" eaLnBrk="1" latinLnBrk="0" hangingPunct="1">
        <a:spcBef>
          <a:spcPct val="0"/>
        </a:spcBef>
        <a:buNone/>
        <a:defRPr sz="4266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457086" indent="-457086" algn="l" defTabSz="1218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1pPr>
      <a:lvl2pPr marL="990352" indent="-380905" algn="l" defTabSz="12188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6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1523619" indent="-304724" algn="l" defTabSz="1218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2133067" indent="-304724" algn="l" defTabSz="12188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2437790" indent="0" algn="l" defTabSz="1218895" rtl="0" eaLnBrk="1" latinLnBrk="0" hangingPunct="1">
        <a:spcBef>
          <a:spcPct val="200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3351962" indent="-304724" algn="l" defTabSz="1218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nlahman.com/baseball-archive/statistic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bauer@allstate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old/3.2.4/" TargetMode="External"/><Relationship Id="rId2" Type="http://schemas.openxmlformats.org/officeDocument/2006/relationships/hyperlink" Target="https://www.rstudio.com/products/rstudio/download/#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lconnect.allstate.com/community/QR_and_A_Live/Documents/RStudio_R_tin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2209800"/>
            <a:ext cx="9372600" cy="914400"/>
          </a:xfrm>
        </p:spPr>
        <p:txBody>
          <a:bodyPr/>
          <a:lstStyle/>
          <a:p>
            <a:r>
              <a:rPr lang="en-US" dirty="0"/>
              <a:t>R for Excel Users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Are Glad You’re Here!</a:t>
            </a:r>
          </a:p>
        </p:txBody>
      </p:sp>
    </p:spTree>
    <p:extLst>
      <p:ext uri="{BB962C8B-B14F-4D97-AF65-F5344CB8AC3E}">
        <p14:creationId xmlns:p14="http://schemas.microsoft.com/office/powerpoint/2010/main" val="351670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760413" y="990600"/>
            <a:ext cx="1981200" cy="525935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This is what an empty R file looks like.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can type commands and hit </a:t>
            </a:r>
            <a:r>
              <a:rPr lang="en-US" sz="2800" dirty="0">
                <a:solidFill>
                  <a:srgbClr val="E01582"/>
                </a:solidFill>
              </a:rPr>
              <a:t>ctrl-enter to ask R </a:t>
            </a:r>
            <a:r>
              <a:rPr lang="en-US" sz="2800" dirty="0"/>
              <a:t>to actually do them.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Let’s try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A&lt;- 1</a:t>
            </a:r>
            <a:endParaRPr lang="en-US" sz="2267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613" y="957608"/>
            <a:ext cx="8843521" cy="516630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417616" y="2100608"/>
            <a:ext cx="1524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1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760413" y="990600"/>
            <a:ext cx="1981200" cy="5333999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File name turns red because we have not saved our work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Console shows the command we just ran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Environment panel shows that we now have a new value ‘A’ and A’s value is 1.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Let’s save our work using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ctrl-s</a:t>
            </a:r>
            <a:r>
              <a:rPr lang="en-US" sz="2800" dirty="0"/>
              <a:t> and call it </a:t>
            </a:r>
            <a:r>
              <a:rPr lang="en-US" sz="2800" dirty="0" err="1">
                <a:solidFill>
                  <a:srgbClr val="FF0000"/>
                </a:solidFill>
              </a:rPr>
              <a:t>tutorial.R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 a lot of things just happened!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93" y="800705"/>
            <a:ext cx="9308962" cy="543401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694612" y="1752600"/>
            <a:ext cx="2438400" cy="685800"/>
          </a:xfrm>
          <a:prstGeom prst="ellipse">
            <a:avLst/>
          </a:prstGeom>
          <a:noFill/>
          <a:ln>
            <a:solidFill>
              <a:srgbClr val="A0C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32012" y="5638800"/>
            <a:ext cx="2438400" cy="685800"/>
          </a:xfrm>
          <a:prstGeom prst="ellipse">
            <a:avLst/>
          </a:prstGeom>
          <a:noFill/>
          <a:ln>
            <a:solidFill>
              <a:srgbClr val="A0C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2012" y="990600"/>
            <a:ext cx="2133600" cy="685800"/>
          </a:xfrm>
          <a:prstGeom prst="ellipse">
            <a:avLst/>
          </a:prstGeom>
          <a:noFill/>
          <a:ln>
            <a:solidFill>
              <a:srgbClr val="A0C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8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760413" y="990600"/>
            <a:ext cx="1981200" cy="53339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We can see our file now says </a:t>
            </a:r>
            <a:r>
              <a:rPr lang="en-US" sz="2800" dirty="0" err="1"/>
              <a:t>tutorial.R</a:t>
            </a:r>
            <a:r>
              <a:rPr lang="en-US" sz="2800" dirty="0"/>
              <a:t> and is no longer </a:t>
            </a:r>
            <a:r>
              <a:rPr lang="en-US" sz="2800" dirty="0">
                <a:solidFill>
                  <a:srgbClr val="FF0000"/>
                </a:solidFill>
              </a:rPr>
              <a:t>red.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can also see that </a:t>
            </a:r>
            <a:r>
              <a:rPr lang="en-US" sz="2800" dirty="0" err="1"/>
              <a:t>tutorial.R</a:t>
            </a:r>
            <a:r>
              <a:rPr lang="en-US" sz="2800" dirty="0"/>
              <a:t> is in our file space.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1217857"/>
            <a:ext cx="8348031" cy="487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6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Vectors</a:t>
            </a:r>
          </a:p>
        </p:txBody>
      </p:sp>
    </p:spTree>
    <p:extLst>
      <p:ext uri="{BB962C8B-B14F-4D97-AF65-F5344CB8AC3E}">
        <p14:creationId xmlns:p14="http://schemas.microsoft.com/office/powerpoint/2010/main" val="333165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760413" y="990600"/>
            <a:ext cx="6393234" cy="53339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we executed </a:t>
            </a:r>
            <a:r>
              <a:rPr lang="en-US" sz="2000" dirty="0">
                <a:solidFill>
                  <a:srgbClr val="A0C539"/>
                </a:solidFill>
              </a:rPr>
              <a:t>A &lt;- 1 </a:t>
            </a:r>
            <a:r>
              <a:rPr lang="en-US" sz="2000" dirty="0"/>
              <a:t>we created a ‘numeric’ type vector called A with value 1.</a:t>
            </a:r>
          </a:p>
          <a:p>
            <a:r>
              <a:rPr lang="en-US" sz="2000" dirty="0"/>
              <a:t>We can think of vectors as a group of cells in Excel.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make a vector with more entries using </a:t>
            </a:r>
            <a:r>
              <a:rPr lang="en-US" sz="2000" dirty="0">
                <a:solidFill>
                  <a:srgbClr val="A0C539"/>
                </a:solidFill>
              </a:rPr>
              <a:t>A &lt;- c(3,7)</a:t>
            </a:r>
            <a:r>
              <a:rPr lang="en-US" sz="2000" dirty="0"/>
              <a:t>.</a:t>
            </a:r>
          </a:p>
          <a:p>
            <a:r>
              <a:rPr lang="en-US" sz="2000" dirty="0"/>
              <a:t>The ‘c’ tells R we have a group of entries coming.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‘A’ now has two entries 3 and 7.</a:t>
            </a:r>
          </a:p>
          <a:p>
            <a:r>
              <a:rPr lang="en-US" sz="2000" dirty="0"/>
              <a:t>We can access them individually using A[1] and A[2]</a:t>
            </a:r>
          </a:p>
          <a:p>
            <a:r>
              <a:rPr lang="en-US" sz="2000" dirty="0"/>
              <a:t>A[1]  is 3  (try this in the console!)</a:t>
            </a:r>
          </a:p>
          <a:p>
            <a:r>
              <a:rPr lang="en-US" sz="2000" dirty="0"/>
              <a:t>A[2] is 7</a:t>
            </a:r>
          </a:p>
          <a:p>
            <a:r>
              <a:rPr lang="en-US" sz="2000" dirty="0"/>
              <a:t>This is very similar to Excel and how we access individual cells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Stores Values in Vectors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647" y="304800"/>
            <a:ext cx="5031233" cy="2920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251001"/>
            <a:ext cx="2962480" cy="30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5484971" cy="472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we want to store a sequence of numbers (e.g. 1,2,3,4,5, …, 100) in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don’t have to type all those numbers, the command A &lt;- 1:100 does this for 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can see all of the values of A: </a:t>
            </a:r>
          </a:p>
          <a:p>
            <a:r>
              <a:rPr lang="en-US" dirty="0"/>
              <a:t>The [14] shows us the next output is the 14</a:t>
            </a:r>
            <a:r>
              <a:rPr lang="en-US" baseline="30000" dirty="0"/>
              <a:t>th</a:t>
            </a:r>
            <a:r>
              <a:rPr lang="en-US" dirty="0"/>
              <a:t> value of A and it is 14, same for [27], and [40]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88" y="1905000"/>
            <a:ext cx="5464013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0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A Little More Excel-</a:t>
            </a:r>
            <a:r>
              <a:rPr lang="en-US" dirty="0" err="1"/>
              <a:t>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06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Combine Two Vectors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4418171" cy="4724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0C539"/>
                </a:solidFill>
              </a:rPr>
              <a:t>A &lt;- 1:5</a:t>
            </a:r>
          </a:p>
          <a:p>
            <a:pPr marL="0" indent="0">
              <a:buNone/>
            </a:pPr>
            <a:r>
              <a:rPr lang="en-US" dirty="0">
                <a:solidFill>
                  <a:srgbClr val="A0C539"/>
                </a:solidFill>
              </a:rPr>
              <a:t>B &lt;- 51:55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combine them in two ways, using a column bind (</a:t>
            </a:r>
            <a:r>
              <a:rPr lang="en-US" dirty="0" err="1"/>
              <a:t>cbind</a:t>
            </a:r>
            <a:r>
              <a:rPr lang="en-US" dirty="0"/>
              <a:t>) or row bind (</a:t>
            </a:r>
            <a:r>
              <a:rPr lang="en-US" dirty="0" err="1"/>
              <a:t>rbind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column bind, each column is A or B.  When we row bind, each row is A or 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make </a:t>
            </a:r>
            <a:r>
              <a:rPr lang="en-US" dirty="0">
                <a:solidFill>
                  <a:srgbClr val="A0C539"/>
                </a:solidFill>
              </a:rPr>
              <a:t>C &lt;- </a:t>
            </a:r>
            <a:r>
              <a:rPr lang="en-US" dirty="0" err="1">
                <a:solidFill>
                  <a:srgbClr val="A0C539"/>
                </a:solidFill>
              </a:rPr>
              <a:t>cbind</a:t>
            </a:r>
            <a:r>
              <a:rPr lang="en-US" dirty="0">
                <a:solidFill>
                  <a:srgbClr val="A0C539"/>
                </a:solidFill>
              </a:rPr>
              <a:t>(A, B)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4563"/>
          <a:stretch/>
        </p:blipFill>
        <p:spPr>
          <a:xfrm>
            <a:off x="5180012" y="1676400"/>
            <a:ext cx="67913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Vectors bound together Make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4418171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 is now a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row of C can be seen using C[2,] </a:t>
            </a:r>
          </a:p>
          <a:p>
            <a:pPr marL="0" indent="0">
              <a:buNone/>
            </a:pPr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column of C can be seen using C[,1]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2590800"/>
            <a:ext cx="356284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5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Data Frame (Spreadsheet)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9218771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when things start to look a lot like excel (finally!) </a:t>
            </a:r>
          </a:p>
          <a:p>
            <a:r>
              <a:rPr lang="en-US" dirty="0"/>
              <a:t>Try D &lt;- </a:t>
            </a:r>
            <a:r>
              <a:rPr lang="en-US" dirty="0" err="1"/>
              <a:t>data.frame</a:t>
            </a:r>
            <a:r>
              <a:rPr lang="en-US" dirty="0"/>
              <a:t>(A, B)</a:t>
            </a:r>
          </a:p>
          <a:p>
            <a:r>
              <a:rPr lang="en-US" dirty="0"/>
              <a:t>D now has columns A, and 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make a new column, ‘add’, in D that’s A + B.</a:t>
            </a:r>
          </a:p>
          <a:p>
            <a:r>
              <a:rPr lang="en-US" dirty="0" err="1"/>
              <a:t>D$add</a:t>
            </a:r>
            <a:r>
              <a:rPr lang="en-US" dirty="0"/>
              <a:t> &lt;- D$A + D$B</a:t>
            </a:r>
          </a:p>
          <a:p>
            <a:r>
              <a:rPr lang="en-US" dirty="0"/>
              <a:t>This is like </a:t>
            </a:r>
            <a:r>
              <a:rPr lang="en-US" dirty="0" err="1"/>
              <a:t>excel’s</a:t>
            </a:r>
            <a:r>
              <a:rPr lang="en-US" dirty="0"/>
              <a:t>, add two cells together,</a:t>
            </a:r>
            <a:br>
              <a:rPr lang="en-US" dirty="0"/>
            </a:br>
            <a:r>
              <a:rPr lang="en-US" dirty="0"/>
              <a:t>and fill down.</a:t>
            </a:r>
          </a:p>
          <a:p>
            <a:r>
              <a:rPr lang="en-US" dirty="0"/>
              <a:t>We can see ‘add’, using </a:t>
            </a:r>
            <a:r>
              <a:rPr lang="en-US" dirty="0" err="1"/>
              <a:t>D$add</a:t>
            </a:r>
            <a:r>
              <a:rPr lang="en-US" dirty="0"/>
              <a:t>, OR D[,”add”]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834346"/>
            <a:ext cx="3436865" cy="38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3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BACs…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probably better than me at communicating.  Please provide feedback for this to be better.</a:t>
            </a:r>
          </a:p>
          <a:p>
            <a:endParaRPr lang="en-US" dirty="0"/>
          </a:p>
          <a:p>
            <a:r>
              <a:rPr lang="en-US" dirty="0"/>
              <a:t>There are no dumb questions, we are all learning and we want to get better.</a:t>
            </a:r>
          </a:p>
          <a:p>
            <a:endParaRPr lang="en-US" dirty="0"/>
          </a:p>
          <a:p>
            <a:r>
              <a:rPr lang="en-US" dirty="0"/>
              <a:t>If you are struggling, let me know! (Or a buddy, yeah that’s it, a buddy)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5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9218771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don’t have to just use ‘+’ we can use the obvious, +, -, /, *</a:t>
            </a:r>
          </a:p>
          <a:p>
            <a:pPr marL="0" indent="0">
              <a:buNone/>
            </a:pPr>
            <a:r>
              <a:rPr lang="en-US" dirty="0"/>
              <a:t>If we need </a:t>
            </a:r>
            <a:r>
              <a:rPr lang="en-US" dirty="0" err="1"/>
              <a:t>excel’s</a:t>
            </a:r>
            <a:r>
              <a:rPr lang="en-US" dirty="0"/>
              <a:t> IF, we can use </a:t>
            </a:r>
            <a:r>
              <a:rPr lang="en-US" dirty="0" err="1"/>
              <a:t>ifelse</a:t>
            </a:r>
            <a:r>
              <a:rPr lang="en-US" dirty="0"/>
              <a:t>(condition, value_1, value_2)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6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Into Data – Really Excel-</a:t>
            </a:r>
            <a:r>
              <a:rPr lang="en-US" dirty="0" err="1"/>
              <a:t>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1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Data Organized With a Common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10971371" cy="4724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have downloaded baseball data from </a:t>
            </a:r>
            <a:r>
              <a:rPr lang="en-US" sz="1400" dirty="0">
                <a:hlinkClick r:id="rId2"/>
              </a:rPr>
              <a:t>http://www.seanlahman.com/baseball-archive/statistics/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000" dirty="0"/>
              <a:t>Baseball, like Allstate, generates a lot of data.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The data is broken into several files including:</a:t>
            </a:r>
          </a:p>
          <a:p>
            <a:pPr marL="0" indent="0">
              <a:buNone/>
            </a:pPr>
            <a:r>
              <a:rPr lang="en-US" dirty="0"/>
              <a:t>	Master.csv, 	Batting.csv</a:t>
            </a:r>
          </a:p>
          <a:p>
            <a:pPr marL="0" indent="0">
              <a:buNone/>
            </a:pPr>
            <a:r>
              <a:rPr lang="en-US" dirty="0"/>
              <a:t>	Pitching.csv,	Salaries.csv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Answering a question about Salaries of Left Handed Pitchers we need to combine several files together.  (Master, Pitching and Salaries)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a common identifier: ‘</a:t>
            </a:r>
            <a:r>
              <a:rPr lang="en-US" dirty="0" err="1"/>
              <a:t>playerID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2408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in A File in R And Looking At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990601"/>
            <a:ext cx="12495371" cy="2133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/>
              <a:t>Master &lt;- read.csv(“</a:t>
            </a:r>
            <a:r>
              <a:rPr lang="en-US" sz="2400" dirty="0" err="1"/>
              <a:t>Your_Path</a:t>
            </a:r>
            <a:r>
              <a:rPr lang="en-US" sz="2400" dirty="0"/>
              <a:t>/Master.csv”)</a:t>
            </a:r>
          </a:p>
          <a:p>
            <a:r>
              <a:rPr lang="en-US" sz="2400" dirty="0"/>
              <a:t>Where </a:t>
            </a:r>
            <a:r>
              <a:rPr lang="en-US" sz="2400" dirty="0" err="1"/>
              <a:t>Your_Path</a:t>
            </a:r>
            <a:r>
              <a:rPr lang="en-US" sz="2400" dirty="0"/>
              <a:t> is the Path to Master.csv.</a:t>
            </a:r>
          </a:p>
          <a:p>
            <a:r>
              <a:rPr lang="en-US" sz="2400" dirty="0"/>
              <a:t>From my domino session:</a:t>
            </a:r>
            <a:br>
              <a:rPr lang="en-US" sz="2400" dirty="0"/>
            </a:br>
            <a:r>
              <a:rPr lang="en-US" sz="2400" dirty="0"/>
              <a:t>“/</a:t>
            </a:r>
            <a:r>
              <a:rPr lang="en-US" sz="2400" dirty="0" err="1"/>
              <a:t>mnt</a:t>
            </a:r>
            <a:r>
              <a:rPr lang="en-US" sz="2400" dirty="0"/>
              <a:t>/Master.csv”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Let’s take a peak in Master, using ‘View(Master)’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88" y="2743200"/>
            <a:ext cx="7162800" cy="35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14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(an interesting aside)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4037171" cy="3276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see </a:t>
            </a:r>
            <a:r>
              <a:rPr lang="en-US" sz="2400" dirty="0" err="1"/>
              <a:t>deathYear</a:t>
            </a:r>
            <a:r>
              <a:rPr lang="en-US" sz="2400" dirty="0"/>
              <a:t> is NA for many of the baseball players.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This likely means the player is not dead.</a:t>
            </a:r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1" y="1173480"/>
            <a:ext cx="6424667" cy="32201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361612" y="1524000"/>
            <a:ext cx="1624067" cy="2133600"/>
          </a:xfrm>
          <a:prstGeom prst="ellipse">
            <a:avLst/>
          </a:prstGeom>
          <a:noFill/>
          <a:ln w="57150">
            <a:solidFill>
              <a:srgbClr val="E01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012" y="4267200"/>
            <a:ext cx="12344400" cy="327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086" indent="-457086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1pPr>
            <a:lvl2pPr marL="990352" indent="-380905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2pPr>
            <a:lvl3pPr marL="1523619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3pPr>
            <a:lvl4pPr marL="2133067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4pPr>
            <a:lvl5pPr marL="2818695" indent="-380905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5pPr>
            <a:lvl6pPr marL="3351962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we do the calculation: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Master$Age_At_Death</a:t>
            </a:r>
            <a:r>
              <a:rPr lang="en-US" sz="2400" dirty="0"/>
              <a:t> &lt;- </a:t>
            </a:r>
            <a:r>
              <a:rPr lang="en-US" sz="2400" dirty="0" err="1"/>
              <a:t>Master$deathYear</a:t>
            </a:r>
            <a:r>
              <a:rPr lang="en-US" sz="2400" dirty="0"/>
              <a:t> – </a:t>
            </a:r>
            <a:r>
              <a:rPr lang="en-US" sz="2400" dirty="0" err="1"/>
              <a:t>Master$birthYear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Master$Age_At_Death</a:t>
            </a:r>
            <a:r>
              <a:rPr lang="en-US" sz="2400" dirty="0"/>
              <a:t> is NA for all players not dead yet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Most calculations involving an NA will be NA. (As an aside, what </a:t>
            </a:r>
            <a:r>
              <a:rPr lang="en-US" sz="2400" i="1" dirty="0"/>
              <a:t>else could </a:t>
            </a:r>
            <a:r>
              <a:rPr lang="en-US" sz="2400" dirty="0"/>
              <a:t>NA – 1983 be?)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3753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Combine Salaries and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10818971" cy="4305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Salaries &lt;- </a:t>
            </a:r>
            <a:r>
              <a:rPr lang="en-US" sz="2400" dirty="0">
                <a:solidFill>
                  <a:srgbClr val="E01582"/>
                </a:solidFill>
              </a:rPr>
              <a:t>read.csv</a:t>
            </a:r>
            <a:r>
              <a:rPr lang="en-US" sz="2400" dirty="0"/>
              <a:t>(“Path/Salaries.csv”)</a:t>
            </a:r>
          </a:p>
          <a:p>
            <a:r>
              <a:rPr lang="en-US" sz="2400" dirty="0"/>
              <a:t>Salary has one row per player, per year.</a:t>
            </a:r>
          </a:p>
          <a:p>
            <a:pPr marL="0" indent="0">
              <a:buNone/>
            </a:pPr>
            <a:r>
              <a:rPr lang="en-US" sz="2400" dirty="0"/>
              <a:t>Master &lt;- </a:t>
            </a:r>
            <a:r>
              <a:rPr lang="en-US" sz="2400" dirty="0">
                <a:solidFill>
                  <a:srgbClr val="E01582"/>
                </a:solidFill>
              </a:rPr>
              <a:t>read.csv</a:t>
            </a:r>
            <a:r>
              <a:rPr lang="en-US" sz="2400" dirty="0"/>
              <a:t>(“Path/Master.csv”)</a:t>
            </a:r>
          </a:p>
          <a:p>
            <a:r>
              <a:rPr lang="en-US" sz="2400" dirty="0"/>
              <a:t>Master has one row per player</a:t>
            </a:r>
          </a:p>
          <a:p>
            <a:pPr marL="0" indent="0">
              <a:buNone/>
            </a:pPr>
            <a:r>
              <a:rPr lang="en-US" sz="2400" dirty="0"/>
              <a:t>Data &lt;- </a:t>
            </a:r>
            <a:r>
              <a:rPr lang="en-US" sz="2400" dirty="0">
                <a:solidFill>
                  <a:srgbClr val="E01582"/>
                </a:solidFill>
              </a:rPr>
              <a:t>merge</a:t>
            </a:r>
            <a:r>
              <a:rPr lang="en-US" sz="2400" dirty="0"/>
              <a:t>(Master, Salaries, by=“</a:t>
            </a:r>
            <a:r>
              <a:rPr lang="en-US" sz="2400" dirty="0" err="1"/>
              <a:t>playerID</a:t>
            </a:r>
            <a:r>
              <a:rPr lang="en-US" sz="2400" dirty="0"/>
              <a:t>”)</a:t>
            </a:r>
          </a:p>
          <a:p>
            <a:r>
              <a:rPr lang="en-US" sz="2400" dirty="0"/>
              <a:t>Merge is R’s answer to </a:t>
            </a:r>
            <a:r>
              <a:rPr lang="en-US" sz="2400" dirty="0" err="1"/>
              <a:t>excel’s</a:t>
            </a:r>
            <a:r>
              <a:rPr lang="en-US" sz="2400" dirty="0"/>
              <a:t> VLOOKUP.</a:t>
            </a:r>
          </a:p>
          <a:p>
            <a:r>
              <a:rPr lang="en-US" sz="2400" dirty="0"/>
              <a:t>Data will have one row per player, per year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Important:</a:t>
            </a:r>
            <a:r>
              <a:rPr lang="en-US" sz="2400" dirty="0"/>
              <a:t> Data will not have a row where there was not a match between Salary and/or Master.</a:t>
            </a:r>
            <a:endParaRPr lang="en-US" sz="210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012" y="4267200"/>
            <a:ext cx="12344400" cy="327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086" indent="-457086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1pPr>
            <a:lvl2pPr marL="990352" indent="-380905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2pPr>
            <a:lvl3pPr marL="1523619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3pPr>
            <a:lvl4pPr marL="2133067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4pPr>
            <a:lvl5pPr marL="2818695" indent="-380905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5pPr>
            <a:lvl6pPr marL="3351962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12188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91191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Combine Data and Pitching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Pitching &lt;- </a:t>
            </a:r>
            <a:r>
              <a:rPr lang="en-US" dirty="0">
                <a:solidFill>
                  <a:srgbClr val="E01582"/>
                </a:solidFill>
              </a:rPr>
              <a:t>read.csv</a:t>
            </a:r>
            <a:r>
              <a:rPr lang="en-US" dirty="0"/>
              <a:t>(“Path/Pitching.csv”)</a:t>
            </a:r>
          </a:p>
          <a:p>
            <a:pPr marL="0" indent="0">
              <a:buNone/>
            </a:pPr>
            <a:r>
              <a:rPr lang="en-US" dirty="0"/>
              <a:t>Data &lt;- </a:t>
            </a:r>
            <a:r>
              <a:rPr lang="en-US" dirty="0">
                <a:solidFill>
                  <a:srgbClr val="E01582"/>
                </a:solidFill>
              </a:rPr>
              <a:t>merge</a:t>
            </a:r>
            <a:r>
              <a:rPr lang="en-US" dirty="0"/>
              <a:t>(Data, Pitching, by=c(“</a:t>
            </a:r>
            <a:r>
              <a:rPr lang="en-US" dirty="0" err="1"/>
              <a:t>playerID</a:t>
            </a:r>
            <a:r>
              <a:rPr lang="en-US" dirty="0"/>
              <a:t>”, “</a:t>
            </a:r>
            <a:r>
              <a:rPr lang="en-US" dirty="0" err="1"/>
              <a:t>yearID</a:t>
            </a:r>
            <a:r>
              <a:rPr lang="en-US" dirty="0"/>
              <a:t>”))</a:t>
            </a:r>
          </a:p>
          <a:p>
            <a:r>
              <a:rPr lang="en-US" dirty="0"/>
              <a:t>We need two ‘by’ values, because each row in both file is unique by player-year</a:t>
            </a:r>
          </a:p>
          <a:p>
            <a:pPr marL="0" indent="0">
              <a:buNone/>
            </a:pPr>
            <a:r>
              <a:rPr lang="en-US" dirty="0"/>
              <a:t>We now have Data which contains:</a:t>
            </a:r>
          </a:p>
          <a:p>
            <a:r>
              <a:rPr lang="en-US" dirty="0"/>
              <a:t>Pitching information, Birth year, Salary information.</a:t>
            </a:r>
          </a:p>
          <a:p>
            <a:r>
              <a:rPr lang="en-US" dirty="0"/>
              <a:t>This would have taken a bunch of VLOOKUPs and multiple Excel tabs</a:t>
            </a:r>
          </a:p>
          <a:p>
            <a:r>
              <a:rPr lang="en-US" dirty="0"/>
              <a:t>In R two commands brings everything together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4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Pretty Plots</a:t>
            </a:r>
          </a:p>
        </p:txBody>
      </p:sp>
    </p:spTree>
    <p:extLst>
      <p:ext uri="{BB962C8B-B14F-4D97-AF65-F5344CB8AC3E}">
        <p14:creationId xmlns:p14="http://schemas.microsoft.com/office/powerpoint/2010/main" val="2772628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Makes Plots, But They’re Not Pretty.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plot pitcher’s salaries vs. calendar year using plot(</a:t>
            </a:r>
            <a:r>
              <a:rPr lang="en-US" dirty="0" err="1"/>
              <a:t>Data$yearID</a:t>
            </a:r>
            <a:r>
              <a:rPr lang="en-US" dirty="0"/>
              <a:t>, </a:t>
            </a:r>
            <a:r>
              <a:rPr lang="en-US" dirty="0" err="1"/>
              <a:t>Data$salary</a:t>
            </a:r>
            <a:r>
              <a:rPr lang="en-US" dirty="0"/>
              <a:t>)</a:t>
            </a:r>
          </a:p>
          <a:p>
            <a:r>
              <a:rPr lang="en-US" dirty="0"/>
              <a:t>Oh, it’s worse than I could have imagined!</a:t>
            </a:r>
          </a:p>
          <a:p>
            <a:endParaRPr lang="en-US" dirty="0"/>
          </a:p>
          <a:p>
            <a:r>
              <a:rPr lang="en-US" dirty="0"/>
              <a:t>Let’s make that look a </a:t>
            </a:r>
            <a:r>
              <a:rPr lang="en-US" strike="sngStrike" dirty="0"/>
              <a:t>bit</a:t>
            </a:r>
            <a:r>
              <a:rPr lang="en-US" dirty="0"/>
              <a:t> lot nicer.</a:t>
            </a:r>
          </a:p>
          <a:p>
            <a:r>
              <a:rPr lang="en-US" dirty="0"/>
              <a:t>While seeing ALL of the data is good, </a:t>
            </a:r>
            <a:br>
              <a:rPr lang="en-US" dirty="0"/>
            </a:br>
            <a:r>
              <a:rPr lang="en-US" dirty="0"/>
              <a:t>summarizing it looks necessary.</a:t>
            </a:r>
          </a:p>
          <a:p>
            <a:r>
              <a:rPr lang="en-US" dirty="0"/>
              <a:t>Let’s find the average salary of pitchers</a:t>
            </a:r>
            <a:br>
              <a:rPr lang="en-US" dirty="0"/>
            </a:br>
            <a:r>
              <a:rPr lang="en-US" dirty="0"/>
              <a:t>by year.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818798"/>
            <a:ext cx="4572000" cy="42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Is A Lot Like Excel’s Pivot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Let’s Try This: </a:t>
            </a:r>
            <a:r>
              <a:rPr lang="en-US" sz="3200" dirty="0" err="1"/>
              <a:t>Agg</a:t>
            </a:r>
            <a:r>
              <a:rPr lang="en-US" sz="3200" dirty="0"/>
              <a:t> &lt;- </a:t>
            </a:r>
            <a:r>
              <a:rPr lang="en-US" sz="3200" dirty="0">
                <a:solidFill>
                  <a:srgbClr val="E01582"/>
                </a:solidFill>
              </a:rPr>
              <a:t>aggregate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A0C539"/>
                </a:solidFill>
              </a:rPr>
              <a:t>data=Data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39B4DF"/>
                </a:solidFill>
              </a:rPr>
              <a:t>salary ~ </a:t>
            </a:r>
            <a:r>
              <a:rPr lang="en-US" sz="3200" dirty="0" err="1">
                <a:solidFill>
                  <a:srgbClr val="39B4DF"/>
                </a:solidFill>
              </a:rPr>
              <a:t>yearID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E01582"/>
                </a:solidFill>
              </a:rPr>
              <a:t>mean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3200" dirty="0"/>
              <a:t>Let’s go step by step:</a:t>
            </a:r>
          </a:p>
          <a:p>
            <a:r>
              <a:rPr lang="en-US" dirty="0">
                <a:solidFill>
                  <a:srgbClr val="A0C539"/>
                </a:solidFill>
              </a:rPr>
              <a:t>data=Data</a:t>
            </a:r>
            <a:r>
              <a:rPr lang="en-US" dirty="0"/>
              <a:t> : “Summarize data, from our data frame, Data”</a:t>
            </a:r>
          </a:p>
          <a:p>
            <a:r>
              <a:rPr lang="en-US" dirty="0">
                <a:solidFill>
                  <a:srgbClr val="39B4DF"/>
                </a:solidFill>
              </a:rPr>
              <a:t>salary ~ </a:t>
            </a:r>
            <a:r>
              <a:rPr lang="en-US" dirty="0" err="1">
                <a:solidFill>
                  <a:srgbClr val="39B4DF"/>
                </a:solidFill>
              </a:rPr>
              <a:t>yearID</a:t>
            </a:r>
            <a:r>
              <a:rPr lang="en-US" dirty="0"/>
              <a:t>: “Summarize how salary changed as a function of </a:t>
            </a:r>
            <a:r>
              <a:rPr lang="en-US" dirty="0" err="1"/>
              <a:t>YearID</a:t>
            </a:r>
            <a:r>
              <a:rPr lang="en-US" dirty="0"/>
              <a:t>”</a:t>
            </a:r>
          </a:p>
          <a:p>
            <a:r>
              <a:rPr lang="en-US" dirty="0">
                <a:solidFill>
                  <a:srgbClr val="E01582"/>
                </a:solidFill>
              </a:rPr>
              <a:t>mean</a:t>
            </a:r>
            <a:r>
              <a:rPr lang="en-US" dirty="0"/>
              <a:t>: “When you group by </a:t>
            </a:r>
            <a:r>
              <a:rPr lang="en-US" dirty="0" err="1"/>
              <a:t>yearID</a:t>
            </a:r>
            <a:r>
              <a:rPr lang="en-US" dirty="0"/>
              <a:t>, take the mean of salary”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200" dirty="0"/>
              <a:t>This is similar to an Excel pivot table of average salaries by year.  </a:t>
            </a:r>
          </a:p>
        </p:txBody>
      </p:sp>
    </p:spTree>
    <p:extLst>
      <p:ext uri="{BB962C8B-B14F-4D97-AF65-F5344CB8AC3E}">
        <p14:creationId xmlns:p14="http://schemas.microsoft.com/office/powerpoint/2010/main" val="65308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 (What is R?, and Why Use R?)</a:t>
            </a:r>
          </a:p>
          <a:p>
            <a:r>
              <a:rPr lang="en-US" dirty="0"/>
              <a:t>R is Interpretive (what is that?!)</a:t>
            </a:r>
          </a:p>
          <a:p>
            <a:r>
              <a:rPr lang="en-US" dirty="0"/>
              <a:t>A Brief Tour of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Playing with Vectors, Matrices, and Data Frames </a:t>
            </a:r>
          </a:p>
          <a:p>
            <a:r>
              <a:rPr lang="en-US" dirty="0"/>
              <a:t>Merging 2 Datasets</a:t>
            </a:r>
          </a:p>
          <a:p>
            <a:r>
              <a:rPr lang="en-US" dirty="0"/>
              <a:t>Making Pretty Plots</a:t>
            </a:r>
          </a:p>
          <a:p>
            <a:endParaRPr lang="en-US" dirty="0"/>
          </a:p>
          <a:p>
            <a:r>
              <a:rPr lang="en-US" dirty="0"/>
              <a:t>Wrap up And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5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Cleans Up The Plot, But It’s Still Really Ugly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Agg$yearID</a:t>
            </a:r>
            <a:r>
              <a:rPr lang="en-US" dirty="0"/>
              <a:t>, </a:t>
            </a:r>
            <a:r>
              <a:rPr lang="en-US" dirty="0" err="1"/>
              <a:t>Agg$salary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clear salaries have been on the rise</a:t>
            </a:r>
            <a:br>
              <a:rPr lang="en-US" dirty="0"/>
            </a:br>
            <a:r>
              <a:rPr lang="en-US" dirty="0"/>
              <a:t>since 1985, except for 1990-1996, and</a:t>
            </a:r>
            <a:br>
              <a:rPr lang="en-US" dirty="0"/>
            </a:br>
            <a:r>
              <a:rPr lang="en-US" dirty="0"/>
              <a:t>an odd blip around 2011.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it’s still ugly.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add a title, change the x- and y-axes</a:t>
            </a:r>
          </a:p>
          <a:p>
            <a:pPr marL="0" indent="0">
              <a:buNone/>
            </a:pPr>
            <a:r>
              <a:rPr lang="en-US" dirty="0"/>
              <a:t>And change the open circles to a line.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836" y="1295401"/>
            <a:ext cx="5619548" cy="42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7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Up The Plot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1" y="1295401"/>
            <a:ext cx="5865971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Agg$yearID</a:t>
            </a:r>
            <a:r>
              <a:rPr lang="en-US" dirty="0"/>
              <a:t>, </a:t>
            </a:r>
            <a:r>
              <a:rPr lang="en-US" dirty="0" err="1"/>
              <a:t>Agg$salary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main=“Average MLB Pitching Salaries 1985-2016”,</a:t>
            </a:r>
          </a:p>
          <a:p>
            <a:pPr marL="0" indent="0">
              <a:buNone/>
            </a:pPr>
            <a:r>
              <a:rPr lang="en-US" dirty="0" err="1"/>
              <a:t>xlab</a:t>
            </a:r>
            <a:r>
              <a:rPr lang="en-US" dirty="0"/>
              <a:t>= “Year”, </a:t>
            </a:r>
          </a:p>
          <a:p>
            <a:pPr marL="0" indent="0">
              <a:buNone/>
            </a:pPr>
            <a:r>
              <a:rPr lang="en-US" dirty="0" err="1"/>
              <a:t>ylab</a:t>
            </a:r>
            <a:r>
              <a:rPr lang="en-US" dirty="0"/>
              <a:t>=“Salary [$]”,</a:t>
            </a:r>
          </a:p>
          <a:p>
            <a:pPr marL="0" indent="0">
              <a:buNone/>
            </a:pPr>
            <a:r>
              <a:rPr lang="en-US" dirty="0"/>
              <a:t>type = ‘l’,</a:t>
            </a:r>
          </a:p>
          <a:p>
            <a:pPr marL="0" indent="0">
              <a:buNone/>
            </a:pPr>
            <a:r>
              <a:rPr lang="en-US" dirty="0" err="1"/>
              <a:t>lwd</a:t>
            </a:r>
            <a:r>
              <a:rPr lang="en-US" dirty="0"/>
              <a:t>=4,</a:t>
            </a:r>
          </a:p>
          <a:p>
            <a:pPr marL="0" indent="0">
              <a:buNone/>
            </a:pPr>
            <a:r>
              <a:rPr lang="en-US" dirty="0"/>
              <a:t>col=‘red’)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44" y="1173480"/>
            <a:ext cx="5177008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76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show Right vs. Left Handed Pitching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1" y="1295401"/>
            <a:ext cx="10818971" cy="4724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 err="1"/>
              <a:t>Agg</a:t>
            </a:r>
            <a:r>
              <a:rPr lang="en-US" sz="3000" dirty="0"/>
              <a:t> &lt;- </a:t>
            </a:r>
            <a:r>
              <a:rPr lang="en-US" sz="3000" dirty="0">
                <a:solidFill>
                  <a:srgbClr val="E01582"/>
                </a:solidFill>
              </a:rPr>
              <a:t>aggregate</a:t>
            </a:r>
            <a:r>
              <a:rPr lang="en-US" sz="3000" dirty="0"/>
              <a:t>(</a:t>
            </a:r>
            <a:r>
              <a:rPr lang="en-US" sz="3000" dirty="0">
                <a:solidFill>
                  <a:srgbClr val="A0C539"/>
                </a:solidFill>
              </a:rPr>
              <a:t>data=Data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39B4DF"/>
                </a:solidFill>
              </a:rPr>
              <a:t>salary ~ </a:t>
            </a:r>
            <a:r>
              <a:rPr lang="en-US" sz="3000" dirty="0" err="1">
                <a:solidFill>
                  <a:srgbClr val="39B4DF"/>
                </a:solidFill>
              </a:rPr>
              <a:t>yearID</a:t>
            </a:r>
            <a:r>
              <a:rPr lang="en-US" sz="3000" dirty="0">
                <a:solidFill>
                  <a:srgbClr val="39B4DF"/>
                </a:solidFill>
              </a:rPr>
              <a:t> + throws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E01582"/>
                </a:solidFill>
              </a:rPr>
              <a:t>mean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Let’s go step by step:</a:t>
            </a:r>
          </a:p>
          <a:p>
            <a:r>
              <a:rPr lang="en-US" dirty="0">
                <a:solidFill>
                  <a:srgbClr val="A0C539"/>
                </a:solidFill>
              </a:rPr>
              <a:t>data=Data</a:t>
            </a:r>
            <a:r>
              <a:rPr lang="en-US" dirty="0"/>
              <a:t> : “Summarize data, from our data frame, Data”</a:t>
            </a:r>
          </a:p>
          <a:p>
            <a:r>
              <a:rPr lang="en-US" dirty="0">
                <a:solidFill>
                  <a:srgbClr val="39B4DF"/>
                </a:solidFill>
              </a:rPr>
              <a:t>salary ~ </a:t>
            </a:r>
            <a:r>
              <a:rPr lang="en-US" dirty="0" err="1">
                <a:solidFill>
                  <a:srgbClr val="39B4DF"/>
                </a:solidFill>
              </a:rPr>
              <a:t>yearID</a:t>
            </a:r>
            <a:r>
              <a:rPr lang="en-US" dirty="0">
                <a:solidFill>
                  <a:srgbClr val="39B4DF"/>
                </a:solidFill>
              </a:rPr>
              <a:t> +throws</a:t>
            </a:r>
            <a:r>
              <a:rPr lang="en-US" dirty="0"/>
              <a:t>: “Summarize how salary changed as a function of </a:t>
            </a:r>
            <a:r>
              <a:rPr lang="en-US" dirty="0" err="1"/>
              <a:t>YearID</a:t>
            </a:r>
            <a:r>
              <a:rPr lang="en-US" dirty="0"/>
              <a:t> and throwing arm”</a:t>
            </a:r>
          </a:p>
          <a:p>
            <a:r>
              <a:rPr lang="en-US" dirty="0">
                <a:solidFill>
                  <a:srgbClr val="E01582"/>
                </a:solidFill>
              </a:rPr>
              <a:t>mean</a:t>
            </a:r>
            <a:r>
              <a:rPr lang="en-US" dirty="0"/>
              <a:t>: “When you group by </a:t>
            </a:r>
            <a:r>
              <a:rPr lang="en-US" dirty="0" err="1"/>
              <a:t>yearID</a:t>
            </a:r>
            <a:r>
              <a:rPr lang="en-US" dirty="0"/>
              <a:t> and throwing arm, take mean of salary”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200" dirty="0"/>
              <a:t>This is similar to an Excel pivot table of average salaries by year and throwing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2281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Left-Handed Pitchers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Agg$yearID</a:t>
            </a:r>
            <a:r>
              <a:rPr lang="en-US" dirty="0"/>
              <a:t>[</a:t>
            </a:r>
            <a:r>
              <a:rPr lang="en-US" dirty="0" err="1"/>
              <a:t>Agg$throws</a:t>
            </a:r>
            <a:r>
              <a:rPr lang="en-US" dirty="0"/>
              <a:t> == ‘L’], </a:t>
            </a:r>
            <a:r>
              <a:rPr lang="en-US" dirty="0" err="1"/>
              <a:t>Agg$salary</a:t>
            </a:r>
            <a:r>
              <a:rPr lang="en-US" dirty="0"/>
              <a:t>[</a:t>
            </a:r>
            <a:r>
              <a:rPr lang="en-US" dirty="0" err="1"/>
              <a:t>Agg$throws</a:t>
            </a:r>
            <a:r>
              <a:rPr lang="en-US" dirty="0"/>
              <a:t> == ‘L’],</a:t>
            </a:r>
            <a:br>
              <a:rPr lang="en-US" dirty="0"/>
            </a:br>
            <a:r>
              <a:rPr lang="en-US" dirty="0"/>
              <a:t> main=“Average MLB Pitching Salaries 1985-2016”,</a:t>
            </a:r>
          </a:p>
          <a:p>
            <a:pPr marL="0" indent="0">
              <a:buNone/>
            </a:pPr>
            <a:r>
              <a:rPr lang="en-US" dirty="0" err="1"/>
              <a:t>xlab</a:t>
            </a:r>
            <a:r>
              <a:rPr lang="en-US" dirty="0"/>
              <a:t>= “Year”, </a:t>
            </a:r>
          </a:p>
          <a:p>
            <a:pPr marL="0" indent="0">
              <a:buNone/>
            </a:pPr>
            <a:r>
              <a:rPr lang="en-US" dirty="0" err="1"/>
              <a:t>ylab</a:t>
            </a:r>
            <a:r>
              <a:rPr lang="en-US" dirty="0"/>
              <a:t>=“Salary [$]”,</a:t>
            </a:r>
          </a:p>
          <a:p>
            <a:pPr marL="0" indent="0">
              <a:buNone/>
            </a:pPr>
            <a:r>
              <a:rPr lang="en-US" dirty="0"/>
              <a:t>type = ‘l’,</a:t>
            </a:r>
          </a:p>
          <a:p>
            <a:pPr marL="0" indent="0">
              <a:buNone/>
            </a:pPr>
            <a:r>
              <a:rPr lang="en-US" dirty="0" err="1"/>
              <a:t>lwd</a:t>
            </a:r>
            <a:r>
              <a:rPr lang="en-US" dirty="0"/>
              <a:t>=4,</a:t>
            </a:r>
          </a:p>
          <a:p>
            <a:pPr marL="0" indent="0">
              <a:buNone/>
            </a:pPr>
            <a:r>
              <a:rPr lang="en-US" dirty="0"/>
              <a:t>col=‘red’)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0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Right Handed Pitchers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5103971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lines(</a:t>
            </a:r>
          </a:p>
          <a:p>
            <a:pPr marL="0" indent="0">
              <a:buNone/>
            </a:pPr>
            <a:r>
              <a:rPr lang="en-US" dirty="0" err="1"/>
              <a:t>Agg$yearID</a:t>
            </a:r>
            <a:r>
              <a:rPr lang="en-US" dirty="0"/>
              <a:t>[</a:t>
            </a:r>
            <a:r>
              <a:rPr lang="en-US" dirty="0" err="1"/>
              <a:t>Agg$throws</a:t>
            </a:r>
            <a:r>
              <a:rPr lang="en-US" dirty="0"/>
              <a:t> == 'R'], </a:t>
            </a:r>
            <a:r>
              <a:rPr lang="en-US" dirty="0" err="1"/>
              <a:t>Agg$salary</a:t>
            </a:r>
            <a:r>
              <a:rPr lang="en-US" dirty="0"/>
              <a:t>[</a:t>
            </a:r>
            <a:r>
              <a:rPr lang="en-US" dirty="0" err="1"/>
              <a:t>Agg$throws</a:t>
            </a:r>
            <a:r>
              <a:rPr lang="en-US" dirty="0"/>
              <a:t> == 'R'], </a:t>
            </a:r>
          </a:p>
          <a:p>
            <a:pPr marL="0" indent="0">
              <a:buNone/>
            </a:pPr>
            <a:r>
              <a:rPr lang="en-US" dirty="0"/>
              <a:t>type = "l", </a:t>
            </a:r>
            <a:r>
              <a:rPr lang="en-US" dirty="0" err="1"/>
              <a:t>lwd</a:t>
            </a:r>
            <a:r>
              <a:rPr lang="en-US" dirty="0"/>
              <a:t>=4, col='blue')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we can’t tell whose who!  We need a legend.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34047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6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legend(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topleft</a:t>
            </a:r>
            <a:r>
              <a:rPr lang="en-US" dirty="0"/>
              <a:t>', </a:t>
            </a:r>
          </a:p>
          <a:p>
            <a:pPr marL="0" indent="0">
              <a:buNone/>
            </a:pPr>
            <a:r>
              <a:rPr lang="en-US" dirty="0"/>
              <a:t>col=c('red', 'blue'),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legend</a:t>
            </a:r>
            <a:r>
              <a:rPr lang="en-US" dirty="0"/>
              <a:t> = c('Left Handed Pitchers', </a:t>
            </a:r>
          </a:p>
          <a:p>
            <a:pPr marL="0" indent="0">
              <a:buNone/>
            </a:pPr>
            <a:r>
              <a:rPr lang="en-US" dirty="0"/>
              <a:t>'Right Handed Pitchers'), </a:t>
            </a:r>
          </a:p>
          <a:p>
            <a:pPr marL="0" indent="0">
              <a:buNone/>
            </a:pPr>
            <a:r>
              <a:rPr lang="en-US" dirty="0" err="1"/>
              <a:t>lwd</a:t>
            </a:r>
            <a:r>
              <a:rPr lang="en-US" dirty="0"/>
              <a:t> =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20" y="489816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1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– Prettier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89688"/>
            <a:ext cx="2843212" cy="365125"/>
          </a:xfrm>
        </p:spPr>
        <p:txBody>
          <a:bodyPr/>
          <a:lstStyle/>
          <a:p>
            <a:fld id="{B11C0240-C80F-4E21-9A06-D8AA01E0E8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1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ggplot</a:t>
            </a:r>
            <a:r>
              <a:rPr lang="en-US" dirty="0"/>
              <a:t> is a library that adds new functionality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nearly anything you can imagine, someone has built an extension to R to let you do something new.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things first, install the package, you only have to do this once: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E01582"/>
                </a:solidFill>
              </a:rPr>
              <a:t>install.packages</a:t>
            </a:r>
            <a:r>
              <a:rPr lang="en-US" dirty="0"/>
              <a:t>(‘ggplot2’)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 things second:</a:t>
            </a:r>
          </a:p>
          <a:p>
            <a:pPr marL="0" indent="0">
              <a:buNone/>
            </a:pPr>
            <a:r>
              <a:rPr lang="en-US" dirty="0">
                <a:solidFill>
                  <a:srgbClr val="E01582"/>
                </a:solidFill>
              </a:rPr>
              <a:t>library</a:t>
            </a:r>
            <a:r>
              <a:rPr lang="en-US" dirty="0"/>
              <a:t>(‘ggplot2’)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7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In Is the Player Left or Right Handed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Agg</a:t>
            </a:r>
            <a:r>
              <a:rPr lang="en-US" dirty="0"/>
              <a:t> &lt;- </a:t>
            </a:r>
            <a:r>
              <a:rPr lang="en-US" dirty="0">
                <a:solidFill>
                  <a:srgbClr val="E01582"/>
                </a:solidFill>
              </a:rPr>
              <a:t>aggregate</a:t>
            </a:r>
            <a:r>
              <a:rPr lang="en-US" dirty="0"/>
              <a:t>(</a:t>
            </a:r>
            <a:r>
              <a:rPr lang="en-US" dirty="0">
                <a:solidFill>
                  <a:srgbClr val="A0C539"/>
                </a:solidFill>
              </a:rPr>
              <a:t>data=Data</a:t>
            </a:r>
            <a:r>
              <a:rPr lang="en-US" dirty="0"/>
              <a:t>, </a:t>
            </a:r>
            <a:r>
              <a:rPr lang="en-US" dirty="0">
                <a:solidFill>
                  <a:srgbClr val="39B4DF"/>
                </a:solidFill>
              </a:rPr>
              <a:t>salary ~ </a:t>
            </a:r>
            <a:r>
              <a:rPr lang="en-US" dirty="0" err="1">
                <a:solidFill>
                  <a:srgbClr val="39B4DF"/>
                </a:solidFill>
              </a:rPr>
              <a:t>yearID</a:t>
            </a:r>
            <a:r>
              <a:rPr lang="en-US" dirty="0">
                <a:solidFill>
                  <a:srgbClr val="39B4DF"/>
                </a:solidFill>
              </a:rPr>
              <a:t> + throws</a:t>
            </a:r>
            <a:r>
              <a:rPr lang="en-US" dirty="0"/>
              <a:t>, </a:t>
            </a:r>
            <a:r>
              <a:rPr lang="en-US" dirty="0">
                <a:solidFill>
                  <a:srgbClr val="E01582"/>
                </a:solidFill>
              </a:rPr>
              <a:t>mean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What does this pivot table look like?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3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</a:t>
            </a:r>
            <a:r>
              <a:rPr lang="en-US" dirty="0" err="1"/>
              <a:t>ggplot</a:t>
            </a:r>
            <a:r>
              <a:rPr lang="en-US" dirty="0"/>
              <a:t> is built up with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Layer 1:</a:t>
            </a:r>
          </a:p>
          <a:p>
            <a:pPr marL="0" indent="0">
              <a:buNone/>
            </a:pPr>
            <a:r>
              <a:rPr lang="en-US" dirty="0">
                <a:solidFill>
                  <a:srgbClr val="E01582"/>
                </a:solidFill>
              </a:rPr>
              <a:t>p</a:t>
            </a:r>
            <a:r>
              <a:rPr lang="en-US" dirty="0"/>
              <a:t> &lt;- </a:t>
            </a:r>
            <a:r>
              <a:rPr lang="en-US" dirty="0" err="1">
                <a:solidFill>
                  <a:srgbClr val="A0C539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yearID</a:t>
            </a:r>
            <a:r>
              <a:rPr lang="en-US" dirty="0"/>
              <a:t>, y=salary), data = </a:t>
            </a:r>
            <a:r>
              <a:rPr lang="en-US" dirty="0" err="1"/>
              <a:t>Agg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E01582"/>
                </a:solidFill>
              </a:rPr>
              <a:t>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this point, you’re probably saying, </a:t>
            </a:r>
          </a:p>
          <a:p>
            <a:pPr marL="0" indent="0">
              <a:buNone/>
            </a:pPr>
            <a:r>
              <a:rPr lang="en-US" dirty="0"/>
              <a:t>“you know that </a:t>
            </a:r>
            <a:r>
              <a:rPr lang="en-US" i="1" dirty="0"/>
              <a:t>last</a:t>
            </a:r>
            <a:r>
              <a:rPr lang="en-US" dirty="0"/>
              <a:t> plot was not </a:t>
            </a:r>
            <a:r>
              <a:rPr lang="en-US" i="1" dirty="0"/>
              <a:t>so</a:t>
            </a:r>
            <a:r>
              <a:rPr lang="en-US" dirty="0"/>
              <a:t> ugly…”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are my points?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2194560"/>
            <a:ext cx="5160399" cy="40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8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760412" y="914400"/>
            <a:ext cx="10582577" cy="52593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99" b="1" dirty="0"/>
          </a:p>
          <a:p>
            <a:pPr marL="0" indent="0">
              <a:buNone/>
            </a:pPr>
            <a:r>
              <a:rPr lang="en-US" sz="2499" b="1" dirty="0"/>
              <a:t>R </a:t>
            </a:r>
            <a:r>
              <a:rPr lang="en-US" sz="2499" dirty="0"/>
              <a:t>is a statistical analysis software, that grew out of the </a:t>
            </a:r>
            <a:r>
              <a:rPr lang="en-US" sz="2499" b="1" dirty="0"/>
              <a:t>S</a:t>
            </a:r>
            <a:r>
              <a:rPr lang="en-US" sz="2499" dirty="0"/>
              <a:t> language developed at Bell Labs.</a:t>
            </a:r>
          </a:p>
          <a:p>
            <a:pPr marL="0" indent="0">
              <a:buNone/>
            </a:pPr>
            <a:endParaRPr lang="en-US" sz="2499" b="1" dirty="0"/>
          </a:p>
          <a:p>
            <a:pPr marL="0" indent="0">
              <a:buNone/>
            </a:pPr>
            <a:r>
              <a:rPr lang="en-US" sz="2499" b="1" dirty="0"/>
              <a:t>In their own words: </a:t>
            </a:r>
            <a:r>
              <a:rPr lang="en-US" sz="2800" dirty="0"/>
              <a:t>R is a language and environment for statistical computing and graphics.</a:t>
            </a:r>
          </a:p>
          <a:p>
            <a:pPr marL="533266" lvl="1" indent="0">
              <a:buNone/>
            </a:pPr>
            <a:r>
              <a:rPr lang="en-US" sz="2000" dirty="0"/>
              <a:t>R provides a wide variety of statistical (linear and nonlinear modelling, classical statistical tests, time-series analysis, classification, clustering, …) and graphical techniques, and is highly extensible.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In my own words:</a:t>
            </a:r>
            <a:r>
              <a:rPr lang="en-US" sz="2800" dirty="0"/>
              <a:t> It’s a programming language that has much of the same functionality as excel, but enough new and enhanced features that make it one of the two primary languages of D</a:t>
            </a:r>
            <a:r>
              <a:rPr lang="en-US" sz="2800" baseline="30000" dirty="0"/>
              <a:t>3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99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	?</a:t>
            </a:r>
          </a:p>
        </p:txBody>
      </p:sp>
      <p:pic>
        <p:nvPicPr>
          <p:cNvPr id="3074" name="Picture 2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96950"/>
            <a:ext cx="949099" cy="94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681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Like Ogres and Onions, </a:t>
            </a:r>
            <a:r>
              <a:rPr lang="en-US" dirty="0" err="1"/>
              <a:t>ggplots</a:t>
            </a:r>
            <a:r>
              <a:rPr lang="en-US" dirty="0"/>
              <a:t> have many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42" y="914401"/>
            <a:ext cx="11961970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Layer 1: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E01582"/>
                </a:solidFill>
              </a:rPr>
              <a:t>p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rgbClr val="92D050"/>
                </a:solidFill>
              </a:rPr>
              <a:t>ggplot</a:t>
            </a:r>
            <a:r>
              <a:rPr lang="en-US" sz="2400" dirty="0"/>
              <a:t>(</a:t>
            </a:r>
            <a:r>
              <a:rPr lang="en-US" sz="2400" dirty="0" err="1"/>
              <a:t>aes</a:t>
            </a:r>
            <a:r>
              <a:rPr lang="en-US" sz="2400" dirty="0"/>
              <a:t>(x=</a:t>
            </a:r>
            <a:r>
              <a:rPr lang="en-US" sz="2400" dirty="0" err="1"/>
              <a:t>yearID</a:t>
            </a:r>
            <a:r>
              <a:rPr lang="en-US" sz="2400" dirty="0"/>
              <a:t>, y=salary, col=Throws), data = </a:t>
            </a:r>
            <a:r>
              <a:rPr lang="en-US" sz="2400" dirty="0" err="1"/>
              <a:t>Agg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Layer 2: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E01582"/>
                </a:solidFill>
              </a:rPr>
              <a:t>p</a:t>
            </a:r>
            <a:r>
              <a:rPr lang="en-US" sz="2400" dirty="0"/>
              <a:t> &lt;- </a:t>
            </a:r>
            <a:r>
              <a:rPr lang="en-US" sz="2400" dirty="0">
                <a:solidFill>
                  <a:srgbClr val="E01582"/>
                </a:solidFill>
              </a:rPr>
              <a:t>p</a:t>
            </a:r>
            <a:r>
              <a:rPr lang="en-US" sz="2400" dirty="0"/>
              <a:t> + </a:t>
            </a:r>
            <a:r>
              <a:rPr lang="en-US" sz="2400" dirty="0" err="1"/>
              <a:t>geom_line</a:t>
            </a:r>
            <a:r>
              <a:rPr lang="en-US" sz="2400" dirty="0"/>
              <a:t>(</a:t>
            </a:r>
            <a:r>
              <a:rPr lang="en-US" sz="2400" dirty="0" err="1"/>
              <a:t>lwd</a:t>
            </a:r>
            <a:r>
              <a:rPr lang="en-US" sz="2400" dirty="0"/>
              <a:t>=4) </a:t>
            </a:r>
            <a:r>
              <a:rPr lang="en-US" sz="2400" dirty="0">
                <a:solidFill>
                  <a:srgbClr val="92D050"/>
                </a:solidFill>
              </a:rPr>
              <a:t>+</a:t>
            </a:r>
            <a:r>
              <a:rPr lang="en-US" sz="2400" dirty="0"/>
              <a:t> </a:t>
            </a:r>
            <a:r>
              <a:rPr lang="en-US" sz="2400" dirty="0" err="1"/>
              <a:t>ylab</a:t>
            </a:r>
            <a:r>
              <a:rPr lang="en-US" sz="2400" dirty="0"/>
              <a:t>(‘Year’) </a:t>
            </a:r>
            <a:r>
              <a:rPr lang="en-US" sz="2400" dirty="0">
                <a:solidFill>
                  <a:srgbClr val="92D050"/>
                </a:solidFill>
              </a:rPr>
              <a:t>+</a:t>
            </a:r>
            <a:r>
              <a:rPr lang="en-US" sz="2400" dirty="0"/>
              <a:t> </a:t>
            </a:r>
            <a:r>
              <a:rPr lang="en-US" sz="2400" dirty="0" err="1"/>
              <a:t>xlab</a:t>
            </a:r>
            <a:r>
              <a:rPr lang="en-US" sz="2400" dirty="0"/>
              <a:t>(‘Salary’) </a:t>
            </a:r>
            <a:r>
              <a:rPr lang="en-US" sz="2400" dirty="0">
                <a:solidFill>
                  <a:srgbClr val="92D050"/>
                </a:solidFill>
              </a:rPr>
              <a:t>+</a:t>
            </a:r>
            <a:r>
              <a:rPr lang="en-US" sz="2400" dirty="0" err="1"/>
              <a:t>ggtitle</a:t>
            </a:r>
            <a:r>
              <a:rPr lang="en-US" sz="2400" dirty="0"/>
              <a:t>(“Pitcher Salaries from 1985-2017”)</a:t>
            </a:r>
            <a:br>
              <a:rPr lang="en-US" sz="2400" dirty="0"/>
            </a:br>
            <a:r>
              <a:rPr lang="en-US" sz="2400" dirty="0">
                <a:solidFill>
                  <a:srgbClr val="E01582"/>
                </a:solidFill>
              </a:rPr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20" y="2848438"/>
            <a:ext cx="5751092" cy="339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65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Wrap it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89688"/>
            <a:ext cx="2843212" cy="365125"/>
          </a:xfrm>
        </p:spPr>
        <p:txBody>
          <a:bodyPr/>
          <a:lstStyle/>
          <a:p>
            <a:fld id="{B11C0240-C80F-4E21-9A06-D8AA01E0E8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21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we used R’s data structures: vectors, matrices, and data frames</a:t>
            </a:r>
          </a:p>
          <a:p>
            <a:r>
              <a:rPr lang="en-US" dirty="0"/>
              <a:t>Data Frames look a lot like Excel’s spreadsheets.</a:t>
            </a:r>
          </a:p>
          <a:p>
            <a:pPr lvl="1"/>
            <a:r>
              <a:rPr lang="en-US" dirty="0"/>
              <a:t>Add and Fill down in excel looks like this in R D$C &lt;- D$A + D$B </a:t>
            </a:r>
          </a:p>
          <a:p>
            <a:pPr lvl="1"/>
            <a:r>
              <a:rPr lang="en-US" dirty="0"/>
              <a:t>Excel’s VLOOKUP can be accomplished in R using </a:t>
            </a:r>
            <a:r>
              <a:rPr lang="en-US" dirty="0">
                <a:solidFill>
                  <a:srgbClr val="A0C539"/>
                </a:solidFill>
              </a:rPr>
              <a:t>merge</a:t>
            </a:r>
          </a:p>
          <a:p>
            <a:pPr lvl="1"/>
            <a:r>
              <a:rPr lang="en-US" dirty="0"/>
              <a:t>Excel’s Pivot Table functionality can be accomplished in R using </a:t>
            </a:r>
            <a:r>
              <a:rPr lang="en-US" dirty="0">
                <a:solidFill>
                  <a:srgbClr val="A0C539"/>
                </a:solidFill>
              </a:rPr>
              <a:t>aggregate</a:t>
            </a:r>
          </a:p>
          <a:p>
            <a:r>
              <a:rPr lang="en-US" dirty="0"/>
              <a:t>Nearly any extension to R we can imagine has been developed, and it’s free!</a:t>
            </a:r>
          </a:p>
          <a:p>
            <a:endParaRPr lang="en-US" dirty="0"/>
          </a:p>
          <a:p>
            <a:r>
              <a:rPr lang="en-US" dirty="0"/>
              <a:t>If you enjoyed this, and want to learn more R, let me know:</a:t>
            </a:r>
            <a:br>
              <a:rPr lang="en-US" dirty="0"/>
            </a:br>
            <a:r>
              <a:rPr lang="en-US" dirty="0">
                <a:hlinkClick r:id="rId2"/>
              </a:rPr>
              <a:t>bauer@allstate.com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7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760412" y="914400"/>
            <a:ext cx="10582577" cy="52593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99" b="1" dirty="0"/>
          </a:p>
          <a:p>
            <a:pPr marL="0" indent="0">
              <a:buNone/>
            </a:pPr>
            <a:r>
              <a:rPr lang="en-US" sz="2499" dirty="0"/>
              <a:t>Excel is a work horse of a program, extremely powerful and many at Allstate have been taught to use it in school and on the job.  </a:t>
            </a:r>
          </a:p>
          <a:p>
            <a:pPr marL="0" indent="0">
              <a:buNone/>
            </a:pPr>
            <a:endParaRPr lang="en-US" sz="2499" dirty="0"/>
          </a:p>
          <a:p>
            <a:pPr marL="0" indent="0">
              <a:buNone/>
            </a:pPr>
            <a:r>
              <a:rPr lang="en-US" sz="2499" b="1" u="sng" dirty="0"/>
              <a:t>However</a:t>
            </a:r>
            <a:r>
              <a:rPr lang="en-US" sz="2499" b="1" dirty="0"/>
              <a:t>,</a:t>
            </a:r>
            <a:r>
              <a:rPr lang="en-US" sz="2499" dirty="0"/>
              <a:t> Excel has limitations:</a:t>
            </a:r>
          </a:p>
          <a:p>
            <a:pPr lvl="1"/>
            <a:r>
              <a:rPr lang="en-US" sz="1966" dirty="0"/>
              <a:t>Excel can not handle large amounts of data gracefully</a:t>
            </a:r>
          </a:p>
          <a:p>
            <a:pPr lvl="2"/>
            <a:r>
              <a:rPr lang="en-US" sz="1699" dirty="0"/>
              <a:t>This leads to using smaller subsets of data than ideal cases (1 year vs. 5 year view, or 1 state vs. 50 states.)</a:t>
            </a:r>
          </a:p>
          <a:p>
            <a:pPr lvl="1"/>
            <a:r>
              <a:rPr lang="en-US" sz="1966" dirty="0"/>
              <a:t>Merging datasets yields bulky excel files with many tabs and (V)LOOKUPs</a:t>
            </a:r>
          </a:p>
          <a:p>
            <a:pPr lvl="1"/>
            <a:r>
              <a:rPr lang="en-US" sz="1966" dirty="0"/>
              <a:t>An Excel project usually includes many tabs in a single file, and navigation is unpleasant</a:t>
            </a:r>
          </a:p>
          <a:p>
            <a:pPr lvl="1"/>
            <a:endParaRPr lang="en-US" sz="1966" dirty="0"/>
          </a:p>
          <a:p>
            <a:pPr marL="0" indent="0">
              <a:buNone/>
            </a:pPr>
            <a:r>
              <a:rPr lang="en-US" sz="2232" dirty="0"/>
              <a:t>R handles all of these problems, and offers additional features.</a:t>
            </a:r>
          </a:p>
          <a:p>
            <a:pPr lvl="1"/>
            <a:r>
              <a:rPr lang="en-US" sz="1966" dirty="0"/>
              <a:t>It’s easier to track formulas that were used and sharing work can be more seamless.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99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	        ?</a:t>
            </a:r>
          </a:p>
        </p:txBody>
      </p:sp>
      <p:pic>
        <p:nvPicPr>
          <p:cNvPr id="3074" name="Picture 2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96950"/>
            <a:ext cx="949099" cy="94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05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w/ R and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7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760412" y="914400"/>
            <a:ext cx="10582577" cy="52593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 is what is called an ‘</a:t>
            </a:r>
            <a:r>
              <a:rPr lang="en-US" sz="2800" dirty="0">
                <a:solidFill>
                  <a:srgbClr val="39B4DF"/>
                </a:solidFill>
              </a:rPr>
              <a:t>interpretive</a:t>
            </a:r>
            <a:r>
              <a:rPr lang="en-US" sz="2800" dirty="0"/>
              <a:t>’ language.</a:t>
            </a:r>
          </a:p>
          <a:p>
            <a:pPr marL="0" indent="0">
              <a:buNone/>
            </a:pPr>
            <a:r>
              <a:rPr lang="en-US" sz="2800" dirty="0"/>
              <a:t>What’s ‘</a:t>
            </a:r>
            <a:r>
              <a:rPr lang="en-US" sz="2800" dirty="0">
                <a:solidFill>
                  <a:srgbClr val="39B4DF"/>
                </a:solidFill>
              </a:rPr>
              <a:t>interpretive</a:t>
            </a:r>
            <a:r>
              <a:rPr lang="en-US" sz="2800" dirty="0"/>
              <a:t>’?</a:t>
            </a:r>
          </a:p>
          <a:p>
            <a:pPr marL="533266" lvl="1" indent="0">
              <a:buNone/>
            </a:pPr>
            <a:r>
              <a:rPr lang="en-US" sz="2267" dirty="0"/>
              <a:t>It means we can run our commands, step by step</a:t>
            </a:r>
          </a:p>
          <a:p>
            <a:pPr marL="533266" lvl="1" indent="0">
              <a:buNone/>
            </a:pPr>
            <a:r>
              <a:rPr lang="en-US" sz="2267" dirty="0"/>
              <a:t>Our commands do not have to be compiled (turned into machine language)</a:t>
            </a:r>
          </a:p>
          <a:p>
            <a:pPr marL="533266" lvl="1" indent="0">
              <a:buNone/>
            </a:pPr>
            <a:r>
              <a:rPr lang="en-US" sz="2267" dirty="0">
                <a:solidFill>
                  <a:srgbClr val="A0C539"/>
                </a:solidFill>
              </a:rPr>
              <a:t>Pro:</a:t>
            </a:r>
            <a:r>
              <a:rPr lang="en-US" sz="2267" dirty="0"/>
              <a:t> Softer Learning Curve; </a:t>
            </a:r>
            <a:r>
              <a:rPr lang="en-US" sz="2267" dirty="0">
                <a:solidFill>
                  <a:srgbClr val="E01582"/>
                </a:solidFill>
              </a:rPr>
              <a:t>Con:</a:t>
            </a:r>
            <a:r>
              <a:rPr lang="en-US" sz="2267" dirty="0"/>
              <a:t> Not as Fast as Compiled Code</a:t>
            </a:r>
          </a:p>
          <a:p>
            <a:pPr marL="533266" lvl="1" indent="0">
              <a:buNone/>
            </a:pPr>
            <a:r>
              <a:rPr lang="en-US" sz="2267" dirty="0"/>
              <a:t>Pros win for now.</a:t>
            </a:r>
          </a:p>
          <a:p>
            <a:pPr marL="0" indent="0">
              <a:buNone/>
            </a:pPr>
            <a:r>
              <a:rPr lang="en-US" sz="1267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pic>
        <p:nvPicPr>
          <p:cNvPr id="4100" name="Picture 4" descr="img-thing (300×300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4" b="28000"/>
          <a:stretch/>
        </p:blipFill>
        <p:spPr bwMode="auto">
          <a:xfrm>
            <a:off x="2924484" y="3613237"/>
            <a:ext cx="6254431" cy="266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2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R Studio?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R Studio locally: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https://www.rstudio.com/products/rstudio/download/#download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And you’ll need R: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>
                <a:hlinkClick r:id="rId3"/>
              </a:rPr>
              <a:t>https://cran.r-project.org/bin/windows/base/old/3.2.4/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also placed a .zip file, and 3 .csv files here: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  <a:r>
              <a:rPr lang="en-US" sz="2000" dirty="0">
                <a:hlinkClick r:id="rId4"/>
              </a:rPr>
              <a:t>https://allconnect.allstate.com/community/QR_and_A_Live/Documents/RStudio_R_tiny/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240-C80F-4E21-9A06-D8AA01E0E8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760413" y="1674843"/>
            <a:ext cx="1981200" cy="52593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It’s a helpful way to use and develop our R code</a:t>
            </a:r>
            <a:endParaRPr lang="en-US" sz="2267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613" y="957608"/>
            <a:ext cx="8843521" cy="516630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265612" y="1981200"/>
            <a:ext cx="1524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64024" y="4394228"/>
            <a:ext cx="1524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039649" y="4304521"/>
            <a:ext cx="1524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044296" y="1599912"/>
            <a:ext cx="1524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5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E962C47C40BF4CAD706AF26CBDF764" ma:contentTypeVersion="1" ma:contentTypeDescription="Create a new document." ma:contentTypeScope="" ma:versionID="73e6a79cf2893f7b7aeb879a34100ef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DC229E-203A-4EEA-BB6A-098CB03AA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D074EC-1EEC-4DD7-93B0-A59161421E63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FFC9FD6-0785-491B-8AAB-07C52152DC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23604</TotalTime>
  <Words>2381</Words>
  <Application>Microsoft Office PowerPoint</Application>
  <PresentationFormat>Custom</PresentationFormat>
  <Paragraphs>324</Paragraphs>
  <Slides>42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Franklin Gothic Medium Cond</vt:lpstr>
      <vt:lpstr>Wingdings</vt:lpstr>
      <vt:lpstr>Office Theme</vt:lpstr>
      <vt:lpstr>R for Excel Users</vt:lpstr>
      <vt:lpstr>For the BACs…</vt:lpstr>
      <vt:lpstr>Agenda</vt:lpstr>
      <vt:lpstr>What is ?</vt:lpstr>
      <vt:lpstr>Why         ?</vt:lpstr>
      <vt:lpstr>Getting Started w/ R and RStudio</vt:lpstr>
      <vt:lpstr>Getting Started</vt:lpstr>
      <vt:lpstr>How can you get R Studio?</vt:lpstr>
      <vt:lpstr>RStudio</vt:lpstr>
      <vt:lpstr>RStudio</vt:lpstr>
      <vt:lpstr>Wow a lot of things just happened!</vt:lpstr>
      <vt:lpstr>RStudio</vt:lpstr>
      <vt:lpstr>Playing with Vectors</vt:lpstr>
      <vt:lpstr>R Stores Values in Vectors</vt:lpstr>
      <vt:lpstr>Vectors </vt:lpstr>
      <vt:lpstr>Let’s Get A Little More Excel-ly.</vt:lpstr>
      <vt:lpstr>Let’s Combine Two Vectors </vt:lpstr>
      <vt:lpstr>Two Vectors bound together Make a Matrix</vt:lpstr>
      <vt:lpstr>Let’s Make A Data Frame (Spreadsheet)</vt:lpstr>
      <vt:lpstr>Column Changes</vt:lpstr>
      <vt:lpstr>Let’s Get Into Data – Really Excel-ly</vt:lpstr>
      <vt:lpstr>Working With Data Organized With a Common Identifier</vt:lpstr>
      <vt:lpstr>Reading in A File in R And Looking At It</vt:lpstr>
      <vt:lpstr>Missing Values (an interesting aside)</vt:lpstr>
      <vt:lpstr>Let’s Combine Salaries and Master</vt:lpstr>
      <vt:lpstr>Let’s Combine Data and Pitching</vt:lpstr>
      <vt:lpstr>Making Pretty Plots</vt:lpstr>
      <vt:lpstr>R Makes Plots, But They’re Not Pretty.</vt:lpstr>
      <vt:lpstr>Aggregate Is A Lot Like Excel’s Pivot Tables</vt:lpstr>
      <vt:lpstr>Aggregate Cleans Up The Plot, But It’s Still Really Ugly</vt:lpstr>
      <vt:lpstr>Tidy Up The Plot</vt:lpstr>
      <vt:lpstr>Let’s show Right vs. Left Handed Pitching</vt:lpstr>
      <vt:lpstr>Left-Handed Pitchers</vt:lpstr>
      <vt:lpstr>Let’s add Right Handed Pitchers</vt:lpstr>
      <vt:lpstr>Legends</vt:lpstr>
      <vt:lpstr>ggplot – Prettier Plots</vt:lpstr>
      <vt:lpstr>ggplot is a library that adds new functionality to R</vt:lpstr>
      <vt:lpstr>Let’s Add In Is the Player Left or Right Handed</vt:lpstr>
      <vt:lpstr> A ggplot is built up with layers</vt:lpstr>
      <vt:lpstr> Like Ogres and Onions, ggplots have many layers</vt:lpstr>
      <vt:lpstr>Let’s Wrap it Up</vt:lpstr>
      <vt:lpstr>Recap</vt:lpstr>
    </vt:vector>
  </TitlesOfParts>
  <Company>Allstate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Kameelah Omar</dc:creator>
  <cp:lastModifiedBy>Sreedhar, Madhu</cp:lastModifiedBy>
  <cp:revision>346</cp:revision>
  <cp:lastPrinted>2016-03-28T21:29:19Z</cp:lastPrinted>
  <dcterms:created xsi:type="dcterms:W3CDTF">2015-11-01T20:16:55Z</dcterms:created>
  <dcterms:modified xsi:type="dcterms:W3CDTF">2019-08-26T18:08:43Z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0x010100B6E962C47C40BF4CAD706AF26CBDF764</vt:lpwstr>
  </property>
  <property fmtid="{D5CDD505-2E9C-101B-9397-08002B2CF9AE}" pid="3" name="MSIP_Label_eea8a813-53e7-4f1d-90f2-cda32b87eb03_Enabled">
    <vt:lpwstr>True</vt:lpwstr>
  </property>
  <property fmtid="{D5CDD505-2E9C-101B-9397-08002B2CF9AE}" pid="4" name="MSIP_Label_eea8a813-53e7-4f1d-90f2-cda32b87eb03_SiteId">
    <vt:lpwstr>88b431e7-cf2a-43a9-bd00-81441f5c2d3c</vt:lpwstr>
  </property>
  <property fmtid="{D5CDD505-2E9C-101B-9397-08002B2CF9AE}" pid="5" name="MSIP_Label_eea8a813-53e7-4f1d-90f2-cda32b87eb03_Owner">
    <vt:lpwstr>sadee@allstate.com</vt:lpwstr>
  </property>
  <property fmtid="{D5CDD505-2E9C-101B-9397-08002B2CF9AE}" pid="6" name="MSIP_Label_eea8a813-53e7-4f1d-90f2-cda32b87eb03_SetDate">
    <vt:lpwstr>2019-04-22T20:54:03.2648035Z</vt:lpwstr>
  </property>
  <property fmtid="{D5CDD505-2E9C-101B-9397-08002B2CF9AE}" pid="7" name="MSIP_Label_eea8a813-53e7-4f1d-90f2-cda32b87eb03_Name">
    <vt:lpwstr>Internal</vt:lpwstr>
  </property>
  <property fmtid="{D5CDD505-2E9C-101B-9397-08002B2CF9AE}" pid="8" name="MSIP_Label_eea8a813-53e7-4f1d-90f2-cda32b87eb03_Application">
    <vt:lpwstr>Microsoft Azure Information Protection</vt:lpwstr>
  </property>
  <property fmtid="{D5CDD505-2E9C-101B-9397-08002B2CF9AE}" pid="9" name="MSIP_Label_eea8a813-53e7-4f1d-90f2-cda32b87eb03_Extended_MSFT_Method">
    <vt:lpwstr>Manual</vt:lpwstr>
  </property>
  <property fmtid="{D5CDD505-2E9C-101B-9397-08002B2CF9AE}" pid="10" name="Sensitivity">
    <vt:lpwstr>Internal</vt:lpwstr>
  </property>
</Properties>
</file>