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handoutMasterIdLst>
    <p:handoutMasterId r:id="rId22"/>
  </p:handoutMasterIdLst>
  <p:sldIdLst>
    <p:sldId id="256" r:id="rId4"/>
    <p:sldId id="317" r:id="rId5"/>
    <p:sldId id="273" r:id="rId6"/>
    <p:sldId id="318" r:id="rId7"/>
    <p:sldId id="265" r:id="rId8"/>
    <p:sldId id="272" r:id="rId9"/>
    <p:sldId id="316" r:id="rId10"/>
    <p:sldId id="320" r:id="rId11"/>
    <p:sldId id="321" r:id="rId12"/>
    <p:sldId id="304" r:id="rId13"/>
    <p:sldId id="307" r:id="rId14"/>
    <p:sldId id="313" r:id="rId15"/>
    <p:sldId id="308" r:id="rId16"/>
    <p:sldId id="309" r:id="rId17"/>
    <p:sldId id="322" r:id="rId18"/>
    <p:sldId id="315" r:id="rId19"/>
    <p:sldId id="31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659"/>
    <a:srgbClr val="85DADE"/>
    <a:srgbClr val="D04A3A"/>
    <a:srgbClr val="BE2D44"/>
    <a:srgbClr val="82297A"/>
    <a:srgbClr val="F2BE79"/>
    <a:srgbClr val="AF76B0"/>
    <a:srgbClr val="44A08C"/>
    <a:srgbClr val="85D9DE"/>
    <a:srgbClr val="A5D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6"/>
    <p:restoredTop sz="86451"/>
  </p:normalViewPr>
  <p:slideViewPr>
    <p:cSldViewPr>
      <p:cViewPr varScale="1">
        <p:scale>
          <a:sx n="95" d="100"/>
          <a:sy n="95" d="100"/>
        </p:scale>
        <p:origin x="90" y="53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B3408E-734C-6A41-AFF3-D42A5F58F7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FF07B2-0DEE-A74C-A0FB-4BE14CFD24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86E7EE-C326-F042-8528-93B28CF2D898}" type="datetimeFigureOut">
              <a:rPr lang="en-US" smtClean="0"/>
              <a:t>1/17/2019</a:t>
            </a:fld>
            <a:endParaRPr lang="en-US"/>
          </a:p>
        </p:txBody>
      </p:sp>
      <p:sp>
        <p:nvSpPr>
          <p:cNvPr id="4" name="Footer Placeholder 3">
            <a:extLst>
              <a:ext uri="{FF2B5EF4-FFF2-40B4-BE49-F238E27FC236}">
                <a16:creationId xmlns:a16="http://schemas.microsoft.com/office/drawing/2014/main" id="{D81B05F8-3732-BA4B-AC5B-7A739BD1E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BE803B-0DA0-6642-81BA-7726EEA17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0E748B-D50E-3045-B418-AB69EBFF0BD1}" type="slidenum">
              <a:rPr lang="en-US" smtClean="0"/>
              <a:t>‹#›</a:t>
            </a:fld>
            <a:endParaRPr lang="en-US"/>
          </a:p>
        </p:txBody>
      </p:sp>
    </p:spTree>
    <p:extLst>
      <p:ext uri="{BB962C8B-B14F-4D97-AF65-F5344CB8AC3E}">
        <p14:creationId xmlns:p14="http://schemas.microsoft.com/office/powerpoint/2010/main" val="182211468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6643D-DD54-EF4B-BB50-8E75F9F0BE5E}"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C6827-B910-3942-BEAE-6F34DDED796E}" type="slidenum">
              <a:rPr lang="en-US" smtClean="0"/>
              <a:t>‹#›</a:t>
            </a:fld>
            <a:endParaRPr lang="en-US"/>
          </a:p>
        </p:txBody>
      </p:sp>
    </p:spTree>
    <p:extLst>
      <p:ext uri="{BB962C8B-B14F-4D97-AF65-F5344CB8AC3E}">
        <p14:creationId xmlns:p14="http://schemas.microsoft.com/office/powerpoint/2010/main" val="307636745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7391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 id="2147483673" r:id="rId14"/>
  </p:sldLayoutIdLst>
  <p:hf sldNum="0"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sldNum="0" hdr="0" ftr="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tiff"/><Relationship Id="rId4" Type="http://schemas.openxmlformats.org/officeDocument/2006/relationships/image" Target="../media/image11.tiff"/></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tiff"/></Relationships>
</file>

<file path=ppt/slides/_rels/slide1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5.tiff"/><Relationship Id="rId1" Type="http://schemas.openxmlformats.org/officeDocument/2006/relationships/slideLayout" Target="../slideLayouts/slideLayout4.xml"/><Relationship Id="rId5" Type="http://schemas.openxmlformats.org/officeDocument/2006/relationships/image" Target="../media/image19.tiff"/><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18.tiff"/><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8.tiff"/><Relationship Id="rId3" Type="http://schemas.openxmlformats.org/officeDocument/2006/relationships/image" Target="../media/image13.tiff"/><Relationship Id="rId7" Type="http://schemas.openxmlformats.org/officeDocument/2006/relationships/image" Target="../media/image17.tiff"/><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1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apart.com/"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A58C64-75F8-6547-8393-E42E1AAC0453}"/>
              </a:ext>
            </a:extLst>
          </p:cNvPr>
          <p:cNvSpPr/>
          <p:nvPr/>
        </p:nvSpPr>
        <p:spPr>
          <a:xfrm>
            <a:off x="3851920" y="1635646"/>
            <a:ext cx="576064" cy="79208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0AD6D4-62B7-C84C-AEFF-7474E08BB963}"/>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rot="200316">
            <a:off x="3850840" y="1565285"/>
            <a:ext cx="639145" cy="457628"/>
          </a:xfrm>
          <a:prstGeom prst="rect">
            <a:avLst/>
          </a:prstGeom>
        </p:spPr>
      </p:pic>
      <p:pic>
        <p:nvPicPr>
          <p:cNvPr id="12" name="Picture 11">
            <a:extLst>
              <a:ext uri="{FF2B5EF4-FFF2-40B4-BE49-F238E27FC236}">
                <a16:creationId xmlns:a16="http://schemas.microsoft.com/office/drawing/2014/main" id="{6A8BF1C6-B816-724D-8DA0-C1B0C077EF35}"/>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rot="884798">
            <a:off x="4282847" y="1696972"/>
            <a:ext cx="365059" cy="669436"/>
          </a:xfrm>
          <a:prstGeom prst="rect">
            <a:avLst/>
          </a:prstGeom>
          <a:effectLst>
            <a:outerShdw blurRad="127000" sx="110000" sy="110000" algn="ctr" rotWithShape="0">
              <a:prstClr val="black">
                <a:alpha val="40000"/>
              </a:prstClr>
            </a:outerShdw>
          </a:effectLst>
        </p:spPr>
      </p:pic>
      <p:sp>
        <p:nvSpPr>
          <p:cNvPr id="8" name="Text Placeholder 17">
            <a:extLst>
              <a:ext uri="{FF2B5EF4-FFF2-40B4-BE49-F238E27FC236}">
                <a16:creationId xmlns:a16="http://schemas.microsoft.com/office/drawing/2014/main" id="{00B61BD6-0ECD-2841-8ABE-2483B6219DAC}"/>
              </a:ext>
            </a:extLst>
          </p:cNvPr>
          <p:cNvSpPr txBox="1">
            <a:spLocks/>
          </p:cNvSpPr>
          <p:nvPr/>
        </p:nvSpPr>
        <p:spPr>
          <a:xfrm>
            <a:off x="8123346" y="4767704"/>
            <a:ext cx="992459" cy="318675"/>
          </a:xfrm>
          <a:prstGeom prst="rect">
            <a:avLst/>
          </a:prstGeom>
        </p:spPr>
        <p:txBody>
          <a:bodyPr anchor="ctr"/>
          <a:lstStyle>
            <a:defPPr>
              <a:defRPr lang="ko-KR"/>
            </a:defPPr>
            <a:lvl1pPr indent="0" algn="ctr">
              <a:spcBef>
                <a:spcPct val="20000"/>
              </a:spcBef>
              <a:buFont typeface="Arial" pitchFamily="34" charset="0"/>
              <a:buNone/>
              <a:defRPr sz="1400" b="1">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0" dirty="0">
                <a:gradFill flip="none" rotWithShape="1">
                  <a:gsLst>
                    <a:gs pos="69000">
                      <a:srgbClr val="D04A3A">
                        <a:lumMod val="100000"/>
                      </a:srgbClr>
                    </a:gs>
                    <a:gs pos="33000">
                      <a:srgbClr val="BE2D44"/>
                    </a:gs>
                    <a:gs pos="0">
                      <a:srgbClr val="82297A"/>
                    </a:gs>
                    <a:gs pos="100000">
                      <a:srgbClr val="F2BE79"/>
                    </a:gs>
                  </a:gsLst>
                  <a:lin ang="0" scaled="1"/>
                  <a:tileRect/>
                </a:gradFill>
                <a:effectLst/>
                <a:latin typeface="Century Gothic" panose="020B0502020202020204" pitchFamily="34" charset="0"/>
              </a:rPr>
              <a:t>mrinmay</a:t>
            </a:r>
          </a:p>
        </p:txBody>
      </p:sp>
      <p:sp>
        <p:nvSpPr>
          <p:cNvPr id="4" name="TextBox 3">
            <a:extLst>
              <a:ext uri="{FF2B5EF4-FFF2-40B4-BE49-F238E27FC236}">
                <a16:creationId xmlns:a16="http://schemas.microsoft.com/office/drawing/2014/main" id="{BF19FD1E-0A4B-3048-9A0C-277F2B46E6CF}"/>
              </a:ext>
            </a:extLst>
          </p:cNvPr>
          <p:cNvSpPr txBox="1"/>
          <p:nvPr/>
        </p:nvSpPr>
        <p:spPr>
          <a:xfrm>
            <a:off x="8164630" y="4659982"/>
            <a:ext cx="841897" cy="215444"/>
          </a:xfrm>
          <a:prstGeom prst="rect">
            <a:avLst/>
          </a:prstGeom>
          <a:noFill/>
        </p:spPr>
        <p:txBody>
          <a:bodyPr wrap="none" rtlCol="0">
            <a:spAutoFit/>
          </a:bodyPr>
          <a:lstStyle>
            <a:defPPr>
              <a:defRPr lang="ko-KR"/>
            </a:defPPr>
            <a:lvl1pPr>
              <a:defRPr sz="800">
                <a:solidFill>
                  <a:schemeClr val="bg1">
                    <a:lumMod val="75000"/>
                  </a:schemeClr>
                </a:solidFill>
                <a:latin typeface="Century Gothic" panose="020B0502020202020204" pitchFamily="34" charset="0"/>
              </a:defRPr>
            </a:lvl1pPr>
          </a:lstStyle>
          <a:p>
            <a:r>
              <a:rPr lang="en-US" dirty="0">
                <a:solidFill>
                  <a:schemeClr val="bg1">
                    <a:lumMod val="85000"/>
                  </a:schemeClr>
                </a:solidFill>
              </a:rPr>
              <a:t>PREPARED BY</a:t>
            </a:r>
          </a:p>
        </p:txBody>
      </p:sp>
      <p:pic>
        <p:nvPicPr>
          <p:cNvPr id="16" name="Picture 15">
            <a:extLst>
              <a:ext uri="{FF2B5EF4-FFF2-40B4-BE49-F238E27FC236}">
                <a16:creationId xmlns:a16="http://schemas.microsoft.com/office/drawing/2014/main" id="{F6EC1B65-0110-D745-B085-CADF67A90691}"/>
              </a:ext>
            </a:extLst>
          </p:cNvPr>
          <p:cNvPicPr>
            <a:picLocks noChangeAspect="1"/>
          </p:cNvPicPr>
          <p:nvPr/>
        </p:nvPicPr>
        <p:blipFill>
          <a:blip r:embed="rId5"/>
          <a:stretch>
            <a:fillRect/>
          </a:stretch>
        </p:blipFill>
        <p:spPr>
          <a:xfrm>
            <a:off x="2540476" y="3309508"/>
            <a:ext cx="3924584" cy="992689"/>
          </a:xfrm>
          <a:prstGeom prst="rect">
            <a:avLst/>
          </a:prstGeom>
        </p:spPr>
      </p:pic>
      <p:sp>
        <p:nvSpPr>
          <p:cNvPr id="11" name="TextBox 10">
            <a:extLst>
              <a:ext uri="{FF2B5EF4-FFF2-40B4-BE49-F238E27FC236}">
                <a16:creationId xmlns:a16="http://schemas.microsoft.com/office/drawing/2014/main" id="{DEF41113-CA39-2A49-B6C6-6C82A658D285}"/>
              </a:ext>
            </a:extLst>
          </p:cNvPr>
          <p:cNvSpPr txBox="1"/>
          <p:nvPr/>
        </p:nvSpPr>
        <p:spPr>
          <a:xfrm>
            <a:off x="4283968" y="4302197"/>
            <a:ext cx="2529860" cy="215444"/>
          </a:xfrm>
          <a:prstGeom prst="rect">
            <a:avLst/>
          </a:prstGeom>
          <a:noFill/>
        </p:spPr>
        <p:txBody>
          <a:bodyPr wrap="none" rtlCol="0">
            <a:spAutoFit/>
          </a:bodyPr>
          <a:lstStyle/>
          <a:p>
            <a:r>
              <a:rPr lang="en-US" sz="800" i="1" dirty="0">
                <a:solidFill>
                  <a:schemeClr val="bg1">
                    <a:lumMod val="65000"/>
                  </a:schemeClr>
                </a:solidFill>
                <a:latin typeface="Century Gothic" panose="020B0502020202020204" pitchFamily="34" charset="0"/>
              </a:rPr>
              <a:t>project management and comprehension tool</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Archetype And Skeleton</a:t>
            </a:r>
          </a:p>
        </p:txBody>
      </p:sp>
      <p:pic>
        <p:nvPicPr>
          <p:cNvPr id="4" name="Picture 3">
            <a:extLst>
              <a:ext uri="{FF2B5EF4-FFF2-40B4-BE49-F238E27FC236}">
                <a16:creationId xmlns:a16="http://schemas.microsoft.com/office/drawing/2014/main" id="{2EB005D8-3BC9-3E46-A6BD-8938DCC833C7}"/>
              </a:ext>
            </a:extLst>
          </p:cNvPr>
          <p:cNvPicPr>
            <a:picLocks noChangeAspect="1"/>
          </p:cNvPicPr>
          <p:nvPr/>
        </p:nvPicPr>
        <p:blipFill>
          <a:blip r:embed="rId2"/>
          <a:stretch>
            <a:fillRect/>
          </a:stretch>
        </p:blipFill>
        <p:spPr>
          <a:xfrm>
            <a:off x="274440" y="901423"/>
            <a:ext cx="8595121" cy="1382295"/>
          </a:xfrm>
          <a:prstGeom prst="rect">
            <a:avLst/>
          </a:prstGeom>
        </p:spPr>
      </p:pic>
      <p:pic>
        <p:nvPicPr>
          <p:cNvPr id="9" name="Picture 8">
            <a:extLst>
              <a:ext uri="{FF2B5EF4-FFF2-40B4-BE49-F238E27FC236}">
                <a16:creationId xmlns:a16="http://schemas.microsoft.com/office/drawing/2014/main" id="{6820602D-87A7-FE4F-93E5-21A58AB58BE7}"/>
              </a:ext>
            </a:extLst>
          </p:cNvPr>
          <p:cNvPicPr>
            <a:picLocks noChangeAspect="1"/>
          </p:cNvPicPr>
          <p:nvPr/>
        </p:nvPicPr>
        <p:blipFill>
          <a:blip r:embed="rId3"/>
          <a:stretch>
            <a:fillRect/>
          </a:stretch>
        </p:blipFill>
        <p:spPr>
          <a:xfrm>
            <a:off x="6198832" y="2448155"/>
            <a:ext cx="2306358" cy="1557363"/>
          </a:xfrm>
          <a:prstGeom prst="rect">
            <a:avLst/>
          </a:prstGeom>
          <a:ln w="31750">
            <a:solidFill>
              <a:schemeClr val="accent1"/>
            </a:solidFill>
          </a:ln>
          <a:effectLst>
            <a:outerShdw blurRad="63500" sx="102000" sy="102000" algn="ctr" rotWithShape="0">
              <a:prstClr val="black">
                <a:alpha val="40000"/>
              </a:prstClr>
            </a:outerShdw>
          </a:effectLst>
        </p:spPr>
      </p:pic>
      <p:grpSp>
        <p:nvGrpSpPr>
          <p:cNvPr id="13" name="Group 12">
            <a:extLst>
              <a:ext uri="{FF2B5EF4-FFF2-40B4-BE49-F238E27FC236}">
                <a16:creationId xmlns:a16="http://schemas.microsoft.com/office/drawing/2014/main" id="{01ED81C0-F4C9-5F41-8E59-8CCF4FD716E4}"/>
              </a:ext>
            </a:extLst>
          </p:cNvPr>
          <p:cNvGrpSpPr/>
          <p:nvPr/>
        </p:nvGrpSpPr>
        <p:grpSpPr>
          <a:xfrm>
            <a:off x="623000" y="2394666"/>
            <a:ext cx="2267606" cy="2481340"/>
            <a:chOff x="3563888" y="1927391"/>
            <a:chExt cx="2267606" cy="2481340"/>
          </a:xfrm>
        </p:grpSpPr>
        <p:grpSp>
          <p:nvGrpSpPr>
            <p:cNvPr id="11" name="Group 10">
              <a:extLst>
                <a:ext uri="{FF2B5EF4-FFF2-40B4-BE49-F238E27FC236}">
                  <a16:creationId xmlns:a16="http://schemas.microsoft.com/office/drawing/2014/main" id="{81901668-234F-9D42-B818-6A3D2220D280}"/>
                </a:ext>
              </a:extLst>
            </p:cNvPr>
            <p:cNvGrpSpPr/>
            <p:nvPr/>
          </p:nvGrpSpPr>
          <p:grpSpPr>
            <a:xfrm>
              <a:off x="3563888" y="1927391"/>
              <a:ext cx="2267606" cy="2481340"/>
              <a:chOff x="4674687" y="2050746"/>
              <a:chExt cx="2593231" cy="2837656"/>
            </a:xfrm>
          </p:grpSpPr>
          <p:sp>
            <p:nvSpPr>
              <p:cNvPr id="105" name="Rectangle 104">
                <a:extLst>
                  <a:ext uri="{FF2B5EF4-FFF2-40B4-BE49-F238E27FC236}">
                    <a16:creationId xmlns:a16="http://schemas.microsoft.com/office/drawing/2014/main" id="{396E5BB3-B1D6-B649-95B9-769185D6AA25}"/>
                  </a:ext>
                </a:extLst>
              </p:cNvPr>
              <p:cNvSpPr/>
              <p:nvPr/>
            </p:nvSpPr>
            <p:spPr>
              <a:xfrm rot="5400000">
                <a:off x="5014677" y="4286717"/>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Rectangle 102">
                <a:extLst>
                  <a:ext uri="{FF2B5EF4-FFF2-40B4-BE49-F238E27FC236}">
                    <a16:creationId xmlns:a16="http://schemas.microsoft.com/office/drawing/2014/main" id="{0EC80FE3-1F95-3B41-9701-07A25EE2C2A0}"/>
                  </a:ext>
                </a:extLst>
              </p:cNvPr>
              <p:cNvSpPr/>
              <p:nvPr/>
            </p:nvSpPr>
            <p:spPr>
              <a:xfrm rot="5400000">
                <a:off x="6042860" y="3694609"/>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Rectangle 53">
                <a:extLst>
                  <a:ext uri="{FF2B5EF4-FFF2-40B4-BE49-F238E27FC236}">
                    <a16:creationId xmlns:a16="http://schemas.microsoft.com/office/drawing/2014/main" id="{FFEB13AD-9B42-4848-BB2B-A3FBB60DF958}"/>
                  </a:ext>
                </a:extLst>
              </p:cNvPr>
              <p:cNvSpPr/>
              <p:nvPr/>
            </p:nvSpPr>
            <p:spPr>
              <a:xfrm rot="5400000">
                <a:off x="3570574" y="3520831"/>
                <a:ext cx="2486365" cy="45719"/>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Rounded Rectangle 55">
                <a:extLst>
                  <a:ext uri="{FF2B5EF4-FFF2-40B4-BE49-F238E27FC236}">
                    <a16:creationId xmlns:a16="http://schemas.microsoft.com/office/drawing/2014/main" id="{55AA721A-8435-D245-9DED-5B81C1162FC2}"/>
                  </a:ext>
                </a:extLst>
              </p:cNvPr>
              <p:cNvSpPr/>
              <p:nvPr/>
            </p:nvSpPr>
            <p:spPr>
              <a:xfrm>
                <a:off x="5211249" y="2355726"/>
                <a:ext cx="784559" cy="249762"/>
              </a:xfrm>
              <a:prstGeom prst="round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src</a:t>
                </a:r>
              </a:p>
            </p:txBody>
          </p:sp>
          <p:sp>
            <p:nvSpPr>
              <p:cNvPr id="58" name="Rectangle 57">
                <a:extLst>
                  <a:ext uri="{FF2B5EF4-FFF2-40B4-BE49-F238E27FC236}">
                    <a16:creationId xmlns:a16="http://schemas.microsoft.com/office/drawing/2014/main" id="{B8357EAF-84FD-0046-A1E7-70EB9BE6550F}"/>
                  </a:ext>
                </a:extLst>
              </p:cNvPr>
              <p:cNvSpPr/>
              <p:nvPr/>
            </p:nvSpPr>
            <p:spPr>
              <a:xfrm rot="5400000">
                <a:off x="4827396" y="3089304"/>
                <a:ext cx="1054393" cy="52813"/>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Rounded Rectangle 58">
                <a:extLst>
                  <a:ext uri="{FF2B5EF4-FFF2-40B4-BE49-F238E27FC236}">
                    <a16:creationId xmlns:a16="http://schemas.microsoft.com/office/drawing/2014/main" id="{0AA5FF58-2904-1F49-9405-53AF1A22B461}"/>
                  </a:ext>
                </a:extLst>
              </p:cNvPr>
              <p:cNvSpPr/>
              <p:nvPr/>
            </p:nvSpPr>
            <p:spPr>
              <a:xfrm>
                <a:off x="5678019" y="2669935"/>
                <a:ext cx="802237" cy="255389"/>
              </a:xfrm>
              <a:prstGeom prst="round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main</a:t>
                </a:r>
              </a:p>
            </p:txBody>
          </p:sp>
          <p:sp>
            <p:nvSpPr>
              <p:cNvPr id="60" name="Rectangle 59">
                <a:extLst>
                  <a:ext uri="{FF2B5EF4-FFF2-40B4-BE49-F238E27FC236}">
                    <a16:creationId xmlns:a16="http://schemas.microsoft.com/office/drawing/2014/main" id="{5B1A6CCA-2B89-0F42-A2FC-5C792B3EE29E}"/>
                  </a:ext>
                </a:extLst>
              </p:cNvPr>
              <p:cNvSpPr/>
              <p:nvPr/>
            </p:nvSpPr>
            <p:spPr>
              <a:xfrm rot="5400000">
                <a:off x="5583007" y="3123512"/>
                <a:ext cx="447165" cy="52813"/>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3" name="Rectangle 62">
                <a:extLst>
                  <a:ext uri="{FF2B5EF4-FFF2-40B4-BE49-F238E27FC236}">
                    <a16:creationId xmlns:a16="http://schemas.microsoft.com/office/drawing/2014/main" id="{1FB5CD50-0225-7049-A270-E0A776CD14FE}"/>
                  </a:ext>
                </a:extLst>
              </p:cNvPr>
              <p:cNvSpPr/>
              <p:nvPr/>
            </p:nvSpPr>
            <p:spPr>
              <a:xfrm rot="5400000">
                <a:off x="6027007" y="2891321"/>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Rounded Rectangle 50">
                <a:extLst>
                  <a:ext uri="{FF2B5EF4-FFF2-40B4-BE49-F238E27FC236}">
                    <a16:creationId xmlns:a16="http://schemas.microsoft.com/office/drawing/2014/main" id="{F48A7286-34C9-A645-BD5C-246E3944D64A}"/>
                  </a:ext>
                </a:extLst>
              </p:cNvPr>
              <p:cNvSpPr/>
              <p:nvPr/>
            </p:nvSpPr>
            <p:spPr>
              <a:xfrm>
                <a:off x="6195085" y="3002415"/>
                <a:ext cx="1031814" cy="210287"/>
              </a:xfrm>
              <a:prstGeom prst="roundRect">
                <a:avLst>
                  <a:gd name="adj" fmla="val 50000"/>
                </a:avLst>
              </a:pr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bg1"/>
                    </a:solidFill>
                  </a:rPr>
                  <a:t>java</a:t>
                </a:r>
                <a:endParaRPr lang="ko-KR" altLang="en-US" sz="1000" dirty="0">
                  <a:solidFill>
                    <a:schemeClr val="bg1"/>
                  </a:solidFill>
                </a:endParaRPr>
              </a:p>
            </p:txBody>
          </p:sp>
          <p:sp>
            <p:nvSpPr>
              <p:cNvPr id="86" name="Rounded Rectangle 85">
                <a:extLst>
                  <a:ext uri="{FF2B5EF4-FFF2-40B4-BE49-F238E27FC236}">
                    <a16:creationId xmlns:a16="http://schemas.microsoft.com/office/drawing/2014/main" id="{2BDEA095-3411-B342-A2A8-893EE3BBE34E}"/>
                  </a:ext>
                </a:extLst>
              </p:cNvPr>
              <p:cNvSpPr/>
              <p:nvPr/>
            </p:nvSpPr>
            <p:spPr>
              <a:xfrm>
                <a:off x="4674687" y="2050746"/>
                <a:ext cx="2510342" cy="249762"/>
              </a:xfrm>
              <a:prstGeom prst="roundRect">
                <a:avLst/>
              </a:prstGeom>
              <a:solidFill>
                <a:srgbClr val="44A08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Project Home</a:t>
                </a:r>
              </a:p>
            </p:txBody>
          </p:sp>
          <p:sp>
            <p:nvSpPr>
              <p:cNvPr id="88" name="Rounded Rectangle 87">
                <a:extLst>
                  <a:ext uri="{FF2B5EF4-FFF2-40B4-BE49-F238E27FC236}">
                    <a16:creationId xmlns:a16="http://schemas.microsoft.com/office/drawing/2014/main" id="{ECE76EB6-2CC2-8D45-A66F-B30AC90DD7E4}"/>
                  </a:ext>
                </a:extLst>
              </p:cNvPr>
              <p:cNvSpPr/>
              <p:nvPr/>
            </p:nvSpPr>
            <p:spPr>
              <a:xfrm>
                <a:off x="6189570" y="3263784"/>
                <a:ext cx="1043027" cy="207381"/>
              </a:xfrm>
              <a:prstGeom prst="roundRect">
                <a:avLst>
                  <a:gd name="adj" fmla="val 50000"/>
                </a:avLst>
              </a:pr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bg1"/>
                    </a:solidFill>
                  </a:rPr>
                  <a:t>resources</a:t>
                </a:r>
                <a:endParaRPr lang="ko-KR" altLang="en-US" sz="1000" dirty="0">
                  <a:solidFill>
                    <a:schemeClr val="bg1"/>
                  </a:solidFill>
                </a:endParaRPr>
              </a:p>
            </p:txBody>
          </p:sp>
          <p:sp>
            <p:nvSpPr>
              <p:cNvPr id="89" name="Rounded Rectangle 88">
                <a:extLst>
                  <a:ext uri="{FF2B5EF4-FFF2-40B4-BE49-F238E27FC236}">
                    <a16:creationId xmlns:a16="http://schemas.microsoft.com/office/drawing/2014/main" id="{EA34A03B-2403-A04D-8C3D-84891D2B3B32}"/>
                  </a:ext>
                </a:extLst>
              </p:cNvPr>
              <p:cNvSpPr/>
              <p:nvPr/>
            </p:nvSpPr>
            <p:spPr>
              <a:xfrm>
                <a:off x="5695959" y="3515212"/>
                <a:ext cx="802237" cy="255390"/>
              </a:xfrm>
              <a:prstGeom prst="round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test</a:t>
                </a:r>
              </a:p>
            </p:txBody>
          </p:sp>
          <p:sp>
            <p:nvSpPr>
              <p:cNvPr id="91" name="Rectangle 90">
                <a:extLst>
                  <a:ext uri="{FF2B5EF4-FFF2-40B4-BE49-F238E27FC236}">
                    <a16:creationId xmlns:a16="http://schemas.microsoft.com/office/drawing/2014/main" id="{1542C137-DF3C-DE4B-84DE-B026D54D8494}"/>
                  </a:ext>
                </a:extLst>
              </p:cNvPr>
              <p:cNvSpPr/>
              <p:nvPr/>
            </p:nvSpPr>
            <p:spPr>
              <a:xfrm rot="5400000">
                <a:off x="5512894" y="3420762"/>
                <a:ext cx="52812"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Rounded Rectangle 92">
                <a:extLst>
                  <a:ext uri="{FF2B5EF4-FFF2-40B4-BE49-F238E27FC236}">
                    <a16:creationId xmlns:a16="http://schemas.microsoft.com/office/drawing/2014/main" id="{85E18737-1153-964A-9732-6142D62E8D57}"/>
                  </a:ext>
                </a:extLst>
              </p:cNvPr>
              <p:cNvSpPr/>
              <p:nvPr/>
            </p:nvSpPr>
            <p:spPr>
              <a:xfrm>
                <a:off x="6246434" y="3815941"/>
                <a:ext cx="1021484" cy="207937"/>
              </a:xfrm>
              <a:prstGeom prst="roundRect">
                <a:avLst>
                  <a:gd name="adj" fmla="val 50000"/>
                </a:avLst>
              </a:pr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bg1"/>
                    </a:solidFill>
                  </a:rPr>
                  <a:t>java</a:t>
                </a:r>
                <a:endParaRPr lang="ko-KR" altLang="en-US" sz="1000" dirty="0">
                  <a:solidFill>
                    <a:schemeClr val="bg1"/>
                  </a:solidFill>
                </a:endParaRPr>
              </a:p>
            </p:txBody>
          </p:sp>
          <p:sp>
            <p:nvSpPr>
              <p:cNvPr id="98" name="Rounded Rectangle 97">
                <a:extLst>
                  <a:ext uri="{FF2B5EF4-FFF2-40B4-BE49-F238E27FC236}">
                    <a16:creationId xmlns:a16="http://schemas.microsoft.com/office/drawing/2014/main" id="{FDB3D243-6A81-A94F-AA9B-A902F513E6F5}"/>
                  </a:ext>
                </a:extLst>
              </p:cNvPr>
              <p:cNvSpPr/>
              <p:nvPr/>
            </p:nvSpPr>
            <p:spPr>
              <a:xfrm>
                <a:off x="5190110" y="4396549"/>
                <a:ext cx="862006" cy="207381"/>
              </a:xfrm>
              <a:prstGeom prst="roundRect">
                <a:avLst>
                  <a:gd name="adj" fmla="val 50000"/>
                </a:avLst>
              </a:pr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bg1"/>
                    </a:solidFill>
                  </a:rPr>
                  <a:t>target</a:t>
                </a:r>
                <a:endParaRPr lang="ko-KR" altLang="en-US" sz="1000" dirty="0">
                  <a:solidFill>
                    <a:schemeClr val="bg1"/>
                  </a:solidFill>
                </a:endParaRPr>
              </a:p>
            </p:txBody>
          </p:sp>
          <p:sp>
            <p:nvSpPr>
              <p:cNvPr id="100" name="Rounded Rectangle 99">
                <a:extLst>
                  <a:ext uri="{FF2B5EF4-FFF2-40B4-BE49-F238E27FC236}">
                    <a16:creationId xmlns:a16="http://schemas.microsoft.com/office/drawing/2014/main" id="{94839E52-7907-6742-A48A-76F32EFF33A1}"/>
                  </a:ext>
                </a:extLst>
              </p:cNvPr>
              <p:cNvSpPr/>
              <p:nvPr/>
            </p:nvSpPr>
            <p:spPr>
              <a:xfrm>
                <a:off x="5190110" y="4681021"/>
                <a:ext cx="1043027" cy="207381"/>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accent6">
                        <a:lumMod val="50000"/>
                      </a:schemeClr>
                    </a:solidFill>
                  </a:rPr>
                  <a:t>pom.xml</a:t>
                </a:r>
                <a:endParaRPr lang="ko-KR" altLang="en-US" sz="1000" dirty="0">
                  <a:solidFill>
                    <a:schemeClr val="accent6">
                      <a:lumMod val="50000"/>
                    </a:schemeClr>
                  </a:solidFill>
                </a:endParaRPr>
              </a:p>
            </p:txBody>
          </p:sp>
          <p:sp>
            <p:nvSpPr>
              <p:cNvPr id="101" name="Rectangle 100">
                <a:extLst>
                  <a:ext uri="{FF2B5EF4-FFF2-40B4-BE49-F238E27FC236}">
                    <a16:creationId xmlns:a16="http://schemas.microsoft.com/office/drawing/2014/main" id="{147C400C-1595-5C45-AF18-0F75B7036610}"/>
                  </a:ext>
                </a:extLst>
              </p:cNvPr>
              <p:cNvSpPr/>
              <p:nvPr/>
            </p:nvSpPr>
            <p:spPr>
              <a:xfrm rot="5400000">
                <a:off x="5609414" y="3953194"/>
                <a:ext cx="447165" cy="52813"/>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ectangle 101">
                <a:extLst>
                  <a:ext uri="{FF2B5EF4-FFF2-40B4-BE49-F238E27FC236}">
                    <a16:creationId xmlns:a16="http://schemas.microsoft.com/office/drawing/2014/main" id="{B5A9D86A-AC9E-6843-B9CE-19BB17779838}"/>
                  </a:ext>
                </a:extLst>
              </p:cNvPr>
              <p:cNvSpPr/>
              <p:nvPr/>
            </p:nvSpPr>
            <p:spPr>
              <a:xfrm rot="5400000">
                <a:off x="5995030" y="3152711"/>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ectangle 103">
                <a:extLst>
                  <a:ext uri="{FF2B5EF4-FFF2-40B4-BE49-F238E27FC236}">
                    <a16:creationId xmlns:a16="http://schemas.microsoft.com/office/drawing/2014/main" id="{4F60C6A4-5D1A-E14D-968F-C44060D8A001}"/>
                  </a:ext>
                </a:extLst>
              </p:cNvPr>
              <p:cNvSpPr/>
              <p:nvPr/>
            </p:nvSpPr>
            <p:spPr>
              <a:xfrm rot="5400000">
                <a:off x="6009513" y="3982815"/>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Rectangle 105">
                <a:extLst>
                  <a:ext uri="{FF2B5EF4-FFF2-40B4-BE49-F238E27FC236}">
                    <a16:creationId xmlns:a16="http://schemas.microsoft.com/office/drawing/2014/main" id="{C8EE8D71-318E-F04B-863F-DA7D32FDFE67}"/>
                  </a:ext>
                </a:extLst>
              </p:cNvPr>
              <p:cNvSpPr/>
              <p:nvPr/>
            </p:nvSpPr>
            <p:spPr>
              <a:xfrm rot="5400000">
                <a:off x="4990880" y="4573599"/>
                <a:ext cx="18510"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Rectangle 106">
                <a:extLst>
                  <a:ext uri="{FF2B5EF4-FFF2-40B4-BE49-F238E27FC236}">
                    <a16:creationId xmlns:a16="http://schemas.microsoft.com/office/drawing/2014/main" id="{0525F470-B72A-E047-A6BC-1D21C51CBD3B}"/>
                  </a:ext>
                </a:extLst>
              </p:cNvPr>
              <p:cNvSpPr/>
              <p:nvPr/>
            </p:nvSpPr>
            <p:spPr>
              <a:xfrm rot="5400000">
                <a:off x="5005136" y="2293051"/>
                <a:ext cx="52812" cy="422227"/>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Rectangle 107">
                <a:extLst>
                  <a:ext uri="{FF2B5EF4-FFF2-40B4-BE49-F238E27FC236}">
                    <a16:creationId xmlns:a16="http://schemas.microsoft.com/office/drawing/2014/main" id="{DB7F0C1F-FDFE-9447-904D-20180673009F}"/>
                  </a:ext>
                </a:extLst>
              </p:cNvPr>
              <p:cNvSpPr/>
              <p:nvPr/>
            </p:nvSpPr>
            <p:spPr>
              <a:xfrm rot="5400000">
                <a:off x="5502751" y="2608577"/>
                <a:ext cx="52812" cy="383843"/>
              </a:xfrm>
              <a:prstGeom prst="rect">
                <a:avLst/>
              </a:prstGeom>
              <a:solidFill>
                <a:srgbClr val="44A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0" name="Rounded Rectangle 109">
              <a:extLst>
                <a:ext uri="{FF2B5EF4-FFF2-40B4-BE49-F238E27FC236}">
                  <a16:creationId xmlns:a16="http://schemas.microsoft.com/office/drawing/2014/main" id="{75733BF1-A91C-704C-89C9-39799441E01F}"/>
                </a:ext>
              </a:extLst>
            </p:cNvPr>
            <p:cNvSpPr/>
            <p:nvPr/>
          </p:nvSpPr>
          <p:spPr>
            <a:xfrm>
              <a:off x="4919437" y="3710789"/>
              <a:ext cx="912057" cy="181341"/>
            </a:xfrm>
            <a:prstGeom prst="roundRect">
              <a:avLst>
                <a:gd name="adj" fmla="val 50000"/>
              </a:avLst>
            </a:prstGeom>
            <a:solidFill>
              <a:schemeClr val="accent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chemeClr val="bg1"/>
                  </a:solidFill>
                </a:rPr>
                <a:t>resources</a:t>
              </a:r>
              <a:endParaRPr lang="ko-KR" altLang="en-US" sz="1000" dirty="0">
                <a:solidFill>
                  <a:schemeClr val="bg1"/>
                </a:solidFill>
              </a:endParaRPr>
            </a:p>
          </p:txBody>
        </p:sp>
      </p:grpSp>
      <p:sp>
        <p:nvSpPr>
          <p:cNvPr id="12" name="Rectangle 11">
            <a:extLst>
              <a:ext uri="{FF2B5EF4-FFF2-40B4-BE49-F238E27FC236}">
                <a16:creationId xmlns:a16="http://schemas.microsoft.com/office/drawing/2014/main" id="{333586CA-B525-034E-86DB-15D4F0E7B6DD}"/>
              </a:ext>
            </a:extLst>
          </p:cNvPr>
          <p:cNvSpPr/>
          <p:nvPr/>
        </p:nvSpPr>
        <p:spPr>
          <a:xfrm>
            <a:off x="3318533" y="2285901"/>
            <a:ext cx="2731474" cy="461665"/>
          </a:xfrm>
          <a:prstGeom prst="rect">
            <a:avLst/>
          </a:prstGeom>
          <a:noFill/>
        </p:spPr>
        <p:txBody>
          <a:bodyPr wrap="square" rtlCol="0" anchor="ctr">
            <a:spAutoFit/>
          </a:bodyPr>
          <a:lstStyle/>
          <a:p>
            <a:r>
              <a:rPr lang="en-US" sz="1200" dirty="0">
                <a:solidFill>
                  <a:schemeClr val="tx1">
                    <a:lumMod val="75000"/>
                    <a:lumOff val="25000"/>
                  </a:schemeClr>
                </a:solidFill>
                <a:cs typeface="Arial" pitchFamily="34" charset="0"/>
              </a:rPr>
              <a:t>The pom.xml and all subdirectories</a:t>
            </a:r>
          </a:p>
        </p:txBody>
      </p:sp>
      <p:sp>
        <p:nvSpPr>
          <p:cNvPr id="14" name="Rectangle 13">
            <a:extLst>
              <a:ext uri="{FF2B5EF4-FFF2-40B4-BE49-F238E27FC236}">
                <a16:creationId xmlns:a16="http://schemas.microsoft.com/office/drawing/2014/main" id="{DBA7BAFD-C4C0-3846-9ABF-856B56886F29}"/>
              </a:ext>
            </a:extLst>
          </p:cNvPr>
          <p:cNvSpPr/>
          <p:nvPr/>
        </p:nvSpPr>
        <p:spPr>
          <a:xfrm>
            <a:off x="3299784" y="3189422"/>
            <a:ext cx="2483158" cy="276999"/>
          </a:xfrm>
          <a:prstGeom prst="rect">
            <a:avLst/>
          </a:prstGeom>
          <a:noFill/>
        </p:spPr>
        <p:txBody>
          <a:bodyPr wrap="square" rtlCol="0" anchor="ctr">
            <a:spAutoFit/>
          </a:bodyPr>
          <a:lstStyle/>
          <a:p>
            <a:r>
              <a:rPr lang="en-US" sz="1200" dirty="0">
                <a:solidFill>
                  <a:schemeClr val="tx1">
                    <a:lumMod val="75000"/>
                    <a:lumOff val="25000"/>
                  </a:schemeClr>
                </a:solidFill>
                <a:cs typeface="Arial" pitchFamily="34" charset="0"/>
              </a:rPr>
              <a:t>Java sourcecode for the project</a:t>
            </a:r>
          </a:p>
        </p:txBody>
      </p:sp>
      <p:sp>
        <p:nvSpPr>
          <p:cNvPr id="15" name="Rectangle 14">
            <a:extLst>
              <a:ext uri="{FF2B5EF4-FFF2-40B4-BE49-F238E27FC236}">
                <a16:creationId xmlns:a16="http://schemas.microsoft.com/office/drawing/2014/main" id="{D2EEBC0A-A562-7348-9DAF-1039520E6769}"/>
              </a:ext>
            </a:extLst>
          </p:cNvPr>
          <p:cNvSpPr/>
          <p:nvPr/>
        </p:nvSpPr>
        <p:spPr>
          <a:xfrm>
            <a:off x="3317323" y="3421283"/>
            <a:ext cx="2838853" cy="430887"/>
          </a:xfrm>
          <a:prstGeom prst="rect">
            <a:avLst/>
          </a:prstGeom>
          <a:noFill/>
        </p:spPr>
        <p:txBody>
          <a:bodyPr wrap="square" rtlCol="0" anchor="ctr">
            <a:spAutoFit/>
          </a:bodyPr>
          <a:lstStyle/>
          <a:p>
            <a:r>
              <a:rPr lang="en-US" sz="1200" dirty="0">
                <a:solidFill>
                  <a:schemeClr val="tx1">
                    <a:lumMod val="75000"/>
                    <a:lumOff val="25000"/>
                  </a:schemeClr>
                </a:solidFill>
                <a:cs typeface="Arial" pitchFamily="34" charset="0"/>
              </a:rPr>
              <a:t>Deliverable resources for the project,</a:t>
            </a:r>
          </a:p>
          <a:p>
            <a:r>
              <a:rPr lang="en-US" sz="1200" dirty="0">
                <a:solidFill>
                  <a:schemeClr val="tx1">
                    <a:lumMod val="75000"/>
                    <a:lumOff val="25000"/>
                  </a:schemeClr>
                </a:solidFill>
                <a:cs typeface="Arial" pitchFamily="34" charset="0"/>
              </a:rPr>
              <a:t>such as property files</a:t>
            </a:r>
          </a:p>
        </p:txBody>
      </p:sp>
      <p:sp>
        <p:nvSpPr>
          <p:cNvPr id="16" name="Rectangle 15">
            <a:extLst>
              <a:ext uri="{FF2B5EF4-FFF2-40B4-BE49-F238E27FC236}">
                <a16:creationId xmlns:a16="http://schemas.microsoft.com/office/drawing/2014/main" id="{4637C5A1-3217-C344-A11F-C4E21BAC5FB9}"/>
              </a:ext>
            </a:extLst>
          </p:cNvPr>
          <p:cNvSpPr/>
          <p:nvPr/>
        </p:nvSpPr>
        <p:spPr>
          <a:xfrm>
            <a:off x="3300614" y="3792680"/>
            <a:ext cx="2929901" cy="461665"/>
          </a:xfrm>
          <a:prstGeom prst="rect">
            <a:avLst/>
          </a:prstGeom>
          <a:noFill/>
        </p:spPr>
        <p:txBody>
          <a:bodyPr wrap="square" rtlCol="0" anchor="ctr">
            <a:spAutoFit/>
          </a:bodyPr>
          <a:lstStyle/>
          <a:p>
            <a:r>
              <a:rPr lang="en-US" sz="1200" dirty="0">
                <a:solidFill>
                  <a:schemeClr val="tx1">
                    <a:lumMod val="75000"/>
                    <a:lumOff val="25000"/>
                  </a:schemeClr>
                </a:solidFill>
                <a:cs typeface="Arial" pitchFamily="34" charset="0"/>
              </a:rPr>
              <a:t>Testing Java sourcecode for the project</a:t>
            </a:r>
          </a:p>
        </p:txBody>
      </p:sp>
      <p:sp>
        <p:nvSpPr>
          <p:cNvPr id="17" name="Rectangle 16">
            <a:extLst>
              <a:ext uri="{FF2B5EF4-FFF2-40B4-BE49-F238E27FC236}">
                <a16:creationId xmlns:a16="http://schemas.microsoft.com/office/drawing/2014/main" id="{A37F2887-795F-E04E-9486-4A920F0E6830}"/>
              </a:ext>
            </a:extLst>
          </p:cNvPr>
          <p:cNvSpPr/>
          <p:nvPr/>
        </p:nvSpPr>
        <p:spPr>
          <a:xfrm>
            <a:off x="3290903" y="4135680"/>
            <a:ext cx="2456022" cy="276999"/>
          </a:xfrm>
          <a:prstGeom prst="rect">
            <a:avLst/>
          </a:prstGeom>
          <a:noFill/>
        </p:spPr>
        <p:txBody>
          <a:bodyPr wrap="square" rtlCol="0" anchor="ctr">
            <a:spAutoFit/>
          </a:bodyPr>
          <a:lstStyle/>
          <a:p>
            <a:r>
              <a:rPr lang="en-US" sz="1200" dirty="0">
                <a:solidFill>
                  <a:schemeClr val="tx1">
                    <a:lumMod val="75000"/>
                    <a:lumOff val="25000"/>
                  </a:schemeClr>
                </a:solidFill>
                <a:cs typeface="Arial" pitchFamily="34" charset="0"/>
              </a:rPr>
              <a:t>Resources necessary for testing</a:t>
            </a:r>
          </a:p>
        </p:txBody>
      </p:sp>
      <p:sp>
        <p:nvSpPr>
          <p:cNvPr id="18" name="Curved Right Arrow 17">
            <a:extLst>
              <a:ext uri="{FF2B5EF4-FFF2-40B4-BE49-F238E27FC236}">
                <a16:creationId xmlns:a16="http://schemas.microsoft.com/office/drawing/2014/main" id="{51AA80A2-27D6-C942-BA32-9CD3CECD225E}"/>
              </a:ext>
            </a:extLst>
          </p:cNvPr>
          <p:cNvSpPr/>
          <p:nvPr/>
        </p:nvSpPr>
        <p:spPr>
          <a:xfrm>
            <a:off x="170514" y="1681965"/>
            <a:ext cx="410360" cy="916390"/>
          </a:xfrm>
          <a:prstGeom prst="curved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19" name="직선 연결선 2">
            <a:extLst>
              <a:ext uri="{FF2B5EF4-FFF2-40B4-BE49-F238E27FC236}">
                <a16:creationId xmlns:a16="http://schemas.microsoft.com/office/drawing/2014/main" id="{5B1A36FE-6E3D-054E-A5D2-D4E99669BB7A}"/>
              </a:ext>
            </a:extLst>
          </p:cNvPr>
          <p:cNvCxnSpPr>
            <a:cxnSpLocks/>
          </p:cNvCxnSpPr>
          <p:nvPr/>
        </p:nvCxnSpPr>
        <p:spPr>
          <a:xfrm>
            <a:off x="2931324" y="2499742"/>
            <a:ext cx="335280"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1" name="직선 연결선 2">
            <a:extLst>
              <a:ext uri="{FF2B5EF4-FFF2-40B4-BE49-F238E27FC236}">
                <a16:creationId xmlns:a16="http://schemas.microsoft.com/office/drawing/2014/main" id="{005D96C0-BAB4-F74F-92CF-736064451689}"/>
              </a:ext>
            </a:extLst>
          </p:cNvPr>
          <p:cNvCxnSpPr>
            <a:cxnSpLocks/>
          </p:cNvCxnSpPr>
          <p:nvPr/>
        </p:nvCxnSpPr>
        <p:spPr>
          <a:xfrm>
            <a:off x="2938084" y="3314297"/>
            <a:ext cx="335280"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2" name="직선 연결선 2">
            <a:extLst>
              <a:ext uri="{FF2B5EF4-FFF2-40B4-BE49-F238E27FC236}">
                <a16:creationId xmlns:a16="http://schemas.microsoft.com/office/drawing/2014/main" id="{2189B53E-E4F1-F84B-84AA-7D4BF8639106}"/>
              </a:ext>
            </a:extLst>
          </p:cNvPr>
          <p:cNvCxnSpPr>
            <a:cxnSpLocks/>
          </p:cNvCxnSpPr>
          <p:nvPr/>
        </p:nvCxnSpPr>
        <p:spPr>
          <a:xfrm>
            <a:off x="2955623" y="3550959"/>
            <a:ext cx="335280"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3" name="직선 연결선 2">
            <a:extLst>
              <a:ext uri="{FF2B5EF4-FFF2-40B4-BE49-F238E27FC236}">
                <a16:creationId xmlns:a16="http://schemas.microsoft.com/office/drawing/2014/main" id="{B84B2E97-DB4D-C845-9F24-8E95C7DBECCD}"/>
              </a:ext>
            </a:extLst>
          </p:cNvPr>
          <p:cNvCxnSpPr>
            <a:cxnSpLocks/>
          </p:cNvCxnSpPr>
          <p:nvPr/>
        </p:nvCxnSpPr>
        <p:spPr>
          <a:xfrm>
            <a:off x="2963086" y="4024812"/>
            <a:ext cx="335280"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4" name="직선 연결선 2">
            <a:extLst>
              <a:ext uri="{FF2B5EF4-FFF2-40B4-BE49-F238E27FC236}">
                <a16:creationId xmlns:a16="http://schemas.microsoft.com/office/drawing/2014/main" id="{07C51CE0-1270-B446-AEB2-AD89C6AC171D}"/>
              </a:ext>
            </a:extLst>
          </p:cNvPr>
          <p:cNvCxnSpPr>
            <a:cxnSpLocks/>
          </p:cNvCxnSpPr>
          <p:nvPr/>
        </p:nvCxnSpPr>
        <p:spPr>
          <a:xfrm>
            <a:off x="2965060" y="4263859"/>
            <a:ext cx="335280" cy="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125" name="Text Placeholder 17">
            <a:extLst>
              <a:ext uri="{FF2B5EF4-FFF2-40B4-BE49-F238E27FC236}">
                <a16:creationId xmlns:a16="http://schemas.microsoft.com/office/drawing/2014/main" id="{18F3E3C9-87EF-9A4B-B57D-101EE11CDC9F}"/>
              </a:ext>
            </a:extLst>
          </p:cNvPr>
          <p:cNvSpPr txBox="1">
            <a:spLocks/>
          </p:cNvSpPr>
          <p:nvPr/>
        </p:nvSpPr>
        <p:spPr>
          <a:xfrm>
            <a:off x="170514" y="1967052"/>
            <a:ext cx="2313254"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Create application - skeleton</a:t>
            </a:r>
          </a:p>
        </p:txBody>
      </p:sp>
      <p:sp>
        <p:nvSpPr>
          <p:cNvPr id="165" name="Text Placeholder 17">
            <a:extLst>
              <a:ext uri="{FF2B5EF4-FFF2-40B4-BE49-F238E27FC236}">
                <a16:creationId xmlns:a16="http://schemas.microsoft.com/office/drawing/2014/main" id="{8ECE7B3F-BAB2-AC46-A59B-148957711EC2}"/>
              </a:ext>
            </a:extLst>
          </p:cNvPr>
          <p:cNvSpPr txBox="1">
            <a:spLocks/>
          </p:cNvSpPr>
          <p:nvPr/>
        </p:nvSpPr>
        <p:spPr>
          <a:xfrm>
            <a:off x="4861473" y="4604929"/>
            <a:ext cx="2629030"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Import as Maven project</a:t>
            </a:r>
          </a:p>
        </p:txBody>
      </p:sp>
      <p:pic>
        <p:nvPicPr>
          <p:cNvPr id="20" name="Picture 19">
            <a:extLst>
              <a:ext uri="{FF2B5EF4-FFF2-40B4-BE49-F238E27FC236}">
                <a16:creationId xmlns:a16="http://schemas.microsoft.com/office/drawing/2014/main" id="{92786BCC-0D63-AF4F-95D5-0316F9871416}"/>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411795" y="1870521"/>
            <a:ext cx="1684615" cy="547500"/>
          </a:xfrm>
          <a:prstGeom prst="rect">
            <a:avLst/>
          </a:prstGeom>
          <a:ln>
            <a:noFill/>
          </a:ln>
          <a:effectLst>
            <a:outerShdw blurRad="63500" sx="102000" sy="102000" algn="ctr" rotWithShape="0">
              <a:prstClr val="black">
                <a:alpha val="40000"/>
              </a:prstClr>
            </a:outerShdw>
          </a:effectLst>
        </p:spPr>
      </p:pic>
      <p:sp>
        <p:nvSpPr>
          <p:cNvPr id="47" name="Curved Right Arrow 46">
            <a:extLst>
              <a:ext uri="{FF2B5EF4-FFF2-40B4-BE49-F238E27FC236}">
                <a16:creationId xmlns:a16="http://schemas.microsoft.com/office/drawing/2014/main" id="{8DAB0163-FBE9-A94F-A7B5-3BC02F5143C3}"/>
              </a:ext>
            </a:extLst>
          </p:cNvPr>
          <p:cNvSpPr/>
          <p:nvPr/>
        </p:nvSpPr>
        <p:spPr>
          <a:xfrm rot="16200000">
            <a:off x="5924849" y="3911639"/>
            <a:ext cx="410360" cy="916390"/>
          </a:xfrm>
          <a:prstGeom prst="curved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69897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3" name="Straight Connector 192">
            <a:extLst>
              <a:ext uri="{FF2B5EF4-FFF2-40B4-BE49-F238E27FC236}">
                <a16:creationId xmlns:a16="http://schemas.microsoft.com/office/drawing/2014/main" id="{D3E26CFA-5764-644C-8347-7AB91188C63F}"/>
              </a:ext>
            </a:extLst>
          </p:cNvPr>
          <p:cNvCxnSpPr>
            <a:cxnSpLocks/>
          </p:cNvCxnSpPr>
          <p:nvPr/>
        </p:nvCxnSpPr>
        <p:spPr>
          <a:xfrm flipH="1" flipV="1">
            <a:off x="2208877" y="2027521"/>
            <a:ext cx="2003084" cy="11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0" y="123478"/>
            <a:ext cx="9144000" cy="576064"/>
          </a:xfrm>
        </p:spPr>
        <p:txBody>
          <a:bodyPr/>
          <a:lstStyle/>
          <a:p>
            <a:r>
              <a:rPr lang="en-US" altLang="ko-KR" dirty="0"/>
              <a:t>Dependency Resolver</a:t>
            </a:r>
          </a:p>
        </p:txBody>
      </p:sp>
      <p:pic>
        <p:nvPicPr>
          <p:cNvPr id="32" name="Picture 31">
            <a:extLst>
              <a:ext uri="{FF2B5EF4-FFF2-40B4-BE49-F238E27FC236}">
                <a16:creationId xmlns:a16="http://schemas.microsoft.com/office/drawing/2014/main" id="{6752121A-CC9C-FD42-89AC-E0D6CD15A0A1}"/>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7778371" y="1802214"/>
            <a:ext cx="654136" cy="654136"/>
          </a:xfrm>
          <a:prstGeom prst="rect">
            <a:avLst/>
          </a:prstGeom>
          <a:effectLst>
            <a:glow rad="50800">
              <a:schemeClr val="bg1">
                <a:lumMod val="50000"/>
                <a:alpha val="19000"/>
              </a:schemeClr>
            </a:glow>
          </a:effectLst>
        </p:spPr>
      </p:pic>
      <p:pic>
        <p:nvPicPr>
          <p:cNvPr id="148" name="Picture 147">
            <a:extLst>
              <a:ext uri="{FF2B5EF4-FFF2-40B4-BE49-F238E27FC236}">
                <a16:creationId xmlns:a16="http://schemas.microsoft.com/office/drawing/2014/main" id="{A201CD11-7116-234F-8EDE-10AF5EB92EEE}"/>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956576" y="3867894"/>
            <a:ext cx="1003890" cy="1003890"/>
          </a:xfrm>
          <a:prstGeom prst="rect">
            <a:avLst/>
          </a:prstGeom>
        </p:spPr>
      </p:pic>
      <p:cxnSp>
        <p:nvCxnSpPr>
          <p:cNvPr id="175" name="Straight Connector 174">
            <a:extLst>
              <a:ext uri="{FF2B5EF4-FFF2-40B4-BE49-F238E27FC236}">
                <a16:creationId xmlns:a16="http://schemas.microsoft.com/office/drawing/2014/main" id="{C9DB4B3C-9431-1545-82CD-626D213F3E1D}"/>
              </a:ext>
            </a:extLst>
          </p:cNvPr>
          <p:cNvCxnSpPr>
            <a:cxnSpLocks/>
          </p:cNvCxnSpPr>
          <p:nvPr/>
        </p:nvCxnSpPr>
        <p:spPr>
          <a:xfrm flipH="1" flipV="1">
            <a:off x="1066802" y="2784742"/>
            <a:ext cx="2929135" cy="1905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C92C0705-8F64-6442-826E-43A688759BF0}"/>
              </a:ext>
            </a:extLst>
          </p:cNvPr>
          <p:cNvCxnSpPr>
            <a:cxnSpLocks/>
          </p:cNvCxnSpPr>
          <p:nvPr/>
        </p:nvCxnSpPr>
        <p:spPr>
          <a:xfrm flipV="1">
            <a:off x="1076267" y="2404951"/>
            <a:ext cx="0" cy="398848"/>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A4D3ECC-1033-CE4C-BA8E-884E06E02B37}"/>
              </a:ext>
            </a:extLst>
          </p:cNvPr>
          <p:cNvCxnSpPr>
            <a:cxnSpLocks/>
          </p:cNvCxnSpPr>
          <p:nvPr/>
        </p:nvCxnSpPr>
        <p:spPr>
          <a:xfrm>
            <a:off x="4211960" y="2020308"/>
            <a:ext cx="0" cy="368618"/>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F13EEDE7-1573-7143-82B0-C3D0EFAF5FF5}"/>
              </a:ext>
            </a:extLst>
          </p:cNvPr>
          <p:cNvSpPr txBox="1"/>
          <p:nvPr/>
        </p:nvSpPr>
        <p:spPr>
          <a:xfrm>
            <a:off x="2443409" y="1722432"/>
            <a:ext cx="1452642"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Read Dependency</a:t>
            </a:r>
          </a:p>
        </p:txBody>
      </p:sp>
      <p:sp>
        <p:nvSpPr>
          <p:cNvPr id="244" name="TextBox 243">
            <a:extLst>
              <a:ext uri="{FF2B5EF4-FFF2-40B4-BE49-F238E27FC236}">
                <a16:creationId xmlns:a16="http://schemas.microsoft.com/office/drawing/2014/main" id="{13FF81D5-D732-D04B-AF5A-C97A425E2477}"/>
              </a:ext>
            </a:extLst>
          </p:cNvPr>
          <p:cNvSpPr txBox="1"/>
          <p:nvPr/>
        </p:nvSpPr>
        <p:spPr>
          <a:xfrm>
            <a:off x="597472" y="3560665"/>
            <a:ext cx="3538768" cy="276999"/>
          </a:xfrm>
          <a:prstGeom prst="rect">
            <a:avLst/>
          </a:prstGeom>
          <a:noFill/>
        </p:spPr>
        <p:txBody>
          <a:bodyPr wrap="square" rtlCol="0">
            <a:spAutoFit/>
          </a:bodyPr>
          <a:lstStyle>
            <a:defPPr>
              <a:defRPr lang="ko-KR"/>
            </a:defPPr>
            <a:lvl1pPr>
              <a:defRPr sz="1200">
                <a:solidFill>
                  <a:schemeClr val="tx1">
                    <a:lumMod val="75000"/>
                    <a:lumOff val="25000"/>
                  </a:schemeClr>
                </a:solidFill>
                <a:cs typeface="Arial" pitchFamily="34" charset="0"/>
              </a:defRPr>
            </a:lvl1pPr>
          </a:lstStyle>
          <a:p>
            <a:r>
              <a:rPr lang="en-US" sz="900" dirty="0">
                <a:solidFill>
                  <a:schemeClr val="bg1">
                    <a:lumMod val="65000"/>
                  </a:schemeClr>
                </a:solidFill>
              </a:rPr>
              <a:t>${user.home}/.m2/repository</a:t>
            </a:r>
            <a:r>
              <a:rPr lang="en-US" dirty="0"/>
              <a:t>/junit/junit/ 4.12/junit-4.12.jar</a:t>
            </a:r>
          </a:p>
        </p:txBody>
      </p:sp>
      <p:cxnSp>
        <p:nvCxnSpPr>
          <p:cNvPr id="249" name="Straight Connector 248">
            <a:extLst>
              <a:ext uri="{FF2B5EF4-FFF2-40B4-BE49-F238E27FC236}">
                <a16:creationId xmlns:a16="http://schemas.microsoft.com/office/drawing/2014/main" id="{4D9B572D-DB1E-AD41-AAF4-76AB7CBE9957}"/>
              </a:ext>
            </a:extLst>
          </p:cNvPr>
          <p:cNvCxnSpPr>
            <a:cxnSpLocks/>
          </p:cNvCxnSpPr>
          <p:nvPr/>
        </p:nvCxnSpPr>
        <p:spPr>
          <a:xfrm flipH="1" flipV="1">
            <a:off x="4986920" y="2651167"/>
            <a:ext cx="3118519" cy="27310"/>
          </a:xfrm>
          <a:prstGeom prst="line">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61F3DCD0-0EDE-E14E-9868-A4D9BE1E9F90}"/>
              </a:ext>
            </a:extLst>
          </p:cNvPr>
          <p:cNvCxnSpPr>
            <a:cxnSpLocks/>
          </p:cNvCxnSpPr>
          <p:nvPr/>
        </p:nvCxnSpPr>
        <p:spPr>
          <a:xfrm flipV="1">
            <a:off x="8105439" y="2209462"/>
            <a:ext cx="0" cy="460907"/>
          </a:xfrm>
          <a:prstGeom prst="straightConnector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D2CA2A42-4986-C147-A1F9-D1841CD37115}"/>
              </a:ext>
            </a:extLst>
          </p:cNvPr>
          <p:cNvSpPr txBox="1"/>
          <p:nvPr/>
        </p:nvSpPr>
        <p:spPr>
          <a:xfrm>
            <a:off x="3987543" y="1667771"/>
            <a:ext cx="4003019"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sz="900" dirty="0">
                <a:solidFill>
                  <a:schemeClr val="bg1">
                    <a:lumMod val="65000"/>
                  </a:schemeClr>
                </a:solidFill>
              </a:rPr>
              <a:t>https://repo.maven.apache.org/maven</a:t>
            </a:r>
            <a:r>
              <a:rPr lang="en-US" dirty="0"/>
              <a:t>/junit/junit/4.12/junit-4.12.jar</a:t>
            </a:r>
          </a:p>
        </p:txBody>
      </p:sp>
      <p:cxnSp>
        <p:nvCxnSpPr>
          <p:cNvPr id="256" name="Straight Arrow Connector 255">
            <a:extLst>
              <a:ext uri="{FF2B5EF4-FFF2-40B4-BE49-F238E27FC236}">
                <a16:creationId xmlns:a16="http://schemas.microsoft.com/office/drawing/2014/main" id="{6620E688-45FD-C043-A04B-5003C653FA8C}"/>
              </a:ext>
            </a:extLst>
          </p:cNvPr>
          <p:cNvCxnSpPr>
            <a:cxnSpLocks/>
          </p:cNvCxnSpPr>
          <p:nvPr/>
        </p:nvCxnSpPr>
        <p:spPr>
          <a:xfrm>
            <a:off x="4716016" y="2007905"/>
            <a:ext cx="0" cy="368618"/>
          </a:xfrm>
          <a:prstGeom prst="straightConnector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B1C12A7-AC0A-2146-9A8A-425CC0A5E620}"/>
              </a:ext>
            </a:extLst>
          </p:cNvPr>
          <p:cNvCxnSpPr>
            <a:cxnSpLocks/>
          </p:cNvCxnSpPr>
          <p:nvPr/>
        </p:nvCxnSpPr>
        <p:spPr>
          <a:xfrm>
            <a:off x="4716016" y="2024340"/>
            <a:ext cx="3062355" cy="0"/>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757409E2-B043-C84E-B7F8-8592C6BCC17B}"/>
              </a:ext>
            </a:extLst>
          </p:cNvPr>
          <p:cNvSpPr txBox="1"/>
          <p:nvPr/>
        </p:nvSpPr>
        <p:spPr>
          <a:xfrm>
            <a:off x="5418821" y="2374168"/>
            <a:ext cx="1197764"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Download JAR</a:t>
            </a:r>
          </a:p>
        </p:txBody>
      </p:sp>
      <p:sp>
        <p:nvSpPr>
          <p:cNvPr id="293" name="Text Placeholder 17">
            <a:extLst>
              <a:ext uri="{FF2B5EF4-FFF2-40B4-BE49-F238E27FC236}">
                <a16:creationId xmlns:a16="http://schemas.microsoft.com/office/drawing/2014/main" id="{331F6FAA-7D72-5043-9F47-76BA3F25C4A2}"/>
              </a:ext>
            </a:extLst>
          </p:cNvPr>
          <p:cNvSpPr txBox="1">
            <a:spLocks/>
          </p:cNvSpPr>
          <p:nvPr/>
        </p:nvSpPr>
        <p:spPr>
          <a:xfrm>
            <a:off x="6877010" y="2803799"/>
            <a:ext cx="2176777"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Maven Central Repo</a:t>
            </a:r>
          </a:p>
        </p:txBody>
      </p:sp>
      <p:sp>
        <p:nvSpPr>
          <p:cNvPr id="294" name="Text Placeholder 17">
            <a:extLst>
              <a:ext uri="{FF2B5EF4-FFF2-40B4-BE49-F238E27FC236}">
                <a16:creationId xmlns:a16="http://schemas.microsoft.com/office/drawing/2014/main" id="{F9129D1F-8C8B-BF43-BE16-C12DFC6FDA0B}"/>
              </a:ext>
            </a:extLst>
          </p:cNvPr>
          <p:cNvSpPr txBox="1">
            <a:spLocks/>
          </p:cNvSpPr>
          <p:nvPr/>
        </p:nvSpPr>
        <p:spPr>
          <a:xfrm>
            <a:off x="3594425" y="4766679"/>
            <a:ext cx="1728192"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Local .m2 Folder</a:t>
            </a:r>
          </a:p>
        </p:txBody>
      </p:sp>
      <p:pic>
        <p:nvPicPr>
          <p:cNvPr id="69" name="Picture 68">
            <a:extLst>
              <a:ext uri="{FF2B5EF4-FFF2-40B4-BE49-F238E27FC236}">
                <a16:creationId xmlns:a16="http://schemas.microsoft.com/office/drawing/2014/main" id="{32430495-B4DB-884C-B91F-08605789DE8A}"/>
              </a:ext>
            </a:extLst>
          </p:cNvPr>
          <p:cNvPicPr>
            <a:picLocks noChangeAspect="1"/>
          </p:cNvPicPr>
          <p:nvPr/>
        </p:nvPicPr>
        <p:blipFill>
          <a:blip r:embed="rId4"/>
          <a:stretch>
            <a:fillRect/>
          </a:stretch>
        </p:blipFill>
        <p:spPr>
          <a:xfrm>
            <a:off x="310016" y="1694645"/>
            <a:ext cx="1891563" cy="694281"/>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1" name="Text Placeholder 17">
            <a:extLst>
              <a:ext uri="{FF2B5EF4-FFF2-40B4-BE49-F238E27FC236}">
                <a16:creationId xmlns:a16="http://schemas.microsoft.com/office/drawing/2014/main" id="{F4EEB2BE-4108-134A-BB77-E44647D03772}"/>
              </a:ext>
            </a:extLst>
          </p:cNvPr>
          <p:cNvSpPr txBox="1">
            <a:spLocks/>
          </p:cNvSpPr>
          <p:nvPr/>
        </p:nvSpPr>
        <p:spPr>
          <a:xfrm>
            <a:off x="735654" y="1254768"/>
            <a:ext cx="1040285"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pom.xml</a:t>
            </a:r>
          </a:p>
        </p:txBody>
      </p:sp>
      <p:cxnSp>
        <p:nvCxnSpPr>
          <p:cNvPr id="73" name="Straight Arrow Connector 72">
            <a:extLst>
              <a:ext uri="{FF2B5EF4-FFF2-40B4-BE49-F238E27FC236}">
                <a16:creationId xmlns:a16="http://schemas.microsoft.com/office/drawing/2014/main" id="{28AF28E5-FC39-084F-9C07-30943EB77BF1}"/>
              </a:ext>
            </a:extLst>
          </p:cNvPr>
          <p:cNvCxnSpPr>
            <a:cxnSpLocks/>
          </p:cNvCxnSpPr>
          <p:nvPr/>
        </p:nvCxnSpPr>
        <p:spPr>
          <a:xfrm>
            <a:off x="4189377" y="3219822"/>
            <a:ext cx="0" cy="726701"/>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627EE4A-594E-564C-B85D-4F435FA943F7}"/>
              </a:ext>
            </a:extLst>
          </p:cNvPr>
          <p:cNvCxnSpPr>
            <a:cxnSpLocks/>
          </p:cNvCxnSpPr>
          <p:nvPr/>
        </p:nvCxnSpPr>
        <p:spPr>
          <a:xfrm flipV="1">
            <a:off x="4716016" y="3291830"/>
            <a:ext cx="0" cy="816603"/>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E79C692-836E-914A-A1A1-F9AE2E317D96}"/>
              </a:ext>
            </a:extLst>
          </p:cNvPr>
          <p:cNvSpPr txBox="1"/>
          <p:nvPr/>
        </p:nvSpPr>
        <p:spPr>
          <a:xfrm>
            <a:off x="4822290" y="3544311"/>
            <a:ext cx="897615" cy="276999"/>
          </a:xfrm>
          <a:prstGeom prst="rect">
            <a:avLst/>
          </a:prstGeom>
          <a:noFill/>
        </p:spPr>
        <p:txBody>
          <a:bodyPr wrap="square" rtlCol="0" anchor="ctr">
            <a:spAutoFit/>
          </a:bodyPr>
          <a:lstStyle>
            <a:defPPr>
              <a:defRPr lang="ko-KR"/>
            </a:defPPr>
            <a:lvl1pPr>
              <a:defRPr sz="1200">
                <a:solidFill>
                  <a:schemeClr val="tx1">
                    <a:lumMod val="75000"/>
                    <a:lumOff val="25000"/>
                  </a:schemeClr>
                </a:solidFill>
                <a:cs typeface="Arial" pitchFamily="34" charset="0"/>
              </a:defRPr>
            </a:lvl1pPr>
          </a:lstStyle>
          <a:p>
            <a:r>
              <a:rPr lang="en-US" dirty="0"/>
              <a:t>Get JAR</a:t>
            </a:r>
          </a:p>
        </p:txBody>
      </p:sp>
      <p:sp>
        <p:nvSpPr>
          <p:cNvPr id="76" name="TextBox 75">
            <a:extLst>
              <a:ext uri="{FF2B5EF4-FFF2-40B4-BE49-F238E27FC236}">
                <a16:creationId xmlns:a16="http://schemas.microsoft.com/office/drawing/2014/main" id="{2B9957D5-6D0B-3649-B34F-59CF19871C70}"/>
              </a:ext>
            </a:extLst>
          </p:cNvPr>
          <p:cNvSpPr txBox="1"/>
          <p:nvPr/>
        </p:nvSpPr>
        <p:spPr>
          <a:xfrm>
            <a:off x="2123767" y="2449850"/>
            <a:ext cx="766557"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Get JAR</a:t>
            </a:r>
          </a:p>
        </p:txBody>
      </p:sp>
      <p:sp>
        <p:nvSpPr>
          <p:cNvPr id="11" name="Rectangle 10">
            <a:extLst>
              <a:ext uri="{FF2B5EF4-FFF2-40B4-BE49-F238E27FC236}">
                <a16:creationId xmlns:a16="http://schemas.microsoft.com/office/drawing/2014/main" id="{FA772934-1E9D-A042-9B92-F36E0BAFEB13}"/>
              </a:ext>
            </a:extLst>
          </p:cNvPr>
          <p:cNvSpPr/>
          <p:nvPr/>
        </p:nvSpPr>
        <p:spPr>
          <a:xfrm>
            <a:off x="5220072" y="1131590"/>
            <a:ext cx="3778599" cy="276999"/>
          </a:xfrm>
          <a:prstGeom prst="rect">
            <a:avLst/>
          </a:prstGeom>
          <a:noFill/>
        </p:spPr>
        <p:txBody>
          <a:bodyPr wrap="none" rtlCol="0">
            <a:spAutoFit/>
          </a:bodyPr>
          <a:lstStyle/>
          <a:p>
            <a:r>
              <a:rPr lang="en-US" sz="1200" dirty="0">
                <a:solidFill>
                  <a:schemeClr val="accent6">
                    <a:lumMod val="50000"/>
                  </a:schemeClr>
                </a:solidFill>
                <a:cs typeface="Arial" pitchFamily="34" charset="0"/>
              </a:rPr>
              <a:t>{groupId}/{artifactId}/{version}/{artifactId}-{version}.jar</a:t>
            </a:r>
          </a:p>
        </p:txBody>
      </p:sp>
      <p:sp>
        <p:nvSpPr>
          <p:cNvPr id="13" name="Down Arrow 12">
            <a:extLst>
              <a:ext uri="{FF2B5EF4-FFF2-40B4-BE49-F238E27FC236}">
                <a16:creationId xmlns:a16="http://schemas.microsoft.com/office/drawing/2014/main" id="{6794B226-DC68-CD4B-BA1F-012DCAC05D55}"/>
              </a:ext>
            </a:extLst>
          </p:cNvPr>
          <p:cNvSpPr/>
          <p:nvPr/>
        </p:nvSpPr>
        <p:spPr>
          <a:xfrm>
            <a:off x="7020272" y="1417125"/>
            <a:ext cx="216024" cy="277520"/>
          </a:xfrm>
          <a:prstGeom prst="down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DA5E951-3346-0A4E-B4FA-16E7F8E1FEDB}"/>
              </a:ext>
            </a:extLst>
          </p:cNvPr>
          <p:cNvSpPr/>
          <p:nvPr/>
        </p:nvSpPr>
        <p:spPr>
          <a:xfrm>
            <a:off x="319577" y="4210098"/>
            <a:ext cx="3778599" cy="276999"/>
          </a:xfrm>
          <a:prstGeom prst="rect">
            <a:avLst/>
          </a:prstGeom>
          <a:noFill/>
        </p:spPr>
        <p:txBody>
          <a:bodyPr wrap="none" rtlCol="0">
            <a:spAutoFit/>
          </a:bodyPr>
          <a:lstStyle/>
          <a:p>
            <a:r>
              <a:rPr lang="en-US" sz="1200" dirty="0">
                <a:solidFill>
                  <a:schemeClr val="accent6">
                    <a:lumMod val="50000"/>
                  </a:schemeClr>
                </a:solidFill>
                <a:cs typeface="Arial" pitchFamily="34" charset="0"/>
              </a:rPr>
              <a:t>{groupId}/{artifactId}/{version}/{artifactId}-{version}.jar</a:t>
            </a:r>
          </a:p>
        </p:txBody>
      </p:sp>
      <p:sp>
        <p:nvSpPr>
          <p:cNvPr id="14" name="Up Arrow 13">
            <a:extLst>
              <a:ext uri="{FF2B5EF4-FFF2-40B4-BE49-F238E27FC236}">
                <a16:creationId xmlns:a16="http://schemas.microsoft.com/office/drawing/2014/main" id="{CFC56130-C792-DB4C-BEA0-FA5E5A9E3E65}"/>
              </a:ext>
            </a:extLst>
          </p:cNvPr>
          <p:cNvSpPr/>
          <p:nvPr/>
        </p:nvSpPr>
        <p:spPr>
          <a:xfrm>
            <a:off x="3127250" y="3867894"/>
            <a:ext cx="232801" cy="291040"/>
          </a:xfrm>
          <a:prstGeom prst="up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9" name="Group 38">
            <a:extLst>
              <a:ext uri="{FF2B5EF4-FFF2-40B4-BE49-F238E27FC236}">
                <a16:creationId xmlns:a16="http://schemas.microsoft.com/office/drawing/2014/main" id="{C8A452B2-0198-5D41-B39E-C7ABFF3254D0}"/>
              </a:ext>
            </a:extLst>
          </p:cNvPr>
          <p:cNvGrpSpPr/>
          <p:nvPr/>
        </p:nvGrpSpPr>
        <p:grpSpPr>
          <a:xfrm>
            <a:off x="4002720" y="2350465"/>
            <a:ext cx="1037672" cy="988858"/>
            <a:chOff x="5375388" y="2120944"/>
            <a:chExt cx="1338927" cy="1275942"/>
          </a:xfrm>
        </p:grpSpPr>
        <p:grpSp>
          <p:nvGrpSpPr>
            <p:cNvPr id="40" name="Group 39">
              <a:extLst>
                <a:ext uri="{FF2B5EF4-FFF2-40B4-BE49-F238E27FC236}">
                  <a16:creationId xmlns:a16="http://schemas.microsoft.com/office/drawing/2014/main" id="{CDAF4E3E-80EC-1246-92E9-E3D8FF95AE6B}"/>
                </a:ext>
              </a:extLst>
            </p:cNvPr>
            <p:cNvGrpSpPr/>
            <p:nvPr/>
          </p:nvGrpSpPr>
          <p:grpSpPr>
            <a:xfrm>
              <a:off x="5375388" y="2120944"/>
              <a:ext cx="1275942" cy="1275942"/>
              <a:chOff x="6616303" y="2715814"/>
              <a:chExt cx="1769272" cy="1769272"/>
            </a:xfrm>
          </p:grpSpPr>
          <p:sp>
            <p:nvSpPr>
              <p:cNvPr id="42" name="Oval 41">
                <a:extLst>
                  <a:ext uri="{FF2B5EF4-FFF2-40B4-BE49-F238E27FC236}">
                    <a16:creationId xmlns:a16="http://schemas.microsoft.com/office/drawing/2014/main" id="{33C74AF6-1363-8A49-B9F3-D1E5EC092617}"/>
                  </a:ext>
                </a:extLst>
              </p:cNvPr>
              <p:cNvSpPr/>
              <p:nvPr/>
            </p:nvSpPr>
            <p:spPr>
              <a:xfrm>
                <a:off x="6616303" y="2715814"/>
                <a:ext cx="1769272" cy="1769272"/>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35B40D22-F1BE-3649-AAE6-479AA0B8156C}"/>
                  </a:ext>
                </a:extLst>
              </p:cNvPr>
              <p:cNvSpPr/>
              <p:nvPr/>
            </p:nvSpPr>
            <p:spPr>
              <a:xfrm>
                <a:off x="6734176" y="2833687"/>
                <a:ext cx="1533526" cy="1533526"/>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3A675C42-4C9B-7C40-8113-943EAF7F05D1}"/>
                  </a:ext>
                </a:extLst>
              </p:cNvPr>
              <p:cNvSpPr/>
              <p:nvPr/>
            </p:nvSpPr>
            <p:spPr>
              <a:xfrm>
                <a:off x="6843714" y="2943225"/>
                <a:ext cx="1314450" cy="1314450"/>
              </a:xfrm>
              <a:prstGeom prst="ellipse">
                <a:avLst/>
              </a:prstGeom>
              <a:solidFill>
                <a:srgbClr val="85D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85000"/>
                    </a:schemeClr>
                  </a:solidFill>
                  <a:latin typeface="Athelas" panose="02000503000000020003" pitchFamily="2" charset="77"/>
                </a:endParaRPr>
              </a:p>
            </p:txBody>
          </p:sp>
        </p:grpSp>
        <p:pic>
          <p:nvPicPr>
            <p:cNvPr id="41" name="Picture 40">
              <a:extLst>
                <a:ext uri="{FF2B5EF4-FFF2-40B4-BE49-F238E27FC236}">
                  <a16:creationId xmlns:a16="http://schemas.microsoft.com/office/drawing/2014/main" id="{808F3F14-BF0B-D24D-B2B3-5E3D732059B7}"/>
                </a:ext>
              </a:extLst>
            </p:cNvPr>
            <p:cNvPicPr>
              <a:picLocks noChangeAspect="1"/>
            </p:cNvPicPr>
            <p:nvPr/>
          </p:nvPicPr>
          <p:blipFill>
            <a:blip r:embed="rId5"/>
            <a:stretch>
              <a:fillRect/>
            </a:stretch>
          </p:blipFill>
          <p:spPr>
            <a:xfrm>
              <a:off x="5429451" y="2413396"/>
              <a:ext cx="1284864" cy="745874"/>
            </a:xfrm>
            <a:prstGeom prst="rect">
              <a:avLst/>
            </a:prstGeom>
            <a:effectLst>
              <a:glow rad="63500">
                <a:schemeClr val="bg1">
                  <a:alpha val="54000"/>
                </a:schemeClr>
              </a:glow>
            </a:effectLst>
          </p:spPr>
        </p:pic>
      </p:grpSp>
    </p:spTree>
    <p:extLst>
      <p:ext uri="{BB962C8B-B14F-4D97-AF65-F5344CB8AC3E}">
        <p14:creationId xmlns:p14="http://schemas.microsoft.com/office/powerpoint/2010/main" val="26697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smtClean="0"/>
              <a:t>Dependency </a:t>
            </a:r>
            <a:r>
              <a:rPr lang="en-US" altLang="ko-KR" dirty="0"/>
              <a:t>Scope</a:t>
            </a:r>
          </a:p>
        </p:txBody>
      </p:sp>
      <p:sp>
        <p:nvSpPr>
          <p:cNvPr id="6" name="TextBox 5">
            <a:extLst>
              <a:ext uri="{FF2B5EF4-FFF2-40B4-BE49-F238E27FC236}">
                <a16:creationId xmlns:a16="http://schemas.microsoft.com/office/drawing/2014/main" id="{90607A82-5844-6145-8C47-24B24C89B6C6}"/>
              </a:ext>
            </a:extLst>
          </p:cNvPr>
          <p:cNvSpPr txBox="1"/>
          <p:nvPr/>
        </p:nvSpPr>
        <p:spPr>
          <a:xfrm>
            <a:off x="143508" y="1154596"/>
            <a:ext cx="8640960"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Dependency scope is used to limit the transitivity of a dependency, and also to affect the classpath used for various build tasks.</a:t>
            </a:r>
            <a:endParaRPr lang="ko-KR" altLang="en-US" sz="1200" dirty="0">
              <a:solidFill>
                <a:schemeClr val="tx1">
                  <a:lumMod val="75000"/>
                  <a:lumOff val="25000"/>
                </a:schemeClr>
              </a:solidFill>
              <a:cs typeface="Arial" pitchFamily="34" charset="0"/>
            </a:endParaRPr>
          </a:p>
        </p:txBody>
      </p:sp>
      <p:sp>
        <p:nvSpPr>
          <p:cNvPr id="8" name="Rectangle 7">
            <a:extLst>
              <a:ext uri="{FF2B5EF4-FFF2-40B4-BE49-F238E27FC236}">
                <a16:creationId xmlns:a16="http://schemas.microsoft.com/office/drawing/2014/main" id="{D9809BAC-3125-9248-BA76-1521F0260582}"/>
              </a:ext>
            </a:extLst>
          </p:cNvPr>
          <p:cNvSpPr/>
          <p:nvPr/>
        </p:nvSpPr>
        <p:spPr>
          <a:xfrm>
            <a:off x="395536" y="1529090"/>
            <a:ext cx="8388932" cy="3130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BCA9BD-0C74-BC42-BC62-50967A3FAD92}"/>
              </a:ext>
            </a:extLst>
          </p:cNvPr>
          <p:cNvSpPr txBox="1"/>
          <p:nvPr/>
        </p:nvSpPr>
        <p:spPr>
          <a:xfrm>
            <a:off x="655745" y="1524174"/>
            <a:ext cx="7804250" cy="430887"/>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c</a:t>
            </a:r>
            <a:r>
              <a:rPr lang="en-US" altLang="ko-KR" sz="1200" b="1" dirty="0" smtClean="0">
                <a:solidFill>
                  <a:schemeClr val="tx1">
                    <a:lumMod val="75000"/>
                    <a:lumOff val="25000"/>
                  </a:schemeClr>
                </a:solidFill>
                <a:cs typeface="Arial" pitchFamily="34" charset="0"/>
              </a:rPr>
              <a:t>ompile </a:t>
            </a:r>
            <a:r>
              <a:rPr lang="en-US" altLang="ko-KR" sz="1200" b="1" dirty="0" smtClean="0">
                <a:solidFill>
                  <a:schemeClr val="tx1">
                    <a:lumMod val="75000"/>
                    <a:lumOff val="25000"/>
                  </a:schemeClr>
                </a:solidFill>
                <a:cs typeface="Arial" pitchFamily="34" charset="0"/>
              </a:rPr>
              <a:t>- </a:t>
            </a:r>
            <a:r>
              <a:rPr lang="en-US" altLang="ko-KR" sz="1000" dirty="0">
                <a:solidFill>
                  <a:schemeClr val="tx1">
                    <a:lumMod val="75000"/>
                    <a:lumOff val="25000"/>
                  </a:schemeClr>
                </a:solidFill>
                <a:cs typeface="Arial" pitchFamily="34" charset="0"/>
              </a:rPr>
              <a:t>This is the default </a:t>
            </a:r>
            <a:r>
              <a:rPr lang="en-US" altLang="ko-KR" sz="1000" dirty="0" smtClean="0">
                <a:solidFill>
                  <a:schemeClr val="tx1">
                    <a:lumMod val="75000"/>
                    <a:lumOff val="25000"/>
                  </a:schemeClr>
                </a:solidFill>
                <a:cs typeface="Arial" pitchFamily="34" charset="0"/>
              </a:rPr>
              <a:t>scope. </a:t>
            </a:r>
            <a:r>
              <a:rPr lang="en-US" altLang="ko-KR" sz="1000" dirty="0">
                <a:solidFill>
                  <a:schemeClr val="tx1">
                    <a:lumMod val="75000"/>
                    <a:lumOff val="25000"/>
                  </a:schemeClr>
                </a:solidFill>
                <a:cs typeface="Arial" pitchFamily="34" charset="0"/>
              </a:rPr>
              <a:t>Compile dependencies are available in all classpaths of a project. Furthermore, those dependencies are propagated to dependent projects.</a:t>
            </a:r>
            <a:r>
              <a:rPr lang="en-US" altLang="ko-KR" sz="1000" b="1" dirty="0">
                <a:solidFill>
                  <a:schemeClr val="tx1">
                    <a:lumMod val="75000"/>
                    <a:lumOff val="25000"/>
                  </a:schemeClr>
                </a:solidFill>
                <a:cs typeface="Arial" pitchFamily="34" charset="0"/>
              </a:rPr>
              <a:t> </a:t>
            </a:r>
          </a:p>
        </p:txBody>
      </p:sp>
      <p:sp>
        <p:nvSpPr>
          <p:cNvPr id="10" name="TextBox 9">
            <a:extLst>
              <a:ext uri="{FF2B5EF4-FFF2-40B4-BE49-F238E27FC236}">
                <a16:creationId xmlns:a16="http://schemas.microsoft.com/office/drawing/2014/main" id="{65DB7D65-912F-3646-9771-04A35AC3567E}"/>
              </a:ext>
            </a:extLst>
          </p:cNvPr>
          <p:cNvSpPr txBox="1"/>
          <p:nvPr/>
        </p:nvSpPr>
        <p:spPr>
          <a:xfrm>
            <a:off x="655745" y="1975311"/>
            <a:ext cx="7804250" cy="430887"/>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p</a:t>
            </a:r>
            <a:r>
              <a:rPr lang="en-US" altLang="ko-KR" sz="1200" b="1" dirty="0" smtClean="0">
                <a:solidFill>
                  <a:schemeClr val="tx1">
                    <a:lumMod val="75000"/>
                    <a:lumOff val="25000"/>
                  </a:schemeClr>
                </a:solidFill>
                <a:cs typeface="Arial" pitchFamily="34" charset="0"/>
              </a:rPr>
              <a:t>rovided - </a:t>
            </a:r>
            <a:r>
              <a:rPr lang="en-US" altLang="ko-KR" sz="1000" dirty="0" smtClean="0">
                <a:solidFill>
                  <a:schemeClr val="tx1">
                    <a:lumMod val="75000"/>
                    <a:lumOff val="25000"/>
                  </a:schemeClr>
                </a:solidFill>
                <a:cs typeface="Arial" pitchFamily="34" charset="0"/>
              </a:rPr>
              <a:t>This </a:t>
            </a:r>
            <a:r>
              <a:rPr lang="en-US" altLang="ko-KR" sz="1000" dirty="0">
                <a:solidFill>
                  <a:schemeClr val="tx1">
                    <a:lumMod val="75000"/>
                    <a:lumOff val="25000"/>
                  </a:schemeClr>
                </a:solidFill>
                <a:cs typeface="Arial" pitchFamily="34" charset="0"/>
              </a:rPr>
              <a:t>is much like compile, but indicates you expect the JDK or a container to provide the dependency at </a:t>
            </a:r>
            <a:r>
              <a:rPr lang="en-US" altLang="ko-KR" sz="1000" dirty="0" smtClean="0">
                <a:solidFill>
                  <a:schemeClr val="tx1">
                    <a:lumMod val="75000"/>
                    <a:lumOff val="25000"/>
                  </a:schemeClr>
                </a:solidFill>
                <a:cs typeface="Arial" pitchFamily="34" charset="0"/>
              </a:rPr>
              <a:t>runtime Like Servlet </a:t>
            </a:r>
            <a:r>
              <a:rPr lang="en-US" altLang="ko-KR" sz="1000" dirty="0">
                <a:solidFill>
                  <a:schemeClr val="tx1">
                    <a:lumMod val="75000"/>
                    <a:lumOff val="25000"/>
                  </a:schemeClr>
                </a:solidFill>
                <a:cs typeface="Arial" pitchFamily="34" charset="0"/>
              </a:rPr>
              <a:t>API and related Java EE </a:t>
            </a:r>
            <a:r>
              <a:rPr lang="en-US" altLang="ko-KR" sz="1000" dirty="0" smtClean="0">
                <a:solidFill>
                  <a:schemeClr val="tx1">
                    <a:lumMod val="75000"/>
                    <a:lumOff val="25000"/>
                  </a:schemeClr>
                </a:solidFill>
                <a:cs typeface="Arial" pitchFamily="34" charset="0"/>
              </a:rPr>
              <a:t>APIs to scope provided because the web container provides those classes.</a:t>
            </a:r>
            <a:endParaRPr lang="en-US" altLang="ko-KR" sz="1000" dirty="0">
              <a:solidFill>
                <a:schemeClr val="tx1">
                  <a:lumMod val="75000"/>
                  <a:lumOff val="25000"/>
                </a:schemeClr>
              </a:solidFill>
              <a:cs typeface="Arial" pitchFamily="34" charset="0"/>
            </a:endParaRPr>
          </a:p>
        </p:txBody>
      </p:sp>
      <p:sp>
        <p:nvSpPr>
          <p:cNvPr id="17" name="Donut 24">
            <a:extLst>
              <a:ext uri="{FF2B5EF4-FFF2-40B4-BE49-F238E27FC236}">
                <a16:creationId xmlns:a16="http://schemas.microsoft.com/office/drawing/2014/main" id="{EEE11EE6-D605-3A49-B378-614F784B1410}"/>
              </a:ext>
            </a:extLst>
          </p:cNvPr>
          <p:cNvSpPr/>
          <p:nvPr/>
        </p:nvSpPr>
        <p:spPr>
          <a:xfrm>
            <a:off x="463204" y="1600555"/>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8" name="Donut 24">
            <a:extLst>
              <a:ext uri="{FF2B5EF4-FFF2-40B4-BE49-F238E27FC236}">
                <a16:creationId xmlns:a16="http://schemas.microsoft.com/office/drawing/2014/main" id="{248026DE-A427-1048-8C80-BDBB2A303FE9}"/>
              </a:ext>
            </a:extLst>
          </p:cNvPr>
          <p:cNvSpPr/>
          <p:nvPr/>
        </p:nvSpPr>
        <p:spPr>
          <a:xfrm>
            <a:off x="449074" y="2029935"/>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5" name="TextBox 24">
            <a:extLst>
              <a:ext uri="{FF2B5EF4-FFF2-40B4-BE49-F238E27FC236}">
                <a16:creationId xmlns:a16="http://schemas.microsoft.com/office/drawing/2014/main" id="{A6BCA9BD-0C74-BC42-BC62-50967A3FAD92}"/>
              </a:ext>
            </a:extLst>
          </p:cNvPr>
          <p:cNvSpPr txBox="1"/>
          <p:nvPr/>
        </p:nvSpPr>
        <p:spPr>
          <a:xfrm>
            <a:off x="649254" y="2491791"/>
            <a:ext cx="7804250" cy="430887"/>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runtime </a:t>
            </a:r>
            <a:r>
              <a:rPr lang="en-US" altLang="ko-KR" sz="1200" b="1" dirty="0" smtClean="0">
                <a:solidFill>
                  <a:schemeClr val="tx1">
                    <a:lumMod val="75000"/>
                    <a:lumOff val="25000"/>
                  </a:schemeClr>
                </a:solidFill>
                <a:cs typeface="Arial" pitchFamily="34" charset="0"/>
              </a:rPr>
              <a:t>- </a:t>
            </a:r>
            <a:r>
              <a:rPr lang="en-US" altLang="ko-KR" sz="1000" dirty="0">
                <a:solidFill>
                  <a:schemeClr val="tx1">
                    <a:lumMod val="75000"/>
                    <a:lumOff val="25000"/>
                  </a:schemeClr>
                </a:solidFill>
                <a:cs typeface="Arial" pitchFamily="34" charset="0"/>
              </a:rPr>
              <a:t>This scope indicates that the dependency is not required for compilation, but is for execution. It is in the runtime and test classpaths, but not the compile classpath</a:t>
            </a:r>
            <a:r>
              <a:rPr lang="en-US" altLang="ko-KR" sz="1000" dirty="0" smtClean="0">
                <a:solidFill>
                  <a:schemeClr val="tx1">
                    <a:lumMod val="75000"/>
                    <a:lumOff val="25000"/>
                  </a:schemeClr>
                </a:solidFill>
                <a:cs typeface="Arial" pitchFamily="34" charset="0"/>
              </a:rPr>
              <a:t>. Like JDBC Driver.</a:t>
            </a:r>
            <a:endParaRPr lang="en-US" altLang="ko-KR" sz="1000" b="1" dirty="0">
              <a:solidFill>
                <a:schemeClr val="tx1">
                  <a:lumMod val="75000"/>
                  <a:lumOff val="25000"/>
                </a:schemeClr>
              </a:solidFill>
              <a:cs typeface="Arial" pitchFamily="34" charset="0"/>
            </a:endParaRPr>
          </a:p>
        </p:txBody>
      </p:sp>
      <p:sp>
        <p:nvSpPr>
          <p:cNvPr id="26" name="Donut 24">
            <a:extLst>
              <a:ext uri="{FF2B5EF4-FFF2-40B4-BE49-F238E27FC236}">
                <a16:creationId xmlns:a16="http://schemas.microsoft.com/office/drawing/2014/main" id="{EEE11EE6-D605-3A49-B378-614F784B1410}"/>
              </a:ext>
            </a:extLst>
          </p:cNvPr>
          <p:cNvSpPr/>
          <p:nvPr/>
        </p:nvSpPr>
        <p:spPr>
          <a:xfrm>
            <a:off x="476559" y="2586407"/>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A6BCA9BD-0C74-BC42-BC62-50967A3FAD92}"/>
              </a:ext>
            </a:extLst>
          </p:cNvPr>
          <p:cNvSpPr txBox="1"/>
          <p:nvPr/>
        </p:nvSpPr>
        <p:spPr>
          <a:xfrm>
            <a:off x="656181" y="3030392"/>
            <a:ext cx="7804250" cy="430887"/>
          </a:xfrm>
          <a:prstGeom prst="rect">
            <a:avLst/>
          </a:prstGeom>
          <a:noFill/>
          <a:ln>
            <a:noFill/>
          </a:ln>
        </p:spPr>
        <p:txBody>
          <a:bodyPr wrap="square" rtlCol="0" anchor="ctr">
            <a:spAutoFit/>
          </a:bodyPr>
          <a:lstStyle/>
          <a:p>
            <a:pPr algn="just"/>
            <a:r>
              <a:rPr lang="en-US" altLang="ko-KR" sz="1200" b="1" dirty="0" smtClean="0">
                <a:solidFill>
                  <a:schemeClr val="tx1">
                    <a:lumMod val="75000"/>
                    <a:lumOff val="25000"/>
                  </a:schemeClr>
                </a:solidFill>
                <a:cs typeface="Arial" pitchFamily="34" charset="0"/>
              </a:rPr>
              <a:t>test - </a:t>
            </a:r>
            <a:r>
              <a:rPr lang="en-US" altLang="ko-KR" sz="1000" dirty="0">
                <a:solidFill>
                  <a:schemeClr val="tx1">
                    <a:lumMod val="75000"/>
                    <a:lumOff val="25000"/>
                  </a:schemeClr>
                </a:solidFill>
                <a:cs typeface="Arial" pitchFamily="34" charset="0"/>
              </a:rPr>
              <a:t>This scope indicates that the dependency is not required for normal use of the application, and is only available for the test compilation and execution phases. This scope is not transitive</a:t>
            </a:r>
            <a:r>
              <a:rPr lang="en-US" altLang="ko-KR" sz="1000" dirty="0" smtClean="0">
                <a:solidFill>
                  <a:schemeClr val="tx1">
                    <a:lumMod val="75000"/>
                    <a:lumOff val="25000"/>
                  </a:schemeClr>
                </a:solidFill>
                <a:cs typeface="Arial" pitchFamily="34" charset="0"/>
              </a:rPr>
              <a:t>.</a:t>
            </a:r>
            <a:endParaRPr lang="en-US" altLang="ko-KR" sz="1000" b="1" dirty="0">
              <a:solidFill>
                <a:schemeClr val="tx1">
                  <a:lumMod val="75000"/>
                  <a:lumOff val="25000"/>
                </a:schemeClr>
              </a:solidFill>
              <a:cs typeface="Arial" pitchFamily="34" charset="0"/>
            </a:endParaRPr>
          </a:p>
        </p:txBody>
      </p:sp>
      <p:sp>
        <p:nvSpPr>
          <p:cNvPr id="28" name="Donut 24">
            <a:extLst>
              <a:ext uri="{FF2B5EF4-FFF2-40B4-BE49-F238E27FC236}">
                <a16:creationId xmlns:a16="http://schemas.microsoft.com/office/drawing/2014/main" id="{EEE11EE6-D605-3A49-B378-614F784B1410}"/>
              </a:ext>
            </a:extLst>
          </p:cNvPr>
          <p:cNvSpPr/>
          <p:nvPr/>
        </p:nvSpPr>
        <p:spPr>
          <a:xfrm>
            <a:off x="463203" y="3087888"/>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TextBox 28">
            <a:extLst>
              <a:ext uri="{FF2B5EF4-FFF2-40B4-BE49-F238E27FC236}">
                <a16:creationId xmlns:a16="http://schemas.microsoft.com/office/drawing/2014/main" id="{A6BCA9BD-0C74-BC42-BC62-50967A3FAD92}"/>
              </a:ext>
            </a:extLst>
          </p:cNvPr>
          <p:cNvSpPr txBox="1"/>
          <p:nvPr/>
        </p:nvSpPr>
        <p:spPr>
          <a:xfrm>
            <a:off x="663942" y="3507854"/>
            <a:ext cx="7804250" cy="430887"/>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system </a:t>
            </a:r>
            <a:r>
              <a:rPr lang="en-US" altLang="ko-KR" sz="1200" b="1" dirty="0" smtClean="0">
                <a:solidFill>
                  <a:schemeClr val="tx1">
                    <a:lumMod val="75000"/>
                    <a:lumOff val="25000"/>
                  </a:schemeClr>
                </a:solidFill>
                <a:cs typeface="Arial" pitchFamily="34" charset="0"/>
              </a:rPr>
              <a:t>- </a:t>
            </a:r>
            <a:r>
              <a:rPr lang="en-US" altLang="ko-KR" sz="1000" dirty="0">
                <a:solidFill>
                  <a:schemeClr val="tx1">
                    <a:lumMod val="75000"/>
                    <a:lumOff val="25000"/>
                  </a:schemeClr>
                </a:solidFill>
                <a:cs typeface="Arial" pitchFamily="34" charset="0"/>
              </a:rPr>
              <a:t>This scope is similar to provided except that you have to provide the JAR which contains it explicitly. </a:t>
            </a:r>
            <a:r>
              <a:rPr lang="en-US" altLang="ko-KR" sz="1000" dirty="0">
                <a:solidFill>
                  <a:schemeClr val="tx1">
                    <a:lumMod val="75000"/>
                    <a:lumOff val="25000"/>
                  </a:schemeClr>
                </a:solidFill>
                <a:cs typeface="Arial" pitchFamily="34" charset="0"/>
              </a:rPr>
              <a:t>Like &lt;</a:t>
            </a:r>
            <a:r>
              <a:rPr lang="en-US" altLang="ko-KR" sz="1000" dirty="0" err="1">
                <a:solidFill>
                  <a:schemeClr val="tx1">
                    <a:lumMod val="75000"/>
                    <a:lumOff val="25000"/>
                  </a:schemeClr>
                </a:solidFill>
                <a:cs typeface="Arial" pitchFamily="34" charset="0"/>
              </a:rPr>
              <a:t>systemPath</a:t>
            </a:r>
            <a:r>
              <a:rPr lang="en-US" altLang="ko-KR" sz="1000" dirty="0">
                <a:solidFill>
                  <a:schemeClr val="tx1">
                    <a:lumMod val="75000"/>
                    <a:lumOff val="25000"/>
                  </a:schemeClr>
                </a:solidFill>
                <a:cs typeface="Arial" pitchFamily="34" charset="0"/>
              </a:rPr>
              <a:t>&gt;${</a:t>
            </a:r>
            <a:r>
              <a:rPr lang="en-US" altLang="ko-KR" sz="1000" dirty="0" err="1">
                <a:solidFill>
                  <a:schemeClr val="tx1">
                    <a:lumMod val="75000"/>
                    <a:lumOff val="25000"/>
                  </a:schemeClr>
                </a:solidFill>
                <a:cs typeface="Arial" pitchFamily="34" charset="0"/>
              </a:rPr>
              <a:t>java.home</a:t>
            </a:r>
            <a:r>
              <a:rPr lang="en-US" altLang="ko-KR" sz="1000" dirty="0">
                <a:solidFill>
                  <a:schemeClr val="tx1">
                    <a:lumMod val="75000"/>
                    <a:lumOff val="25000"/>
                  </a:schemeClr>
                </a:solidFill>
                <a:cs typeface="Arial" pitchFamily="34" charset="0"/>
              </a:rPr>
              <a:t>}/lib/rt.jar&lt;/</a:t>
            </a:r>
            <a:r>
              <a:rPr lang="en-US" altLang="ko-KR" sz="1000" dirty="0" err="1">
                <a:solidFill>
                  <a:schemeClr val="tx1">
                    <a:lumMod val="75000"/>
                    <a:lumOff val="25000"/>
                  </a:schemeClr>
                </a:solidFill>
                <a:cs typeface="Arial" pitchFamily="34" charset="0"/>
              </a:rPr>
              <a:t>systemPath</a:t>
            </a:r>
            <a:r>
              <a:rPr lang="en-US" altLang="ko-KR" sz="1000" dirty="0">
                <a:solidFill>
                  <a:schemeClr val="tx1">
                    <a:lumMod val="75000"/>
                    <a:lumOff val="25000"/>
                  </a:schemeClr>
                </a:solidFill>
                <a:cs typeface="Arial" pitchFamily="34" charset="0"/>
              </a:rPr>
              <a:t>&gt;</a:t>
            </a:r>
            <a:endParaRPr lang="en-US" altLang="ko-KR" sz="1000" b="1" dirty="0">
              <a:solidFill>
                <a:schemeClr val="tx1">
                  <a:lumMod val="75000"/>
                  <a:lumOff val="25000"/>
                </a:schemeClr>
              </a:solidFill>
              <a:cs typeface="Arial" pitchFamily="34" charset="0"/>
            </a:endParaRPr>
          </a:p>
        </p:txBody>
      </p:sp>
      <p:sp>
        <p:nvSpPr>
          <p:cNvPr id="30" name="Donut 24">
            <a:extLst>
              <a:ext uri="{FF2B5EF4-FFF2-40B4-BE49-F238E27FC236}">
                <a16:creationId xmlns:a16="http://schemas.microsoft.com/office/drawing/2014/main" id="{EEE11EE6-D605-3A49-B378-614F784B1410}"/>
              </a:ext>
            </a:extLst>
          </p:cNvPr>
          <p:cNvSpPr/>
          <p:nvPr/>
        </p:nvSpPr>
        <p:spPr>
          <a:xfrm>
            <a:off x="462985" y="3604924"/>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1" name="TextBox 30">
            <a:extLst>
              <a:ext uri="{FF2B5EF4-FFF2-40B4-BE49-F238E27FC236}">
                <a16:creationId xmlns:a16="http://schemas.microsoft.com/office/drawing/2014/main" id="{A6BCA9BD-0C74-BC42-BC62-50967A3FAD92}"/>
              </a:ext>
            </a:extLst>
          </p:cNvPr>
          <p:cNvSpPr txBox="1"/>
          <p:nvPr/>
        </p:nvSpPr>
        <p:spPr>
          <a:xfrm>
            <a:off x="655745" y="4022943"/>
            <a:ext cx="7804250"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import </a:t>
            </a:r>
            <a:r>
              <a:rPr lang="en-US" altLang="ko-KR" sz="1200" b="1" dirty="0" smtClean="0">
                <a:solidFill>
                  <a:schemeClr val="tx1">
                    <a:lumMod val="75000"/>
                    <a:lumOff val="25000"/>
                  </a:schemeClr>
                </a:solidFill>
                <a:cs typeface="Arial" pitchFamily="34" charset="0"/>
              </a:rPr>
              <a:t>- </a:t>
            </a:r>
            <a:r>
              <a:rPr lang="en-US" altLang="ko-KR" sz="1000" dirty="0">
                <a:solidFill>
                  <a:schemeClr val="tx1">
                    <a:lumMod val="75000"/>
                    <a:lumOff val="25000"/>
                  </a:schemeClr>
                </a:solidFill>
                <a:cs typeface="Arial" pitchFamily="34" charset="0"/>
              </a:rPr>
              <a:t>This scope is only supported on a dependency of type </a:t>
            </a:r>
            <a:r>
              <a:rPr lang="en-US" altLang="ko-KR" sz="1000" dirty="0" smtClean="0">
                <a:solidFill>
                  <a:schemeClr val="tx1">
                    <a:lumMod val="75000"/>
                    <a:lumOff val="25000"/>
                  </a:schemeClr>
                </a:solidFill>
                <a:cs typeface="Arial" pitchFamily="34" charset="0"/>
              </a:rPr>
              <a:t>POM inheritance. Like parent POM reference.</a:t>
            </a:r>
            <a:endParaRPr lang="en-US" altLang="ko-KR" sz="1000" b="1" dirty="0">
              <a:solidFill>
                <a:schemeClr val="tx1">
                  <a:lumMod val="75000"/>
                  <a:lumOff val="25000"/>
                </a:schemeClr>
              </a:solidFill>
              <a:cs typeface="Arial" pitchFamily="34" charset="0"/>
            </a:endParaRPr>
          </a:p>
        </p:txBody>
      </p:sp>
      <p:sp>
        <p:nvSpPr>
          <p:cNvPr id="32" name="Donut 24">
            <a:extLst>
              <a:ext uri="{FF2B5EF4-FFF2-40B4-BE49-F238E27FC236}">
                <a16:creationId xmlns:a16="http://schemas.microsoft.com/office/drawing/2014/main" id="{EEE11EE6-D605-3A49-B378-614F784B1410}"/>
              </a:ext>
            </a:extLst>
          </p:cNvPr>
          <p:cNvSpPr/>
          <p:nvPr/>
        </p:nvSpPr>
        <p:spPr>
          <a:xfrm>
            <a:off x="462985" y="4057423"/>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2752582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Plugin Orientation</a:t>
            </a:r>
          </a:p>
        </p:txBody>
      </p:sp>
      <p:grpSp>
        <p:nvGrpSpPr>
          <p:cNvPr id="16" name="Group 15">
            <a:extLst>
              <a:ext uri="{FF2B5EF4-FFF2-40B4-BE49-F238E27FC236}">
                <a16:creationId xmlns:a16="http://schemas.microsoft.com/office/drawing/2014/main" id="{E0127AE6-3489-A549-8530-776402F90FD1}"/>
              </a:ext>
            </a:extLst>
          </p:cNvPr>
          <p:cNvGrpSpPr/>
          <p:nvPr/>
        </p:nvGrpSpPr>
        <p:grpSpPr>
          <a:xfrm>
            <a:off x="107504" y="1131590"/>
            <a:ext cx="3584547" cy="3830186"/>
            <a:chOff x="107504" y="1131590"/>
            <a:chExt cx="3584547" cy="3830186"/>
          </a:xfrm>
          <a:effectLst>
            <a:outerShdw blurRad="63500" sx="102000" sy="102000" algn="ctr" rotWithShape="0">
              <a:prstClr val="black">
                <a:alpha val="40000"/>
              </a:prstClr>
            </a:outerShdw>
          </a:effectLst>
        </p:grpSpPr>
        <p:pic>
          <p:nvPicPr>
            <p:cNvPr id="6" name="Picture 5">
              <a:extLst>
                <a:ext uri="{FF2B5EF4-FFF2-40B4-BE49-F238E27FC236}">
                  <a16:creationId xmlns:a16="http://schemas.microsoft.com/office/drawing/2014/main" id="{F6031394-80C7-D44D-9741-A065A7E7172E}"/>
                </a:ext>
              </a:extLst>
            </p:cNvPr>
            <p:cNvPicPr>
              <a:picLocks noChangeAspect="1"/>
            </p:cNvPicPr>
            <p:nvPr/>
          </p:nvPicPr>
          <p:blipFill>
            <a:blip r:embed="rId2"/>
            <a:stretch>
              <a:fillRect/>
            </a:stretch>
          </p:blipFill>
          <p:spPr>
            <a:xfrm>
              <a:off x="107504" y="1136846"/>
              <a:ext cx="3584547" cy="3824930"/>
            </a:xfrm>
            <a:prstGeom prst="rect">
              <a:avLst/>
            </a:prstGeom>
            <a:ln w="25400">
              <a:solidFill>
                <a:schemeClr val="accent1"/>
              </a:solidFill>
            </a:ln>
          </p:spPr>
        </p:pic>
        <p:sp>
          <p:nvSpPr>
            <p:cNvPr id="47" name="Text Placeholder 17">
              <a:extLst>
                <a:ext uri="{FF2B5EF4-FFF2-40B4-BE49-F238E27FC236}">
                  <a16:creationId xmlns:a16="http://schemas.microsoft.com/office/drawing/2014/main" id="{035CCA11-82E5-3F49-84D3-F65B17C13871}"/>
                </a:ext>
              </a:extLst>
            </p:cNvPr>
            <p:cNvSpPr txBox="1">
              <a:spLocks/>
            </p:cNvSpPr>
            <p:nvPr/>
          </p:nvSpPr>
          <p:spPr>
            <a:xfrm>
              <a:off x="2649266" y="1131590"/>
              <a:ext cx="1040285" cy="318675"/>
            </a:xfrm>
            <a:prstGeom prst="rect">
              <a:avLst/>
            </a:prstGeom>
            <a:noFill/>
            <a:ln w="25400">
              <a:solidFill>
                <a:schemeClr val="accent1"/>
              </a:solidFill>
            </a:ln>
          </p:spPr>
          <p:txBody>
            <a:bodyPr anchor="ctr"/>
            <a:lstStyle>
              <a:defPPr>
                <a:defRPr lang="ko-KR"/>
              </a:defPPr>
              <a:lvl1pPr indent="0" algn="ctr">
                <a:spcBef>
                  <a:spcPct val="20000"/>
                </a:spcBef>
                <a:buFont typeface="Arial" pitchFamily="34" charset="0"/>
                <a:buNone/>
                <a:defRPr sz="1400" b="1">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dirty="0">
                  <a:solidFill>
                    <a:schemeClr val="accent6">
                      <a:lumMod val="50000"/>
                    </a:schemeClr>
                  </a:solidFill>
                </a:rPr>
                <a:t>pom</a:t>
              </a:r>
              <a:r>
                <a:rPr lang="en-US" dirty="0">
                  <a:solidFill>
                    <a:schemeClr val="accent6">
                      <a:lumMod val="50000"/>
                    </a:schemeClr>
                  </a:solidFill>
                </a:rPr>
                <a:t>.</a:t>
              </a:r>
              <a:r>
                <a:rPr lang="en-US" sz="1200" dirty="0">
                  <a:solidFill>
                    <a:schemeClr val="accent6">
                      <a:lumMod val="50000"/>
                    </a:schemeClr>
                  </a:solidFill>
                </a:rPr>
                <a:t>xml</a:t>
              </a:r>
            </a:p>
          </p:txBody>
        </p:sp>
      </p:grpSp>
      <p:grpSp>
        <p:nvGrpSpPr>
          <p:cNvPr id="15" name="Group 14">
            <a:extLst>
              <a:ext uri="{FF2B5EF4-FFF2-40B4-BE49-F238E27FC236}">
                <a16:creationId xmlns:a16="http://schemas.microsoft.com/office/drawing/2014/main" id="{A1E18787-5D51-6B4E-B57A-405A10EE7DC6}"/>
              </a:ext>
            </a:extLst>
          </p:cNvPr>
          <p:cNvGrpSpPr/>
          <p:nvPr/>
        </p:nvGrpSpPr>
        <p:grpSpPr>
          <a:xfrm>
            <a:off x="4067949" y="2778592"/>
            <a:ext cx="3070017" cy="1110889"/>
            <a:chOff x="3889876" y="2433728"/>
            <a:chExt cx="3070017" cy="1110889"/>
          </a:xfrm>
          <a:effectLst>
            <a:outerShdw blurRad="63500" sx="102000" sy="102000" algn="ctr" rotWithShape="0">
              <a:prstClr val="black">
                <a:alpha val="40000"/>
              </a:prstClr>
            </a:outerShdw>
          </a:effectLst>
        </p:grpSpPr>
        <p:pic>
          <p:nvPicPr>
            <p:cNvPr id="7" name="Picture 6">
              <a:extLst>
                <a:ext uri="{FF2B5EF4-FFF2-40B4-BE49-F238E27FC236}">
                  <a16:creationId xmlns:a16="http://schemas.microsoft.com/office/drawing/2014/main" id="{634B69B3-A45F-494B-BAD2-B11DCC4532EF}"/>
                </a:ext>
              </a:extLst>
            </p:cNvPr>
            <p:cNvPicPr>
              <a:picLocks noChangeAspect="1"/>
            </p:cNvPicPr>
            <p:nvPr/>
          </p:nvPicPr>
          <p:blipFill>
            <a:blip r:embed="rId3"/>
            <a:stretch>
              <a:fillRect/>
            </a:stretch>
          </p:blipFill>
          <p:spPr>
            <a:xfrm>
              <a:off x="3889876" y="2447235"/>
              <a:ext cx="3061118" cy="1097382"/>
            </a:xfrm>
            <a:prstGeom prst="rect">
              <a:avLst/>
            </a:prstGeom>
            <a:ln w="31750">
              <a:solidFill>
                <a:schemeClr val="accent1"/>
              </a:solidFill>
            </a:ln>
          </p:spPr>
        </p:pic>
        <p:sp>
          <p:nvSpPr>
            <p:cNvPr id="48" name="Text Placeholder 17">
              <a:extLst>
                <a:ext uri="{FF2B5EF4-FFF2-40B4-BE49-F238E27FC236}">
                  <a16:creationId xmlns:a16="http://schemas.microsoft.com/office/drawing/2014/main" id="{4F8C9C65-204A-324A-BC0A-4BEF546A9BDC}"/>
                </a:ext>
              </a:extLst>
            </p:cNvPr>
            <p:cNvSpPr txBox="1">
              <a:spLocks/>
            </p:cNvSpPr>
            <p:nvPr/>
          </p:nvSpPr>
          <p:spPr>
            <a:xfrm>
              <a:off x="5824250" y="2433728"/>
              <a:ext cx="1135643" cy="318675"/>
            </a:xfrm>
            <a:prstGeom prst="rect">
              <a:avLst/>
            </a:prstGeom>
            <a:noFill/>
            <a:ln w="19050">
              <a:solidFill>
                <a:schemeClr val="accent1"/>
              </a:solidFill>
            </a:ln>
          </p:spPr>
          <p:txBody>
            <a:bodyPr anchor="ctr"/>
            <a:lstStyle>
              <a:defPPr>
                <a:defRPr lang="ko-KR"/>
              </a:defPPr>
              <a:lvl1pPr indent="0" algn="ctr">
                <a:spcBef>
                  <a:spcPct val="20000"/>
                </a:spcBef>
                <a:buFont typeface="Arial" pitchFamily="34" charset="0"/>
                <a:buNone/>
                <a:defRPr sz="1200" b="1">
                  <a:solidFill>
                    <a:schemeClr val="accent6">
                      <a:lumMod val="50000"/>
                    </a:schemeClr>
                  </a:solidFill>
                  <a:effectLst>
                    <a:outerShdw blurRad="50800" dist="38100" dir="2700000" algn="tl" rotWithShape="0">
                      <a:schemeClr val="accent6">
                        <a:lumMod val="75000"/>
                        <a:alpha val="40000"/>
                      </a:schemeClr>
                    </a:outerShdw>
                  </a:effectLs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settings.xml</a:t>
              </a:r>
            </a:p>
          </p:txBody>
        </p:sp>
      </p:grpSp>
      <p:pic>
        <p:nvPicPr>
          <p:cNvPr id="12" name="Picture 11">
            <a:extLst>
              <a:ext uri="{FF2B5EF4-FFF2-40B4-BE49-F238E27FC236}">
                <a16:creationId xmlns:a16="http://schemas.microsoft.com/office/drawing/2014/main" id="{CAF57576-EFF2-1645-B986-74EE64018669}"/>
              </a:ext>
            </a:extLst>
          </p:cNvPr>
          <p:cNvPicPr>
            <a:picLocks noChangeAspect="1"/>
          </p:cNvPicPr>
          <p:nvPr/>
        </p:nvPicPr>
        <p:blipFill>
          <a:blip r:embed="rId4"/>
          <a:stretch>
            <a:fillRect/>
          </a:stretch>
        </p:blipFill>
        <p:spPr>
          <a:xfrm>
            <a:off x="3492493" y="3754307"/>
            <a:ext cx="5894103" cy="1881477"/>
          </a:xfrm>
          <a:prstGeom prst="rect">
            <a:avLst/>
          </a:prstGeom>
        </p:spPr>
      </p:pic>
      <p:sp>
        <p:nvSpPr>
          <p:cNvPr id="54" name="Text Placeholder 17">
            <a:extLst>
              <a:ext uri="{FF2B5EF4-FFF2-40B4-BE49-F238E27FC236}">
                <a16:creationId xmlns:a16="http://schemas.microsoft.com/office/drawing/2014/main" id="{EB72A782-F412-844E-AB43-D73196DB7A5D}"/>
              </a:ext>
            </a:extLst>
          </p:cNvPr>
          <p:cNvSpPr txBox="1">
            <a:spLocks/>
          </p:cNvSpPr>
          <p:nvPr/>
        </p:nvSpPr>
        <p:spPr>
          <a:xfrm>
            <a:off x="7832220" y="1094255"/>
            <a:ext cx="1250463" cy="318675"/>
          </a:xfrm>
          <a:prstGeom prst="rect">
            <a:avLst/>
          </a:prstGeom>
          <a:noFill/>
          <a:ln w="19050">
            <a:noFill/>
          </a:ln>
        </p:spPr>
        <p:txBody>
          <a:bodyPr anchor="ctr"/>
          <a:lstStyle>
            <a:defPPr>
              <a:defRPr lang="ko-KR"/>
            </a:defPPr>
            <a:lvl1pPr indent="0" algn="ctr">
              <a:spcBef>
                <a:spcPct val="20000"/>
              </a:spcBef>
              <a:buFont typeface="Arial" pitchFamily="34" charset="0"/>
              <a:buNone/>
              <a:defRPr sz="1200" b="1">
                <a:solidFill>
                  <a:schemeClr val="accent6">
                    <a:lumMod val="50000"/>
                  </a:schemeClr>
                </a:solidFill>
                <a:effectLst>
                  <a:outerShdw blurRad="50800" dist="38100" dir="2700000" algn="tl" rotWithShape="0">
                    <a:schemeClr val="accent6">
                      <a:lumMod val="75000"/>
                      <a:alpha val="40000"/>
                    </a:schemeClr>
                  </a:outerShdw>
                </a:effectLs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PCF-WS</a:t>
            </a:r>
          </a:p>
        </p:txBody>
      </p:sp>
      <p:sp>
        <p:nvSpPr>
          <p:cNvPr id="17" name="Up Arrow 16">
            <a:extLst>
              <a:ext uri="{FF2B5EF4-FFF2-40B4-BE49-F238E27FC236}">
                <a16:creationId xmlns:a16="http://schemas.microsoft.com/office/drawing/2014/main" id="{A6E16817-F3CD-974B-8961-B7FA8917776A}"/>
              </a:ext>
            </a:extLst>
          </p:cNvPr>
          <p:cNvSpPr/>
          <p:nvPr/>
        </p:nvSpPr>
        <p:spPr>
          <a:xfrm>
            <a:off x="8277432" y="2085586"/>
            <a:ext cx="360040" cy="1792260"/>
          </a:xfrm>
          <a:prstGeom prst="up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B661DD1-F76A-A146-BE09-BFE89BE07EA3}"/>
              </a:ext>
            </a:extLst>
          </p:cNvPr>
          <p:cNvSpPr/>
          <p:nvPr/>
        </p:nvSpPr>
        <p:spPr>
          <a:xfrm>
            <a:off x="3492493" y="2904156"/>
            <a:ext cx="774919" cy="77491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3" name="Oval 21">
            <a:extLst>
              <a:ext uri="{FF2B5EF4-FFF2-40B4-BE49-F238E27FC236}">
                <a16:creationId xmlns:a16="http://schemas.microsoft.com/office/drawing/2014/main" id="{74196F8F-251B-B341-9B88-184A5E58D62B}"/>
              </a:ext>
            </a:extLst>
          </p:cNvPr>
          <p:cNvSpPr>
            <a:spLocks noChangeAspect="1"/>
          </p:cNvSpPr>
          <p:nvPr/>
        </p:nvSpPr>
        <p:spPr>
          <a:xfrm>
            <a:off x="3668107" y="3071513"/>
            <a:ext cx="451107" cy="45487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5" name="Group 64">
            <a:extLst>
              <a:ext uri="{FF2B5EF4-FFF2-40B4-BE49-F238E27FC236}">
                <a16:creationId xmlns:a16="http://schemas.microsoft.com/office/drawing/2014/main" id="{BA0E7B04-5BAE-EB4E-A65A-D7A419CBDB03}"/>
              </a:ext>
            </a:extLst>
          </p:cNvPr>
          <p:cNvGrpSpPr/>
          <p:nvPr/>
        </p:nvGrpSpPr>
        <p:grpSpPr>
          <a:xfrm>
            <a:off x="3933115" y="1140927"/>
            <a:ext cx="4138416" cy="1044996"/>
            <a:chOff x="2734285" y="4184545"/>
            <a:chExt cx="2358398" cy="1044996"/>
          </a:xfrm>
        </p:grpSpPr>
        <p:sp>
          <p:nvSpPr>
            <p:cNvPr id="66" name="TextBox 65">
              <a:extLst>
                <a:ext uri="{FF2B5EF4-FFF2-40B4-BE49-F238E27FC236}">
                  <a16:creationId xmlns:a16="http://schemas.microsoft.com/office/drawing/2014/main" id="{B2A97B95-C2F8-C747-989D-59AFBD44C6AB}"/>
                </a:ext>
              </a:extLst>
            </p:cNvPr>
            <p:cNvSpPr txBox="1"/>
            <p:nvPr/>
          </p:nvSpPr>
          <p:spPr>
            <a:xfrm>
              <a:off x="2734285" y="4583210"/>
              <a:ext cx="2116547" cy="646331"/>
            </a:xfrm>
            <a:prstGeom prst="rect">
              <a:avLst/>
            </a:prstGeom>
            <a:noFill/>
            <a:ln>
              <a:noFill/>
            </a:ln>
          </p:spPr>
          <p:txBody>
            <a:bodyPr wrap="square" rtlCol="0" anchor="ctr">
              <a:spAutoFit/>
            </a:bodyPr>
            <a:lstStyle/>
            <a:p>
              <a:r>
                <a:rPr lang="en-US" altLang="ko-KR" sz="1200" dirty="0">
                  <a:solidFill>
                    <a:schemeClr val="tx1">
                      <a:lumMod val="75000"/>
                      <a:lumOff val="25000"/>
                    </a:schemeClr>
                  </a:solidFill>
                  <a:cs typeface="Arial" pitchFamily="34" charset="0"/>
                </a:rPr>
                <a:t>Need to update pom.xml with PCF plugin. For PCF WS credential settings.xml needs to update accordingly</a:t>
              </a:r>
            </a:p>
          </p:txBody>
        </p:sp>
        <p:sp>
          <p:nvSpPr>
            <p:cNvPr id="67" name="TextBox 66">
              <a:extLst>
                <a:ext uri="{FF2B5EF4-FFF2-40B4-BE49-F238E27FC236}">
                  <a16:creationId xmlns:a16="http://schemas.microsoft.com/office/drawing/2014/main" id="{238ACFE4-F11B-D84A-8B15-22239A3A8467}"/>
                </a:ext>
              </a:extLst>
            </p:cNvPr>
            <p:cNvSpPr txBox="1"/>
            <p:nvPr/>
          </p:nvSpPr>
          <p:spPr>
            <a:xfrm>
              <a:off x="3221871" y="4184545"/>
              <a:ext cx="1870812" cy="307777"/>
            </a:xfrm>
            <a:prstGeom prst="rect">
              <a:avLst/>
            </a:prstGeom>
            <a:noFill/>
          </p:spPr>
          <p:txBody>
            <a:bodyPr wrap="square" rtlCol="0" anchor="ctr">
              <a:spAutoFit/>
            </a:bodyPr>
            <a:lstStyle/>
            <a:p>
              <a:r>
                <a:rPr lang="en-US" altLang="ko-KR" sz="1400" b="1" dirty="0">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rPr>
                <a:t>Local</a:t>
              </a:r>
              <a:r>
                <a:rPr lang="en-US" altLang="ko-KR" sz="1200" b="1" dirty="0">
                  <a:solidFill>
                    <a:schemeClr val="accent5"/>
                  </a:solidFill>
                  <a:cs typeface="Arial" pitchFamily="34" charset="0"/>
                </a:rPr>
                <a:t> </a:t>
              </a:r>
              <a:r>
                <a:rPr lang="en-US" altLang="ko-KR" sz="1400" b="1" dirty="0">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rPr>
                <a:t>Configuration</a:t>
              </a:r>
              <a:endParaRPr lang="ko-KR" altLang="en-US" sz="1400" b="1" dirty="0">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endParaRPr>
            </a:p>
          </p:txBody>
        </p:sp>
      </p:grpSp>
      <p:pic>
        <p:nvPicPr>
          <p:cNvPr id="70" name="Picture 69">
            <a:extLst>
              <a:ext uri="{FF2B5EF4-FFF2-40B4-BE49-F238E27FC236}">
                <a16:creationId xmlns:a16="http://schemas.microsoft.com/office/drawing/2014/main" id="{D7AAC761-862A-4A4D-8A90-1D77CB76FD24}"/>
              </a:ext>
            </a:extLst>
          </p:cNvPr>
          <p:cNvPicPr>
            <a:picLocks noChangeAspect="1"/>
          </p:cNvPicPr>
          <p:nvPr/>
        </p:nvPicPr>
        <p:blipFill rotWithShape="1">
          <a:blip r:embed="rId5" cstate="hqprint">
            <a:alphaModFix amt="60000"/>
            <a:extLst>
              <a:ext uri="{28A0092B-C50C-407E-A947-70E740481C1C}">
                <a14:useLocalDpi xmlns:a14="http://schemas.microsoft.com/office/drawing/2010/main"/>
              </a:ext>
            </a:extLst>
          </a:blip>
          <a:srcRect/>
          <a:stretch/>
        </p:blipFill>
        <p:spPr>
          <a:xfrm>
            <a:off x="7589451" y="1325698"/>
            <a:ext cx="1736002" cy="7851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96629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Multi </a:t>
            </a:r>
            <a:r>
              <a:rPr lang="en-US" altLang="ko-KR" dirty="0" smtClean="0"/>
              <a:t>– Module Structure</a:t>
            </a:r>
            <a:endParaRPr lang="en-US" altLang="ko-KR" dirty="0"/>
          </a:p>
        </p:txBody>
      </p:sp>
      <p:pic>
        <p:nvPicPr>
          <p:cNvPr id="5" name="Picture 4">
            <a:extLst>
              <a:ext uri="{FF2B5EF4-FFF2-40B4-BE49-F238E27FC236}">
                <a16:creationId xmlns:a16="http://schemas.microsoft.com/office/drawing/2014/main" id="{1F4B013B-525E-E846-A0B0-C884FA1F6526}"/>
              </a:ext>
            </a:extLst>
          </p:cNvPr>
          <p:cNvPicPr>
            <a:picLocks noChangeAspect="1"/>
          </p:cNvPicPr>
          <p:nvPr/>
        </p:nvPicPr>
        <p:blipFill>
          <a:blip r:embed="rId2"/>
          <a:stretch>
            <a:fillRect/>
          </a:stretch>
        </p:blipFill>
        <p:spPr>
          <a:xfrm>
            <a:off x="179512" y="1347614"/>
            <a:ext cx="3200629" cy="3389486"/>
          </a:xfrm>
          <a:prstGeom prst="rect">
            <a:avLst/>
          </a:prstGeom>
          <a:ln w="31750">
            <a:solidFill>
              <a:schemeClr val="accent1"/>
            </a:solidFill>
          </a:ln>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EFF98484-E627-B043-A512-15082528EBB2}"/>
              </a:ext>
            </a:extLst>
          </p:cNvPr>
          <p:cNvPicPr>
            <a:picLocks noChangeAspect="1"/>
          </p:cNvPicPr>
          <p:nvPr/>
        </p:nvPicPr>
        <p:blipFill>
          <a:blip r:embed="rId3"/>
          <a:stretch>
            <a:fillRect/>
          </a:stretch>
        </p:blipFill>
        <p:spPr>
          <a:xfrm>
            <a:off x="2544273" y="2730738"/>
            <a:ext cx="2912617" cy="714586"/>
          </a:xfrm>
          <a:prstGeom prst="rect">
            <a:avLst/>
          </a:prstGeom>
          <a:ln w="31750">
            <a:solidFill>
              <a:schemeClr val="accent1"/>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F1C9A518-14C3-624A-BA30-E62681E34AFF}"/>
              </a:ext>
            </a:extLst>
          </p:cNvPr>
          <p:cNvPicPr>
            <a:picLocks noChangeAspect="1"/>
          </p:cNvPicPr>
          <p:nvPr/>
        </p:nvPicPr>
        <p:blipFill>
          <a:blip r:embed="rId4"/>
          <a:stretch>
            <a:fillRect/>
          </a:stretch>
        </p:blipFill>
        <p:spPr>
          <a:xfrm>
            <a:off x="2549410" y="1712263"/>
            <a:ext cx="2927128" cy="784052"/>
          </a:xfrm>
          <a:prstGeom prst="rect">
            <a:avLst/>
          </a:prstGeom>
          <a:ln w="31750">
            <a:solidFill>
              <a:schemeClr val="accent1"/>
            </a:solidFill>
          </a:ln>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F3ED47E6-9868-C24B-BF2C-6999B5DB61B0}"/>
              </a:ext>
            </a:extLst>
          </p:cNvPr>
          <p:cNvPicPr>
            <a:picLocks noChangeAspect="1"/>
          </p:cNvPicPr>
          <p:nvPr/>
        </p:nvPicPr>
        <p:blipFill>
          <a:blip r:embed="rId4"/>
          <a:stretch>
            <a:fillRect/>
          </a:stretch>
        </p:blipFill>
        <p:spPr>
          <a:xfrm>
            <a:off x="2555776" y="3668226"/>
            <a:ext cx="2927128" cy="784052"/>
          </a:xfrm>
          <a:prstGeom prst="rect">
            <a:avLst/>
          </a:prstGeom>
          <a:ln w="31750">
            <a:solidFill>
              <a:schemeClr val="accent1"/>
            </a:solidFill>
          </a:ln>
          <a:effectLst>
            <a:outerShdw blurRad="63500" sx="102000" sy="102000" algn="ctr" rotWithShape="0">
              <a:prstClr val="black">
                <a:alpha val="40000"/>
              </a:prstClr>
            </a:outerShdw>
          </a:effectLst>
        </p:spPr>
      </p:pic>
      <p:cxnSp>
        <p:nvCxnSpPr>
          <p:cNvPr id="9" name="직선 연결선 2">
            <a:extLst>
              <a:ext uri="{FF2B5EF4-FFF2-40B4-BE49-F238E27FC236}">
                <a16:creationId xmlns:a16="http://schemas.microsoft.com/office/drawing/2014/main" id="{0024939B-2E10-DF49-99AF-5C650AE4B912}"/>
              </a:ext>
            </a:extLst>
          </p:cNvPr>
          <p:cNvCxnSpPr>
            <a:cxnSpLocks/>
          </p:cNvCxnSpPr>
          <p:nvPr/>
        </p:nvCxnSpPr>
        <p:spPr>
          <a:xfrm flipV="1">
            <a:off x="1187624" y="3151847"/>
            <a:ext cx="1584176" cy="139984"/>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직선 연결선 2">
            <a:extLst>
              <a:ext uri="{FF2B5EF4-FFF2-40B4-BE49-F238E27FC236}">
                <a16:creationId xmlns:a16="http://schemas.microsoft.com/office/drawing/2014/main" id="{F5F6DD8F-C942-FF4D-99CD-7B47829002ED}"/>
              </a:ext>
            </a:extLst>
          </p:cNvPr>
          <p:cNvCxnSpPr>
            <a:cxnSpLocks/>
          </p:cNvCxnSpPr>
          <p:nvPr/>
        </p:nvCxnSpPr>
        <p:spPr>
          <a:xfrm flipV="1">
            <a:off x="1209224" y="2158261"/>
            <a:ext cx="1562576" cy="481921"/>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직선 연결선 2">
            <a:extLst>
              <a:ext uri="{FF2B5EF4-FFF2-40B4-BE49-F238E27FC236}">
                <a16:creationId xmlns:a16="http://schemas.microsoft.com/office/drawing/2014/main" id="{A4A8510B-AB24-464F-84CE-7C3BB1D7E895}"/>
              </a:ext>
            </a:extLst>
          </p:cNvPr>
          <p:cNvCxnSpPr>
            <a:cxnSpLocks/>
          </p:cNvCxnSpPr>
          <p:nvPr/>
        </p:nvCxnSpPr>
        <p:spPr>
          <a:xfrm flipV="1">
            <a:off x="1231773" y="4155926"/>
            <a:ext cx="1540027" cy="468290"/>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8A64812-6B94-9E4E-BE24-99FFE3D4339E}"/>
              </a:ext>
            </a:extLst>
          </p:cNvPr>
          <p:cNvPicPr>
            <a:picLocks noChangeAspect="1"/>
          </p:cNvPicPr>
          <p:nvPr/>
        </p:nvPicPr>
        <p:blipFill>
          <a:blip r:embed="rId5"/>
          <a:stretch>
            <a:fillRect/>
          </a:stretch>
        </p:blipFill>
        <p:spPr>
          <a:xfrm>
            <a:off x="5744902" y="1366707"/>
            <a:ext cx="3275249" cy="1898880"/>
          </a:xfrm>
          <a:prstGeom prst="rect">
            <a:avLst/>
          </a:prstGeom>
          <a:ln w="31750">
            <a:solidFill>
              <a:schemeClr val="accent1"/>
            </a:solidFill>
          </a:ln>
          <a:effectLst>
            <a:outerShdw blurRad="63500" sx="102000" sy="102000" algn="ctr" rotWithShape="0">
              <a:prstClr val="black">
                <a:alpha val="40000"/>
              </a:prstClr>
            </a:outerShdw>
          </a:effectLst>
        </p:spPr>
      </p:pic>
      <p:cxnSp>
        <p:nvCxnSpPr>
          <p:cNvPr id="25" name="직선 연결선 2">
            <a:extLst>
              <a:ext uri="{FF2B5EF4-FFF2-40B4-BE49-F238E27FC236}">
                <a16:creationId xmlns:a16="http://schemas.microsoft.com/office/drawing/2014/main" id="{7BCC31B2-7D26-C047-9E40-371E94A359C8}"/>
              </a:ext>
            </a:extLst>
          </p:cNvPr>
          <p:cNvCxnSpPr>
            <a:cxnSpLocks/>
          </p:cNvCxnSpPr>
          <p:nvPr/>
        </p:nvCxnSpPr>
        <p:spPr>
          <a:xfrm flipV="1">
            <a:off x="5409643" y="2613049"/>
            <a:ext cx="609234" cy="167666"/>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 name="직선 연결선 2">
            <a:extLst>
              <a:ext uri="{FF2B5EF4-FFF2-40B4-BE49-F238E27FC236}">
                <a16:creationId xmlns:a16="http://schemas.microsoft.com/office/drawing/2014/main" id="{5536DA83-CA2C-8A46-B84C-074B1E3207D1}"/>
              </a:ext>
            </a:extLst>
          </p:cNvPr>
          <p:cNvCxnSpPr>
            <a:cxnSpLocks/>
          </p:cNvCxnSpPr>
          <p:nvPr/>
        </p:nvCxnSpPr>
        <p:spPr>
          <a:xfrm flipV="1">
            <a:off x="5428067" y="2496315"/>
            <a:ext cx="519396" cy="1223951"/>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0" name="직선 연결선 2">
            <a:extLst>
              <a:ext uri="{FF2B5EF4-FFF2-40B4-BE49-F238E27FC236}">
                <a16:creationId xmlns:a16="http://schemas.microsoft.com/office/drawing/2014/main" id="{C3504C65-5FA6-9249-8380-1A3D8AA7CABE}"/>
              </a:ext>
            </a:extLst>
          </p:cNvPr>
          <p:cNvCxnSpPr>
            <a:cxnSpLocks/>
          </p:cNvCxnSpPr>
          <p:nvPr/>
        </p:nvCxnSpPr>
        <p:spPr>
          <a:xfrm>
            <a:off x="5423064" y="1768829"/>
            <a:ext cx="524399" cy="694835"/>
          </a:xfrm>
          <a:prstGeom prst="line">
            <a:avLst/>
          </a:prstGeom>
          <a:ln w="19050">
            <a:solidFill>
              <a:schemeClr val="accent1">
                <a:lumMod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1D7ADD0-DC39-144F-B27E-CE21839D8A31}"/>
              </a:ext>
            </a:extLst>
          </p:cNvPr>
          <p:cNvGrpSpPr/>
          <p:nvPr/>
        </p:nvGrpSpPr>
        <p:grpSpPr>
          <a:xfrm>
            <a:off x="5728754" y="3498451"/>
            <a:ext cx="3415246" cy="742448"/>
            <a:chOff x="3995936" y="1217364"/>
            <a:chExt cx="3415246" cy="742448"/>
          </a:xfrm>
        </p:grpSpPr>
        <p:sp>
          <p:nvSpPr>
            <p:cNvPr id="46" name="TextBox 45">
              <a:extLst>
                <a:ext uri="{FF2B5EF4-FFF2-40B4-BE49-F238E27FC236}">
                  <a16:creationId xmlns:a16="http://schemas.microsoft.com/office/drawing/2014/main" id="{1C0FECD5-4ADC-6642-BF06-9B2CF1052490}"/>
                </a:ext>
              </a:extLst>
            </p:cNvPr>
            <p:cNvSpPr txBox="1"/>
            <p:nvPr/>
          </p:nvSpPr>
          <p:spPr>
            <a:xfrm>
              <a:off x="4251285" y="1217364"/>
              <a:ext cx="3159897"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Parent </a:t>
              </a:r>
              <a:r>
                <a:rPr lang="en-US" altLang="ko-KR" sz="1200" dirty="0">
                  <a:solidFill>
                    <a:schemeClr val="tx1">
                      <a:lumMod val="75000"/>
                      <a:lumOff val="25000"/>
                    </a:schemeClr>
                  </a:solidFill>
                  <a:cs typeface="Arial" pitchFamily="34" charset="0"/>
                </a:rPr>
                <a:t>is  normal Maven Project with package type is </a:t>
              </a:r>
              <a:r>
                <a:rPr lang="en-US" altLang="ko-KR" sz="1200" b="1" dirty="0">
                  <a:solidFill>
                    <a:schemeClr val="tx1">
                      <a:lumMod val="75000"/>
                      <a:lumOff val="25000"/>
                    </a:schemeClr>
                  </a:solidFill>
                  <a:cs typeface="Arial" pitchFamily="34" charset="0"/>
                </a:rPr>
                <a:t>POM</a:t>
              </a:r>
            </a:p>
          </p:txBody>
        </p:sp>
        <p:sp>
          <p:nvSpPr>
            <p:cNvPr id="47" name="Donut 24">
              <a:extLst>
                <a:ext uri="{FF2B5EF4-FFF2-40B4-BE49-F238E27FC236}">
                  <a16:creationId xmlns:a16="http://schemas.microsoft.com/office/drawing/2014/main" id="{7A8C998A-FA27-9F43-8511-29521CD4748B}"/>
                </a:ext>
              </a:extLst>
            </p:cNvPr>
            <p:cNvSpPr/>
            <p:nvPr/>
          </p:nvSpPr>
          <p:spPr>
            <a:xfrm>
              <a:off x="3995936" y="1348389"/>
              <a:ext cx="268770" cy="27095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8" name="Donut 24">
              <a:extLst>
                <a:ext uri="{FF2B5EF4-FFF2-40B4-BE49-F238E27FC236}">
                  <a16:creationId xmlns:a16="http://schemas.microsoft.com/office/drawing/2014/main" id="{54FC1C42-07B7-0646-A13D-56AF37B43352}"/>
                </a:ext>
              </a:extLst>
            </p:cNvPr>
            <p:cNvSpPr/>
            <p:nvPr/>
          </p:nvSpPr>
          <p:spPr>
            <a:xfrm>
              <a:off x="3996754" y="1688854"/>
              <a:ext cx="268770" cy="27095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49" name="TextBox 48">
            <a:extLst>
              <a:ext uri="{FF2B5EF4-FFF2-40B4-BE49-F238E27FC236}">
                <a16:creationId xmlns:a16="http://schemas.microsoft.com/office/drawing/2014/main" id="{19428A9B-180B-9E4B-84AB-B6A2EDD571EC}"/>
              </a:ext>
            </a:extLst>
          </p:cNvPr>
          <p:cNvSpPr txBox="1"/>
          <p:nvPr/>
        </p:nvSpPr>
        <p:spPr>
          <a:xfrm>
            <a:off x="6006036" y="3925093"/>
            <a:ext cx="2890700"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Child</a:t>
            </a:r>
            <a:r>
              <a:rPr lang="en-US" altLang="ko-KR" sz="1200" dirty="0">
                <a:solidFill>
                  <a:schemeClr val="tx1">
                    <a:lumMod val="75000"/>
                    <a:lumOff val="25000"/>
                  </a:schemeClr>
                </a:solidFill>
                <a:cs typeface="Arial" pitchFamily="34" charset="0"/>
              </a:rPr>
              <a:t> is Maven module with parent details</a:t>
            </a:r>
          </a:p>
        </p:txBody>
      </p:sp>
      <p:sp>
        <p:nvSpPr>
          <p:cNvPr id="62" name="TextBox 61">
            <a:extLst>
              <a:ext uri="{FF2B5EF4-FFF2-40B4-BE49-F238E27FC236}">
                <a16:creationId xmlns:a16="http://schemas.microsoft.com/office/drawing/2014/main" id="{1C7FD3CD-9A5B-E646-B193-3D2267BE6BE8}"/>
              </a:ext>
            </a:extLst>
          </p:cNvPr>
          <p:cNvSpPr txBox="1"/>
          <p:nvPr/>
        </p:nvSpPr>
        <p:spPr>
          <a:xfrm>
            <a:off x="5997524" y="4325151"/>
            <a:ext cx="338437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Parent </a:t>
            </a:r>
            <a:r>
              <a:rPr lang="en-US" altLang="ko-KR" sz="1200" dirty="0">
                <a:solidFill>
                  <a:schemeClr val="tx1">
                    <a:lumMod val="75000"/>
                    <a:lumOff val="25000"/>
                  </a:schemeClr>
                </a:solidFill>
                <a:cs typeface="Arial" pitchFamily="34" charset="0"/>
              </a:rPr>
              <a:t>is centralized control of the app.</a:t>
            </a:r>
          </a:p>
        </p:txBody>
      </p:sp>
      <p:sp>
        <p:nvSpPr>
          <p:cNvPr id="64" name="Donut 24">
            <a:extLst>
              <a:ext uri="{FF2B5EF4-FFF2-40B4-BE49-F238E27FC236}">
                <a16:creationId xmlns:a16="http://schemas.microsoft.com/office/drawing/2014/main" id="{B7C8B4EE-DACE-2A45-AB31-7DDCD96190D1}"/>
              </a:ext>
            </a:extLst>
          </p:cNvPr>
          <p:cNvSpPr/>
          <p:nvPr/>
        </p:nvSpPr>
        <p:spPr>
          <a:xfrm>
            <a:off x="5728754" y="4343057"/>
            <a:ext cx="268770" cy="27095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573700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Maven Goal</a:t>
            </a:r>
          </a:p>
        </p:txBody>
      </p:sp>
      <p:grpSp>
        <p:nvGrpSpPr>
          <p:cNvPr id="4" name="Group 3">
            <a:extLst>
              <a:ext uri="{FF2B5EF4-FFF2-40B4-BE49-F238E27FC236}">
                <a16:creationId xmlns:a16="http://schemas.microsoft.com/office/drawing/2014/main" id="{70AA11FD-4069-E447-8110-1AB87EB8A12C}"/>
              </a:ext>
            </a:extLst>
          </p:cNvPr>
          <p:cNvGrpSpPr/>
          <p:nvPr/>
        </p:nvGrpSpPr>
        <p:grpSpPr>
          <a:xfrm>
            <a:off x="467544" y="1840637"/>
            <a:ext cx="7704856" cy="1584176"/>
            <a:chOff x="395536" y="2139702"/>
            <a:chExt cx="7704856" cy="1584176"/>
          </a:xfrm>
        </p:grpSpPr>
        <p:sp>
          <p:nvSpPr>
            <p:cNvPr id="13" name="Rectangle 12">
              <a:extLst>
                <a:ext uri="{FF2B5EF4-FFF2-40B4-BE49-F238E27FC236}">
                  <a16:creationId xmlns:a16="http://schemas.microsoft.com/office/drawing/2014/main" id="{938F3EF3-68A7-2849-AD9C-02758889137C}"/>
                </a:ext>
              </a:extLst>
            </p:cNvPr>
            <p:cNvSpPr/>
            <p:nvPr/>
          </p:nvSpPr>
          <p:spPr>
            <a:xfrm>
              <a:off x="395536" y="2139702"/>
              <a:ext cx="7704856" cy="1584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3A2D8DA8-D07C-1548-AEB7-2C14825A2F22}"/>
                </a:ext>
              </a:extLst>
            </p:cNvPr>
            <p:cNvSpPr txBox="1"/>
            <p:nvPr/>
          </p:nvSpPr>
          <p:spPr>
            <a:xfrm>
              <a:off x="656182" y="2230615"/>
              <a:ext cx="7228186"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mvn install </a:t>
              </a:r>
              <a:r>
                <a:rPr lang="en-US" altLang="ko-KR" sz="1200" dirty="0">
                  <a:solidFill>
                    <a:schemeClr val="tx1">
                      <a:lumMod val="75000"/>
                      <a:lumOff val="25000"/>
                    </a:schemeClr>
                  </a:solidFill>
                  <a:cs typeface="Arial" pitchFamily="34" charset="0"/>
                </a:rPr>
                <a:t>- Invokes generate* and compile, test, package, integration-test, install</a:t>
              </a:r>
            </a:p>
          </p:txBody>
        </p:sp>
        <p:sp>
          <p:nvSpPr>
            <p:cNvPr id="108" name="TextBox 107">
              <a:extLst>
                <a:ext uri="{FF2B5EF4-FFF2-40B4-BE49-F238E27FC236}">
                  <a16:creationId xmlns:a16="http://schemas.microsoft.com/office/drawing/2014/main" id="{C6267759-63EA-5E48-80A8-6E49D18A98F1}"/>
                </a:ext>
              </a:extLst>
            </p:cNvPr>
            <p:cNvSpPr txBox="1"/>
            <p:nvPr/>
          </p:nvSpPr>
          <p:spPr>
            <a:xfrm>
              <a:off x="656182" y="2510775"/>
              <a:ext cx="6868146"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mvn clean </a:t>
              </a:r>
              <a:r>
                <a:rPr lang="en-US" altLang="ko-KR" sz="1200" dirty="0">
                  <a:solidFill>
                    <a:schemeClr val="tx1">
                      <a:lumMod val="75000"/>
                      <a:lumOff val="25000"/>
                    </a:schemeClr>
                  </a:solidFill>
                  <a:cs typeface="Arial" pitchFamily="34" charset="0"/>
                </a:rPr>
                <a:t>- Invokes just clean</a:t>
              </a:r>
              <a:endParaRPr lang="en-US" altLang="ko-KR" sz="1200" b="1" dirty="0">
                <a:solidFill>
                  <a:schemeClr val="tx1">
                    <a:lumMod val="75000"/>
                    <a:lumOff val="25000"/>
                  </a:schemeClr>
                </a:solidFill>
                <a:cs typeface="Arial" pitchFamily="34" charset="0"/>
              </a:endParaRPr>
            </a:p>
          </p:txBody>
        </p:sp>
        <p:sp>
          <p:nvSpPr>
            <p:cNvPr id="109" name="TextBox 108">
              <a:extLst>
                <a:ext uri="{FF2B5EF4-FFF2-40B4-BE49-F238E27FC236}">
                  <a16:creationId xmlns:a16="http://schemas.microsoft.com/office/drawing/2014/main" id="{10BCED87-96B5-3A48-B162-F6236F1F8400}"/>
                </a:ext>
              </a:extLst>
            </p:cNvPr>
            <p:cNvSpPr txBox="1"/>
            <p:nvPr/>
          </p:nvSpPr>
          <p:spPr>
            <a:xfrm>
              <a:off x="656182" y="2787774"/>
              <a:ext cx="7228186"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mvn clean compile </a:t>
              </a:r>
              <a:r>
                <a:rPr lang="en-US" altLang="ko-KR" sz="1200" dirty="0">
                  <a:solidFill>
                    <a:schemeClr val="tx1">
                      <a:lumMod val="75000"/>
                      <a:lumOff val="25000"/>
                    </a:schemeClr>
                  </a:solidFill>
                  <a:cs typeface="Arial" pitchFamily="34" charset="0"/>
                </a:rPr>
                <a:t>- Clean old builds and execute generate*, compile</a:t>
              </a:r>
              <a:endParaRPr lang="en-US" altLang="ko-KR" sz="1200" b="1"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546A7EC5-D07A-D746-9915-6599B47AECFC}"/>
                </a:ext>
              </a:extLst>
            </p:cNvPr>
            <p:cNvSpPr txBox="1"/>
            <p:nvPr/>
          </p:nvSpPr>
          <p:spPr>
            <a:xfrm>
              <a:off x="656182" y="3060180"/>
              <a:ext cx="7228186"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mvn compile install </a:t>
              </a:r>
              <a:r>
                <a:rPr lang="en-US" altLang="ko-KR" sz="1200" dirty="0">
                  <a:solidFill>
                    <a:schemeClr val="tx1">
                      <a:lumMod val="75000"/>
                      <a:lumOff val="25000"/>
                    </a:schemeClr>
                  </a:solidFill>
                  <a:cs typeface="Arial" pitchFamily="34" charset="0"/>
                </a:rPr>
                <a:t>- Invokes generate*, compile, test, integration-test, package, install</a:t>
              </a:r>
            </a:p>
          </p:txBody>
        </p:sp>
        <p:sp>
          <p:nvSpPr>
            <p:cNvPr id="116" name="TextBox 115">
              <a:extLst>
                <a:ext uri="{FF2B5EF4-FFF2-40B4-BE49-F238E27FC236}">
                  <a16:creationId xmlns:a16="http://schemas.microsoft.com/office/drawing/2014/main" id="{F35D2326-EB17-B840-81D2-7C41A2CDC326}"/>
                </a:ext>
              </a:extLst>
            </p:cNvPr>
            <p:cNvSpPr txBox="1"/>
            <p:nvPr/>
          </p:nvSpPr>
          <p:spPr>
            <a:xfrm>
              <a:off x="656182" y="3329425"/>
              <a:ext cx="6868146"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mvn test clean </a:t>
              </a:r>
              <a:r>
                <a:rPr lang="en-US" altLang="ko-KR" sz="1200" dirty="0">
                  <a:solidFill>
                    <a:schemeClr val="tx1">
                      <a:lumMod val="75000"/>
                      <a:lumOff val="25000"/>
                    </a:schemeClr>
                  </a:solidFill>
                  <a:cs typeface="Arial" pitchFamily="34" charset="0"/>
                </a:rPr>
                <a:t>- Invokes generate*, compile, test then cleans</a:t>
              </a:r>
              <a:endParaRPr lang="en-US" altLang="ko-KR" sz="1200" b="1" dirty="0">
                <a:solidFill>
                  <a:schemeClr val="tx1">
                    <a:lumMod val="75000"/>
                    <a:lumOff val="25000"/>
                  </a:schemeClr>
                </a:solidFill>
                <a:cs typeface="Arial" pitchFamily="34" charset="0"/>
              </a:endParaRPr>
            </a:p>
          </p:txBody>
        </p:sp>
        <p:sp>
          <p:nvSpPr>
            <p:cNvPr id="120" name="Donut 24">
              <a:extLst>
                <a:ext uri="{FF2B5EF4-FFF2-40B4-BE49-F238E27FC236}">
                  <a16:creationId xmlns:a16="http://schemas.microsoft.com/office/drawing/2014/main" id="{08293F70-EB74-AF4C-A174-726C487D98BE}"/>
                </a:ext>
              </a:extLst>
            </p:cNvPr>
            <p:cNvSpPr/>
            <p:nvPr/>
          </p:nvSpPr>
          <p:spPr>
            <a:xfrm>
              <a:off x="463205" y="2278535"/>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1" name="Donut 24">
              <a:extLst>
                <a:ext uri="{FF2B5EF4-FFF2-40B4-BE49-F238E27FC236}">
                  <a16:creationId xmlns:a16="http://schemas.microsoft.com/office/drawing/2014/main" id="{788AB16D-09EF-894B-A55D-45DC3A7DEDA8}"/>
                </a:ext>
              </a:extLst>
            </p:cNvPr>
            <p:cNvSpPr/>
            <p:nvPr/>
          </p:nvSpPr>
          <p:spPr>
            <a:xfrm>
              <a:off x="463204" y="2550941"/>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2" name="Donut 24">
              <a:extLst>
                <a:ext uri="{FF2B5EF4-FFF2-40B4-BE49-F238E27FC236}">
                  <a16:creationId xmlns:a16="http://schemas.microsoft.com/office/drawing/2014/main" id="{50823368-F99C-DB44-9968-61BE8DA3C14E}"/>
                </a:ext>
              </a:extLst>
            </p:cNvPr>
            <p:cNvSpPr/>
            <p:nvPr/>
          </p:nvSpPr>
          <p:spPr>
            <a:xfrm>
              <a:off x="460930" y="2828999"/>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3" name="Donut 24">
              <a:extLst>
                <a:ext uri="{FF2B5EF4-FFF2-40B4-BE49-F238E27FC236}">
                  <a16:creationId xmlns:a16="http://schemas.microsoft.com/office/drawing/2014/main" id="{9489EA18-44EC-9347-A9AD-4DE2474777F6}"/>
                </a:ext>
              </a:extLst>
            </p:cNvPr>
            <p:cNvSpPr/>
            <p:nvPr/>
          </p:nvSpPr>
          <p:spPr>
            <a:xfrm>
              <a:off x="460929" y="3100770"/>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Donut 24">
              <a:extLst>
                <a:ext uri="{FF2B5EF4-FFF2-40B4-BE49-F238E27FC236}">
                  <a16:creationId xmlns:a16="http://schemas.microsoft.com/office/drawing/2014/main" id="{11027F0F-4864-B34D-8551-F1639BFDE4FE}"/>
                </a:ext>
              </a:extLst>
            </p:cNvPr>
            <p:cNvSpPr/>
            <p:nvPr/>
          </p:nvSpPr>
          <p:spPr>
            <a:xfrm>
              <a:off x="460929" y="3370650"/>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29" name="TextBox 128">
            <a:extLst>
              <a:ext uri="{FF2B5EF4-FFF2-40B4-BE49-F238E27FC236}">
                <a16:creationId xmlns:a16="http://schemas.microsoft.com/office/drawing/2014/main" id="{AB924E02-433B-E94C-9A98-D2201A43CC74}"/>
              </a:ext>
            </a:extLst>
          </p:cNvPr>
          <p:cNvSpPr txBox="1"/>
          <p:nvPr/>
        </p:nvSpPr>
        <p:spPr>
          <a:xfrm>
            <a:off x="251520" y="1275606"/>
            <a:ext cx="8640960" cy="276999"/>
          </a:xfrm>
          <a:prstGeom prst="rect">
            <a:avLst/>
          </a:prstGeom>
          <a:noFill/>
        </p:spPr>
        <p:txBody>
          <a:bodyPr wrap="square" rtlCol="0" anchor="ctr">
            <a:spAutoFit/>
          </a:bodyPr>
          <a:lstStyle/>
          <a:p>
            <a:pPr algn="just"/>
            <a:r>
              <a:rPr lang="en-US" altLang="ko-KR" sz="1200" dirty="0">
                <a:solidFill>
                  <a:schemeClr val="tx1">
                    <a:lumMod val="75000"/>
                    <a:lumOff val="25000"/>
                  </a:schemeClr>
                </a:solidFill>
                <a:cs typeface="Arial" pitchFamily="34" charset="0"/>
              </a:rPr>
              <a:t>To invoke a Maven build you set a lifecycle “goal”</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992883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7544" y="1054637"/>
            <a:ext cx="8439150" cy="1504950"/>
          </a:xfrm>
          <a:prstGeom prst="rect">
            <a:avLst/>
          </a:prstGeom>
        </p:spPr>
      </p:pic>
      <p:sp>
        <p:nvSpPr>
          <p:cNvPr id="2" name="Text Placeholder 1"/>
          <p:cNvSpPr>
            <a:spLocks noGrp="1"/>
          </p:cNvSpPr>
          <p:nvPr>
            <p:ph type="body" sz="quarter" idx="10"/>
          </p:nvPr>
        </p:nvSpPr>
        <p:spPr>
          <a:xfrm>
            <a:off x="0" y="123478"/>
            <a:ext cx="9144000" cy="576064"/>
          </a:xfrm>
        </p:spPr>
        <p:txBody>
          <a:bodyPr/>
          <a:lstStyle/>
          <a:p>
            <a:r>
              <a:rPr lang="en-US" altLang="ko-KR" dirty="0"/>
              <a:t>Maven Site</a:t>
            </a:r>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Neighbor defines address</a:t>
            </a:r>
          </a:p>
        </p:txBody>
      </p:sp>
      <p:pic>
        <p:nvPicPr>
          <p:cNvPr id="1028" name="Picture 4" descr="Image result for mvn site"/>
          <p:cNvPicPr>
            <a:picLocks noChangeAspect="1" noChangeArrowheads="1"/>
          </p:cNvPicPr>
          <p:nvPr/>
        </p:nvPicPr>
        <p:blipFill rotWithShape="1">
          <a:blip r:embed="rId3">
            <a:extLst>
              <a:ext uri="{28A0092B-C50C-407E-A947-70E740481C1C}">
                <a14:useLocalDpi xmlns:a14="http://schemas.microsoft.com/office/drawing/2010/main" val="0"/>
              </a:ext>
            </a:extLst>
          </a:blip>
          <a:srcRect l="696" t="1085" r="696" b="8197"/>
          <a:stretch/>
        </p:blipFill>
        <p:spPr bwMode="auto">
          <a:xfrm>
            <a:off x="2267744" y="2703359"/>
            <a:ext cx="4752529" cy="2193475"/>
          </a:xfrm>
          <a:prstGeom prst="rect">
            <a:avLst/>
          </a:prstGeom>
          <a:noFill/>
          <a:ln w="12700">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Image result for mvn site"/>
          <p:cNvPicPr>
            <a:picLocks noChangeAspect="1" noChangeArrowheads="1"/>
          </p:cNvPicPr>
          <p:nvPr/>
        </p:nvPicPr>
        <p:blipFill rotWithShape="1">
          <a:blip r:embed="rId4">
            <a:extLst>
              <a:ext uri="{28A0092B-C50C-407E-A947-70E740481C1C}">
                <a14:useLocalDpi xmlns:a14="http://schemas.microsoft.com/office/drawing/2010/main" val="0"/>
              </a:ext>
            </a:extLst>
          </a:blip>
          <a:srcRect l="15059" t="2970" r="20894" b="92830"/>
          <a:stretch/>
        </p:blipFill>
        <p:spPr bwMode="auto">
          <a:xfrm>
            <a:off x="2267744" y="2356806"/>
            <a:ext cx="4032449" cy="144016"/>
          </a:xfrm>
          <a:prstGeom prst="rect">
            <a:avLst/>
          </a:prstGeom>
          <a:noFill/>
          <a:ln w="12700">
            <a:solidFill>
              <a:schemeClr val="accent1">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B924E02-433B-E94C-9A98-D2201A43CC74}"/>
              </a:ext>
            </a:extLst>
          </p:cNvPr>
          <p:cNvSpPr txBox="1"/>
          <p:nvPr/>
        </p:nvSpPr>
        <p:spPr>
          <a:xfrm>
            <a:off x="1114072" y="2290314"/>
            <a:ext cx="1153672" cy="276999"/>
          </a:xfrm>
          <a:prstGeom prst="rect">
            <a:avLst/>
          </a:prstGeom>
          <a:noFill/>
        </p:spPr>
        <p:txBody>
          <a:bodyPr wrap="square" rtlCol="0" anchor="ctr">
            <a:spAutoFit/>
          </a:bodyPr>
          <a:lstStyle/>
          <a:p>
            <a:pPr algn="r"/>
            <a:r>
              <a:rPr lang="en-US" altLang="ko-KR" sz="1200" b="1" dirty="0" smtClean="0">
                <a:solidFill>
                  <a:schemeClr val="tx1">
                    <a:lumMod val="75000"/>
                    <a:lumOff val="25000"/>
                  </a:schemeClr>
                </a:solidFill>
                <a:cs typeface="Arial" pitchFamily="34" charset="0"/>
              </a:rPr>
              <a:t>Site Location</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AB924E02-433B-E94C-9A98-D2201A43CC74}"/>
              </a:ext>
            </a:extLst>
          </p:cNvPr>
          <p:cNvSpPr txBox="1"/>
          <p:nvPr/>
        </p:nvSpPr>
        <p:spPr>
          <a:xfrm>
            <a:off x="1292251" y="2643566"/>
            <a:ext cx="975494" cy="276999"/>
          </a:xfrm>
          <a:prstGeom prst="rect">
            <a:avLst/>
          </a:prstGeom>
          <a:noFill/>
        </p:spPr>
        <p:txBody>
          <a:bodyPr wrap="square" rtlCol="0" anchor="ctr">
            <a:spAutoFit/>
          </a:bodyPr>
          <a:lstStyle/>
          <a:p>
            <a:pPr algn="r"/>
            <a:r>
              <a:rPr lang="en-US" altLang="ko-KR" sz="1200" b="1" dirty="0" smtClean="0">
                <a:solidFill>
                  <a:schemeClr val="tx1">
                    <a:lumMod val="75000"/>
                    <a:lumOff val="25000"/>
                  </a:schemeClr>
                </a:solidFill>
                <a:cs typeface="Arial" pitchFamily="34" charset="0"/>
              </a:rPr>
              <a:t>Site HTML</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259814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2699643" y="2912733"/>
            <a:ext cx="3744416" cy="288032"/>
          </a:xfrm>
        </p:spPr>
        <p:txBody>
          <a:bodyPr/>
          <a:lstStyle/>
          <a:p>
            <a:pPr lvl="0"/>
            <a:r>
              <a:rPr lang="en-US" altLang="ko-KR" dirty="0" smtClean="0"/>
              <a:t>📱</a:t>
            </a:r>
            <a:r>
              <a:rPr lang="en-US" altLang="ko-KR" dirty="0"/>
              <a:t>9836038333</a:t>
            </a:r>
          </a:p>
          <a:p>
            <a:pPr lvl="0"/>
            <a:r>
              <a:rPr lang="en-US" altLang="ko-KR" dirty="0"/>
              <a:t>📧 </a:t>
            </a:r>
            <a:r>
              <a:rPr lang="en-US" altLang="ko-KR" dirty="0" smtClean="0"/>
              <a:t>mrinmay.santra@gmail.com</a:t>
            </a:r>
          </a:p>
          <a:p>
            <a:pPr lvl="0"/>
            <a:endParaRPr lang="en-US" altLang="ko-KR" dirty="0"/>
          </a:p>
        </p:txBody>
      </p:sp>
      <p:sp>
        <p:nvSpPr>
          <p:cNvPr id="5" name="Freeform 32">
            <a:extLst>
              <a:ext uri="{FF2B5EF4-FFF2-40B4-BE49-F238E27FC236}">
                <a16:creationId xmlns:a16="http://schemas.microsoft.com/office/drawing/2014/main" id="{6CCF884B-82C2-BE43-90AA-1B82D82430E0}"/>
              </a:ext>
            </a:extLst>
          </p:cNvPr>
          <p:cNvSpPr/>
          <p:nvPr/>
        </p:nvSpPr>
        <p:spPr>
          <a:xfrm>
            <a:off x="4244922" y="1282862"/>
            <a:ext cx="653859" cy="598912"/>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7" name="Picture 6" descr="Related image"/>
          <p:cNvPicPr/>
          <p:nvPr/>
        </p:nvPicPr>
        <p:blipFill>
          <a:blip r:embed="rId2" cstate="print">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a:fillRect/>
          </a:stretch>
        </p:blipFill>
        <p:spPr bwMode="auto">
          <a:xfrm>
            <a:off x="3362769" y="3215413"/>
            <a:ext cx="151649" cy="151649"/>
          </a:xfrm>
          <a:prstGeom prst="rect">
            <a:avLst/>
          </a:prstGeom>
          <a:noFill/>
          <a:ln>
            <a:noFill/>
          </a:ln>
        </p:spPr>
      </p:pic>
      <p:sp>
        <p:nvSpPr>
          <p:cNvPr id="4" name="Rectangle 3"/>
          <p:cNvSpPr/>
          <p:nvPr/>
        </p:nvSpPr>
        <p:spPr>
          <a:xfrm>
            <a:off x="3514418" y="3183515"/>
            <a:ext cx="2755006" cy="215444"/>
          </a:xfrm>
          <a:prstGeom prst="rect">
            <a:avLst/>
          </a:prstGeom>
        </p:spPr>
        <p:txBody>
          <a:bodyPr wrap="square">
            <a:spAutoFit/>
          </a:bodyPr>
          <a:lstStyle/>
          <a:p>
            <a:r>
              <a:rPr lang="en-US" sz="800" dirty="0">
                <a:solidFill>
                  <a:schemeClr val="tx1">
                    <a:lumMod val="75000"/>
                    <a:lumOff val="25000"/>
                  </a:schemeClr>
                </a:solidFill>
              </a:rPr>
              <a:t>https://github.com/mksrepo/springboot/tree/develop</a:t>
            </a:r>
          </a:p>
        </p:txBody>
      </p:sp>
    </p:spTree>
    <p:extLst>
      <p:ext uri="{BB962C8B-B14F-4D97-AF65-F5344CB8AC3E}">
        <p14:creationId xmlns:p14="http://schemas.microsoft.com/office/powerpoint/2010/main" val="404888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BA0D4A44-0847-5F42-877A-E12B399B1570}"/>
              </a:ext>
            </a:extLst>
          </p:cNvPr>
          <p:cNvGrpSpPr/>
          <p:nvPr/>
        </p:nvGrpSpPr>
        <p:grpSpPr>
          <a:xfrm>
            <a:off x="2257452" y="865974"/>
            <a:ext cx="3004522" cy="466247"/>
            <a:chOff x="2934123" y="2915275"/>
            <a:chExt cx="3004522" cy="466247"/>
          </a:xfrm>
          <a:effectLst>
            <a:outerShdw blurRad="63500" sx="102000" sy="102000" algn="ctr" rotWithShape="0">
              <a:prstClr val="black">
                <a:alpha val="40000"/>
              </a:prstClr>
            </a:outerShdw>
          </a:effectLst>
        </p:grpSpPr>
        <p:sp>
          <p:nvSpPr>
            <p:cNvPr id="80" name="Round Same Side Corner Rectangle 79">
              <a:extLst>
                <a:ext uri="{FF2B5EF4-FFF2-40B4-BE49-F238E27FC236}">
                  <a16:creationId xmlns:a16="http://schemas.microsoft.com/office/drawing/2014/main" id="{7F29FCEC-D103-5942-9F6B-65BAD6C3D381}"/>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AutoShape 92">
              <a:extLst>
                <a:ext uri="{FF2B5EF4-FFF2-40B4-BE49-F238E27FC236}">
                  <a16:creationId xmlns:a16="http://schemas.microsoft.com/office/drawing/2014/main" id="{6C60946E-C12D-6146-BFFC-FB71FE629893}"/>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82" name="TextBox 81">
              <a:extLst>
                <a:ext uri="{FF2B5EF4-FFF2-40B4-BE49-F238E27FC236}">
                  <a16:creationId xmlns:a16="http://schemas.microsoft.com/office/drawing/2014/main" id="{4170139D-BCE1-4B40-B897-1FA3BE642B3C}"/>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a:solidFill>
                    <a:schemeClr val="accent3"/>
                  </a:solidFill>
                  <a:cs typeface="Arial" pitchFamily="34" charset="0"/>
                </a:rPr>
                <a:t>01</a:t>
              </a:r>
            </a:p>
          </p:txBody>
        </p:sp>
        <p:sp>
          <p:nvSpPr>
            <p:cNvPr id="83" name="TextBox 82">
              <a:extLst>
                <a:ext uri="{FF2B5EF4-FFF2-40B4-BE49-F238E27FC236}">
                  <a16:creationId xmlns:a16="http://schemas.microsoft.com/office/drawing/2014/main" id="{FFAB6428-5606-EA48-B7E9-1798FF9E89DA}"/>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bg1"/>
                  </a:solidFill>
                  <a:cs typeface="Arial" pitchFamily="34" charset="0"/>
                </a:rPr>
                <a:t>Maven Identity</a:t>
              </a:r>
            </a:p>
          </p:txBody>
        </p:sp>
      </p:grpSp>
      <p:sp>
        <p:nvSpPr>
          <p:cNvPr id="116" name="Text Placeholder 1">
            <a:extLst>
              <a:ext uri="{FF2B5EF4-FFF2-40B4-BE49-F238E27FC236}">
                <a16:creationId xmlns:a16="http://schemas.microsoft.com/office/drawing/2014/main" id="{62434612-95EE-1A42-A72F-2457682F76C1}"/>
              </a:ext>
            </a:extLst>
          </p:cNvPr>
          <p:cNvSpPr txBox="1">
            <a:spLocks/>
          </p:cNvSpPr>
          <p:nvPr/>
        </p:nvSpPr>
        <p:spPr>
          <a:xfrm>
            <a:off x="0" y="195683"/>
            <a:ext cx="9144000" cy="576064"/>
          </a:xfrm>
          <a:prstGeom prst="rect">
            <a:avLst/>
          </a:prstGeom>
        </p:spPr>
        <p:txBody>
          <a:bodyPr anchor="ctr"/>
          <a:lstStyle>
            <a:lvl1pPr indent="0" algn="ctr">
              <a:spcBef>
                <a:spcPct val="20000"/>
              </a:spcBef>
              <a:buFont typeface="Arial" pitchFamily="34" charset="0"/>
              <a:buNone/>
              <a:defRPr sz="3600" b="0" baseline="0">
                <a:solidFill>
                  <a:schemeClr val="tx1">
                    <a:lumMod val="75000"/>
                    <a:lumOff val="25000"/>
                  </a:schemeClr>
                </a:solidFill>
                <a:latin typeface="+mj-l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dirty="0" smtClean="0"/>
              <a:t>Agenda</a:t>
            </a:r>
            <a:endParaRPr lang="en-US" altLang="ko-KR" dirty="0"/>
          </a:p>
        </p:txBody>
      </p:sp>
      <p:grpSp>
        <p:nvGrpSpPr>
          <p:cNvPr id="117" name="Group 116">
            <a:extLst>
              <a:ext uri="{FF2B5EF4-FFF2-40B4-BE49-F238E27FC236}">
                <a16:creationId xmlns:a16="http://schemas.microsoft.com/office/drawing/2014/main" id="{21CB1DDC-1AAA-9244-BE67-073C79B63643}"/>
              </a:ext>
            </a:extLst>
          </p:cNvPr>
          <p:cNvGrpSpPr/>
          <p:nvPr/>
        </p:nvGrpSpPr>
        <p:grpSpPr>
          <a:xfrm>
            <a:off x="2257452" y="1410135"/>
            <a:ext cx="3004522" cy="466247"/>
            <a:chOff x="2934123" y="2915275"/>
            <a:chExt cx="3004522" cy="466247"/>
          </a:xfrm>
          <a:effectLst>
            <a:outerShdw blurRad="63500" sx="102000" sy="102000" algn="ctr" rotWithShape="0">
              <a:prstClr val="black">
                <a:alpha val="40000"/>
              </a:prstClr>
            </a:outerShdw>
          </a:effectLst>
        </p:grpSpPr>
        <p:sp>
          <p:nvSpPr>
            <p:cNvPr id="118" name="Round Same Side Corner Rectangle 117">
              <a:extLst>
                <a:ext uri="{FF2B5EF4-FFF2-40B4-BE49-F238E27FC236}">
                  <a16:creationId xmlns:a16="http://schemas.microsoft.com/office/drawing/2014/main" id="{AA2AD3E5-3044-D248-865A-98B2FAF4B20A}"/>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9" name="AutoShape 92">
              <a:extLst>
                <a:ext uri="{FF2B5EF4-FFF2-40B4-BE49-F238E27FC236}">
                  <a16:creationId xmlns:a16="http://schemas.microsoft.com/office/drawing/2014/main" id="{33E4DF9D-7CA3-5346-80D2-ACB730BB54A3}"/>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20" name="TextBox 119">
              <a:extLst>
                <a:ext uri="{FF2B5EF4-FFF2-40B4-BE49-F238E27FC236}">
                  <a16:creationId xmlns:a16="http://schemas.microsoft.com/office/drawing/2014/main" id="{16E86331-A9E6-5A45-9816-AD50DBC60382}"/>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a:solidFill>
                    <a:schemeClr val="accent3"/>
                  </a:solidFill>
                  <a:cs typeface="Arial" pitchFamily="34" charset="0"/>
                </a:rPr>
                <a:t>03</a:t>
              </a:r>
            </a:p>
          </p:txBody>
        </p:sp>
        <p:sp>
          <p:nvSpPr>
            <p:cNvPr id="121" name="TextBox 120">
              <a:extLst>
                <a:ext uri="{FF2B5EF4-FFF2-40B4-BE49-F238E27FC236}">
                  <a16:creationId xmlns:a16="http://schemas.microsoft.com/office/drawing/2014/main" id="{E21E5CC3-0712-E44A-BDD9-E13D7D290954}"/>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bg1"/>
                  </a:solidFill>
                  <a:cs typeface="Arial" pitchFamily="34" charset="0"/>
                </a:rPr>
                <a:t>Maven </a:t>
              </a:r>
              <a:r>
                <a:rPr lang="en-US" altLang="ko-KR" sz="1200" b="1" dirty="0" smtClean="0">
                  <a:solidFill>
                    <a:schemeClr val="bg1"/>
                  </a:solidFill>
                  <a:cs typeface="Arial" pitchFamily="34" charset="0"/>
                </a:rPr>
                <a:t>In Action</a:t>
              </a:r>
              <a:endParaRPr lang="en-US" altLang="ko-KR" sz="1200" b="1" dirty="0">
                <a:solidFill>
                  <a:schemeClr val="bg1"/>
                </a:solidFill>
                <a:cs typeface="Arial" pitchFamily="34" charset="0"/>
              </a:endParaRPr>
            </a:p>
          </p:txBody>
        </p:sp>
      </p:grpSp>
      <p:grpSp>
        <p:nvGrpSpPr>
          <p:cNvPr id="127" name="Group 126">
            <a:extLst>
              <a:ext uri="{FF2B5EF4-FFF2-40B4-BE49-F238E27FC236}">
                <a16:creationId xmlns:a16="http://schemas.microsoft.com/office/drawing/2014/main" id="{A00F24B4-96B5-9540-A8E2-A2B8645C64AA}"/>
              </a:ext>
            </a:extLst>
          </p:cNvPr>
          <p:cNvGrpSpPr/>
          <p:nvPr/>
        </p:nvGrpSpPr>
        <p:grpSpPr>
          <a:xfrm>
            <a:off x="2267744" y="1995686"/>
            <a:ext cx="3004522" cy="466247"/>
            <a:chOff x="2934123" y="2915275"/>
            <a:chExt cx="3004522" cy="466247"/>
          </a:xfrm>
          <a:effectLst>
            <a:outerShdw blurRad="63500" sx="102000" sy="102000" algn="ctr" rotWithShape="0">
              <a:prstClr val="black">
                <a:alpha val="40000"/>
              </a:prstClr>
            </a:outerShdw>
          </a:effectLst>
        </p:grpSpPr>
        <p:sp>
          <p:nvSpPr>
            <p:cNvPr id="128" name="Round Same Side Corner Rectangle 127">
              <a:extLst>
                <a:ext uri="{FF2B5EF4-FFF2-40B4-BE49-F238E27FC236}">
                  <a16:creationId xmlns:a16="http://schemas.microsoft.com/office/drawing/2014/main" id="{99F31B3E-7F94-6746-AE55-DFC72C99BA0D}"/>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AutoShape 92">
              <a:extLst>
                <a:ext uri="{FF2B5EF4-FFF2-40B4-BE49-F238E27FC236}">
                  <a16:creationId xmlns:a16="http://schemas.microsoft.com/office/drawing/2014/main" id="{0A27368F-4460-9641-AE79-A1EFC6C2F661}"/>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30" name="TextBox 129">
              <a:extLst>
                <a:ext uri="{FF2B5EF4-FFF2-40B4-BE49-F238E27FC236}">
                  <a16:creationId xmlns:a16="http://schemas.microsoft.com/office/drawing/2014/main" id="{B697F611-DA2B-6A4D-824F-BE8154B961D7}"/>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05</a:t>
              </a:r>
              <a:endParaRPr lang="en-US" altLang="ko-KR" b="1" dirty="0">
                <a:solidFill>
                  <a:schemeClr val="accent3"/>
                </a:solidFill>
                <a:cs typeface="Arial" pitchFamily="34" charset="0"/>
              </a:endParaRPr>
            </a:p>
          </p:txBody>
        </p:sp>
        <p:sp>
          <p:nvSpPr>
            <p:cNvPr id="131" name="TextBox 130">
              <a:extLst>
                <a:ext uri="{FF2B5EF4-FFF2-40B4-BE49-F238E27FC236}">
                  <a16:creationId xmlns:a16="http://schemas.microsoft.com/office/drawing/2014/main" id="{216774AA-F4A2-2042-86BC-5E7ABF6EB6FC}"/>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POM - Coordinate</a:t>
              </a:r>
              <a:endParaRPr lang="en-US" altLang="ko-KR" sz="1200" b="1" dirty="0">
                <a:solidFill>
                  <a:schemeClr val="bg1"/>
                </a:solidFill>
                <a:cs typeface="Arial" pitchFamily="34" charset="0"/>
              </a:endParaRPr>
            </a:p>
          </p:txBody>
        </p:sp>
      </p:grpSp>
      <p:grpSp>
        <p:nvGrpSpPr>
          <p:cNvPr id="132" name="Group 131">
            <a:extLst>
              <a:ext uri="{FF2B5EF4-FFF2-40B4-BE49-F238E27FC236}">
                <a16:creationId xmlns:a16="http://schemas.microsoft.com/office/drawing/2014/main" id="{D0343D1D-E4E5-EB4E-A94A-8E44681165C4}"/>
              </a:ext>
            </a:extLst>
          </p:cNvPr>
          <p:cNvGrpSpPr/>
          <p:nvPr/>
        </p:nvGrpSpPr>
        <p:grpSpPr>
          <a:xfrm>
            <a:off x="2267744" y="2543902"/>
            <a:ext cx="3004522" cy="466247"/>
            <a:chOff x="2934123" y="2915275"/>
            <a:chExt cx="3004522" cy="466247"/>
          </a:xfrm>
          <a:effectLst>
            <a:outerShdw blurRad="63500" sx="102000" sy="102000" algn="ctr" rotWithShape="0">
              <a:prstClr val="black">
                <a:alpha val="40000"/>
              </a:prstClr>
            </a:outerShdw>
          </a:effectLst>
        </p:grpSpPr>
        <p:sp>
          <p:nvSpPr>
            <p:cNvPr id="133" name="Round Same Side Corner Rectangle 132">
              <a:extLst>
                <a:ext uri="{FF2B5EF4-FFF2-40B4-BE49-F238E27FC236}">
                  <a16:creationId xmlns:a16="http://schemas.microsoft.com/office/drawing/2014/main" id="{D8033E4D-1DF6-5849-9D41-A964DEB9BBA5}"/>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4" name="AutoShape 92">
              <a:extLst>
                <a:ext uri="{FF2B5EF4-FFF2-40B4-BE49-F238E27FC236}">
                  <a16:creationId xmlns:a16="http://schemas.microsoft.com/office/drawing/2014/main" id="{932EF1D7-04F5-614F-8F4D-E72DE0CCF0A8}"/>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35" name="TextBox 134">
              <a:extLst>
                <a:ext uri="{FF2B5EF4-FFF2-40B4-BE49-F238E27FC236}">
                  <a16:creationId xmlns:a16="http://schemas.microsoft.com/office/drawing/2014/main" id="{158B1BD6-9692-2643-84DF-C4E8A62AB167}"/>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07</a:t>
              </a:r>
              <a:endParaRPr lang="en-US" altLang="ko-KR" b="1" dirty="0">
                <a:solidFill>
                  <a:schemeClr val="accent3"/>
                </a:solidFill>
                <a:cs typeface="Arial" pitchFamily="34" charset="0"/>
              </a:endParaRPr>
            </a:p>
          </p:txBody>
        </p:sp>
        <p:sp>
          <p:nvSpPr>
            <p:cNvPr id="136" name="TextBox 135">
              <a:extLst>
                <a:ext uri="{FF2B5EF4-FFF2-40B4-BE49-F238E27FC236}">
                  <a16:creationId xmlns:a16="http://schemas.microsoft.com/office/drawing/2014/main" id="{27400EA2-9D1F-7940-84E2-E026F0878BFB}"/>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POM – Inheritance</a:t>
              </a:r>
              <a:endParaRPr lang="en-US" altLang="ko-KR" sz="1200" b="1" dirty="0">
                <a:solidFill>
                  <a:schemeClr val="bg1"/>
                </a:solidFill>
                <a:cs typeface="Arial" pitchFamily="34" charset="0"/>
              </a:endParaRPr>
            </a:p>
          </p:txBody>
        </p:sp>
      </p:grpSp>
      <p:grpSp>
        <p:nvGrpSpPr>
          <p:cNvPr id="137" name="Group 136">
            <a:extLst>
              <a:ext uri="{FF2B5EF4-FFF2-40B4-BE49-F238E27FC236}">
                <a16:creationId xmlns:a16="http://schemas.microsoft.com/office/drawing/2014/main" id="{F416DB8B-4A01-B240-9F28-AE71073C7E0F}"/>
              </a:ext>
            </a:extLst>
          </p:cNvPr>
          <p:cNvGrpSpPr/>
          <p:nvPr/>
        </p:nvGrpSpPr>
        <p:grpSpPr>
          <a:xfrm>
            <a:off x="2267744" y="3098878"/>
            <a:ext cx="3004522" cy="466247"/>
            <a:chOff x="2934123" y="2915275"/>
            <a:chExt cx="3004522" cy="466247"/>
          </a:xfrm>
          <a:effectLst>
            <a:outerShdw blurRad="63500" sx="102000" sy="102000" algn="ctr" rotWithShape="0">
              <a:prstClr val="black">
                <a:alpha val="40000"/>
              </a:prstClr>
            </a:outerShdw>
          </a:effectLst>
        </p:grpSpPr>
        <p:sp>
          <p:nvSpPr>
            <p:cNvPr id="138" name="Round Same Side Corner Rectangle 137">
              <a:extLst>
                <a:ext uri="{FF2B5EF4-FFF2-40B4-BE49-F238E27FC236}">
                  <a16:creationId xmlns:a16="http://schemas.microsoft.com/office/drawing/2014/main" id="{37673116-C7E3-E04C-BBF8-31C5889C9087}"/>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9" name="AutoShape 92">
              <a:extLst>
                <a:ext uri="{FF2B5EF4-FFF2-40B4-BE49-F238E27FC236}">
                  <a16:creationId xmlns:a16="http://schemas.microsoft.com/office/drawing/2014/main" id="{C100D3A9-24F3-B14A-B4B0-E17A7558BBA8}"/>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40" name="TextBox 139">
              <a:extLst>
                <a:ext uri="{FF2B5EF4-FFF2-40B4-BE49-F238E27FC236}">
                  <a16:creationId xmlns:a16="http://schemas.microsoft.com/office/drawing/2014/main" id="{7857BAF9-41BC-B641-912F-69AC4A1FC847}"/>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09</a:t>
              </a:r>
              <a:endParaRPr lang="en-US" altLang="ko-KR" b="1" dirty="0">
                <a:solidFill>
                  <a:schemeClr val="accent3"/>
                </a:solidFill>
                <a:cs typeface="Arial" pitchFamily="34" charset="0"/>
              </a:endParaRPr>
            </a:p>
          </p:txBody>
        </p:sp>
        <p:sp>
          <p:nvSpPr>
            <p:cNvPr id="141" name="TextBox 140">
              <a:extLst>
                <a:ext uri="{FF2B5EF4-FFF2-40B4-BE49-F238E27FC236}">
                  <a16:creationId xmlns:a16="http://schemas.microsoft.com/office/drawing/2014/main" id="{68A5CCE6-2AAD-CC40-B4D9-9394BF799700}"/>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Dependency Resolver</a:t>
              </a:r>
              <a:endParaRPr lang="en-US" altLang="ko-KR" sz="1200" b="1" dirty="0">
                <a:solidFill>
                  <a:schemeClr val="bg1"/>
                </a:solidFill>
                <a:cs typeface="Arial" pitchFamily="34" charset="0"/>
              </a:endParaRPr>
            </a:p>
          </p:txBody>
        </p:sp>
      </p:grpSp>
      <p:grpSp>
        <p:nvGrpSpPr>
          <p:cNvPr id="142" name="Group 141">
            <a:extLst>
              <a:ext uri="{FF2B5EF4-FFF2-40B4-BE49-F238E27FC236}">
                <a16:creationId xmlns:a16="http://schemas.microsoft.com/office/drawing/2014/main" id="{D9D2C726-6B42-6A44-A53C-4FC5E7D47F31}"/>
              </a:ext>
            </a:extLst>
          </p:cNvPr>
          <p:cNvGrpSpPr/>
          <p:nvPr/>
        </p:nvGrpSpPr>
        <p:grpSpPr>
          <a:xfrm>
            <a:off x="2253278" y="3644529"/>
            <a:ext cx="3004522" cy="466247"/>
            <a:chOff x="2934123" y="2915275"/>
            <a:chExt cx="3004522" cy="466247"/>
          </a:xfrm>
          <a:effectLst>
            <a:outerShdw blurRad="63500" sx="102000" sy="102000" algn="ctr" rotWithShape="0">
              <a:prstClr val="black">
                <a:alpha val="40000"/>
              </a:prstClr>
            </a:outerShdw>
          </a:effectLst>
        </p:grpSpPr>
        <p:sp>
          <p:nvSpPr>
            <p:cNvPr id="143" name="Round Same Side Corner Rectangle 142">
              <a:extLst>
                <a:ext uri="{FF2B5EF4-FFF2-40B4-BE49-F238E27FC236}">
                  <a16:creationId xmlns:a16="http://schemas.microsoft.com/office/drawing/2014/main" id="{3A1CBB98-E23E-584A-BB42-0BE70D2F0C8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4" name="AutoShape 92">
              <a:extLst>
                <a:ext uri="{FF2B5EF4-FFF2-40B4-BE49-F238E27FC236}">
                  <a16:creationId xmlns:a16="http://schemas.microsoft.com/office/drawing/2014/main" id="{10EA1152-F73C-884B-BC6C-A64F267F9EF6}"/>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45" name="TextBox 144">
              <a:extLst>
                <a:ext uri="{FF2B5EF4-FFF2-40B4-BE49-F238E27FC236}">
                  <a16:creationId xmlns:a16="http://schemas.microsoft.com/office/drawing/2014/main" id="{52436067-B560-0545-ACA0-0E6CB583BD9C}"/>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11</a:t>
              </a:r>
              <a:endParaRPr lang="en-US" altLang="ko-KR" b="1" dirty="0">
                <a:solidFill>
                  <a:schemeClr val="accent3"/>
                </a:solidFill>
                <a:cs typeface="Arial" pitchFamily="34" charset="0"/>
              </a:endParaRPr>
            </a:p>
          </p:txBody>
        </p:sp>
        <p:sp>
          <p:nvSpPr>
            <p:cNvPr id="146" name="TextBox 145">
              <a:extLst>
                <a:ext uri="{FF2B5EF4-FFF2-40B4-BE49-F238E27FC236}">
                  <a16:creationId xmlns:a16="http://schemas.microsoft.com/office/drawing/2014/main" id="{B56E7D0D-A37F-8F43-921B-5BD8CE0858BC}"/>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Plugin Orientation</a:t>
              </a:r>
              <a:endParaRPr lang="en-US" altLang="ko-KR" sz="1200" b="1" dirty="0">
                <a:solidFill>
                  <a:schemeClr val="bg1"/>
                </a:solidFill>
                <a:cs typeface="Arial" pitchFamily="34" charset="0"/>
              </a:endParaRPr>
            </a:p>
          </p:txBody>
        </p:sp>
      </p:grpSp>
      <p:grpSp>
        <p:nvGrpSpPr>
          <p:cNvPr id="152" name="Group 151">
            <a:extLst>
              <a:ext uri="{FF2B5EF4-FFF2-40B4-BE49-F238E27FC236}">
                <a16:creationId xmlns:a16="http://schemas.microsoft.com/office/drawing/2014/main" id="{5BDEB95C-946A-5449-BAE8-050CB5E288E0}"/>
              </a:ext>
            </a:extLst>
          </p:cNvPr>
          <p:cNvGrpSpPr/>
          <p:nvPr/>
        </p:nvGrpSpPr>
        <p:grpSpPr>
          <a:xfrm>
            <a:off x="5494965" y="865973"/>
            <a:ext cx="3004522" cy="466247"/>
            <a:chOff x="2934123" y="2915275"/>
            <a:chExt cx="3004522" cy="466247"/>
          </a:xfrm>
          <a:effectLst>
            <a:outerShdw blurRad="63500" sx="102000" sy="102000" algn="ctr" rotWithShape="0">
              <a:prstClr val="black">
                <a:alpha val="40000"/>
              </a:prstClr>
            </a:outerShdw>
          </a:effectLst>
        </p:grpSpPr>
        <p:sp>
          <p:nvSpPr>
            <p:cNvPr id="153" name="Round Same Side Corner Rectangle 152">
              <a:extLst>
                <a:ext uri="{FF2B5EF4-FFF2-40B4-BE49-F238E27FC236}">
                  <a16:creationId xmlns:a16="http://schemas.microsoft.com/office/drawing/2014/main" id="{34224FFA-5435-914F-9D29-90FC56B26A18}"/>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4" name="AutoShape 92">
              <a:extLst>
                <a:ext uri="{FF2B5EF4-FFF2-40B4-BE49-F238E27FC236}">
                  <a16:creationId xmlns:a16="http://schemas.microsoft.com/office/drawing/2014/main" id="{F59D1A3A-425D-0044-8F0F-C820A82769C5}"/>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55" name="TextBox 154">
              <a:extLst>
                <a:ext uri="{FF2B5EF4-FFF2-40B4-BE49-F238E27FC236}">
                  <a16:creationId xmlns:a16="http://schemas.microsoft.com/office/drawing/2014/main" id="{CD4B02A3-C4CD-AF4A-A97D-C595022F1475}"/>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a:solidFill>
                    <a:schemeClr val="accent3"/>
                  </a:solidFill>
                  <a:cs typeface="Arial" pitchFamily="34" charset="0"/>
                </a:rPr>
                <a:t>02</a:t>
              </a:r>
            </a:p>
          </p:txBody>
        </p:sp>
        <p:sp>
          <p:nvSpPr>
            <p:cNvPr id="156" name="TextBox 155">
              <a:extLst>
                <a:ext uri="{FF2B5EF4-FFF2-40B4-BE49-F238E27FC236}">
                  <a16:creationId xmlns:a16="http://schemas.microsoft.com/office/drawing/2014/main" id="{E5BD9038-280C-6C4B-99C9-AC7808493465}"/>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bg1"/>
                  </a:solidFill>
                  <a:cs typeface="Arial" pitchFamily="34" charset="0"/>
                </a:rPr>
                <a:t>Maven </a:t>
              </a:r>
              <a:r>
                <a:rPr lang="en-US" altLang="ko-KR" sz="1200" b="1" dirty="0" smtClean="0">
                  <a:solidFill>
                    <a:schemeClr val="bg1"/>
                  </a:solidFill>
                  <a:cs typeface="Arial" pitchFamily="34" charset="0"/>
                </a:rPr>
                <a:t>Workflow</a:t>
              </a:r>
              <a:endParaRPr lang="en-US" altLang="ko-KR" sz="1200" b="1" dirty="0">
                <a:solidFill>
                  <a:schemeClr val="bg1"/>
                </a:solidFill>
                <a:cs typeface="Arial" pitchFamily="34" charset="0"/>
              </a:endParaRPr>
            </a:p>
          </p:txBody>
        </p:sp>
      </p:grpSp>
      <p:grpSp>
        <p:nvGrpSpPr>
          <p:cNvPr id="162" name="Group 161">
            <a:extLst>
              <a:ext uri="{FF2B5EF4-FFF2-40B4-BE49-F238E27FC236}">
                <a16:creationId xmlns:a16="http://schemas.microsoft.com/office/drawing/2014/main" id="{61280A3A-51A8-484C-B5CE-EA7EDFF9AA17}"/>
              </a:ext>
            </a:extLst>
          </p:cNvPr>
          <p:cNvGrpSpPr/>
          <p:nvPr/>
        </p:nvGrpSpPr>
        <p:grpSpPr>
          <a:xfrm>
            <a:off x="5540371" y="1411623"/>
            <a:ext cx="3004522" cy="466247"/>
            <a:chOff x="2934123" y="2915275"/>
            <a:chExt cx="3004522" cy="466247"/>
          </a:xfrm>
          <a:effectLst>
            <a:outerShdw blurRad="63500" sx="102000" sy="102000" algn="ctr" rotWithShape="0">
              <a:prstClr val="black">
                <a:alpha val="40000"/>
              </a:prstClr>
            </a:outerShdw>
          </a:effectLst>
        </p:grpSpPr>
        <p:sp>
          <p:nvSpPr>
            <p:cNvPr id="163" name="Round Same Side Corner Rectangle 162">
              <a:extLst>
                <a:ext uri="{FF2B5EF4-FFF2-40B4-BE49-F238E27FC236}">
                  <a16:creationId xmlns:a16="http://schemas.microsoft.com/office/drawing/2014/main" id="{49F10128-F513-504A-B47F-136C5C2A60B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4" name="AutoShape 92">
              <a:extLst>
                <a:ext uri="{FF2B5EF4-FFF2-40B4-BE49-F238E27FC236}">
                  <a16:creationId xmlns:a16="http://schemas.microsoft.com/office/drawing/2014/main" id="{FE4371F5-8B84-AE40-AB7D-BEAE7B8B7EA8}"/>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65" name="TextBox 164">
              <a:extLst>
                <a:ext uri="{FF2B5EF4-FFF2-40B4-BE49-F238E27FC236}">
                  <a16:creationId xmlns:a16="http://schemas.microsoft.com/office/drawing/2014/main" id="{F284D2F0-1AEF-EA48-8BF7-C657DD66D8CE}"/>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04</a:t>
              </a:r>
              <a:endParaRPr lang="en-US" altLang="ko-KR" b="1" dirty="0">
                <a:solidFill>
                  <a:schemeClr val="accent3"/>
                </a:solidFill>
                <a:cs typeface="Arial" pitchFamily="34" charset="0"/>
              </a:endParaRPr>
            </a:p>
          </p:txBody>
        </p:sp>
        <p:sp>
          <p:nvSpPr>
            <p:cNvPr id="166" name="TextBox 165">
              <a:extLst>
                <a:ext uri="{FF2B5EF4-FFF2-40B4-BE49-F238E27FC236}">
                  <a16:creationId xmlns:a16="http://schemas.microsoft.com/office/drawing/2014/main" id="{F476951F-ACCD-734F-BDA1-3E3C6BF9E097}"/>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What Is POM?</a:t>
              </a:r>
              <a:endParaRPr lang="en-US" altLang="ko-KR" sz="1200" b="1" dirty="0">
                <a:solidFill>
                  <a:schemeClr val="bg1"/>
                </a:solidFill>
                <a:cs typeface="Arial" pitchFamily="34" charset="0"/>
              </a:endParaRPr>
            </a:p>
          </p:txBody>
        </p:sp>
      </p:grpSp>
      <p:grpSp>
        <p:nvGrpSpPr>
          <p:cNvPr id="167" name="Group 166">
            <a:extLst>
              <a:ext uri="{FF2B5EF4-FFF2-40B4-BE49-F238E27FC236}">
                <a16:creationId xmlns:a16="http://schemas.microsoft.com/office/drawing/2014/main" id="{07037313-C437-F140-AAF1-CD88BD92C2C5}"/>
              </a:ext>
            </a:extLst>
          </p:cNvPr>
          <p:cNvGrpSpPr/>
          <p:nvPr/>
        </p:nvGrpSpPr>
        <p:grpSpPr>
          <a:xfrm>
            <a:off x="5505257" y="1995685"/>
            <a:ext cx="3004522" cy="466247"/>
            <a:chOff x="2934123" y="2915275"/>
            <a:chExt cx="3004522" cy="466247"/>
          </a:xfrm>
          <a:effectLst>
            <a:outerShdw blurRad="63500" sx="102000" sy="102000" algn="ctr" rotWithShape="0">
              <a:prstClr val="black">
                <a:alpha val="40000"/>
              </a:prstClr>
            </a:outerShdw>
          </a:effectLst>
        </p:grpSpPr>
        <p:sp>
          <p:nvSpPr>
            <p:cNvPr id="168" name="Round Same Side Corner Rectangle 167">
              <a:extLst>
                <a:ext uri="{FF2B5EF4-FFF2-40B4-BE49-F238E27FC236}">
                  <a16:creationId xmlns:a16="http://schemas.microsoft.com/office/drawing/2014/main" id="{0DD13874-0685-FF4B-91B2-CF39E1D83F2F}"/>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9" name="AutoShape 92">
              <a:extLst>
                <a:ext uri="{FF2B5EF4-FFF2-40B4-BE49-F238E27FC236}">
                  <a16:creationId xmlns:a16="http://schemas.microsoft.com/office/drawing/2014/main" id="{4E7E3C0F-DEAA-944B-8041-F95D254E501B}"/>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0" name="TextBox 169">
              <a:extLst>
                <a:ext uri="{FF2B5EF4-FFF2-40B4-BE49-F238E27FC236}">
                  <a16:creationId xmlns:a16="http://schemas.microsoft.com/office/drawing/2014/main" id="{F65FE2D6-0EEF-3A46-9942-6B6255135A90}"/>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06</a:t>
              </a:r>
              <a:endParaRPr lang="en-US" altLang="ko-KR" b="1" dirty="0">
                <a:solidFill>
                  <a:schemeClr val="accent3"/>
                </a:solidFill>
                <a:cs typeface="Arial" pitchFamily="34" charset="0"/>
              </a:endParaRPr>
            </a:p>
          </p:txBody>
        </p:sp>
        <p:sp>
          <p:nvSpPr>
            <p:cNvPr id="171" name="TextBox 170">
              <a:extLst>
                <a:ext uri="{FF2B5EF4-FFF2-40B4-BE49-F238E27FC236}">
                  <a16:creationId xmlns:a16="http://schemas.microsoft.com/office/drawing/2014/main" id="{2A3A357A-B2AE-3349-8983-5A33E285FFBC}"/>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POM - Packaging</a:t>
              </a:r>
              <a:endParaRPr lang="en-US" altLang="ko-KR" sz="1200" b="1" dirty="0">
                <a:solidFill>
                  <a:schemeClr val="bg1"/>
                </a:solidFill>
                <a:cs typeface="Arial" pitchFamily="34" charset="0"/>
              </a:endParaRPr>
            </a:p>
          </p:txBody>
        </p:sp>
      </p:grpSp>
      <p:grpSp>
        <p:nvGrpSpPr>
          <p:cNvPr id="172" name="Group 171">
            <a:extLst>
              <a:ext uri="{FF2B5EF4-FFF2-40B4-BE49-F238E27FC236}">
                <a16:creationId xmlns:a16="http://schemas.microsoft.com/office/drawing/2014/main" id="{B7B2BDDB-7081-1D48-99E4-7930794EB358}"/>
              </a:ext>
            </a:extLst>
          </p:cNvPr>
          <p:cNvGrpSpPr/>
          <p:nvPr/>
        </p:nvGrpSpPr>
        <p:grpSpPr>
          <a:xfrm>
            <a:off x="5505257" y="2543901"/>
            <a:ext cx="3004522" cy="466247"/>
            <a:chOff x="2934123" y="2915275"/>
            <a:chExt cx="3004522" cy="466247"/>
          </a:xfrm>
          <a:effectLst>
            <a:outerShdw blurRad="63500" sx="102000" sy="102000" algn="ctr" rotWithShape="0">
              <a:prstClr val="black">
                <a:alpha val="40000"/>
              </a:prstClr>
            </a:outerShdw>
          </a:effectLst>
        </p:grpSpPr>
        <p:sp>
          <p:nvSpPr>
            <p:cNvPr id="173" name="Round Same Side Corner Rectangle 172">
              <a:extLst>
                <a:ext uri="{FF2B5EF4-FFF2-40B4-BE49-F238E27FC236}">
                  <a16:creationId xmlns:a16="http://schemas.microsoft.com/office/drawing/2014/main" id="{5F4D1726-BCCD-E44A-BFEE-49EC051CF7BE}"/>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4" name="AutoShape 92">
              <a:extLst>
                <a:ext uri="{FF2B5EF4-FFF2-40B4-BE49-F238E27FC236}">
                  <a16:creationId xmlns:a16="http://schemas.microsoft.com/office/drawing/2014/main" id="{BA0D72DD-6252-7A43-9BD1-384852C01EF3}"/>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5" name="TextBox 174">
              <a:extLst>
                <a:ext uri="{FF2B5EF4-FFF2-40B4-BE49-F238E27FC236}">
                  <a16:creationId xmlns:a16="http://schemas.microsoft.com/office/drawing/2014/main" id="{EB7DD179-D363-884A-9F34-E0E93031C58D}"/>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08</a:t>
              </a:r>
              <a:endParaRPr lang="en-US" altLang="ko-KR" b="1" dirty="0">
                <a:solidFill>
                  <a:schemeClr val="accent3"/>
                </a:solidFill>
                <a:cs typeface="Arial" pitchFamily="34" charset="0"/>
              </a:endParaRPr>
            </a:p>
          </p:txBody>
        </p:sp>
        <p:sp>
          <p:nvSpPr>
            <p:cNvPr id="176" name="TextBox 175">
              <a:extLst>
                <a:ext uri="{FF2B5EF4-FFF2-40B4-BE49-F238E27FC236}">
                  <a16:creationId xmlns:a16="http://schemas.microsoft.com/office/drawing/2014/main" id="{BB3C51CD-1ABA-C34A-8576-BCD223C76FBE}"/>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Archetype And Skeleton</a:t>
              </a:r>
              <a:endParaRPr lang="en-US" altLang="ko-KR" sz="1200" b="1" dirty="0">
                <a:solidFill>
                  <a:schemeClr val="bg1"/>
                </a:solidFill>
                <a:cs typeface="Arial" pitchFamily="34" charset="0"/>
              </a:endParaRPr>
            </a:p>
          </p:txBody>
        </p:sp>
      </p:grpSp>
      <p:grpSp>
        <p:nvGrpSpPr>
          <p:cNvPr id="177" name="Group 176">
            <a:extLst>
              <a:ext uri="{FF2B5EF4-FFF2-40B4-BE49-F238E27FC236}">
                <a16:creationId xmlns:a16="http://schemas.microsoft.com/office/drawing/2014/main" id="{4F8FA079-3DCE-9244-B8CC-574DD8C61370}"/>
              </a:ext>
            </a:extLst>
          </p:cNvPr>
          <p:cNvGrpSpPr/>
          <p:nvPr/>
        </p:nvGrpSpPr>
        <p:grpSpPr>
          <a:xfrm>
            <a:off x="5505257" y="3098877"/>
            <a:ext cx="3004522" cy="466247"/>
            <a:chOff x="2934123" y="2915275"/>
            <a:chExt cx="3004522" cy="466247"/>
          </a:xfrm>
          <a:effectLst>
            <a:outerShdw blurRad="63500" sx="102000" sy="102000" algn="ctr" rotWithShape="0">
              <a:prstClr val="black">
                <a:alpha val="40000"/>
              </a:prstClr>
            </a:outerShdw>
          </a:effectLst>
        </p:grpSpPr>
        <p:sp>
          <p:nvSpPr>
            <p:cNvPr id="178" name="Round Same Side Corner Rectangle 177">
              <a:extLst>
                <a:ext uri="{FF2B5EF4-FFF2-40B4-BE49-F238E27FC236}">
                  <a16:creationId xmlns:a16="http://schemas.microsoft.com/office/drawing/2014/main" id="{1F062834-84A5-8140-B2AD-E21174BF6FD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9" name="AutoShape 92">
              <a:extLst>
                <a:ext uri="{FF2B5EF4-FFF2-40B4-BE49-F238E27FC236}">
                  <a16:creationId xmlns:a16="http://schemas.microsoft.com/office/drawing/2014/main" id="{AB342A8B-C8AA-B44A-8D2A-92F624F0288C}"/>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80" name="TextBox 179">
              <a:extLst>
                <a:ext uri="{FF2B5EF4-FFF2-40B4-BE49-F238E27FC236}">
                  <a16:creationId xmlns:a16="http://schemas.microsoft.com/office/drawing/2014/main" id="{1D9F79B7-B9A8-A143-86C2-40CE095CAC91}"/>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10</a:t>
              </a:r>
              <a:endParaRPr lang="en-US" altLang="ko-KR" b="1" dirty="0">
                <a:solidFill>
                  <a:schemeClr val="accent3"/>
                </a:solidFill>
                <a:cs typeface="Arial" pitchFamily="34" charset="0"/>
              </a:endParaRPr>
            </a:p>
          </p:txBody>
        </p:sp>
        <p:sp>
          <p:nvSpPr>
            <p:cNvPr id="181" name="TextBox 180">
              <a:extLst>
                <a:ext uri="{FF2B5EF4-FFF2-40B4-BE49-F238E27FC236}">
                  <a16:creationId xmlns:a16="http://schemas.microsoft.com/office/drawing/2014/main" id="{ADC16CB7-E153-AC43-8C40-18800EAA332B}"/>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Dependency Scope</a:t>
              </a:r>
              <a:endParaRPr lang="en-US" altLang="ko-KR" sz="1200" b="1" dirty="0">
                <a:solidFill>
                  <a:schemeClr val="bg1"/>
                </a:solidFill>
                <a:cs typeface="Arial" pitchFamily="34" charset="0"/>
              </a:endParaRPr>
            </a:p>
          </p:txBody>
        </p:sp>
      </p:grpSp>
      <p:grpSp>
        <p:nvGrpSpPr>
          <p:cNvPr id="182" name="Group 181">
            <a:extLst>
              <a:ext uri="{FF2B5EF4-FFF2-40B4-BE49-F238E27FC236}">
                <a16:creationId xmlns:a16="http://schemas.microsoft.com/office/drawing/2014/main" id="{3E4754C4-4BD2-4D44-8B51-4EEB6A459C34}"/>
              </a:ext>
            </a:extLst>
          </p:cNvPr>
          <p:cNvGrpSpPr/>
          <p:nvPr/>
        </p:nvGrpSpPr>
        <p:grpSpPr>
          <a:xfrm>
            <a:off x="5490791" y="3644528"/>
            <a:ext cx="3004522" cy="466247"/>
            <a:chOff x="2934123" y="2915275"/>
            <a:chExt cx="3004522" cy="466247"/>
          </a:xfrm>
          <a:effectLst>
            <a:outerShdw blurRad="63500" sx="102000" sy="102000" algn="ctr" rotWithShape="0">
              <a:prstClr val="black">
                <a:alpha val="40000"/>
              </a:prstClr>
            </a:outerShdw>
          </a:effectLst>
        </p:grpSpPr>
        <p:sp>
          <p:nvSpPr>
            <p:cNvPr id="183" name="Round Same Side Corner Rectangle 182">
              <a:extLst>
                <a:ext uri="{FF2B5EF4-FFF2-40B4-BE49-F238E27FC236}">
                  <a16:creationId xmlns:a16="http://schemas.microsoft.com/office/drawing/2014/main" id="{73EE23E9-243B-1C48-A73D-D174E7CD0D0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4" name="AutoShape 92">
              <a:extLst>
                <a:ext uri="{FF2B5EF4-FFF2-40B4-BE49-F238E27FC236}">
                  <a16:creationId xmlns:a16="http://schemas.microsoft.com/office/drawing/2014/main" id="{84013981-5F6A-D446-B770-1DFB5DF75F88}"/>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85" name="TextBox 184">
              <a:extLst>
                <a:ext uri="{FF2B5EF4-FFF2-40B4-BE49-F238E27FC236}">
                  <a16:creationId xmlns:a16="http://schemas.microsoft.com/office/drawing/2014/main" id="{D263CFB8-2D32-AD48-820F-0304E4FBACA4}"/>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12</a:t>
              </a:r>
              <a:endParaRPr lang="en-US" altLang="ko-KR" b="1" dirty="0">
                <a:solidFill>
                  <a:schemeClr val="accent3"/>
                </a:solidFill>
                <a:cs typeface="Arial" pitchFamily="34" charset="0"/>
              </a:endParaRPr>
            </a:p>
          </p:txBody>
        </p:sp>
        <p:sp>
          <p:nvSpPr>
            <p:cNvPr id="186" name="TextBox 185">
              <a:extLst>
                <a:ext uri="{FF2B5EF4-FFF2-40B4-BE49-F238E27FC236}">
                  <a16:creationId xmlns:a16="http://schemas.microsoft.com/office/drawing/2014/main" id="{E92E1C0C-D62B-7240-AAD1-5BD5E302A7ED}"/>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Multi – Module Structure</a:t>
              </a:r>
              <a:endParaRPr lang="en-US" altLang="ko-KR" sz="1200" b="1" dirty="0">
                <a:solidFill>
                  <a:schemeClr val="bg1"/>
                </a:solidFill>
                <a:cs typeface="Arial" pitchFamily="34" charset="0"/>
              </a:endParaRPr>
            </a:p>
          </p:txBody>
        </p:sp>
      </p:grpSp>
      <p:grpSp>
        <p:nvGrpSpPr>
          <p:cNvPr id="73" name="Group 72">
            <a:extLst>
              <a:ext uri="{FF2B5EF4-FFF2-40B4-BE49-F238E27FC236}">
                <a16:creationId xmlns:a16="http://schemas.microsoft.com/office/drawing/2014/main" id="{D9D2C726-6B42-6A44-A53C-4FC5E7D47F31}"/>
              </a:ext>
            </a:extLst>
          </p:cNvPr>
          <p:cNvGrpSpPr/>
          <p:nvPr/>
        </p:nvGrpSpPr>
        <p:grpSpPr>
          <a:xfrm>
            <a:off x="2267744" y="4183393"/>
            <a:ext cx="3004522" cy="466247"/>
            <a:chOff x="2934123" y="2915275"/>
            <a:chExt cx="3004522" cy="466247"/>
          </a:xfrm>
          <a:effectLst>
            <a:outerShdw blurRad="63500" sx="102000" sy="102000" algn="ctr" rotWithShape="0">
              <a:prstClr val="black">
                <a:alpha val="40000"/>
              </a:prstClr>
            </a:outerShdw>
          </a:effectLst>
        </p:grpSpPr>
        <p:sp>
          <p:nvSpPr>
            <p:cNvPr id="74" name="Round Same Side Corner Rectangle 73">
              <a:extLst>
                <a:ext uri="{FF2B5EF4-FFF2-40B4-BE49-F238E27FC236}">
                  <a16:creationId xmlns:a16="http://schemas.microsoft.com/office/drawing/2014/main" id="{3A1CBB98-E23E-584A-BB42-0BE70D2F0C8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5" name="AutoShape 92">
              <a:extLst>
                <a:ext uri="{FF2B5EF4-FFF2-40B4-BE49-F238E27FC236}">
                  <a16:creationId xmlns:a16="http://schemas.microsoft.com/office/drawing/2014/main" id="{10EA1152-F73C-884B-BC6C-A64F267F9EF6}"/>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76" name="TextBox 75">
              <a:extLst>
                <a:ext uri="{FF2B5EF4-FFF2-40B4-BE49-F238E27FC236}">
                  <a16:creationId xmlns:a16="http://schemas.microsoft.com/office/drawing/2014/main" id="{52436067-B560-0545-ACA0-0E6CB583BD9C}"/>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smtClean="0">
                  <a:solidFill>
                    <a:schemeClr val="accent3"/>
                  </a:solidFill>
                  <a:cs typeface="Arial" pitchFamily="34" charset="0"/>
                </a:rPr>
                <a:t>13</a:t>
              </a:r>
              <a:endParaRPr lang="en-US" altLang="ko-KR" b="1" dirty="0">
                <a:solidFill>
                  <a:schemeClr val="accent3"/>
                </a:solidFill>
                <a:cs typeface="Arial" pitchFamily="34" charset="0"/>
              </a:endParaRPr>
            </a:p>
          </p:txBody>
        </p:sp>
        <p:sp>
          <p:nvSpPr>
            <p:cNvPr id="77" name="TextBox 76">
              <a:extLst>
                <a:ext uri="{FF2B5EF4-FFF2-40B4-BE49-F238E27FC236}">
                  <a16:creationId xmlns:a16="http://schemas.microsoft.com/office/drawing/2014/main" id="{B56E7D0D-A37F-8F43-921B-5BD8CE0858BC}"/>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Maven Goal</a:t>
              </a:r>
              <a:endParaRPr lang="en-US" altLang="ko-KR" sz="1200" b="1" dirty="0">
                <a:solidFill>
                  <a:schemeClr val="bg1"/>
                </a:solidFill>
                <a:cs typeface="Arial" pitchFamily="34" charset="0"/>
              </a:endParaRPr>
            </a:p>
          </p:txBody>
        </p:sp>
      </p:grpSp>
      <p:grpSp>
        <p:nvGrpSpPr>
          <p:cNvPr id="78" name="Group 77">
            <a:extLst>
              <a:ext uri="{FF2B5EF4-FFF2-40B4-BE49-F238E27FC236}">
                <a16:creationId xmlns:a16="http://schemas.microsoft.com/office/drawing/2014/main" id="{3E4754C4-4BD2-4D44-8B51-4EEB6A459C34}"/>
              </a:ext>
            </a:extLst>
          </p:cNvPr>
          <p:cNvGrpSpPr/>
          <p:nvPr/>
        </p:nvGrpSpPr>
        <p:grpSpPr>
          <a:xfrm>
            <a:off x="5505257" y="4183392"/>
            <a:ext cx="3004522" cy="466247"/>
            <a:chOff x="2934123" y="2915275"/>
            <a:chExt cx="3004522" cy="466247"/>
          </a:xfrm>
          <a:effectLst>
            <a:outerShdw blurRad="63500" sx="102000" sy="102000" algn="ctr" rotWithShape="0">
              <a:prstClr val="black">
                <a:alpha val="40000"/>
              </a:prstClr>
            </a:outerShdw>
          </a:effectLst>
        </p:grpSpPr>
        <p:sp>
          <p:nvSpPr>
            <p:cNvPr id="84" name="Round Same Side Corner Rectangle 83">
              <a:extLst>
                <a:ext uri="{FF2B5EF4-FFF2-40B4-BE49-F238E27FC236}">
                  <a16:creationId xmlns:a16="http://schemas.microsoft.com/office/drawing/2014/main" id="{73EE23E9-243B-1C48-A73D-D174E7CD0D00}"/>
                </a:ext>
              </a:extLst>
            </p:cNvPr>
            <p:cNvSpPr/>
            <p:nvPr/>
          </p:nvSpPr>
          <p:spPr>
            <a:xfrm rot="5400000">
              <a:off x="4504647" y="1870679"/>
              <a:ext cx="317675" cy="2550321"/>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AutoShape 92">
              <a:extLst>
                <a:ext uri="{FF2B5EF4-FFF2-40B4-BE49-F238E27FC236}">
                  <a16:creationId xmlns:a16="http://schemas.microsoft.com/office/drawing/2014/main" id="{84013981-5F6A-D446-B770-1DFB5DF75F88}"/>
                </a:ext>
              </a:extLst>
            </p:cNvPr>
            <p:cNvSpPr>
              <a:spLocks noChangeAspect="1" noChangeArrowheads="1"/>
            </p:cNvSpPr>
            <p:nvPr/>
          </p:nvSpPr>
          <p:spPr bwMode="auto">
            <a:xfrm rot="16200000" flipH="1">
              <a:off x="2984973" y="2915275"/>
              <a:ext cx="466247" cy="466247"/>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86" name="TextBox 85">
              <a:extLst>
                <a:ext uri="{FF2B5EF4-FFF2-40B4-BE49-F238E27FC236}">
                  <a16:creationId xmlns:a16="http://schemas.microsoft.com/office/drawing/2014/main" id="{D263CFB8-2D32-AD48-820F-0304E4FBACA4}"/>
                </a:ext>
              </a:extLst>
            </p:cNvPr>
            <p:cNvSpPr txBox="1"/>
            <p:nvPr/>
          </p:nvSpPr>
          <p:spPr>
            <a:xfrm>
              <a:off x="2934123" y="3003506"/>
              <a:ext cx="569802" cy="276999"/>
            </a:xfrm>
            <a:prstGeom prst="rect">
              <a:avLst/>
            </a:prstGeom>
            <a:noFill/>
          </p:spPr>
          <p:txBody>
            <a:bodyPr wrap="square" tIns="0" bIns="0" rtlCol="0" anchor="ctr">
              <a:spAutoFit/>
            </a:bodyPr>
            <a:lstStyle/>
            <a:p>
              <a:pPr algn="ctr"/>
              <a:r>
                <a:rPr lang="en-US" altLang="ko-KR" b="1" dirty="0">
                  <a:solidFill>
                    <a:schemeClr val="accent3"/>
                  </a:solidFill>
                  <a:cs typeface="Arial" pitchFamily="34" charset="0"/>
                </a:rPr>
                <a:t>14</a:t>
              </a:r>
            </a:p>
          </p:txBody>
        </p:sp>
        <p:sp>
          <p:nvSpPr>
            <p:cNvPr id="87" name="TextBox 86">
              <a:extLst>
                <a:ext uri="{FF2B5EF4-FFF2-40B4-BE49-F238E27FC236}">
                  <a16:creationId xmlns:a16="http://schemas.microsoft.com/office/drawing/2014/main" id="{E92E1C0C-D62B-7240-AAD1-5BD5E302A7ED}"/>
                </a:ext>
              </a:extLst>
            </p:cNvPr>
            <p:cNvSpPr txBox="1"/>
            <p:nvPr/>
          </p:nvSpPr>
          <p:spPr bwMode="auto">
            <a:xfrm>
              <a:off x="3488773" y="3009898"/>
              <a:ext cx="241395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smtClean="0">
                  <a:solidFill>
                    <a:schemeClr val="bg1"/>
                  </a:solidFill>
                  <a:cs typeface="Arial" pitchFamily="34" charset="0"/>
                </a:rPr>
                <a:t>Maven Site</a:t>
              </a:r>
              <a:endParaRPr lang="en-US" altLang="ko-KR" sz="1200" b="1" dirty="0">
                <a:solidFill>
                  <a:schemeClr val="bg1"/>
                </a:solidFill>
                <a:cs typeface="Arial" pitchFamily="34" charset="0"/>
              </a:endParaRPr>
            </a:p>
          </p:txBody>
        </p:sp>
      </p:grpSp>
    </p:spTree>
    <p:extLst>
      <p:ext uri="{BB962C8B-B14F-4D97-AF65-F5344CB8AC3E}">
        <p14:creationId xmlns:p14="http://schemas.microsoft.com/office/powerpoint/2010/main" val="3783342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Maven Identity</a:t>
            </a:r>
          </a:p>
        </p:txBody>
      </p:sp>
      <p:grpSp>
        <p:nvGrpSpPr>
          <p:cNvPr id="22" name="Group 21">
            <a:extLst>
              <a:ext uri="{FF2B5EF4-FFF2-40B4-BE49-F238E27FC236}">
                <a16:creationId xmlns:a16="http://schemas.microsoft.com/office/drawing/2014/main" id="{F150F066-F9C1-524D-AF28-2B902FA6A76D}"/>
              </a:ext>
            </a:extLst>
          </p:cNvPr>
          <p:cNvGrpSpPr/>
          <p:nvPr/>
        </p:nvGrpSpPr>
        <p:grpSpPr>
          <a:xfrm>
            <a:off x="395536" y="2139702"/>
            <a:ext cx="3744416" cy="2376264"/>
            <a:chOff x="4788024" y="1491630"/>
            <a:chExt cx="3744416" cy="2376264"/>
          </a:xfrm>
        </p:grpSpPr>
        <p:sp>
          <p:nvSpPr>
            <p:cNvPr id="13" name="Rectangle 12">
              <a:extLst>
                <a:ext uri="{FF2B5EF4-FFF2-40B4-BE49-F238E27FC236}">
                  <a16:creationId xmlns:a16="http://schemas.microsoft.com/office/drawing/2014/main" id="{938F3EF3-68A7-2849-AD9C-02758889137C}"/>
                </a:ext>
              </a:extLst>
            </p:cNvPr>
            <p:cNvSpPr/>
            <p:nvPr/>
          </p:nvSpPr>
          <p:spPr>
            <a:xfrm>
              <a:off x="4788024" y="1491630"/>
              <a:ext cx="3744416"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3A2D8DA8-D07C-1548-AEB7-2C14825A2F22}"/>
                </a:ext>
              </a:extLst>
            </p:cNvPr>
            <p:cNvSpPr txBox="1"/>
            <p:nvPr/>
          </p:nvSpPr>
          <p:spPr>
            <a:xfrm>
              <a:off x="5048670" y="1582543"/>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Dependency </a:t>
              </a:r>
              <a:r>
                <a:rPr lang="en-US" altLang="ko-KR" sz="1200" b="1" dirty="0" smtClean="0">
                  <a:solidFill>
                    <a:schemeClr val="tx1">
                      <a:lumMod val="75000"/>
                      <a:lumOff val="25000"/>
                    </a:schemeClr>
                  </a:solidFill>
                  <a:cs typeface="Arial" pitchFamily="34" charset="0"/>
                </a:rPr>
                <a:t>Resolver</a:t>
              </a:r>
              <a:endParaRPr lang="en-US" altLang="ko-KR" sz="1200" b="1" dirty="0">
                <a:solidFill>
                  <a:schemeClr val="tx1">
                    <a:lumMod val="75000"/>
                    <a:lumOff val="25000"/>
                  </a:schemeClr>
                </a:solidFill>
                <a:cs typeface="Arial" pitchFamily="34" charset="0"/>
              </a:endParaRPr>
            </a:p>
          </p:txBody>
        </p:sp>
        <p:sp>
          <p:nvSpPr>
            <p:cNvPr id="108" name="TextBox 107">
              <a:extLst>
                <a:ext uri="{FF2B5EF4-FFF2-40B4-BE49-F238E27FC236}">
                  <a16:creationId xmlns:a16="http://schemas.microsoft.com/office/drawing/2014/main" id="{C6267759-63EA-5E48-80A8-6E49D18A98F1}"/>
                </a:ext>
              </a:extLst>
            </p:cNvPr>
            <p:cNvSpPr txBox="1"/>
            <p:nvPr/>
          </p:nvSpPr>
          <p:spPr>
            <a:xfrm>
              <a:off x="5048670" y="1862703"/>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Multi-module </a:t>
              </a:r>
              <a:r>
                <a:rPr lang="en-US" altLang="ko-KR" sz="1200" b="1" dirty="0" smtClean="0">
                  <a:solidFill>
                    <a:schemeClr val="tx1">
                      <a:lumMod val="75000"/>
                      <a:lumOff val="25000"/>
                    </a:schemeClr>
                  </a:solidFill>
                  <a:cs typeface="Arial" pitchFamily="34" charset="0"/>
                </a:rPr>
                <a:t>Build</a:t>
              </a:r>
              <a:endParaRPr lang="en-US" altLang="ko-KR" sz="1200" b="1" dirty="0">
                <a:solidFill>
                  <a:schemeClr val="tx1">
                    <a:lumMod val="75000"/>
                    <a:lumOff val="25000"/>
                  </a:schemeClr>
                </a:solidFill>
                <a:cs typeface="Arial" pitchFamily="34" charset="0"/>
              </a:endParaRPr>
            </a:p>
          </p:txBody>
        </p:sp>
        <p:sp>
          <p:nvSpPr>
            <p:cNvPr id="109" name="TextBox 108">
              <a:extLst>
                <a:ext uri="{FF2B5EF4-FFF2-40B4-BE49-F238E27FC236}">
                  <a16:creationId xmlns:a16="http://schemas.microsoft.com/office/drawing/2014/main" id="{10BCED87-96B5-3A48-B162-F6236F1F8400}"/>
                </a:ext>
              </a:extLst>
            </p:cNvPr>
            <p:cNvSpPr txBox="1"/>
            <p:nvPr/>
          </p:nvSpPr>
          <p:spPr>
            <a:xfrm>
              <a:off x="5048670" y="2139702"/>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Consistent Project Structure</a:t>
              </a:r>
            </a:p>
          </p:txBody>
        </p:sp>
        <p:sp>
          <p:nvSpPr>
            <p:cNvPr id="110" name="TextBox 109">
              <a:extLst>
                <a:ext uri="{FF2B5EF4-FFF2-40B4-BE49-F238E27FC236}">
                  <a16:creationId xmlns:a16="http://schemas.microsoft.com/office/drawing/2014/main" id="{546A7EC5-D07A-D746-9915-6599B47AECFC}"/>
                </a:ext>
              </a:extLst>
            </p:cNvPr>
            <p:cNvSpPr txBox="1"/>
            <p:nvPr/>
          </p:nvSpPr>
          <p:spPr>
            <a:xfrm>
              <a:off x="5048670" y="2412108"/>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Project Generated Sites</a:t>
              </a:r>
            </a:p>
          </p:txBody>
        </p:sp>
        <p:sp>
          <p:nvSpPr>
            <p:cNvPr id="116" name="TextBox 115">
              <a:extLst>
                <a:ext uri="{FF2B5EF4-FFF2-40B4-BE49-F238E27FC236}">
                  <a16:creationId xmlns:a16="http://schemas.microsoft.com/office/drawing/2014/main" id="{F35D2326-EB17-B840-81D2-7C41A2CDC326}"/>
                </a:ext>
              </a:extLst>
            </p:cNvPr>
            <p:cNvSpPr txBox="1"/>
            <p:nvPr/>
          </p:nvSpPr>
          <p:spPr>
            <a:xfrm>
              <a:off x="5048670" y="2681353"/>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Central JAR </a:t>
              </a:r>
              <a:r>
                <a:rPr lang="en-US" altLang="ko-KR" sz="1200" b="1" dirty="0" smtClean="0">
                  <a:solidFill>
                    <a:schemeClr val="tx1">
                      <a:lumMod val="75000"/>
                      <a:lumOff val="25000"/>
                    </a:schemeClr>
                  </a:solidFill>
                  <a:cs typeface="Arial" pitchFamily="34" charset="0"/>
                </a:rPr>
                <a:t>Repository</a:t>
              </a:r>
              <a:endParaRPr lang="en-US" altLang="ko-KR" sz="12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4B923B4B-72AD-FB4E-A17D-FF59997E43A8}"/>
                </a:ext>
              </a:extLst>
            </p:cNvPr>
            <p:cNvSpPr txBox="1"/>
            <p:nvPr/>
          </p:nvSpPr>
          <p:spPr>
            <a:xfrm>
              <a:off x="5048670" y="2961514"/>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Parallel </a:t>
              </a:r>
              <a:r>
                <a:rPr lang="en-US" altLang="ko-KR" sz="1200" b="1" dirty="0" smtClean="0">
                  <a:solidFill>
                    <a:schemeClr val="tx1">
                      <a:lumMod val="75000"/>
                      <a:lumOff val="25000"/>
                    </a:schemeClr>
                  </a:solidFill>
                  <a:cs typeface="Arial" pitchFamily="34" charset="0"/>
                </a:rPr>
                <a:t>Build</a:t>
              </a:r>
              <a:endParaRPr lang="en-US" altLang="ko-KR" sz="1200" b="1" dirty="0">
                <a:solidFill>
                  <a:schemeClr val="tx1">
                    <a:lumMod val="75000"/>
                    <a:lumOff val="25000"/>
                  </a:schemeClr>
                </a:solidFill>
                <a:cs typeface="Arial" pitchFamily="34" charset="0"/>
              </a:endParaRPr>
            </a:p>
          </p:txBody>
        </p:sp>
        <p:sp>
          <p:nvSpPr>
            <p:cNvPr id="118" name="TextBox 117">
              <a:extLst>
                <a:ext uri="{FF2B5EF4-FFF2-40B4-BE49-F238E27FC236}">
                  <a16:creationId xmlns:a16="http://schemas.microsoft.com/office/drawing/2014/main" id="{2EFE7DAB-77D7-6443-BA24-57AE474CD2E6}"/>
                </a:ext>
              </a:extLst>
            </p:cNvPr>
            <p:cNvSpPr txBox="1"/>
            <p:nvPr/>
          </p:nvSpPr>
          <p:spPr>
            <a:xfrm>
              <a:off x="5048670" y="3238512"/>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Polyglot </a:t>
              </a:r>
              <a:r>
                <a:rPr lang="en-US" altLang="ko-KR" sz="1200" b="1" dirty="0" smtClean="0">
                  <a:solidFill>
                    <a:schemeClr val="tx1">
                      <a:lumMod val="75000"/>
                      <a:lumOff val="25000"/>
                    </a:schemeClr>
                  </a:solidFill>
                  <a:cs typeface="Arial" pitchFamily="34" charset="0"/>
                </a:rPr>
                <a:t>Build</a:t>
              </a:r>
              <a:endParaRPr lang="en-US" altLang="ko-KR" sz="1200" b="1" dirty="0">
                <a:solidFill>
                  <a:schemeClr val="tx1">
                    <a:lumMod val="75000"/>
                    <a:lumOff val="25000"/>
                  </a:schemeClr>
                </a:solidFill>
                <a:cs typeface="Arial" pitchFamily="34" charset="0"/>
              </a:endParaRPr>
            </a:p>
          </p:txBody>
        </p:sp>
        <p:sp>
          <p:nvSpPr>
            <p:cNvPr id="119" name="TextBox 118">
              <a:extLst>
                <a:ext uri="{FF2B5EF4-FFF2-40B4-BE49-F238E27FC236}">
                  <a16:creationId xmlns:a16="http://schemas.microsoft.com/office/drawing/2014/main" id="{AC2CCCBA-9456-954B-A2F4-901036A5DEBC}"/>
                </a:ext>
              </a:extLst>
            </p:cNvPr>
            <p:cNvSpPr txBox="1"/>
            <p:nvPr/>
          </p:nvSpPr>
          <p:spPr>
            <a:xfrm>
              <a:off x="5048670" y="3510918"/>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Maven </a:t>
              </a:r>
              <a:r>
                <a:rPr lang="en-US" altLang="ko-KR" sz="1200" b="1" dirty="0" smtClean="0">
                  <a:solidFill>
                    <a:schemeClr val="tx1">
                      <a:lumMod val="75000"/>
                      <a:lumOff val="25000"/>
                    </a:schemeClr>
                  </a:solidFill>
                  <a:cs typeface="Arial" pitchFamily="34" charset="0"/>
                </a:rPr>
                <a:t>Shell / CLI</a:t>
              </a:r>
              <a:endParaRPr lang="en-US" altLang="ko-KR" sz="1200" b="1" dirty="0">
                <a:solidFill>
                  <a:schemeClr val="tx1">
                    <a:lumMod val="75000"/>
                    <a:lumOff val="25000"/>
                  </a:schemeClr>
                </a:solidFill>
                <a:cs typeface="Arial" pitchFamily="34" charset="0"/>
              </a:endParaRPr>
            </a:p>
          </p:txBody>
        </p:sp>
        <p:sp>
          <p:nvSpPr>
            <p:cNvPr id="120" name="Donut 24">
              <a:extLst>
                <a:ext uri="{FF2B5EF4-FFF2-40B4-BE49-F238E27FC236}">
                  <a16:creationId xmlns:a16="http://schemas.microsoft.com/office/drawing/2014/main" id="{08293F70-EB74-AF4C-A174-726C487D98BE}"/>
                </a:ext>
              </a:extLst>
            </p:cNvPr>
            <p:cNvSpPr/>
            <p:nvPr/>
          </p:nvSpPr>
          <p:spPr>
            <a:xfrm>
              <a:off x="4855693" y="1630463"/>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1" name="Donut 24">
              <a:extLst>
                <a:ext uri="{FF2B5EF4-FFF2-40B4-BE49-F238E27FC236}">
                  <a16:creationId xmlns:a16="http://schemas.microsoft.com/office/drawing/2014/main" id="{788AB16D-09EF-894B-A55D-45DC3A7DEDA8}"/>
                </a:ext>
              </a:extLst>
            </p:cNvPr>
            <p:cNvSpPr/>
            <p:nvPr/>
          </p:nvSpPr>
          <p:spPr>
            <a:xfrm>
              <a:off x="4855692" y="1902869"/>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2" name="Donut 24">
              <a:extLst>
                <a:ext uri="{FF2B5EF4-FFF2-40B4-BE49-F238E27FC236}">
                  <a16:creationId xmlns:a16="http://schemas.microsoft.com/office/drawing/2014/main" id="{50823368-F99C-DB44-9968-61BE8DA3C14E}"/>
                </a:ext>
              </a:extLst>
            </p:cNvPr>
            <p:cNvSpPr/>
            <p:nvPr/>
          </p:nvSpPr>
          <p:spPr>
            <a:xfrm>
              <a:off x="4853418" y="2180927"/>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3" name="Donut 24">
              <a:extLst>
                <a:ext uri="{FF2B5EF4-FFF2-40B4-BE49-F238E27FC236}">
                  <a16:creationId xmlns:a16="http://schemas.microsoft.com/office/drawing/2014/main" id="{9489EA18-44EC-9347-A9AD-4DE2474777F6}"/>
                </a:ext>
              </a:extLst>
            </p:cNvPr>
            <p:cNvSpPr/>
            <p:nvPr/>
          </p:nvSpPr>
          <p:spPr>
            <a:xfrm>
              <a:off x="4853417" y="2452698"/>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Donut 24">
              <a:extLst>
                <a:ext uri="{FF2B5EF4-FFF2-40B4-BE49-F238E27FC236}">
                  <a16:creationId xmlns:a16="http://schemas.microsoft.com/office/drawing/2014/main" id="{11027F0F-4864-B34D-8551-F1639BFDE4FE}"/>
                </a:ext>
              </a:extLst>
            </p:cNvPr>
            <p:cNvSpPr/>
            <p:nvPr/>
          </p:nvSpPr>
          <p:spPr>
            <a:xfrm>
              <a:off x="4853417" y="2722578"/>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5" name="Donut 24">
              <a:extLst>
                <a:ext uri="{FF2B5EF4-FFF2-40B4-BE49-F238E27FC236}">
                  <a16:creationId xmlns:a16="http://schemas.microsoft.com/office/drawing/2014/main" id="{250D22A1-933E-2346-8AD1-03E4CD882EA9}"/>
                </a:ext>
              </a:extLst>
            </p:cNvPr>
            <p:cNvSpPr/>
            <p:nvPr/>
          </p:nvSpPr>
          <p:spPr>
            <a:xfrm>
              <a:off x="4853416" y="3006177"/>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7" name="Donut 24">
              <a:extLst>
                <a:ext uri="{FF2B5EF4-FFF2-40B4-BE49-F238E27FC236}">
                  <a16:creationId xmlns:a16="http://schemas.microsoft.com/office/drawing/2014/main" id="{4F38E099-58F0-B74D-8EEF-BEFA8CC4B783}"/>
                </a:ext>
              </a:extLst>
            </p:cNvPr>
            <p:cNvSpPr/>
            <p:nvPr/>
          </p:nvSpPr>
          <p:spPr>
            <a:xfrm>
              <a:off x="4853416" y="3278583"/>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8" name="Donut 24">
              <a:extLst>
                <a:ext uri="{FF2B5EF4-FFF2-40B4-BE49-F238E27FC236}">
                  <a16:creationId xmlns:a16="http://schemas.microsoft.com/office/drawing/2014/main" id="{5429618C-73B6-0C40-81E4-1D53CCEFDEA2}"/>
                </a:ext>
              </a:extLst>
            </p:cNvPr>
            <p:cNvSpPr/>
            <p:nvPr/>
          </p:nvSpPr>
          <p:spPr>
            <a:xfrm>
              <a:off x="4853415" y="3554440"/>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29" name="TextBox 128">
            <a:extLst>
              <a:ext uri="{FF2B5EF4-FFF2-40B4-BE49-F238E27FC236}">
                <a16:creationId xmlns:a16="http://schemas.microsoft.com/office/drawing/2014/main" id="{AB924E02-433B-E94C-9A98-D2201A43CC74}"/>
              </a:ext>
            </a:extLst>
          </p:cNvPr>
          <p:cNvSpPr txBox="1"/>
          <p:nvPr/>
        </p:nvSpPr>
        <p:spPr>
          <a:xfrm>
            <a:off x="251520" y="1184415"/>
            <a:ext cx="8640960" cy="830997"/>
          </a:xfrm>
          <a:prstGeom prst="rect">
            <a:avLst/>
          </a:prstGeom>
          <a:noFill/>
        </p:spPr>
        <p:txBody>
          <a:bodyPr wrap="square" rtlCol="0" anchor="ctr">
            <a:spAutoFit/>
          </a:bodyPr>
          <a:lstStyle/>
          <a:p>
            <a:pPr algn="just"/>
            <a:r>
              <a:rPr lang="en-US" altLang="ko-KR" sz="1200" dirty="0">
                <a:solidFill>
                  <a:schemeClr val="tx1">
                    <a:lumMod val="75000"/>
                    <a:lumOff val="25000"/>
                  </a:schemeClr>
                </a:solidFill>
                <a:cs typeface="Arial" pitchFamily="34" charset="0"/>
              </a:rPr>
              <a:t>Maven is a software management and comprehension tool based on the concept of Project Object Model (POM) which can manage project build, reporting, and documentation from a central piece of information.</a:t>
            </a:r>
          </a:p>
          <a:p>
            <a:pPr algn="just"/>
            <a:endParaRPr lang="en-US" altLang="ko-KR" sz="1200" dirty="0">
              <a:solidFill>
                <a:schemeClr val="tx1">
                  <a:lumMod val="75000"/>
                  <a:lumOff val="25000"/>
                </a:schemeClr>
              </a:solidFill>
              <a:cs typeface="Arial" pitchFamily="34" charset="0"/>
            </a:endParaRPr>
          </a:p>
          <a:p>
            <a:pPr algn="just"/>
            <a:r>
              <a:rPr lang="en-IN" altLang="ko-KR" sz="1200" dirty="0">
                <a:solidFill>
                  <a:schemeClr val="tx1">
                    <a:lumMod val="75000"/>
                    <a:lumOff val="25000"/>
                  </a:schemeClr>
                </a:solidFill>
                <a:cs typeface="Arial" pitchFamily="34" charset="0"/>
              </a:rPr>
              <a:t>The Maven project is hosted by the Apache Software Foundation and released on 13 July 2004.</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90213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793999" y="2053064"/>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lstStyle/>
          <a:p>
            <a:r>
              <a:rPr lang="en-US" altLang="ko-KR" dirty="0"/>
              <a:t>Maven Workflow</a:t>
            </a:r>
          </a:p>
        </p:txBody>
      </p:sp>
      <p:cxnSp>
        <p:nvCxnSpPr>
          <p:cNvPr id="9" name="Straight Connector 8"/>
          <p:cNvCxnSpPr/>
          <p:nvPr/>
        </p:nvCxnSpPr>
        <p:spPr>
          <a:xfrm>
            <a:off x="0" y="2862618"/>
            <a:ext cx="9144000" cy="7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33959" y="2502578"/>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5" name="Group 14"/>
          <p:cNvGrpSpPr/>
          <p:nvPr/>
        </p:nvGrpSpPr>
        <p:grpSpPr>
          <a:xfrm>
            <a:off x="251520" y="1722739"/>
            <a:ext cx="1131675" cy="360040"/>
            <a:chOff x="604227" y="3014852"/>
            <a:chExt cx="1079430" cy="360040"/>
          </a:xfrm>
        </p:grpSpPr>
        <p:sp>
          <p:nvSpPr>
            <p:cNvPr id="16" name="Rounded Rectangle 15"/>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p:cNvSpPr txBox="1"/>
            <p:nvPr/>
          </p:nvSpPr>
          <p:spPr>
            <a:xfrm>
              <a:off x="673471" y="3056372"/>
              <a:ext cx="915443"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PREPARE</a:t>
              </a:r>
              <a:endParaRPr lang="ko-KR" altLang="en-US" sz="1200" b="1" dirty="0">
                <a:solidFill>
                  <a:schemeClr val="bg1"/>
                </a:solidFill>
                <a:cs typeface="Arial" pitchFamily="34" charset="0"/>
              </a:endParaRPr>
            </a:p>
          </p:txBody>
        </p:sp>
      </p:grpSp>
      <p:sp>
        <p:nvSpPr>
          <p:cNvPr id="36" name="TextBox 35"/>
          <p:cNvSpPr txBox="1"/>
          <p:nvPr/>
        </p:nvSpPr>
        <p:spPr>
          <a:xfrm>
            <a:off x="241818" y="3589915"/>
            <a:ext cx="110435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Generate sources and resources dir.</a:t>
            </a:r>
            <a:endParaRPr lang="ko-KR" altLang="en-US" sz="1200" dirty="0">
              <a:solidFill>
                <a:schemeClr val="tx1">
                  <a:lumMod val="75000"/>
                  <a:lumOff val="25000"/>
                </a:schemeClr>
              </a:solidFill>
              <a:cs typeface="Arial" pitchFamily="34" charset="0"/>
            </a:endParaRPr>
          </a:p>
        </p:txBody>
      </p:sp>
      <p:cxnSp>
        <p:nvCxnSpPr>
          <p:cNvPr id="56" name="Straight Connector 55">
            <a:extLst>
              <a:ext uri="{FF2B5EF4-FFF2-40B4-BE49-F238E27FC236}">
                <a16:creationId xmlns:a16="http://schemas.microsoft.com/office/drawing/2014/main" id="{BDF76004-ABE1-494E-88D2-3B013EFEDAB8}"/>
              </a:ext>
            </a:extLst>
          </p:cNvPr>
          <p:cNvCxnSpPr/>
          <p:nvPr/>
        </p:nvCxnSpPr>
        <p:spPr>
          <a:xfrm>
            <a:off x="2059076" y="2053064"/>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A440EEF7-B3B1-F34B-887B-A2A5261E2027}"/>
              </a:ext>
            </a:extLst>
          </p:cNvPr>
          <p:cNvSpPr/>
          <p:nvPr/>
        </p:nvSpPr>
        <p:spPr>
          <a:xfrm>
            <a:off x="1699036" y="2502578"/>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57">
            <a:extLst>
              <a:ext uri="{FF2B5EF4-FFF2-40B4-BE49-F238E27FC236}">
                <a16:creationId xmlns:a16="http://schemas.microsoft.com/office/drawing/2014/main" id="{0526ED75-601D-4B4B-9631-A16F5983A083}"/>
              </a:ext>
            </a:extLst>
          </p:cNvPr>
          <p:cNvGrpSpPr/>
          <p:nvPr/>
        </p:nvGrpSpPr>
        <p:grpSpPr>
          <a:xfrm>
            <a:off x="1371212" y="1722739"/>
            <a:ext cx="1375729" cy="360040"/>
            <a:chOff x="518611" y="3014852"/>
            <a:chExt cx="1250663" cy="360040"/>
          </a:xfrm>
        </p:grpSpPr>
        <p:sp>
          <p:nvSpPr>
            <p:cNvPr id="59" name="Rounded Rectangle 58">
              <a:extLst>
                <a:ext uri="{FF2B5EF4-FFF2-40B4-BE49-F238E27FC236}">
                  <a16:creationId xmlns:a16="http://schemas.microsoft.com/office/drawing/2014/main" id="{4146C8ED-5223-F44D-9335-AF3BEBEB0A67}"/>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47AEE880-6CD6-AF49-9ECB-B0EB10E6806D}"/>
                </a:ext>
              </a:extLst>
            </p:cNvPr>
            <p:cNvSpPr txBox="1"/>
            <p:nvPr/>
          </p:nvSpPr>
          <p:spPr>
            <a:xfrm>
              <a:off x="518611" y="3059328"/>
              <a:ext cx="1250663"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DEPENDENCY</a:t>
              </a:r>
              <a:endParaRPr lang="ko-KR" altLang="en-US" sz="1200" b="1" dirty="0">
                <a:solidFill>
                  <a:schemeClr val="bg1"/>
                </a:solidFill>
                <a:cs typeface="Arial" pitchFamily="34" charset="0"/>
              </a:endParaRPr>
            </a:p>
          </p:txBody>
        </p:sp>
      </p:grpSp>
      <p:cxnSp>
        <p:nvCxnSpPr>
          <p:cNvPr id="62" name="Straight Connector 61">
            <a:extLst>
              <a:ext uri="{FF2B5EF4-FFF2-40B4-BE49-F238E27FC236}">
                <a16:creationId xmlns:a16="http://schemas.microsoft.com/office/drawing/2014/main" id="{603571D8-E6E8-C24D-94CD-E67BE2EDFD36}"/>
              </a:ext>
            </a:extLst>
          </p:cNvPr>
          <p:cNvCxnSpPr/>
          <p:nvPr/>
        </p:nvCxnSpPr>
        <p:spPr>
          <a:xfrm>
            <a:off x="3324153" y="2053064"/>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1A6E295E-FE19-6743-8E82-C0982C997978}"/>
              </a:ext>
            </a:extLst>
          </p:cNvPr>
          <p:cNvSpPr/>
          <p:nvPr/>
        </p:nvSpPr>
        <p:spPr>
          <a:xfrm>
            <a:off x="2964113" y="2502578"/>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64" name="Group 63">
            <a:extLst>
              <a:ext uri="{FF2B5EF4-FFF2-40B4-BE49-F238E27FC236}">
                <a16:creationId xmlns:a16="http://schemas.microsoft.com/office/drawing/2014/main" id="{8DA368F7-CA73-3349-83A8-5A497805BB38}"/>
              </a:ext>
            </a:extLst>
          </p:cNvPr>
          <p:cNvGrpSpPr/>
          <p:nvPr/>
        </p:nvGrpSpPr>
        <p:grpSpPr>
          <a:xfrm>
            <a:off x="2784438" y="1722739"/>
            <a:ext cx="1079430" cy="360040"/>
            <a:chOff x="604227" y="3014852"/>
            <a:chExt cx="1079430" cy="360040"/>
          </a:xfrm>
        </p:grpSpPr>
        <p:sp>
          <p:nvSpPr>
            <p:cNvPr id="65" name="Rounded Rectangle 64">
              <a:extLst>
                <a:ext uri="{FF2B5EF4-FFF2-40B4-BE49-F238E27FC236}">
                  <a16:creationId xmlns:a16="http://schemas.microsoft.com/office/drawing/2014/main" id="{BE4AD00E-CCA1-504E-9331-D32DBD53531B}"/>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TextBox 65">
              <a:extLst>
                <a:ext uri="{FF2B5EF4-FFF2-40B4-BE49-F238E27FC236}">
                  <a16:creationId xmlns:a16="http://schemas.microsoft.com/office/drawing/2014/main" id="{9190908E-6E8D-904E-AD3E-8BC985C90700}"/>
                </a:ext>
              </a:extLst>
            </p:cNvPr>
            <p:cNvSpPr txBox="1"/>
            <p:nvPr/>
          </p:nvSpPr>
          <p:spPr>
            <a:xfrm>
              <a:off x="703194" y="3056372"/>
              <a:ext cx="886781"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COMPILE</a:t>
              </a:r>
              <a:endParaRPr lang="ko-KR" altLang="en-US" sz="1200" b="1" dirty="0">
                <a:solidFill>
                  <a:schemeClr val="bg1"/>
                </a:solidFill>
                <a:cs typeface="Arial" pitchFamily="34" charset="0"/>
              </a:endParaRPr>
            </a:p>
          </p:txBody>
        </p:sp>
      </p:grpSp>
      <p:cxnSp>
        <p:nvCxnSpPr>
          <p:cNvPr id="68" name="Straight Connector 67">
            <a:extLst>
              <a:ext uri="{FF2B5EF4-FFF2-40B4-BE49-F238E27FC236}">
                <a16:creationId xmlns:a16="http://schemas.microsoft.com/office/drawing/2014/main" id="{610259DF-C493-F343-A283-1E607068D743}"/>
              </a:ext>
            </a:extLst>
          </p:cNvPr>
          <p:cNvCxnSpPr/>
          <p:nvPr/>
        </p:nvCxnSpPr>
        <p:spPr>
          <a:xfrm>
            <a:off x="4583948" y="2077916"/>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C16C0F4C-CC47-A444-8265-DCA8800E0ED3}"/>
              </a:ext>
            </a:extLst>
          </p:cNvPr>
          <p:cNvSpPr/>
          <p:nvPr/>
        </p:nvSpPr>
        <p:spPr>
          <a:xfrm>
            <a:off x="4223908" y="2527430"/>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0" name="Group 69">
            <a:extLst>
              <a:ext uri="{FF2B5EF4-FFF2-40B4-BE49-F238E27FC236}">
                <a16:creationId xmlns:a16="http://schemas.microsoft.com/office/drawing/2014/main" id="{9A81471F-CA4B-CB40-BC6E-77988C7E4A7C}"/>
              </a:ext>
            </a:extLst>
          </p:cNvPr>
          <p:cNvGrpSpPr/>
          <p:nvPr/>
        </p:nvGrpSpPr>
        <p:grpSpPr>
          <a:xfrm>
            <a:off x="4044233" y="1747591"/>
            <a:ext cx="1079430" cy="360040"/>
            <a:chOff x="604227" y="3014852"/>
            <a:chExt cx="1079430" cy="360040"/>
          </a:xfrm>
        </p:grpSpPr>
        <p:sp>
          <p:nvSpPr>
            <p:cNvPr id="71" name="Rounded Rectangle 70">
              <a:extLst>
                <a:ext uri="{FF2B5EF4-FFF2-40B4-BE49-F238E27FC236}">
                  <a16:creationId xmlns:a16="http://schemas.microsoft.com/office/drawing/2014/main" id="{FBE01ABE-29DA-FB40-A806-51D40921FC7D}"/>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TextBox 71">
              <a:extLst>
                <a:ext uri="{FF2B5EF4-FFF2-40B4-BE49-F238E27FC236}">
                  <a16:creationId xmlns:a16="http://schemas.microsoft.com/office/drawing/2014/main" id="{7A2A1E7E-A6AF-B741-99A6-55B734ECB319}"/>
                </a:ext>
              </a:extLst>
            </p:cNvPr>
            <p:cNvSpPr txBox="1"/>
            <p:nvPr/>
          </p:nvSpPr>
          <p:spPr>
            <a:xfrm>
              <a:off x="702135" y="3043326"/>
              <a:ext cx="853119"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TESTING</a:t>
              </a:r>
              <a:endParaRPr lang="ko-KR" altLang="en-US" sz="1200" b="1" dirty="0">
                <a:solidFill>
                  <a:schemeClr val="bg1"/>
                </a:solidFill>
                <a:cs typeface="Arial" pitchFamily="34" charset="0"/>
              </a:endParaRPr>
            </a:p>
          </p:txBody>
        </p:sp>
      </p:grpSp>
      <p:cxnSp>
        <p:nvCxnSpPr>
          <p:cNvPr id="74" name="Straight Connector 73">
            <a:extLst>
              <a:ext uri="{FF2B5EF4-FFF2-40B4-BE49-F238E27FC236}">
                <a16:creationId xmlns:a16="http://schemas.microsoft.com/office/drawing/2014/main" id="{00BE8C72-FF25-144E-B6B8-3D7245ADCE0E}"/>
              </a:ext>
            </a:extLst>
          </p:cNvPr>
          <p:cNvCxnSpPr/>
          <p:nvPr/>
        </p:nvCxnSpPr>
        <p:spPr>
          <a:xfrm>
            <a:off x="5843742" y="2077916"/>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01B1100-DE3A-CE4D-B1E3-6DF50ACDFEC6}"/>
              </a:ext>
            </a:extLst>
          </p:cNvPr>
          <p:cNvSpPr/>
          <p:nvPr/>
        </p:nvSpPr>
        <p:spPr>
          <a:xfrm>
            <a:off x="5483702" y="2527430"/>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6" name="Group 75">
            <a:extLst>
              <a:ext uri="{FF2B5EF4-FFF2-40B4-BE49-F238E27FC236}">
                <a16:creationId xmlns:a16="http://schemas.microsoft.com/office/drawing/2014/main" id="{404EB7A4-65AC-2C40-88A5-E786A8529103}"/>
              </a:ext>
            </a:extLst>
          </p:cNvPr>
          <p:cNvGrpSpPr/>
          <p:nvPr/>
        </p:nvGrpSpPr>
        <p:grpSpPr>
          <a:xfrm>
            <a:off x="5304027" y="1747591"/>
            <a:ext cx="1079430" cy="360040"/>
            <a:chOff x="604227" y="3014852"/>
            <a:chExt cx="1079430" cy="360040"/>
          </a:xfrm>
        </p:grpSpPr>
        <p:sp>
          <p:nvSpPr>
            <p:cNvPr id="77" name="Rounded Rectangle 76">
              <a:extLst>
                <a:ext uri="{FF2B5EF4-FFF2-40B4-BE49-F238E27FC236}">
                  <a16:creationId xmlns:a16="http://schemas.microsoft.com/office/drawing/2014/main" id="{CD321579-213A-4340-864A-F43E82FE1C3C}"/>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TextBox 77">
              <a:extLst>
                <a:ext uri="{FF2B5EF4-FFF2-40B4-BE49-F238E27FC236}">
                  <a16:creationId xmlns:a16="http://schemas.microsoft.com/office/drawing/2014/main" id="{3BFAD33B-B311-EA4F-92E6-D5FD76B8388E}"/>
                </a:ext>
              </a:extLst>
            </p:cNvPr>
            <p:cNvSpPr txBox="1"/>
            <p:nvPr/>
          </p:nvSpPr>
          <p:spPr>
            <a:xfrm>
              <a:off x="679574" y="3059714"/>
              <a:ext cx="941091"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PACKAGE</a:t>
              </a:r>
              <a:endParaRPr lang="ko-KR" altLang="en-US" sz="1200" b="1" dirty="0">
                <a:solidFill>
                  <a:schemeClr val="bg1"/>
                </a:solidFill>
                <a:cs typeface="Arial" pitchFamily="34" charset="0"/>
              </a:endParaRPr>
            </a:p>
          </p:txBody>
        </p:sp>
      </p:grpSp>
      <p:cxnSp>
        <p:nvCxnSpPr>
          <p:cNvPr id="80" name="Straight Connector 79">
            <a:extLst>
              <a:ext uri="{FF2B5EF4-FFF2-40B4-BE49-F238E27FC236}">
                <a16:creationId xmlns:a16="http://schemas.microsoft.com/office/drawing/2014/main" id="{A79D3560-9901-8E4F-8B3C-2F1E713F75B1}"/>
              </a:ext>
            </a:extLst>
          </p:cNvPr>
          <p:cNvCxnSpPr/>
          <p:nvPr/>
        </p:nvCxnSpPr>
        <p:spPr>
          <a:xfrm>
            <a:off x="7098254" y="2061840"/>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5B25A312-8F0C-6946-83CA-D46BF1C165D5}"/>
              </a:ext>
            </a:extLst>
          </p:cNvPr>
          <p:cNvSpPr/>
          <p:nvPr/>
        </p:nvSpPr>
        <p:spPr>
          <a:xfrm>
            <a:off x="6738214" y="2511354"/>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2" name="Group 81">
            <a:extLst>
              <a:ext uri="{FF2B5EF4-FFF2-40B4-BE49-F238E27FC236}">
                <a16:creationId xmlns:a16="http://schemas.microsoft.com/office/drawing/2014/main" id="{1908EF14-B97B-244D-B97F-FBB72E249B0F}"/>
              </a:ext>
            </a:extLst>
          </p:cNvPr>
          <p:cNvGrpSpPr/>
          <p:nvPr/>
        </p:nvGrpSpPr>
        <p:grpSpPr>
          <a:xfrm>
            <a:off x="6558539" y="1731515"/>
            <a:ext cx="1079430" cy="360040"/>
            <a:chOff x="604227" y="3014852"/>
            <a:chExt cx="1079430" cy="360040"/>
          </a:xfrm>
        </p:grpSpPr>
        <p:sp>
          <p:nvSpPr>
            <p:cNvPr id="83" name="Rounded Rectangle 82">
              <a:extLst>
                <a:ext uri="{FF2B5EF4-FFF2-40B4-BE49-F238E27FC236}">
                  <a16:creationId xmlns:a16="http://schemas.microsoft.com/office/drawing/2014/main" id="{2FCB84E0-5818-BC43-A6A8-DE3FF907FC37}"/>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TextBox 83">
              <a:extLst>
                <a:ext uri="{FF2B5EF4-FFF2-40B4-BE49-F238E27FC236}">
                  <a16:creationId xmlns:a16="http://schemas.microsoft.com/office/drawing/2014/main" id="{D1121577-F7C2-D04B-A31A-03BE5DB91C6D}"/>
                </a:ext>
              </a:extLst>
            </p:cNvPr>
            <p:cNvSpPr txBox="1"/>
            <p:nvPr/>
          </p:nvSpPr>
          <p:spPr>
            <a:xfrm>
              <a:off x="735013" y="3046733"/>
              <a:ext cx="817853"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DEPLOY</a:t>
              </a:r>
              <a:endParaRPr lang="ko-KR" altLang="en-US" sz="1200" b="1" dirty="0">
                <a:solidFill>
                  <a:schemeClr val="bg1"/>
                </a:solidFill>
                <a:cs typeface="Arial" pitchFamily="34" charset="0"/>
              </a:endParaRPr>
            </a:p>
          </p:txBody>
        </p:sp>
      </p:grpSp>
      <p:cxnSp>
        <p:nvCxnSpPr>
          <p:cNvPr id="86" name="Straight Connector 85">
            <a:extLst>
              <a:ext uri="{FF2B5EF4-FFF2-40B4-BE49-F238E27FC236}">
                <a16:creationId xmlns:a16="http://schemas.microsoft.com/office/drawing/2014/main" id="{9E127BE3-69E0-D04E-9581-DBE2E0F4B396}"/>
              </a:ext>
            </a:extLst>
          </p:cNvPr>
          <p:cNvCxnSpPr/>
          <p:nvPr/>
        </p:nvCxnSpPr>
        <p:spPr>
          <a:xfrm>
            <a:off x="8352765" y="2053064"/>
            <a:ext cx="0" cy="1512000"/>
          </a:xfrm>
          <a:prstGeom prst="line">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0D3A6E69-764D-7F42-B7D7-D8BF2A4458F2}"/>
              </a:ext>
            </a:extLst>
          </p:cNvPr>
          <p:cNvSpPr/>
          <p:nvPr/>
        </p:nvSpPr>
        <p:spPr>
          <a:xfrm>
            <a:off x="8026369" y="2534029"/>
            <a:ext cx="720080" cy="720080"/>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88" name="Group 87">
            <a:extLst>
              <a:ext uri="{FF2B5EF4-FFF2-40B4-BE49-F238E27FC236}">
                <a16:creationId xmlns:a16="http://schemas.microsoft.com/office/drawing/2014/main" id="{A17F5523-73B7-0C48-B8EF-7B1D499D6A7C}"/>
              </a:ext>
            </a:extLst>
          </p:cNvPr>
          <p:cNvGrpSpPr/>
          <p:nvPr/>
        </p:nvGrpSpPr>
        <p:grpSpPr>
          <a:xfrm>
            <a:off x="7813050" y="1722739"/>
            <a:ext cx="1079430" cy="360040"/>
            <a:chOff x="604227" y="3014852"/>
            <a:chExt cx="1079430" cy="360040"/>
          </a:xfrm>
        </p:grpSpPr>
        <p:sp>
          <p:nvSpPr>
            <p:cNvPr id="89" name="Rounded Rectangle 88">
              <a:extLst>
                <a:ext uri="{FF2B5EF4-FFF2-40B4-BE49-F238E27FC236}">
                  <a16:creationId xmlns:a16="http://schemas.microsoft.com/office/drawing/2014/main" id="{B80C3D1C-5C4B-2C44-BA30-1F311D828A26}"/>
                </a:ext>
              </a:extLst>
            </p:cNvPr>
            <p:cNvSpPr/>
            <p:nvPr/>
          </p:nvSpPr>
          <p:spPr>
            <a:xfrm>
              <a:off x="604227" y="3014852"/>
              <a:ext cx="1079430" cy="360040"/>
            </a:xfrm>
            <a:prstGeom prst="roundRect">
              <a:avLst>
                <a:gd name="adj" fmla="val 50000"/>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TextBox 89">
              <a:extLst>
                <a:ext uri="{FF2B5EF4-FFF2-40B4-BE49-F238E27FC236}">
                  <a16:creationId xmlns:a16="http://schemas.microsoft.com/office/drawing/2014/main" id="{422117B0-D884-0A45-A555-52B1A59869B1}"/>
                </a:ext>
              </a:extLst>
            </p:cNvPr>
            <p:cNvSpPr txBox="1"/>
            <p:nvPr/>
          </p:nvSpPr>
          <p:spPr>
            <a:xfrm>
              <a:off x="680513" y="3056372"/>
              <a:ext cx="926857" cy="276999"/>
            </a:xfrm>
            <a:prstGeom prst="rect">
              <a:avLst/>
            </a:prstGeom>
            <a:noFill/>
          </p:spPr>
          <p:txBody>
            <a:bodyPr wrap="none" rtlCol="0" anchor="ctr">
              <a:spAutoFit/>
            </a:bodyPr>
            <a:lstStyle/>
            <a:p>
              <a:pPr algn="ctr"/>
              <a:r>
                <a:rPr lang="en-US" altLang="ko-KR" sz="1200" b="1" dirty="0">
                  <a:solidFill>
                    <a:schemeClr val="bg1"/>
                  </a:solidFill>
                  <a:cs typeface="Arial" pitchFamily="34" charset="0"/>
                </a:rPr>
                <a:t>CLEANUP</a:t>
              </a:r>
              <a:endParaRPr lang="ko-KR" altLang="en-US" sz="1200" b="1" dirty="0">
                <a:solidFill>
                  <a:schemeClr val="bg1"/>
                </a:solidFill>
                <a:cs typeface="Arial" pitchFamily="34" charset="0"/>
              </a:endParaRPr>
            </a:p>
          </p:txBody>
        </p:sp>
      </p:grpSp>
      <p:sp>
        <p:nvSpPr>
          <p:cNvPr id="94" name="Rectangle 23">
            <a:extLst>
              <a:ext uri="{FF2B5EF4-FFF2-40B4-BE49-F238E27FC236}">
                <a16:creationId xmlns:a16="http://schemas.microsoft.com/office/drawing/2014/main" id="{37AF09EC-6934-334D-BA9D-E5828AED9137}"/>
              </a:ext>
            </a:extLst>
          </p:cNvPr>
          <p:cNvSpPr/>
          <p:nvPr/>
        </p:nvSpPr>
        <p:spPr>
          <a:xfrm>
            <a:off x="6860175" y="2691199"/>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Block Arc 20">
            <a:extLst>
              <a:ext uri="{FF2B5EF4-FFF2-40B4-BE49-F238E27FC236}">
                <a16:creationId xmlns:a16="http://schemas.microsoft.com/office/drawing/2014/main" id="{09DF86FE-6B9F-F14F-801D-8CE6977C6860}"/>
              </a:ext>
            </a:extLst>
          </p:cNvPr>
          <p:cNvSpPr>
            <a:spLocks noChangeAspect="1"/>
          </p:cNvSpPr>
          <p:nvPr/>
        </p:nvSpPr>
        <p:spPr>
          <a:xfrm rot="10800000">
            <a:off x="4427984" y="2710572"/>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Round Same Side Corner Rectangle 36">
            <a:extLst>
              <a:ext uri="{FF2B5EF4-FFF2-40B4-BE49-F238E27FC236}">
                <a16:creationId xmlns:a16="http://schemas.microsoft.com/office/drawing/2014/main" id="{9AB1F9C0-C951-1E49-887B-C3A316EA3DDC}"/>
              </a:ext>
            </a:extLst>
          </p:cNvPr>
          <p:cNvSpPr/>
          <p:nvPr/>
        </p:nvSpPr>
        <p:spPr>
          <a:xfrm>
            <a:off x="5645635" y="2706845"/>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1" name="Round Same Side Corner Rectangle 19">
            <a:extLst>
              <a:ext uri="{FF2B5EF4-FFF2-40B4-BE49-F238E27FC236}">
                <a16:creationId xmlns:a16="http://schemas.microsoft.com/office/drawing/2014/main" id="{B3777E22-C544-B040-8449-F654D8648D2B}"/>
              </a:ext>
            </a:extLst>
          </p:cNvPr>
          <p:cNvSpPr/>
          <p:nvPr/>
        </p:nvSpPr>
        <p:spPr>
          <a:xfrm>
            <a:off x="632859" y="2684025"/>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Donut 39">
            <a:extLst>
              <a:ext uri="{FF2B5EF4-FFF2-40B4-BE49-F238E27FC236}">
                <a16:creationId xmlns:a16="http://schemas.microsoft.com/office/drawing/2014/main" id="{BA30F667-8AAA-7349-AEE9-2BA567F0372D}"/>
              </a:ext>
            </a:extLst>
          </p:cNvPr>
          <p:cNvSpPr/>
          <p:nvPr/>
        </p:nvSpPr>
        <p:spPr>
          <a:xfrm>
            <a:off x="3122087" y="266644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5" name="Rounded Rectangle 7">
            <a:extLst>
              <a:ext uri="{FF2B5EF4-FFF2-40B4-BE49-F238E27FC236}">
                <a16:creationId xmlns:a16="http://schemas.microsoft.com/office/drawing/2014/main" id="{2A9926F1-90F1-C845-B8BD-A80ECA238E73}"/>
              </a:ext>
            </a:extLst>
          </p:cNvPr>
          <p:cNvSpPr>
            <a:spLocks noChangeAspect="1"/>
          </p:cNvSpPr>
          <p:nvPr/>
        </p:nvSpPr>
        <p:spPr>
          <a:xfrm rot="18924894" flipH="1">
            <a:off x="1973649" y="2569831"/>
            <a:ext cx="149721" cy="585573"/>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Oval 7">
            <a:extLst>
              <a:ext uri="{FF2B5EF4-FFF2-40B4-BE49-F238E27FC236}">
                <a16:creationId xmlns:a16="http://schemas.microsoft.com/office/drawing/2014/main" id="{47F581D6-59AC-0840-ADDA-099D6CF1D962}"/>
              </a:ext>
            </a:extLst>
          </p:cNvPr>
          <p:cNvSpPr/>
          <p:nvPr/>
        </p:nvSpPr>
        <p:spPr>
          <a:xfrm>
            <a:off x="8171411" y="2666440"/>
            <a:ext cx="429996" cy="42999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TextBox 66">
            <a:extLst>
              <a:ext uri="{FF2B5EF4-FFF2-40B4-BE49-F238E27FC236}">
                <a16:creationId xmlns:a16="http://schemas.microsoft.com/office/drawing/2014/main" id="{25D2BA2A-9987-5E45-A3FB-E34B0B96108B}"/>
              </a:ext>
            </a:extLst>
          </p:cNvPr>
          <p:cNvSpPr txBox="1"/>
          <p:nvPr/>
        </p:nvSpPr>
        <p:spPr>
          <a:xfrm>
            <a:off x="1493685" y="3595307"/>
            <a:ext cx="1104354" cy="46166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Download JARs</a:t>
            </a:r>
            <a:endParaRPr lang="ko-KR" altLang="en-US" sz="1200" dirty="0">
              <a:solidFill>
                <a:schemeClr val="tx1">
                  <a:lumMod val="75000"/>
                  <a:lumOff val="25000"/>
                </a:schemeClr>
              </a:solidFill>
              <a:cs typeface="Arial" pitchFamily="34" charset="0"/>
            </a:endParaRPr>
          </a:p>
        </p:txBody>
      </p:sp>
      <p:sp>
        <p:nvSpPr>
          <p:cNvPr id="73" name="TextBox 72">
            <a:extLst>
              <a:ext uri="{FF2B5EF4-FFF2-40B4-BE49-F238E27FC236}">
                <a16:creationId xmlns:a16="http://schemas.microsoft.com/office/drawing/2014/main" id="{6CED885C-5ABF-B949-B061-2832D256A9FF}"/>
              </a:ext>
            </a:extLst>
          </p:cNvPr>
          <p:cNvSpPr txBox="1"/>
          <p:nvPr/>
        </p:nvSpPr>
        <p:spPr>
          <a:xfrm>
            <a:off x="2769336" y="3589916"/>
            <a:ext cx="110435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Generate executable files</a:t>
            </a:r>
            <a:endParaRPr lang="ko-KR" altLang="en-US" sz="1200" dirty="0">
              <a:solidFill>
                <a:schemeClr val="tx1">
                  <a:lumMod val="75000"/>
                  <a:lumOff val="25000"/>
                </a:schemeClr>
              </a:solidFill>
              <a:cs typeface="Arial" pitchFamily="34" charset="0"/>
            </a:endParaRPr>
          </a:p>
        </p:txBody>
      </p:sp>
      <p:sp>
        <p:nvSpPr>
          <p:cNvPr id="79" name="TextBox 78">
            <a:extLst>
              <a:ext uri="{FF2B5EF4-FFF2-40B4-BE49-F238E27FC236}">
                <a16:creationId xmlns:a16="http://schemas.microsoft.com/office/drawing/2014/main" id="{990EDF3C-1BF9-2B48-BD04-BD1DEE18E1E7}"/>
              </a:ext>
            </a:extLst>
          </p:cNvPr>
          <p:cNvSpPr txBox="1"/>
          <p:nvPr/>
        </p:nvSpPr>
        <p:spPr>
          <a:xfrm>
            <a:off x="4031771" y="3589915"/>
            <a:ext cx="1104354" cy="46166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Execute testcases</a:t>
            </a:r>
            <a:endParaRPr lang="ko-KR" altLang="en-US" sz="1200" dirty="0">
              <a:solidFill>
                <a:schemeClr val="tx1">
                  <a:lumMod val="75000"/>
                  <a:lumOff val="25000"/>
                </a:schemeClr>
              </a:solidFill>
              <a:cs typeface="Arial" pitchFamily="34" charset="0"/>
            </a:endParaRPr>
          </a:p>
        </p:txBody>
      </p:sp>
      <p:sp>
        <p:nvSpPr>
          <p:cNvPr id="85" name="TextBox 84">
            <a:extLst>
              <a:ext uri="{FF2B5EF4-FFF2-40B4-BE49-F238E27FC236}">
                <a16:creationId xmlns:a16="http://schemas.microsoft.com/office/drawing/2014/main" id="{B96F5AF9-25CD-3D41-9705-7A6C35E680D1}"/>
              </a:ext>
            </a:extLst>
          </p:cNvPr>
          <p:cNvSpPr txBox="1"/>
          <p:nvPr/>
        </p:nvSpPr>
        <p:spPr>
          <a:xfrm>
            <a:off x="5294207" y="3570675"/>
            <a:ext cx="110435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Generate deployable artifacts</a:t>
            </a:r>
            <a:endParaRPr lang="ko-KR" altLang="en-US" sz="1200" dirty="0">
              <a:solidFill>
                <a:schemeClr val="tx1">
                  <a:lumMod val="75000"/>
                  <a:lumOff val="25000"/>
                </a:schemeClr>
              </a:solidFill>
              <a:cs typeface="Arial" pitchFamily="34" charset="0"/>
            </a:endParaRPr>
          </a:p>
        </p:txBody>
      </p:sp>
      <p:sp>
        <p:nvSpPr>
          <p:cNvPr id="91" name="TextBox 90">
            <a:extLst>
              <a:ext uri="{FF2B5EF4-FFF2-40B4-BE49-F238E27FC236}">
                <a16:creationId xmlns:a16="http://schemas.microsoft.com/office/drawing/2014/main" id="{4A39E6D5-910B-4A40-A830-C332693362A8}"/>
              </a:ext>
            </a:extLst>
          </p:cNvPr>
          <p:cNvSpPr txBox="1"/>
          <p:nvPr/>
        </p:nvSpPr>
        <p:spPr>
          <a:xfrm>
            <a:off x="6546074" y="3590944"/>
            <a:ext cx="110435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Deploy deployable artifacts.</a:t>
            </a:r>
            <a:endParaRPr lang="ko-KR" altLang="en-US" sz="1200" dirty="0">
              <a:solidFill>
                <a:schemeClr val="tx1">
                  <a:lumMod val="75000"/>
                  <a:lumOff val="25000"/>
                </a:schemeClr>
              </a:solidFill>
              <a:cs typeface="Arial" pitchFamily="34" charset="0"/>
            </a:endParaRPr>
          </a:p>
        </p:txBody>
      </p:sp>
      <p:sp>
        <p:nvSpPr>
          <p:cNvPr id="96" name="TextBox 95">
            <a:extLst>
              <a:ext uri="{FF2B5EF4-FFF2-40B4-BE49-F238E27FC236}">
                <a16:creationId xmlns:a16="http://schemas.microsoft.com/office/drawing/2014/main" id="{60EEC9BB-617F-244D-83A6-802AF67AFFAA}"/>
              </a:ext>
            </a:extLst>
          </p:cNvPr>
          <p:cNvSpPr txBox="1"/>
          <p:nvPr/>
        </p:nvSpPr>
        <p:spPr>
          <a:xfrm>
            <a:off x="7834232" y="3565064"/>
            <a:ext cx="1104354"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Remove generated files.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4412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292" name="Text Placeholder 17">
            <a:extLst>
              <a:ext uri="{FF2B5EF4-FFF2-40B4-BE49-F238E27FC236}">
                <a16:creationId xmlns:a16="http://schemas.microsoft.com/office/drawing/2014/main" id="{AB368EF9-2457-584F-882B-2F6086402429}"/>
              </a:ext>
            </a:extLst>
          </p:cNvPr>
          <p:cNvSpPr txBox="1">
            <a:spLocks/>
          </p:cNvSpPr>
          <p:nvPr/>
        </p:nvSpPr>
        <p:spPr>
          <a:xfrm>
            <a:off x="4348464" y="1150393"/>
            <a:ext cx="1329279" cy="318675"/>
          </a:xfrm>
          <a:prstGeom prst="rect">
            <a:avLst/>
          </a:prstGeom>
        </p:spPr>
        <p:txBody>
          <a:bodyPr anchor="ctr"/>
          <a:lstStyle>
            <a:defPPr>
              <a:defRPr lang="ko-KR"/>
            </a:defPPr>
            <a:lvl1pPr lvl="0" indent="0" algn="ctr">
              <a:spcBef>
                <a:spcPct val="20000"/>
              </a:spcBef>
              <a:buFont typeface="Arial" pitchFamily="34" charset="0"/>
              <a:buNone/>
              <a:defRPr sz="1400" b="0" baseline="0">
                <a:solidFill>
                  <a:schemeClr val="tx1">
                    <a:lumMod val="75000"/>
                    <a:lumOff val="25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1" dirty="0">
                <a:solidFill>
                  <a:schemeClr val="accent6">
                    <a:lumMod val="50000"/>
                  </a:schemeClr>
                </a:solidFill>
              </a:rPr>
              <a:t>PCF - WS</a:t>
            </a:r>
          </a:p>
        </p:txBody>
      </p:sp>
      <p:cxnSp>
        <p:nvCxnSpPr>
          <p:cNvPr id="193" name="Straight Connector 192">
            <a:extLst>
              <a:ext uri="{FF2B5EF4-FFF2-40B4-BE49-F238E27FC236}">
                <a16:creationId xmlns:a16="http://schemas.microsoft.com/office/drawing/2014/main" id="{D3E26CFA-5764-644C-8347-7AB91188C63F}"/>
              </a:ext>
            </a:extLst>
          </p:cNvPr>
          <p:cNvCxnSpPr>
            <a:cxnSpLocks/>
          </p:cNvCxnSpPr>
          <p:nvPr/>
        </p:nvCxnSpPr>
        <p:spPr>
          <a:xfrm flipH="1" flipV="1">
            <a:off x="2367763" y="2159805"/>
            <a:ext cx="2391956" cy="141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0" y="123478"/>
            <a:ext cx="9144000" cy="576064"/>
          </a:xfrm>
        </p:spPr>
        <p:txBody>
          <a:bodyPr/>
          <a:lstStyle/>
          <a:p>
            <a:r>
              <a:rPr lang="en-US" altLang="ko-KR" dirty="0"/>
              <a:t>Maven In Action</a:t>
            </a:r>
            <a:endParaRPr lang="ko-KR" altLang="en-US" dirty="0"/>
          </a:p>
        </p:txBody>
      </p:sp>
      <p:pic>
        <p:nvPicPr>
          <p:cNvPr id="26" name="Picture 25">
            <a:extLst>
              <a:ext uri="{FF2B5EF4-FFF2-40B4-BE49-F238E27FC236}">
                <a16:creationId xmlns:a16="http://schemas.microsoft.com/office/drawing/2014/main" id="{4182EBBE-8B60-314D-92FD-8B9007DA65F0}"/>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8148044" y="3501558"/>
            <a:ext cx="507491" cy="507491"/>
          </a:xfrm>
          <a:prstGeom prst="rect">
            <a:avLst/>
          </a:prstGeom>
          <a:ln w="15875">
            <a:noFill/>
            <a:prstDash val="sysDot"/>
            <a:tailEnd type="triangle" w="lg" len="med"/>
          </a:ln>
        </p:spPr>
      </p:pic>
      <p:pic>
        <p:nvPicPr>
          <p:cNvPr id="27" name="Picture 26">
            <a:extLst>
              <a:ext uri="{FF2B5EF4-FFF2-40B4-BE49-F238E27FC236}">
                <a16:creationId xmlns:a16="http://schemas.microsoft.com/office/drawing/2014/main" id="{FBDCE0CB-F6E1-0E4C-8A5C-B56ECB9AC91A}"/>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6818358" y="3384294"/>
            <a:ext cx="933276" cy="742021"/>
          </a:xfrm>
          <a:prstGeom prst="rect">
            <a:avLst/>
          </a:prstGeom>
          <a:effectLst>
            <a:glow rad="50800">
              <a:schemeClr val="bg1">
                <a:lumMod val="50000"/>
                <a:alpha val="19000"/>
              </a:schemeClr>
            </a:glow>
          </a:effectLst>
        </p:spPr>
      </p:pic>
      <p:pic>
        <p:nvPicPr>
          <p:cNvPr id="32" name="Picture 31">
            <a:extLst>
              <a:ext uri="{FF2B5EF4-FFF2-40B4-BE49-F238E27FC236}">
                <a16:creationId xmlns:a16="http://schemas.microsoft.com/office/drawing/2014/main" id="{6752121A-CC9C-FD42-89AC-E0D6CD15A0A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6967386" y="1538813"/>
            <a:ext cx="654136" cy="654136"/>
          </a:xfrm>
          <a:prstGeom prst="rect">
            <a:avLst/>
          </a:prstGeom>
          <a:effectLst>
            <a:glow rad="50800">
              <a:schemeClr val="bg1">
                <a:lumMod val="50000"/>
                <a:alpha val="19000"/>
              </a:schemeClr>
            </a:glow>
          </a:effectLst>
        </p:spPr>
      </p:pic>
      <p:pic>
        <p:nvPicPr>
          <p:cNvPr id="30" name="Picture 29">
            <a:extLst>
              <a:ext uri="{FF2B5EF4-FFF2-40B4-BE49-F238E27FC236}">
                <a16:creationId xmlns:a16="http://schemas.microsoft.com/office/drawing/2014/main" id="{71ED36F3-6361-7048-9759-E50882BB6CED}"/>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1435303" y="1743741"/>
            <a:ext cx="1032208" cy="738029"/>
          </a:xfrm>
          <a:prstGeom prst="rect">
            <a:avLst/>
          </a:prstGeom>
          <a:effectLst>
            <a:glow rad="50800">
              <a:schemeClr val="bg1">
                <a:lumMod val="50000"/>
                <a:alpha val="19000"/>
              </a:schemeClr>
            </a:glow>
          </a:effectLst>
        </p:spPr>
      </p:pic>
      <p:sp>
        <p:nvSpPr>
          <p:cNvPr id="33" name="Right Triangle 17">
            <a:extLst>
              <a:ext uri="{FF2B5EF4-FFF2-40B4-BE49-F238E27FC236}">
                <a16:creationId xmlns:a16="http://schemas.microsoft.com/office/drawing/2014/main" id="{7F74BCF5-0AAB-8240-80AE-949B9AFD9297}"/>
              </a:ext>
            </a:extLst>
          </p:cNvPr>
          <p:cNvSpPr/>
          <p:nvPr/>
        </p:nvSpPr>
        <p:spPr>
          <a:xfrm>
            <a:off x="2467511" y="1940980"/>
            <a:ext cx="298801" cy="423188"/>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ln>
            <a:noFill/>
          </a:ln>
          <a:effectLst>
            <a:glow rad="50800">
              <a:schemeClr val="bg1">
                <a:lumMod val="50000"/>
                <a:alpha val="1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800" dirty="0">
                <a:solidFill>
                  <a:schemeClr val="bg1">
                    <a:lumMod val="50000"/>
                  </a:schemeClr>
                </a:solidFill>
              </a:rPr>
              <a:t>P</a:t>
            </a:r>
          </a:p>
          <a:p>
            <a:pPr algn="ctr"/>
            <a:r>
              <a:rPr lang="en-US" altLang="ko-KR" sz="800" dirty="0">
                <a:solidFill>
                  <a:schemeClr val="bg1">
                    <a:lumMod val="50000"/>
                  </a:schemeClr>
                </a:solidFill>
              </a:rPr>
              <a:t>O</a:t>
            </a:r>
          </a:p>
          <a:p>
            <a:pPr algn="ctr"/>
            <a:r>
              <a:rPr lang="en-US" altLang="ko-KR" sz="800" dirty="0">
                <a:solidFill>
                  <a:schemeClr val="bg1">
                    <a:lumMod val="50000"/>
                  </a:schemeClr>
                </a:solidFill>
              </a:rPr>
              <a:t>M</a:t>
            </a:r>
            <a:endParaRPr lang="ko-KR" altLang="en-US" sz="800" dirty="0">
              <a:solidFill>
                <a:schemeClr val="bg1">
                  <a:lumMod val="50000"/>
                </a:schemeClr>
              </a:solidFill>
            </a:endParaRPr>
          </a:p>
        </p:txBody>
      </p:sp>
      <p:pic>
        <p:nvPicPr>
          <p:cNvPr id="148" name="Picture 147">
            <a:extLst>
              <a:ext uri="{FF2B5EF4-FFF2-40B4-BE49-F238E27FC236}">
                <a16:creationId xmlns:a16="http://schemas.microsoft.com/office/drawing/2014/main" id="{A201CD11-7116-234F-8EDE-10AF5EB92EEE}"/>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1441110" y="3723878"/>
            <a:ext cx="1003890" cy="1003890"/>
          </a:xfrm>
          <a:prstGeom prst="rect">
            <a:avLst/>
          </a:prstGeom>
        </p:spPr>
      </p:pic>
      <p:cxnSp>
        <p:nvCxnSpPr>
          <p:cNvPr id="175" name="Straight Connector 174">
            <a:extLst>
              <a:ext uri="{FF2B5EF4-FFF2-40B4-BE49-F238E27FC236}">
                <a16:creationId xmlns:a16="http://schemas.microsoft.com/office/drawing/2014/main" id="{C9DB4B3C-9431-1545-82CD-626D213F3E1D}"/>
              </a:ext>
            </a:extLst>
          </p:cNvPr>
          <p:cNvCxnSpPr>
            <a:cxnSpLocks/>
          </p:cNvCxnSpPr>
          <p:nvPr/>
        </p:nvCxnSpPr>
        <p:spPr>
          <a:xfrm flipH="1">
            <a:off x="1946234" y="2903146"/>
            <a:ext cx="2607458" cy="1880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C92C0705-8F64-6442-826E-43A688759BF0}"/>
              </a:ext>
            </a:extLst>
          </p:cNvPr>
          <p:cNvCxnSpPr>
            <a:cxnSpLocks/>
          </p:cNvCxnSpPr>
          <p:nvPr/>
        </p:nvCxnSpPr>
        <p:spPr>
          <a:xfrm flipV="1">
            <a:off x="1951407" y="2525212"/>
            <a:ext cx="0" cy="398848"/>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A4D3ECC-1033-CE4C-BA8E-884E06E02B37}"/>
              </a:ext>
            </a:extLst>
          </p:cNvPr>
          <p:cNvCxnSpPr>
            <a:cxnSpLocks/>
          </p:cNvCxnSpPr>
          <p:nvPr/>
        </p:nvCxnSpPr>
        <p:spPr>
          <a:xfrm>
            <a:off x="4759719" y="2153861"/>
            <a:ext cx="0" cy="444979"/>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BAA2E94D-9E89-3F44-B77F-7225E5D1CC23}"/>
              </a:ext>
            </a:extLst>
          </p:cNvPr>
          <p:cNvSpPr txBox="1"/>
          <p:nvPr/>
        </p:nvSpPr>
        <p:spPr>
          <a:xfrm>
            <a:off x="1068270" y="1792315"/>
            <a:ext cx="524503" cy="276999"/>
          </a:xfrm>
          <a:prstGeom prst="rect">
            <a:avLst/>
          </a:prstGeom>
          <a:noFill/>
        </p:spPr>
        <p:txBody>
          <a:bodyPr wrap="none" rtlCol="0">
            <a:spAutoFit/>
          </a:bodyPr>
          <a:lstStyle/>
          <a:p>
            <a:r>
              <a:rPr lang="en-US" sz="1200" dirty="0">
                <a:solidFill>
                  <a:schemeClr val="tx1">
                    <a:lumMod val="75000"/>
                    <a:lumOff val="25000"/>
                  </a:schemeClr>
                </a:solidFill>
                <a:cs typeface="Arial" pitchFamily="34" charset="0"/>
              </a:rPr>
              <a:t>Build</a:t>
            </a:r>
          </a:p>
        </p:txBody>
      </p:sp>
      <p:sp>
        <p:nvSpPr>
          <p:cNvPr id="202" name="Oval 21">
            <a:extLst>
              <a:ext uri="{FF2B5EF4-FFF2-40B4-BE49-F238E27FC236}">
                <a16:creationId xmlns:a16="http://schemas.microsoft.com/office/drawing/2014/main" id="{3C502109-3CB4-E744-AB73-08903DCB36D5}"/>
              </a:ext>
            </a:extLst>
          </p:cNvPr>
          <p:cNvSpPr>
            <a:spLocks noChangeAspect="1"/>
          </p:cNvSpPr>
          <p:nvPr/>
        </p:nvSpPr>
        <p:spPr>
          <a:xfrm rot="365014">
            <a:off x="484171" y="1960486"/>
            <a:ext cx="328482" cy="33122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205" name="Straight Arrow Connector 204">
            <a:extLst>
              <a:ext uri="{FF2B5EF4-FFF2-40B4-BE49-F238E27FC236}">
                <a16:creationId xmlns:a16="http://schemas.microsoft.com/office/drawing/2014/main" id="{BAD5A1F7-FD61-1D42-B2E0-879A8A739A53}"/>
              </a:ext>
            </a:extLst>
          </p:cNvPr>
          <p:cNvCxnSpPr>
            <a:cxnSpLocks/>
          </p:cNvCxnSpPr>
          <p:nvPr/>
        </p:nvCxnSpPr>
        <p:spPr>
          <a:xfrm flipH="1" flipV="1">
            <a:off x="868034" y="2112755"/>
            <a:ext cx="664817" cy="1"/>
          </a:xfrm>
          <a:prstGeom prst="straightConnector1">
            <a:avLst/>
          </a:prstGeom>
          <a:ln w="38100">
            <a:solidFill>
              <a:schemeClr val="bg1">
                <a:lumMod val="50000"/>
              </a:schemeClr>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F13EEDE7-1573-7143-82B0-C3D0EFAF5FF5}"/>
              </a:ext>
            </a:extLst>
          </p:cNvPr>
          <p:cNvSpPr txBox="1"/>
          <p:nvPr/>
        </p:nvSpPr>
        <p:spPr>
          <a:xfrm>
            <a:off x="3070173" y="1910972"/>
            <a:ext cx="550151"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Read</a:t>
            </a:r>
          </a:p>
        </p:txBody>
      </p:sp>
      <p:sp>
        <p:nvSpPr>
          <p:cNvPr id="216" name="Oval 215">
            <a:extLst>
              <a:ext uri="{FF2B5EF4-FFF2-40B4-BE49-F238E27FC236}">
                <a16:creationId xmlns:a16="http://schemas.microsoft.com/office/drawing/2014/main" id="{E0914F49-9AC2-1342-B7B6-1FA346ECBA30}"/>
              </a:ext>
            </a:extLst>
          </p:cNvPr>
          <p:cNvSpPr/>
          <p:nvPr/>
        </p:nvSpPr>
        <p:spPr>
          <a:xfrm>
            <a:off x="3744390" y="2013529"/>
            <a:ext cx="292552" cy="292552"/>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1</a:t>
            </a:r>
            <a:endParaRPr lang="ko-KR" altLang="en-US" sz="1400" b="1" dirty="0"/>
          </a:p>
        </p:txBody>
      </p:sp>
      <p:cxnSp>
        <p:nvCxnSpPr>
          <p:cNvPr id="223" name="Straight Arrow Connector 222">
            <a:extLst>
              <a:ext uri="{FF2B5EF4-FFF2-40B4-BE49-F238E27FC236}">
                <a16:creationId xmlns:a16="http://schemas.microsoft.com/office/drawing/2014/main" id="{DDFC57DA-E105-7744-AAE6-CB8B00EDE087}"/>
              </a:ext>
            </a:extLst>
          </p:cNvPr>
          <p:cNvCxnSpPr>
            <a:cxnSpLocks/>
          </p:cNvCxnSpPr>
          <p:nvPr/>
        </p:nvCxnSpPr>
        <p:spPr>
          <a:xfrm flipH="1">
            <a:off x="2413823" y="4227934"/>
            <a:ext cx="2631223" cy="0"/>
          </a:xfrm>
          <a:prstGeom prst="straightConnector1">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ACAB69A-D88D-6E44-B02F-E39ABBFC1CB5}"/>
              </a:ext>
            </a:extLst>
          </p:cNvPr>
          <p:cNvCxnSpPr>
            <a:cxnSpLocks/>
          </p:cNvCxnSpPr>
          <p:nvPr/>
        </p:nvCxnSpPr>
        <p:spPr>
          <a:xfrm flipH="1">
            <a:off x="1702258" y="3331954"/>
            <a:ext cx="2922848" cy="3210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745CB2C8-6431-BC41-8F9C-7DE74C302827}"/>
              </a:ext>
            </a:extLst>
          </p:cNvPr>
          <p:cNvCxnSpPr>
            <a:cxnSpLocks/>
          </p:cNvCxnSpPr>
          <p:nvPr/>
        </p:nvCxnSpPr>
        <p:spPr>
          <a:xfrm>
            <a:off x="1731682" y="3347530"/>
            <a:ext cx="0" cy="459034"/>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sp>
        <p:nvSpPr>
          <p:cNvPr id="243" name="Oval 242">
            <a:extLst>
              <a:ext uri="{FF2B5EF4-FFF2-40B4-BE49-F238E27FC236}">
                <a16:creationId xmlns:a16="http://schemas.microsoft.com/office/drawing/2014/main" id="{A5F9B498-6225-5544-8DA2-564C37E95B37}"/>
              </a:ext>
            </a:extLst>
          </p:cNvPr>
          <p:cNvSpPr/>
          <p:nvPr/>
        </p:nvSpPr>
        <p:spPr>
          <a:xfrm>
            <a:off x="2058681" y="3177336"/>
            <a:ext cx="309235" cy="309235"/>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2</a:t>
            </a:r>
            <a:endParaRPr lang="ko-KR" altLang="en-US" sz="1400" b="1" dirty="0"/>
          </a:p>
        </p:txBody>
      </p:sp>
      <p:sp>
        <p:nvSpPr>
          <p:cNvPr id="244" name="TextBox 243">
            <a:extLst>
              <a:ext uri="{FF2B5EF4-FFF2-40B4-BE49-F238E27FC236}">
                <a16:creationId xmlns:a16="http://schemas.microsoft.com/office/drawing/2014/main" id="{13FF81D5-D732-D04B-AF5A-C97A425E2477}"/>
              </a:ext>
            </a:extLst>
          </p:cNvPr>
          <p:cNvSpPr txBox="1"/>
          <p:nvPr/>
        </p:nvSpPr>
        <p:spPr>
          <a:xfrm>
            <a:off x="2480524" y="3107660"/>
            <a:ext cx="1436612"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Check Local Repo</a:t>
            </a:r>
          </a:p>
        </p:txBody>
      </p:sp>
      <p:sp>
        <p:nvSpPr>
          <p:cNvPr id="272" name="Oval 271">
            <a:extLst>
              <a:ext uri="{FF2B5EF4-FFF2-40B4-BE49-F238E27FC236}">
                <a16:creationId xmlns:a16="http://schemas.microsoft.com/office/drawing/2014/main" id="{70407149-9A04-F346-A137-0D61E3E3DEF5}"/>
              </a:ext>
            </a:extLst>
          </p:cNvPr>
          <p:cNvSpPr/>
          <p:nvPr/>
        </p:nvSpPr>
        <p:spPr>
          <a:xfrm>
            <a:off x="3576849" y="4038454"/>
            <a:ext cx="290398" cy="290398"/>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3</a:t>
            </a:r>
            <a:endParaRPr lang="ko-KR" altLang="en-US" sz="1400" b="1" dirty="0"/>
          </a:p>
        </p:txBody>
      </p:sp>
      <p:cxnSp>
        <p:nvCxnSpPr>
          <p:cNvPr id="274" name="Straight Arrow Connector 273">
            <a:extLst>
              <a:ext uri="{FF2B5EF4-FFF2-40B4-BE49-F238E27FC236}">
                <a16:creationId xmlns:a16="http://schemas.microsoft.com/office/drawing/2014/main" id="{9BEAF222-193F-C14D-AEA3-6B4F69D35CA3}"/>
              </a:ext>
            </a:extLst>
          </p:cNvPr>
          <p:cNvCxnSpPr>
            <a:cxnSpLocks/>
          </p:cNvCxnSpPr>
          <p:nvPr/>
        </p:nvCxnSpPr>
        <p:spPr>
          <a:xfrm flipV="1">
            <a:off x="5013104" y="2076988"/>
            <a:ext cx="0" cy="494762"/>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1E14E461-0721-6E4B-9ACF-B832AD1A492C}"/>
              </a:ext>
            </a:extLst>
          </p:cNvPr>
          <p:cNvSpPr txBox="1"/>
          <p:nvPr/>
        </p:nvSpPr>
        <p:spPr>
          <a:xfrm>
            <a:off x="5033229" y="2192594"/>
            <a:ext cx="782587"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CF Push</a:t>
            </a:r>
          </a:p>
        </p:txBody>
      </p:sp>
      <p:sp>
        <p:nvSpPr>
          <p:cNvPr id="291" name="Text Placeholder 17">
            <a:extLst>
              <a:ext uri="{FF2B5EF4-FFF2-40B4-BE49-F238E27FC236}">
                <a16:creationId xmlns:a16="http://schemas.microsoft.com/office/drawing/2014/main" id="{F4EEB2BE-4108-134A-BB77-E44647D03772}"/>
              </a:ext>
            </a:extLst>
          </p:cNvPr>
          <p:cNvSpPr txBox="1">
            <a:spLocks/>
          </p:cNvSpPr>
          <p:nvPr/>
        </p:nvSpPr>
        <p:spPr>
          <a:xfrm>
            <a:off x="1134207" y="1454703"/>
            <a:ext cx="1624051"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Dev - Env</a:t>
            </a:r>
          </a:p>
        </p:txBody>
      </p:sp>
      <p:sp>
        <p:nvSpPr>
          <p:cNvPr id="293" name="Text Placeholder 17">
            <a:extLst>
              <a:ext uri="{FF2B5EF4-FFF2-40B4-BE49-F238E27FC236}">
                <a16:creationId xmlns:a16="http://schemas.microsoft.com/office/drawing/2014/main" id="{331F6FAA-7D72-5043-9F47-76BA3F25C4A2}"/>
              </a:ext>
            </a:extLst>
          </p:cNvPr>
          <p:cNvSpPr txBox="1">
            <a:spLocks/>
          </p:cNvSpPr>
          <p:nvPr/>
        </p:nvSpPr>
        <p:spPr>
          <a:xfrm>
            <a:off x="6728922" y="1246933"/>
            <a:ext cx="1112147"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Maven Repo</a:t>
            </a:r>
          </a:p>
        </p:txBody>
      </p:sp>
      <p:sp>
        <p:nvSpPr>
          <p:cNvPr id="294" name="Text Placeholder 17">
            <a:extLst>
              <a:ext uri="{FF2B5EF4-FFF2-40B4-BE49-F238E27FC236}">
                <a16:creationId xmlns:a16="http://schemas.microsoft.com/office/drawing/2014/main" id="{F9129D1F-8C8B-BF43-BE16-C12DFC6FDA0B}"/>
              </a:ext>
            </a:extLst>
          </p:cNvPr>
          <p:cNvSpPr txBox="1">
            <a:spLocks/>
          </p:cNvSpPr>
          <p:nvPr/>
        </p:nvSpPr>
        <p:spPr>
          <a:xfrm>
            <a:off x="1280763" y="4587974"/>
            <a:ext cx="1462584"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Local Repo</a:t>
            </a:r>
          </a:p>
        </p:txBody>
      </p:sp>
      <p:sp>
        <p:nvSpPr>
          <p:cNvPr id="295" name="Text Placeholder 17">
            <a:extLst>
              <a:ext uri="{FF2B5EF4-FFF2-40B4-BE49-F238E27FC236}">
                <a16:creationId xmlns:a16="http://schemas.microsoft.com/office/drawing/2014/main" id="{BA5C0C46-62F3-7B45-854B-93FFA395B385}"/>
              </a:ext>
            </a:extLst>
          </p:cNvPr>
          <p:cNvSpPr txBox="1">
            <a:spLocks/>
          </p:cNvSpPr>
          <p:nvPr/>
        </p:nvSpPr>
        <p:spPr>
          <a:xfrm>
            <a:off x="6529793" y="4034145"/>
            <a:ext cx="1618251" cy="318675"/>
          </a:xfrm>
          <a:prstGeom prst="rect">
            <a:avLst/>
          </a:prstGeom>
        </p:spPr>
        <p:txBody>
          <a:bodyPr anchor="ctr"/>
          <a:lstStyle>
            <a:defPPr>
              <a:defRPr lang="ko-KR"/>
            </a:defPPr>
            <a:lvl1pPr lvl="0" indent="0" algn="ctr">
              <a:spcBef>
                <a:spcPct val="20000"/>
              </a:spcBef>
              <a:buFont typeface="Arial" pitchFamily="34" charset="0"/>
              <a:buNone/>
              <a:defRPr sz="1200" b="1" baseline="0">
                <a:solidFill>
                  <a:schemeClr val="accent6">
                    <a:lumMod val="50000"/>
                  </a:schemeClr>
                </a:solidFill>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Private Antifactory</a:t>
            </a:r>
          </a:p>
        </p:txBody>
      </p:sp>
      <p:sp>
        <p:nvSpPr>
          <p:cNvPr id="71" name="TextBox 70">
            <a:extLst>
              <a:ext uri="{FF2B5EF4-FFF2-40B4-BE49-F238E27FC236}">
                <a16:creationId xmlns:a16="http://schemas.microsoft.com/office/drawing/2014/main" id="{2E351692-BA5A-824F-88C0-AB25121E34AE}"/>
              </a:ext>
            </a:extLst>
          </p:cNvPr>
          <p:cNvSpPr txBox="1"/>
          <p:nvPr/>
        </p:nvSpPr>
        <p:spPr>
          <a:xfrm>
            <a:off x="2758258" y="3991394"/>
            <a:ext cx="766557"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Get JAR</a:t>
            </a:r>
          </a:p>
        </p:txBody>
      </p:sp>
      <p:sp>
        <p:nvSpPr>
          <p:cNvPr id="73" name="Oval 72">
            <a:extLst>
              <a:ext uri="{FF2B5EF4-FFF2-40B4-BE49-F238E27FC236}">
                <a16:creationId xmlns:a16="http://schemas.microsoft.com/office/drawing/2014/main" id="{3C79EE97-BBCB-3447-9729-D41C99BAC334}"/>
              </a:ext>
            </a:extLst>
          </p:cNvPr>
          <p:cNvSpPr/>
          <p:nvPr/>
        </p:nvSpPr>
        <p:spPr>
          <a:xfrm>
            <a:off x="3068765" y="2721420"/>
            <a:ext cx="309235" cy="309235"/>
          </a:xfrm>
          <a:prstGeom prst="ellipse">
            <a:avLst/>
          </a:prstGeom>
          <a:solidFill>
            <a:schemeClr val="accent5"/>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n</a:t>
            </a:r>
            <a:endParaRPr lang="ko-KR" altLang="en-US" sz="1400" b="1" dirty="0"/>
          </a:p>
        </p:txBody>
      </p:sp>
      <p:sp>
        <p:nvSpPr>
          <p:cNvPr id="74" name="TextBox 73">
            <a:extLst>
              <a:ext uri="{FF2B5EF4-FFF2-40B4-BE49-F238E27FC236}">
                <a16:creationId xmlns:a16="http://schemas.microsoft.com/office/drawing/2014/main" id="{5015ADE0-A212-8949-BCD8-C38D3A2A93B5}"/>
              </a:ext>
            </a:extLst>
          </p:cNvPr>
          <p:cNvSpPr txBox="1"/>
          <p:nvPr/>
        </p:nvSpPr>
        <p:spPr>
          <a:xfrm>
            <a:off x="3373979" y="2666990"/>
            <a:ext cx="791774" cy="276999"/>
          </a:xfrm>
          <a:prstGeom prst="rect">
            <a:avLst/>
          </a:prstGeom>
          <a:noFill/>
        </p:spPr>
        <p:txBody>
          <a:bodyPr wrap="square" rtlCol="0">
            <a:spAutoFit/>
          </a:bodyPr>
          <a:lstStyle>
            <a:defPPr>
              <a:defRPr lang="ko-KR"/>
            </a:defPPr>
            <a:lvl1pPr>
              <a:defRPr sz="1200">
                <a:solidFill>
                  <a:schemeClr val="tx1">
                    <a:lumMod val="75000"/>
                    <a:lumOff val="25000"/>
                  </a:schemeClr>
                </a:solidFill>
                <a:cs typeface="Arial" pitchFamily="34" charset="0"/>
              </a:defRPr>
            </a:lvl1pPr>
          </a:lstStyle>
          <a:p>
            <a:r>
              <a:rPr lang="en-US" dirty="0"/>
              <a:t>Get JAR</a:t>
            </a:r>
          </a:p>
        </p:txBody>
      </p:sp>
      <p:pic>
        <p:nvPicPr>
          <p:cNvPr id="8" name="Picture 7">
            <a:extLst>
              <a:ext uri="{FF2B5EF4-FFF2-40B4-BE49-F238E27FC236}">
                <a16:creationId xmlns:a16="http://schemas.microsoft.com/office/drawing/2014/main" id="{BBFA6E5D-60C7-C54C-BF8A-C10820F95E54}"/>
              </a:ext>
            </a:extLst>
          </p:cNvPr>
          <p:cNvPicPr>
            <a:picLocks noChangeAspect="1"/>
          </p:cNvPicPr>
          <p:nvPr/>
        </p:nvPicPr>
        <p:blipFill rotWithShape="1">
          <a:blip r:embed="rId8" cstate="hqprint">
            <a:alphaModFix amt="60000"/>
            <a:extLst>
              <a:ext uri="{28A0092B-C50C-407E-A947-70E740481C1C}">
                <a14:useLocalDpi xmlns:a14="http://schemas.microsoft.com/office/drawing/2010/main"/>
              </a:ext>
            </a:extLst>
          </a:blip>
          <a:srcRect/>
          <a:stretch/>
        </p:blipFill>
        <p:spPr>
          <a:xfrm>
            <a:off x="4145103" y="1354578"/>
            <a:ext cx="1736002" cy="785124"/>
          </a:xfrm>
          <a:prstGeom prst="rect">
            <a:avLst/>
          </a:prstGeom>
          <a:effectLst>
            <a:outerShdw blurRad="63500" sx="102000" sy="102000" algn="ctr" rotWithShape="0">
              <a:prstClr val="black">
                <a:alpha val="40000"/>
              </a:prstClr>
            </a:outerShdw>
          </a:effectLst>
        </p:spPr>
      </p:pic>
      <p:cxnSp>
        <p:nvCxnSpPr>
          <p:cNvPr id="7" name="Straight Connector 6">
            <a:extLst>
              <a:ext uri="{FF2B5EF4-FFF2-40B4-BE49-F238E27FC236}">
                <a16:creationId xmlns:a16="http://schemas.microsoft.com/office/drawing/2014/main" id="{0E1A4A59-305A-924A-9A1A-8A3C78E445C3}"/>
              </a:ext>
            </a:extLst>
          </p:cNvPr>
          <p:cNvCxnSpPr>
            <a:cxnSpLocks/>
          </p:cNvCxnSpPr>
          <p:nvPr/>
        </p:nvCxnSpPr>
        <p:spPr>
          <a:xfrm>
            <a:off x="5507533" y="2958743"/>
            <a:ext cx="1764383" cy="20838"/>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B6244BFA-B103-B845-8179-97332E931440}"/>
              </a:ext>
            </a:extLst>
          </p:cNvPr>
          <p:cNvGrpSpPr/>
          <p:nvPr/>
        </p:nvGrpSpPr>
        <p:grpSpPr>
          <a:xfrm>
            <a:off x="4518675" y="2532960"/>
            <a:ext cx="1037672" cy="988858"/>
            <a:chOff x="5375388" y="2120944"/>
            <a:chExt cx="1338927" cy="1275942"/>
          </a:xfrm>
        </p:grpSpPr>
        <p:grpSp>
          <p:nvGrpSpPr>
            <p:cNvPr id="133" name="Group 132">
              <a:extLst>
                <a:ext uri="{FF2B5EF4-FFF2-40B4-BE49-F238E27FC236}">
                  <a16:creationId xmlns:a16="http://schemas.microsoft.com/office/drawing/2014/main" id="{879A94CC-1E22-F047-9E05-1372A02EA03B}"/>
                </a:ext>
              </a:extLst>
            </p:cNvPr>
            <p:cNvGrpSpPr/>
            <p:nvPr/>
          </p:nvGrpSpPr>
          <p:grpSpPr>
            <a:xfrm>
              <a:off x="5375388" y="2120944"/>
              <a:ext cx="1275942" cy="1275942"/>
              <a:chOff x="6616303" y="2715814"/>
              <a:chExt cx="1769272" cy="1769272"/>
            </a:xfrm>
          </p:grpSpPr>
          <p:sp>
            <p:nvSpPr>
              <p:cNvPr id="134" name="Oval 133">
                <a:extLst>
                  <a:ext uri="{FF2B5EF4-FFF2-40B4-BE49-F238E27FC236}">
                    <a16:creationId xmlns:a16="http://schemas.microsoft.com/office/drawing/2014/main" id="{26D2CCA9-88E4-AA4D-811F-2AEDE821B036}"/>
                  </a:ext>
                </a:extLst>
              </p:cNvPr>
              <p:cNvSpPr/>
              <p:nvPr/>
            </p:nvSpPr>
            <p:spPr>
              <a:xfrm>
                <a:off x="6616303" y="2715814"/>
                <a:ext cx="1769272" cy="1769272"/>
              </a:xfrm>
              <a:prstGeom prst="ellipse">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6A6586C0-504F-B547-9F73-D6C49066B393}"/>
                  </a:ext>
                </a:extLst>
              </p:cNvPr>
              <p:cNvSpPr/>
              <p:nvPr/>
            </p:nvSpPr>
            <p:spPr>
              <a:xfrm>
                <a:off x="6734176" y="2833687"/>
                <a:ext cx="1533526" cy="1533526"/>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a:extLst>
                  <a:ext uri="{FF2B5EF4-FFF2-40B4-BE49-F238E27FC236}">
                    <a16:creationId xmlns:a16="http://schemas.microsoft.com/office/drawing/2014/main" id="{1E385A9E-900B-D148-8949-460AD268AECB}"/>
                  </a:ext>
                </a:extLst>
              </p:cNvPr>
              <p:cNvSpPr/>
              <p:nvPr/>
            </p:nvSpPr>
            <p:spPr>
              <a:xfrm>
                <a:off x="6843714" y="2943225"/>
                <a:ext cx="1314450" cy="1314450"/>
              </a:xfrm>
              <a:prstGeom prst="ellipse">
                <a:avLst/>
              </a:prstGeom>
              <a:solidFill>
                <a:srgbClr val="85D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lumMod val="85000"/>
                    </a:schemeClr>
                  </a:solidFill>
                  <a:latin typeface="Athelas" panose="02000503000000020003" pitchFamily="2" charset="77"/>
                </a:endParaRPr>
              </a:p>
            </p:txBody>
          </p:sp>
        </p:grpSp>
        <p:pic>
          <p:nvPicPr>
            <p:cNvPr id="132" name="Picture 131">
              <a:extLst>
                <a:ext uri="{FF2B5EF4-FFF2-40B4-BE49-F238E27FC236}">
                  <a16:creationId xmlns:a16="http://schemas.microsoft.com/office/drawing/2014/main" id="{ECBC70BA-AEA6-4F40-9170-7C7B1B57A397}"/>
                </a:ext>
              </a:extLst>
            </p:cNvPr>
            <p:cNvPicPr>
              <a:picLocks noChangeAspect="1"/>
            </p:cNvPicPr>
            <p:nvPr/>
          </p:nvPicPr>
          <p:blipFill>
            <a:blip r:embed="rId9"/>
            <a:stretch>
              <a:fillRect/>
            </a:stretch>
          </p:blipFill>
          <p:spPr>
            <a:xfrm>
              <a:off x="5429451" y="2413396"/>
              <a:ext cx="1284864" cy="745874"/>
            </a:xfrm>
            <a:prstGeom prst="rect">
              <a:avLst/>
            </a:prstGeom>
            <a:effectLst>
              <a:glow rad="63500">
                <a:schemeClr val="bg1">
                  <a:alpha val="54000"/>
                </a:schemeClr>
              </a:glow>
            </a:effectLst>
          </p:spPr>
        </p:pic>
      </p:grpSp>
      <p:cxnSp>
        <p:nvCxnSpPr>
          <p:cNvPr id="10" name="Straight Arrow Connector 9">
            <a:extLst>
              <a:ext uri="{FF2B5EF4-FFF2-40B4-BE49-F238E27FC236}">
                <a16:creationId xmlns:a16="http://schemas.microsoft.com/office/drawing/2014/main" id="{96BDCA18-1136-8743-B748-D6E85B368974}"/>
              </a:ext>
            </a:extLst>
          </p:cNvPr>
          <p:cNvCxnSpPr>
            <a:cxnSpLocks/>
            <a:endCxn id="32" idx="2"/>
          </p:cNvCxnSpPr>
          <p:nvPr/>
        </p:nvCxnSpPr>
        <p:spPr>
          <a:xfrm flipH="1" flipV="1">
            <a:off x="7294454" y="2192949"/>
            <a:ext cx="8013" cy="861131"/>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A0B1A9-A361-2E47-B165-C15BDBA5B614}"/>
              </a:ext>
            </a:extLst>
          </p:cNvPr>
          <p:cNvCxnSpPr>
            <a:cxnSpLocks/>
          </p:cNvCxnSpPr>
          <p:nvPr/>
        </p:nvCxnSpPr>
        <p:spPr>
          <a:xfrm>
            <a:off x="7308045" y="3017762"/>
            <a:ext cx="0" cy="442179"/>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EFEBBB47-9F4D-5845-B177-3C6AF2057D29}"/>
              </a:ext>
            </a:extLst>
          </p:cNvPr>
          <p:cNvSpPr/>
          <p:nvPr/>
        </p:nvSpPr>
        <p:spPr>
          <a:xfrm>
            <a:off x="7352007" y="2741943"/>
            <a:ext cx="203298" cy="519594"/>
          </a:xfrm>
          <a:prstGeom prst="rightBrac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 Placeholder 17">
            <a:extLst>
              <a:ext uri="{FF2B5EF4-FFF2-40B4-BE49-F238E27FC236}">
                <a16:creationId xmlns:a16="http://schemas.microsoft.com/office/drawing/2014/main" id="{79A29439-B904-9B43-B313-177014EA30B4}"/>
              </a:ext>
            </a:extLst>
          </p:cNvPr>
          <p:cNvSpPr txBox="1">
            <a:spLocks/>
          </p:cNvSpPr>
          <p:nvPr/>
        </p:nvSpPr>
        <p:spPr>
          <a:xfrm>
            <a:off x="7535062" y="2820244"/>
            <a:ext cx="537025" cy="318675"/>
          </a:xfrm>
          <a:prstGeom prst="rect">
            <a:avLst/>
          </a:prstGeom>
          <a:noFill/>
        </p:spPr>
        <p:txBody>
          <a:bodyPr anchor="ctr"/>
          <a:lstStyle>
            <a:defPPr>
              <a:defRPr lang="ko-KR"/>
            </a:defPPr>
            <a:lvl1pPr indent="0" algn="ctr">
              <a:spcBef>
                <a:spcPct val="20000"/>
              </a:spcBef>
              <a:buFont typeface="Arial" pitchFamily="34" charset="0"/>
              <a:buNone/>
              <a:defRPr sz="1400" b="1">
                <a:solidFill>
                  <a:schemeClr val="tx1">
                    <a:lumMod val="75000"/>
                    <a:lumOff val="25000"/>
                  </a:schemeClr>
                </a:solidFill>
                <a:effectLst>
                  <a:outerShdw blurRad="50800" dist="38100" dir="2700000" algn="tl" rotWithShape="0">
                    <a:schemeClr val="accent6">
                      <a:lumMod val="75000"/>
                      <a:alpha val="40000"/>
                    </a:schemeClr>
                  </a:outerShdw>
                </a:effectLst>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solidFill>
                  <a:srgbClr val="CB3659"/>
                </a:solidFill>
                <a:effectLst/>
                <a:latin typeface="Century Gothic" panose="020B0502020202020204" pitchFamily="34" charset="0"/>
              </a:rPr>
              <a:t>OR</a:t>
            </a:r>
          </a:p>
        </p:txBody>
      </p:sp>
      <p:sp>
        <p:nvSpPr>
          <p:cNvPr id="90" name="TextBox 89">
            <a:extLst>
              <a:ext uri="{FF2B5EF4-FFF2-40B4-BE49-F238E27FC236}">
                <a16:creationId xmlns:a16="http://schemas.microsoft.com/office/drawing/2014/main" id="{DA9AC75E-48B7-AA41-892A-223ACC2D35B1}"/>
              </a:ext>
            </a:extLst>
          </p:cNvPr>
          <p:cNvSpPr txBox="1"/>
          <p:nvPr/>
        </p:nvSpPr>
        <p:spPr>
          <a:xfrm>
            <a:off x="5664851" y="2681744"/>
            <a:ext cx="1622721" cy="276999"/>
          </a:xfrm>
          <a:prstGeom prst="rect">
            <a:avLst/>
          </a:prstGeom>
          <a:noFill/>
        </p:spPr>
        <p:txBody>
          <a:bodyPr wrap="square" rtlCol="0">
            <a:spAutoFit/>
          </a:bodyPr>
          <a:lstStyle>
            <a:defPPr>
              <a:defRPr lang="ko-KR"/>
            </a:defPPr>
            <a:lvl1pPr>
              <a:defRPr sz="1200">
                <a:solidFill>
                  <a:schemeClr val="tx1">
                    <a:lumMod val="75000"/>
                    <a:lumOff val="25000"/>
                  </a:schemeClr>
                </a:solidFill>
                <a:cs typeface="Arial" pitchFamily="34" charset="0"/>
              </a:defRPr>
            </a:lvl1pPr>
          </a:lstStyle>
          <a:p>
            <a:r>
              <a:rPr lang="en-US" dirty="0"/>
              <a:t>Check Remote Repo</a:t>
            </a:r>
          </a:p>
        </p:txBody>
      </p:sp>
      <p:cxnSp>
        <p:nvCxnSpPr>
          <p:cNvPr id="103" name="Straight Arrow Connector 102">
            <a:extLst>
              <a:ext uri="{FF2B5EF4-FFF2-40B4-BE49-F238E27FC236}">
                <a16:creationId xmlns:a16="http://schemas.microsoft.com/office/drawing/2014/main" id="{993DFC0A-BB01-A048-AB8D-0BF2B4832D43}"/>
              </a:ext>
            </a:extLst>
          </p:cNvPr>
          <p:cNvCxnSpPr>
            <a:cxnSpLocks/>
          </p:cNvCxnSpPr>
          <p:nvPr/>
        </p:nvCxnSpPr>
        <p:spPr>
          <a:xfrm>
            <a:off x="7640039" y="3755303"/>
            <a:ext cx="515250" cy="0"/>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AA997821-5CE6-734D-8C90-D60AF2275E11}"/>
              </a:ext>
            </a:extLst>
          </p:cNvPr>
          <p:cNvSpPr txBox="1"/>
          <p:nvPr/>
        </p:nvSpPr>
        <p:spPr>
          <a:xfrm>
            <a:off x="4666910" y="4247669"/>
            <a:ext cx="1197764" cy="276999"/>
          </a:xfrm>
          <a:prstGeom prst="rect">
            <a:avLst/>
          </a:prstGeom>
          <a:noFill/>
        </p:spPr>
        <p:txBody>
          <a:bodyPr wrap="none" rtlCol="0">
            <a:spAutoFit/>
          </a:bodyPr>
          <a:lstStyle>
            <a:defPPr>
              <a:defRPr lang="ko-KR"/>
            </a:defPPr>
            <a:lvl1pPr>
              <a:defRPr sz="1200">
                <a:solidFill>
                  <a:schemeClr val="tx1">
                    <a:lumMod val="75000"/>
                    <a:lumOff val="25000"/>
                  </a:schemeClr>
                </a:solidFill>
                <a:cs typeface="Arial" pitchFamily="34" charset="0"/>
              </a:defRPr>
            </a:lvl1pPr>
          </a:lstStyle>
          <a:p>
            <a:r>
              <a:rPr lang="en-US" dirty="0"/>
              <a:t>Download JAR</a:t>
            </a:r>
          </a:p>
        </p:txBody>
      </p:sp>
      <p:cxnSp>
        <p:nvCxnSpPr>
          <p:cNvPr id="110" name="Straight Arrow Connector 109">
            <a:extLst>
              <a:ext uri="{FF2B5EF4-FFF2-40B4-BE49-F238E27FC236}">
                <a16:creationId xmlns:a16="http://schemas.microsoft.com/office/drawing/2014/main" id="{A6FC6546-AD28-3347-BEAC-C823C87A7316}"/>
              </a:ext>
            </a:extLst>
          </p:cNvPr>
          <p:cNvCxnSpPr>
            <a:cxnSpLocks/>
            <a:endCxn id="134" idx="4"/>
          </p:cNvCxnSpPr>
          <p:nvPr/>
        </p:nvCxnSpPr>
        <p:spPr>
          <a:xfrm flipH="1" flipV="1">
            <a:off x="5013104" y="3521818"/>
            <a:ext cx="24234" cy="721840"/>
          </a:xfrm>
          <a:prstGeom prst="straightConnector1">
            <a:avLst/>
          </a:prstGeom>
          <a:ln w="38100">
            <a:solidFill>
              <a:srgbClr val="85D9DE"/>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15CF15-E8B4-214B-A581-05F0DB2FAFD5}"/>
              </a:ext>
            </a:extLst>
          </p:cNvPr>
          <p:cNvCxnSpPr>
            <a:cxnSpLocks/>
          </p:cNvCxnSpPr>
          <p:nvPr/>
        </p:nvCxnSpPr>
        <p:spPr>
          <a:xfrm flipH="1">
            <a:off x="5868143" y="3003798"/>
            <a:ext cx="1" cy="1521685"/>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63D4E3A-9B1E-D841-A802-D087F184570A}"/>
              </a:ext>
            </a:extLst>
          </p:cNvPr>
          <p:cNvCxnSpPr/>
          <p:nvPr/>
        </p:nvCxnSpPr>
        <p:spPr>
          <a:xfrm flipH="1">
            <a:off x="2371232" y="4525483"/>
            <a:ext cx="3496912" cy="0"/>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POM?</a:t>
            </a:r>
            <a:endParaRPr lang="ko-KR" altLang="en-US" dirty="0"/>
          </a:p>
        </p:txBody>
      </p:sp>
      <p:grpSp>
        <p:nvGrpSpPr>
          <p:cNvPr id="44" name="Group 43">
            <a:extLst>
              <a:ext uri="{FF2B5EF4-FFF2-40B4-BE49-F238E27FC236}">
                <a16:creationId xmlns:a16="http://schemas.microsoft.com/office/drawing/2014/main" id="{AED18662-F3AA-6C45-A151-FAC16A351AC0}"/>
              </a:ext>
            </a:extLst>
          </p:cNvPr>
          <p:cNvGrpSpPr/>
          <p:nvPr/>
        </p:nvGrpSpPr>
        <p:grpSpPr>
          <a:xfrm>
            <a:off x="395536" y="2139702"/>
            <a:ext cx="3744416" cy="2376264"/>
            <a:chOff x="4788024" y="1491630"/>
            <a:chExt cx="3744416" cy="2376264"/>
          </a:xfrm>
        </p:grpSpPr>
        <p:sp>
          <p:nvSpPr>
            <p:cNvPr id="45" name="Rectangle 44">
              <a:extLst>
                <a:ext uri="{FF2B5EF4-FFF2-40B4-BE49-F238E27FC236}">
                  <a16:creationId xmlns:a16="http://schemas.microsoft.com/office/drawing/2014/main" id="{D9809BAC-3125-9248-BA76-1521F0260582}"/>
                </a:ext>
              </a:extLst>
            </p:cNvPr>
            <p:cNvSpPr/>
            <p:nvPr/>
          </p:nvSpPr>
          <p:spPr>
            <a:xfrm>
              <a:off x="4788024" y="1491630"/>
              <a:ext cx="3744416"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6BCA9BD-0C74-BC42-BC62-50967A3FAD92}"/>
                </a:ext>
              </a:extLst>
            </p:cNvPr>
            <p:cNvSpPr txBox="1"/>
            <p:nvPr/>
          </p:nvSpPr>
          <p:spPr>
            <a:xfrm>
              <a:off x="5048670" y="1582543"/>
              <a:ext cx="3399344" cy="276999"/>
            </a:xfrm>
            <a:prstGeom prst="rect">
              <a:avLst/>
            </a:prstGeom>
            <a:noFill/>
            <a:ln>
              <a:noFill/>
            </a:ln>
          </p:spPr>
          <p:txBody>
            <a:bodyPr wrap="square" rtlCol="0" anchor="ctr">
              <a:spAutoFit/>
            </a:bodyPr>
            <a:lstStyle/>
            <a:p>
              <a:pPr algn="just"/>
              <a:r>
                <a:rPr lang="en-US" altLang="ko-KR" sz="1200" b="1" dirty="0">
                  <a:solidFill>
                    <a:schemeClr val="tx1">
                      <a:lumMod val="75000"/>
                      <a:lumOff val="25000"/>
                    </a:schemeClr>
                  </a:solidFill>
                  <a:cs typeface="Arial" pitchFamily="34" charset="0"/>
                </a:rPr>
                <a:t>Name and Version</a:t>
              </a:r>
            </a:p>
          </p:txBody>
        </p:sp>
        <p:sp>
          <p:nvSpPr>
            <p:cNvPr id="47" name="TextBox 46">
              <a:extLst>
                <a:ext uri="{FF2B5EF4-FFF2-40B4-BE49-F238E27FC236}">
                  <a16:creationId xmlns:a16="http://schemas.microsoft.com/office/drawing/2014/main" id="{65DB7D65-912F-3646-9771-04A35AC3567E}"/>
                </a:ext>
              </a:extLst>
            </p:cNvPr>
            <p:cNvSpPr txBox="1"/>
            <p:nvPr/>
          </p:nvSpPr>
          <p:spPr>
            <a:xfrm>
              <a:off x="5048670" y="1862703"/>
              <a:ext cx="3399344" cy="276999"/>
            </a:xfrm>
            <a:prstGeom prst="rect">
              <a:avLst/>
            </a:prstGeom>
            <a:noFill/>
            <a:ln>
              <a:noFill/>
            </a:ln>
          </p:spPr>
          <p:txBody>
            <a:bodyPr wrap="square" rtlCol="0" anchor="ctr">
              <a:spAutoFit/>
            </a:bodyPr>
            <a:lstStyle/>
            <a:p>
              <a:r>
                <a:rPr lang="en-US" altLang="ko-KR" sz="1200" b="1" dirty="0" smtClean="0">
                  <a:solidFill>
                    <a:schemeClr val="tx1">
                      <a:lumMod val="75000"/>
                      <a:lumOff val="25000"/>
                    </a:schemeClr>
                  </a:solidFill>
                  <a:cs typeface="Arial" pitchFamily="34" charset="0"/>
                </a:rPr>
                <a:t>Dependencies Definition</a:t>
              </a:r>
              <a:endParaRPr lang="en-US" altLang="ko-KR" sz="12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1F393937-9115-A141-BABD-1F85FA89BE6C}"/>
                </a:ext>
              </a:extLst>
            </p:cNvPr>
            <p:cNvSpPr txBox="1"/>
            <p:nvPr/>
          </p:nvSpPr>
          <p:spPr>
            <a:xfrm>
              <a:off x="5048670" y="2139702"/>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Plugins Definition</a:t>
              </a:r>
            </a:p>
          </p:txBody>
        </p:sp>
        <p:sp>
          <p:nvSpPr>
            <p:cNvPr id="49" name="TextBox 48">
              <a:extLst>
                <a:ext uri="{FF2B5EF4-FFF2-40B4-BE49-F238E27FC236}">
                  <a16:creationId xmlns:a16="http://schemas.microsoft.com/office/drawing/2014/main" id="{E9862528-2C8A-0C40-B45E-C2C3E57614B2}"/>
                </a:ext>
              </a:extLst>
            </p:cNvPr>
            <p:cNvSpPr txBox="1"/>
            <p:nvPr/>
          </p:nvSpPr>
          <p:spPr>
            <a:xfrm>
              <a:off x="5048670" y="2412108"/>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Repository Location</a:t>
              </a:r>
            </a:p>
          </p:txBody>
        </p:sp>
        <p:sp>
          <p:nvSpPr>
            <p:cNvPr id="50" name="TextBox 49">
              <a:extLst>
                <a:ext uri="{FF2B5EF4-FFF2-40B4-BE49-F238E27FC236}">
                  <a16:creationId xmlns:a16="http://schemas.microsoft.com/office/drawing/2014/main" id="{4D3F674B-62C5-6246-87A9-C9E2FC45209A}"/>
                </a:ext>
              </a:extLst>
            </p:cNvPr>
            <p:cNvSpPr txBox="1"/>
            <p:nvPr/>
          </p:nvSpPr>
          <p:spPr>
            <a:xfrm>
              <a:off x="5048670" y="2681353"/>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Multimodule Declaration</a:t>
              </a:r>
            </a:p>
          </p:txBody>
        </p:sp>
        <p:sp>
          <p:nvSpPr>
            <p:cNvPr id="51" name="TextBox 50">
              <a:extLst>
                <a:ext uri="{FF2B5EF4-FFF2-40B4-BE49-F238E27FC236}">
                  <a16:creationId xmlns:a16="http://schemas.microsoft.com/office/drawing/2014/main" id="{7B484FB7-5E45-874C-B0E5-88A57E8D9716}"/>
                </a:ext>
              </a:extLst>
            </p:cNvPr>
            <p:cNvSpPr txBox="1"/>
            <p:nvPr/>
          </p:nvSpPr>
          <p:spPr>
            <a:xfrm>
              <a:off x="5048670" y="2961514"/>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Compiler Details</a:t>
              </a:r>
            </a:p>
          </p:txBody>
        </p:sp>
        <p:sp>
          <p:nvSpPr>
            <p:cNvPr id="52" name="TextBox 51">
              <a:extLst>
                <a:ext uri="{FF2B5EF4-FFF2-40B4-BE49-F238E27FC236}">
                  <a16:creationId xmlns:a16="http://schemas.microsoft.com/office/drawing/2014/main" id="{94EED2E3-3121-0F40-919D-36C9131D4605}"/>
                </a:ext>
              </a:extLst>
            </p:cNvPr>
            <p:cNvSpPr txBox="1"/>
            <p:nvPr/>
          </p:nvSpPr>
          <p:spPr>
            <a:xfrm>
              <a:off x="5048670" y="3238512"/>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Polyglot </a:t>
              </a:r>
              <a:r>
                <a:rPr lang="en-US" altLang="ko-KR" sz="1200" b="1" dirty="0" smtClean="0">
                  <a:solidFill>
                    <a:schemeClr val="tx1">
                      <a:lumMod val="75000"/>
                      <a:lumOff val="25000"/>
                    </a:schemeClr>
                  </a:solidFill>
                  <a:cs typeface="Arial" pitchFamily="34" charset="0"/>
                </a:rPr>
                <a:t>Build – YML</a:t>
              </a:r>
              <a:endParaRPr lang="en-US" altLang="ko-KR" sz="12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E0DA51BF-FD68-D74F-ACC8-32ABD7E2B79D}"/>
                </a:ext>
              </a:extLst>
            </p:cNvPr>
            <p:cNvSpPr txBox="1"/>
            <p:nvPr/>
          </p:nvSpPr>
          <p:spPr>
            <a:xfrm>
              <a:off x="5048670" y="3510918"/>
              <a:ext cx="3399344" cy="276999"/>
            </a:xfrm>
            <a:prstGeom prst="rect">
              <a:avLst/>
            </a:prstGeom>
            <a:noFill/>
            <a:ln>
              <a:noFill/>
            </a:ln>
          </p:spPr>
          <p:txBody>
            <a:bodyPr wrap="square" rtlCol="0" anchor="ctr">
              <a:spAutoFit/>
            </a:bodyPr>
            <a:lstStyle/>
            <a:p>
              <a:r>
                <a:rPr lang="en-US" altLang="ko-KR" sz="1200" b="1" dirty="0">
                  <a:solidFill>
                    <a:schemeClr val="tx1">
                      <a:lumMod val="75000"/>
                      <a:lumOff val="25000"/>
                    </a:schemeClr>
                  </a:solidFill>
                  <a:cs typeface="Arial" pitchFamily="34" charset="0"/>
                </a:rPr>
                <a:t>BOM and Transitive Definition  </a:t>
              </a:r>
            </a:p>
          </p:txBody>
        </p:sp>
        <p:sp>
          <p:nvSpPr>
            <p:cNvPr id="54" name="Donut 24">
              <a:extLst>
                <a:ext uri="{FF2B5EF4-FFF2-40B4-BE49-F238E27FC236}">
                  <a16:creationId xmlns:a16="http://schemas.microsoft.com/office/drawing/2014/main" id="{EEE11EE6-D605-3A49-B378-614F784B1410}"/>
                </a:ext>
              </a:extLst>
            </p:cNvPr>
            <p:cNvSpPr/>
            <p:nvPr/>
          </p:nvSpPr>
          <p:spPr>
            <a:xfrm>
              <a:off x="4855693" y="1630463"/>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5" name="Donut 24">
              <a:extLst>
                <a:ext uri="{FF2B5EF4-FFF2-40B4-BE49-F238E27FC236}">
                  <a16:creationId xmlns:a16="http://schemas.microsoft.com/office/drawing/2014/main" id="{248026DE-A427-1048-8C80-BDBB2A303FE9}"/>
                </a:ext>
              </a:extLst>
            </p:cNvPr>
            <p:cNvSpPr/>
            <p:nvPr/>
          </p:nvSpPr>
          <p:spPr>
            <a:xfrm>
              <a:off x="4855692" y="1902869"/>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6" name="Donut 24">
              <a:extLst>
                <a:ext uri="{FF2B5EF4-FFF2-40B4-BE49-F238E27FC236}">
                  <a16:creationId xmlns:a16="http://schemas.microsoft.com/office/drawing/2014/main" id="{7BA3DD59-2F2C-2C40-9D6E-970FAE19C46D}"/>
                </a:ext>
              </a:extLst>
            </p:cNvPr>
            <p:cNvSpPr/>
            <p:nvPr/>
          </p:nvSpPr>
          <p:spPr>
            <a:xfrm>
              <a:off x="4853418" y="2180927"/>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7" name="Donut 24">
              <a:extLst>
                <a:ext uri="{FF2B5EF4-FFF2-40B4-BE49-F238E27FC236}">
                  <a16:creationId xmlns:a16="http://schemas.microsoft.com/office/drawing/2014/main" id="{EA6B666B-62DE-F44B-B228-5F399302FC4A}"/>
                </a:ext>
              </a:extLst>
            </p:cNvPr>
            <p:cNvSpPr/>
            <p:nvPr/>
          </p:nvSpPr>
          <p:spPr>
            <a:xfrm>
              <a:off x="4853417" y="2452698"/>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8" name="Donut 24">
              <a:extLst>
                <a:ext uri="{FF2B5EF4-FFF2-40B4-BE49-F238E27FC236}">
                  <a16:creationId xmlns:a16="http://schemas.microsoft.com/office/drawing/2014/main" id="{5C010329-E62B-174A-96A8-12AC7D9CAF88}"/>
                </a:ext>
              </a:extLst>
            </p:cNvPr>
            <p:cNvSpPr/>
            <p:nvPr/>
          </p:nvSpPr>
          <p:spPr>
            <a:xfrm>
              <a:off x="4853417" y="2722578"/>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9" name="Donut 24">
              <a:extLst>
                <a:ext uri="{FF2B5EF4-FFF2-40B4-BE49-F238E27FC236}">
                  <a16:creationId xmlns:a16="http://schemas.microsoft.com/office/drawing/2014/main" id="{7F2D9FE3-A99F-9C47-8C98-E47AC6B2FD3C}"/>
                </a:ext>
              </a:extLst>
            </p:cNvPr>
            <p:cNvSpPr/>
            <p:nvPr/>
          </p:nvSpPr>
          <p:spPr>
            <a:xfrm>
              <a:off x="4853416" y="3006177"/>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0" name="Donut 24">
              <a:extLst>
                <a:ext uri="{FF2B5EF4-FFF2-40B4-BE49-F238E27FC236}">
                  <a16:creationId xmlns:a16="http://schemas.microsoft.com/office/drawing/2014/main" id="{6A8B19B1-DC41-C841-B1EC-DF1B977318DC}"/>
                </a:ext>
              </a:extLst>
            </p:cNvPr>
            <p:cNvSpPr/>
            <p:nvPr/>
          </p:nvSpPr>
          <p:spPr>
            <a:xfrm>
              <a:off x="4853416" y="3278583"/>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1" name="Donut 24">
              <a:extLst>
                <a:ext uri="{FF2B5EF4-FFF2-40B4-BE49-F238E27FC236}">
                  <a16:creationId xmlns:a16="http://schemas.microsoft.com/office/drawing/2014/main" id="{69140425-8105-4D4B-871D-00777336A643}"/>
                </a:ext>
              </a:extLst>
            </p:cNvPr>
            <p:cNvSpPr/>
            <p:nvPr/>
          </p:nvSpPr>
          <p:spPr>
            <a:xfrm>
              <a:off x="4853415" y="3554440"/>
              <a:ext cx="192977" cy="19454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6">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62" name="TextBox 61">
            <a:extLst>
              <a:ext uri="{FF2B5EF4-FFF2-40B4-BE49-F238E27FC236}">
                <a16:creationId xmlns:a16="http://schemas.microsoft.com/office/drawing/2014/main" id="{45C6175A-5E6C-9941-9C53-3060DC0EB60E}"/>
              </a:ext>
            </a:extLst>
          </p:cNvPr>
          <p:cNvSpPr txBox="1"/>
          <p:nvPr/>
        </p:nvSpPr>
        <p:spPr>
          <a:xfrm>
            <a:off x="251520" y="1184415"/>
            <a:ext cx="8640960" cy="830997"/>
          </a:xfrm>
          <a:prstGeom prst="rect">
            <a:avLst/>
          </a:prstGeom>
          <a:noFill/>
        </p:spPr>
        <p:txBody>
          <a:bodyPr wrap="square" rtlCol="0" anchor="ctr">
            <a:spAutoFit/>
          </a:bodyPr>
          <a:lstStyle/>
          <a:p>
            <a:pPr algn="just"/>
            <a:r>
              <a:rPr lang="en-US" altLang="ko-KR" sz="1200" dirty="0">
                <a:solidFill>
                  <a:schemeClr val="tx1">
                    <a:lumMod val="75000"/>
                    <a:lumOff val="25000"/>
                  </a:schemeClr>
                </a:solidFill>
                <a:cs typeface="Arial" pitchFamily="34" charset="0"/>
              </a:rPr>
              <a:t>A Project Object Model (POM) provides all the configuration. General configuration covers the project's name, its owner and its dependencies on other projects.</a:t>
            </a:r>
          </a:p>
          <a:p>
            <a:pPr algn="just"/>
            <a:endParaRPr lang="en-US" altLang="ko-KR" sz="1200" dirty="0">
              <a:solidFill>
                <a:schemeClr val="tx1">
                  <a:lumMod val="75000"/>
                  <a:lumOff val="25000"/>
                </a:schemeClr>
              </a:solidFill>
              <a:cs typeface="Arial" pitchFamily="34" charset="0"/>
            </a:endParaRPr>
          </a:p>
          <a:p>
            <a:pPr algn="just"/>
            <a:r>
              <a:rPr lang="en-IN" altLang="ko-KR" sz="1200" dirty="0">
                <a:solidFill>
                  <a:schemeClr val="tx1">
                    <a:lumMod val="75000"/>
                    <a:lumOff val="25000"/>
                  </a:schemeClr>
                </a:solidFill>
                <a:cs typeface="Arial" pitchFamily="34" charset="0"/>
              </a:rPr>
              <a:t>The Super POM provides default configuration, such as default source directories, default plugins etc.</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5195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D83B59-18FC-824F-A92D-FED8E4BE43C8}"/>
              </a:ext>
            </a:extLst>
          </p:cNvPr>
          <p:cNvPicPr>
            <a:picLocks noChangeAspect="1"/>
          </p:cNvPicPr>
          <p:nvPr/>
        </p:nvPicPr>
        <p:blipFill>
          <a:blip r:embed="rId2"/>
          <a:stretch>
            <a:fillRect/>
          </a:stretch>
        </p:blipFill>
        <p:spPr>
          <a:xfrm>
            <a:off x="683568" y="2609997"/>
            <a:ext cx="3384376" cy="796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quarter" idx="10"/>
          </p:nvPr>
        </p:nvSpPr>
        <p:spPr>
          <a:xfrm>
            <a:off x="0" y="123478"/>
            <a:ext cx="9144000" cy="576064"/>
          </a:xfrm>
        </p:spPr>
        <p:txBody>
          <a:bodyPr/>
          <a:lstStyle/>
          <a:p>
            <a:r>
              <a:rPr lang="en-US" altLang="ko-KR" dirty="0"/>
              <a:t>POM - Coordinate</a:t>
            </a:r>
          </a:p>
        </p:txBody>
      </p:sp>
      <p:sp>
        <p:nvSpPr>
          <p:cNvPr id="7" name="Freeform 6">
            <a:extLst>
              <a:ext uri="{FF2B5EF4-FFF2-40B4-BE49-F238E27FC236}">
                <a16:creationId xmlns:a16="http://schemas.microsoft.com/office/drawing/2014/main" id="{6BDD47A6-5550-7540-8D9F-506AF29029FE}"/>
              </a:ext>
            </a:extLst>
          </p:cNvPr>
          <p:cNvSpPr/>
          <p:nvPr/>
        </p:nvSpPr>
        <p:spPr>
          <a:xfrm flipH="1">
            <a:off x="3300737" y="1758687"/>
            <a:ext cx="5027964" cy="1111285"/>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8" name="Group 7">
            <a:extLst>
              <a:ext uri="{FF2B5EF4-FFF2-40B4-BE49-F238E27FC236}">
                <a16:creationId xmlns:a16="http://schemas.microsoft.com/office/drawing/2014/main" id="{E4391FD6-538E-3F4F-B939-CAD90660F1D1}"/>
              </a:ext>
            </a:extLst>
          </p:cNvPr>
          <p:cNvGrpSpPr/>
          <p:nvPr/>
        </p:nvGrpSpPr>
        <p:grpSpPr>
          <a:xfrm>
            <a:off x="4742533" y="1483439"/>
            <a:ext cx="3586169" cy="1140418"/>
            <a:chOff x="3017860" y="4158559"/>
            <a:chExt cx="1870811" cy="1140418"/>
          </a:xfrm>
        </p:grpSpPr>
        <p:sp>
          <p:nvSpPr>
            <p:cNvPr id="9" name="TextBox 8">
              <a:extLst>
                <a:ext uri="{FF2B5EF4-FFF2-40B4-BE49-F238E27FC236}">
                  <a16:creationId xmlns:a16="http://schemas.microsoft.com/office/drawing/2014/main" id="{DA880ECA-7F94-404E-A31B-D03B98DA0AEB}"/>
                </a:ext>
              </a:extLst>
            </p:cNvPr>
            <p:cNvSpPr txBox="1"/>
            <p:nvPr/>
          </p:nvSpPr>
          <p:spPr>
            <a:xfrm>
              <a:off x="3021856" y="4467980"/>
              <a:ext cx="1866815" cy="830997"/>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It’s reverse domain format of the application website. Also it is used for src-package structure.</a:t>
              </a:r>
            </a:p>
            <a:p>
              <a:pPr algn="just"/>
              <a:r>
                <a:rPr lang="en-US" altLang="ko-KR" sz="1200" dirty="0">
                  <a:solidFill>
                    <a:schemeClr val="tx1">
                      <a:lumMod val="75000"/>
                      <a:lumOff val="25000"/>
                    </a:schemeClr>
                  </a:solidFill>
                  <a:cs typeface="Arial" pitchFamily="34" charset="0"/>
                  <a:hlinkClick r:id="rId3"/>
                </a:rPr>
                <a:t>www.apart.com</a:t>
              </a:r>
              <a:r>
                <a:rPr lang="en-US" altLang="ko-KR" sz="1200" dirty="0">
                  <a:solidFill>
                    <a:schemeClr val="tx1">
                      <a:lumMod val="75000"/>
                      <a:lumOff val="25000"/>
                    </a:schemeClr>
                  </a:solidFill>
                  <a:cs typeface="Arial" pitchFamily="34" charset="0"/>
                </a:rPr>
                <a:t> =&gt; </a:t>
              </a:r>
              <a:r>
                <a:rPr lang="en-US" altLang="ko-KR" sz="1200" dirty="0" err="1">
                  <a:solidFill>
                    <a:schemeClr val="tx1">
                      <a:lumMod val="75000"/>
                      <a:lumOff val="25000"/>
                    </a:schemeClr>
                  </a:solidFill>
                  <a:cs typeface="Arial" pitchFamily="34" charset="0"/>
                </a:rPr>
                <a:t>com.apart</a:t>
              </a:r>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3997D600-7756-3C44-A622-FFB18A1402B1}"/>
                </a:ext>
              </a:extLst>
            </p:cNvPr>
            <p:cNvSpPr txBox="1"/>
            <p:nvPr/>
          </p:nvSpPr>
          <p:spPr>
            <a:xfrm>
              <a:off x="3017860" y="4158559"/>
              <a:ext cx="1870811" cy="276999"/>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&lt;groupId&gt;</a:t>
              </a:r>
              <a:endParaRPr lang="ko-KR" altLang="en-US" sz="1200" b="1" dirty="0">
                <a:solidFill>
                  <a:schemeClr val="accent6">
                    <a:lumMod val="50000"/>
                  </a:schemeClr>
                </a:solidFill>
                <a:cs typeface="Arial" pitchFamily="34" charset="0"/>
              </a:endParaRPr>
            </a:p>
          </p:txBody>
        </p:sp>
      </p:grpSp>
      <p:sp>
        <p:nvSpPr>
          <p:cNvPr id="12" name="TextBox 11">
            <a:extLst>
              <a:ext uri="{FF2B5EF4-FFF2-40B4-BE49-F238E27FC236}">
                <a16:creationId xmlns:a16="http://schemas.microsoft.com/office/drawing/2014/main" id="{90607A82-5844-6145-8C47-24B24C89B6C6}"/>
              </a:ext>
            </a:extLst>
          </p:cNvPr>
          <p:cNvSpPr txBox="1"/>
          <p:nvPr/>
        </p:nvSpPr>
        <p:spPr>
          <a:xfrm>
            <a:off x="143508" y="1154596"/>
            <a:ext cx="8640960"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Project coordinate defines a unique identifier for the project. It is the combination of group-id, artifact-id and version number of the project.</a:t>
            </a:r>
            <a:endParaRPr lang="ko-KR" altLang="en-US" sz="1200" dirty="0">
              <a:solidFill>
                <a:schemeClr val="tx1">
                  <a:lumMod val="75000"/>
                  <a:lumOff val="25000"/>
                </a:schemeClr>
              </a:solidFill>
              <a:cs typeface="Arial" pitchFamily="34" charset="0"/>
            </a:endParaRPr>
          </a:p>
        </p:txBody>
      </p:sp>
      <p:sp>
        <p:nvSpPr>
          <p:cNvPr id="13" name="Freeform 12">
            <a:extLst>
              <a:ext uri="{FF2B5EF4-FFF2-40B4-BE49-F238E27FC236}">
                <a16:creationId xmlns:a16="http://schemas.microsoft.com/office/drawing/2014/main" id="{99A2049F-867E-424A-89E0-82E12B350199}"/>
              </a:ext>
            </a:extLst>
          </p:cNvPr>
          <p:cNvSpPr/>
          <p:nvPr/>
        </p:nvSpPr>
        <p:spPr>
          <a:xfrm flipH="1">
            <a:off x="3995935" y="2911379"/>
            <a:ext cx="4332765" cy="182452"/>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14" name="Group 13">
            <a:extLst>
              <a:ext uri="{FF2B5EF4-FFF2-40B4-BE49-F238E27FC236}">
                <a16:creationId xmlns:a16="http://schemas.microsoft.com/office/drawing/2014/main" id="{6F85136C-7A03-4245-8ABE-50F966B2E629}"/>
              </a:ext>
            </a:extLst>
          </p:cNvPr>
          <p:cNvGrpSpPr/>
          <p:nvPr/>
        </p:nvGrpSpPr>
        <p:grpSpPr>
          <a:xfrm>
            <a:off x="4742534" y="2655641"/>
            <a:ext cx="3586499" cy="802977"/>
            <a:chOff x="3017860" y="4267636"/>
            <a:chExt cx="1956246" cy="802977"/>
          </a:xfrm>
        </p:grpSpPr>
        <p:sp>
          <p:nvSpPr>
            <p:cNvPr id="15" name="TextBox 14">
              <a:extLst>
                <a:ext uri="{FF2B5EF4-FFF2-40B4-BE49-F238E27FC236}">
                  <a16:creationId xmlns:a16="http://schemas.microsoft.com/office/drawing/2014/main" id="{10F3755C-2880-554E-9D16-1BC0CDA4B940}"/>
                </a:ext>
              </a:extLst>
            </p:cNvPr>
            <p:cNvSpPr txBox="1"/>
            <p:nvPr/>
          </p:nvSpPr>
          <p:spPr>
            <a:xfrm>
              <a:off x="3022038" y="4608948"/>
              <a:ext cx="1952068" cy="461665"/>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Arbitrary name of project (no spaces or colons). As word-separator dash (-) symbol is standard.</a:t>
              </a:r>
            </a:p>
          </p:txBody>
        </p:sp>
        <p:sp>
          <p:nvSpPr>
            <p:cNvPr id="16" name="TextBox 15">
              <a:extLst>
                <a:ext uri="{FF2B5EF4-FFF2-40B4-BE49-F238E27FC236}">
                  <a16:creationId xmlns:a16="http://schemas.microsoft.com/office/drawing/2014/main" id="{1C6DC531-38D7-4A4E-B12D-BEC573AA37A2}"/>
                </a:ext>
              </a:extLst>
            </p:cNvPr>
            <p:cNvSpPr txBox="1"/>
            <p:nvPr/>
          </p:nvSpPr>
          <p:spPr>
            <a:xfrm>
              <a:off x="3017860" y="4267636"/>
              <a:ext cx="1870811" cy="276999"/>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&lt;artifacId&gt;</a:t>
              </a:r>
              <a:endParaRPr lang="ko-KR" altLang="en-US" sz="1200" b="1" dirty="0">
                <a:solidFill>
                  <a:schemeClr val="accent6">
                    <a:lumMod val="50000"/>
                  </a:schemeClr>
                </a:solidFill>
                <a:cs typeface="Arial" pitchFamily="34" charset="0"/>
              </a:endParaRPr>
            </a:p>
          </p:txBody>
        </p:sp>
      </p:grpSp>
      <p:sp>
        <p:nvSpPr>
          <p:cNvPr id="17" name="Freeform 16">
            <a:extLst>
              <a:ext uri="{FF2B5EF4-FFF2-40B4-BE49-F238E27FC236}">
                <a16:creationId xmlns:a16="http://schemas.microsoft.com/office/drawing/2014/main" id="{AA41C8B6-191F-C442-9648-5946ACFD4F6C}"/>
              </a:ext>
            </a:extLst>
          </p:cNvPr>
          <p:cNvSpPr/>
          <p:nvPr/>
        </p:nvSpPr>
        <p:spPr>
          <a:xfrm flipH="1" flipV="1">
            <a:off x="3275855" y="3212171"/>
            <a:ext cx="5052844" cy="645116"/>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18" name="Group 17">
            <a:extLst>
              <a:ext uri="{FF2B5EF4-FFF2-40B4-BE49-F238E27FC236}">
                <a16:creationId xmlns:a16="http://schemas.microsoft.com/office/drawing/2014/main" id="{1031E41D-D408-2045-9614-ED0D4B58E2D5}"/>
              </a:ext>
            </a:extLst>
          </p:cNvPr>
          <p:cNvGrpSpPr/>
          <p:nvPr/>
        </p:nvGrpSpPr>
        <p:grpSpPr>
          <a:xfrm>
            <a:off x="4814543" y="3576958"/>
            <a:ext cx="3514160" cy="980214"/>
            <a:chOff x="3017860" y="4195628"/>
            <a:chExt cx="1870811" cy="980214"/>
          </a:xfrm>
        </p:grpSpPr>
        <p:sp>
          <p:nvSpPr>
            <p:cNvPr id="19" name="TextBox 18">
              <a:extLst>
                <a:ext uri="{FF2B5EF4-FFF2-40B4-BE49-F238E27FC236}">
                  <a16:creationId xmlns:a16="http://schemas.microsoft.com/office/drawing/2014/main" id="{35DBED4D-EDA1-E447-AA78-F0CDD39418ED}"/>
                </a:ext>
              </a:extLst>
            </p:cNvPr>
            <p:cNvSpPr txBox="1"/>
            <p:nvPr/>
          </p:nvSpPr>
          <p:spPr>
            <a:xfrm>
              <a:off x="3021856" y="4529511"/>
              <a:ext cx="1866815" cy="646331"/>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Version of project</a:t>
              </a:r>
            </a:p>
            <a:p>
              <a:pPr marL="171450" indent="-171450" algn="just">
                <a:buFont typeface="Arial" panose="020B0604020202020204" pitchFamily="34" charset="0"/>
                <a:buChar char="•"/>
              </a:pPr>
              <a:r>
                <a:rPr lang="en-US" altLang="ko-KR" sz="1200" dirty="0">
                  <a:solidFill>
                    <a:schemeClr val="tx1">
                      <a:lumMod val="75000"/>
                      <a:lumOff val="25000"/>
                    </a:schemeClr>
                  </a:solidFill>
                  <a:cs typeface="Arial" pitchFamily="34" charset="0"/>
                </a:rPr>
                <a:t>Format {Major}.{Minor</a:t>
              </a:r>
              <a:r>
                <a:rPr lang="en-US" altLang="ko-KR" sz="1200" dirty="0" smtClean="0">
                  <a:solidFill>
                    <a:schemeClr val="tx1">
                      <a:lumMod val="75000"/>
                      <a:lumOff val="25000"/>
                    </a:schemeClr>
                  </a:solidFill>
                  <a:cs typeface="Arial" pitchFamily="34" charset="0"/>
                </a:rPr>
                <a:t>}.{Build Number}</a:t>
              </a:r>
              <a:endParaRPr lang="en-US" altLang="ko-KR" sz="1200" dirty="0">
                <a:solidFill>
                  <a:schemeClr val="tx1">
                    <a:lumMod val="75000"/>
                    <a:lumOff val="25000"/>
                  </a:schemeClr>
                </a:solidFill>
                <a:cs typeface="Arial" pitchFamily="34" charset="0"/>
              </a:endParaRPr>
            </a:p>
            <a:p>
              <a:pPr marL="171450" indent="-171450" algn="just">
                <a:buFont typeface="Arial" panose="020B0604020202020204" pitchFamily="34" charset="0"/>
                <a:buChar char="•"/>
              </a:pPr>
              <a:r>
                <a:rPr lang="en-US" altLang="ko-KR" sz="1200" dirty="0">
                  <a:solidFill>
                    <a:schemeClr val="tx1">
                      <a:lumMod val="75000"/>
                      <a:lumOff val="25000"/>
                    </a:schemeClr>
                  </a:solidFill>
                  <a:cs typeface="Arial" pitchFamily="34" charset="0"/>
                </a:rPr>
                <a:t>Add ‘-SNAPSHOT ‘ to identify in development</a:t>
              </a:r>
            </a:p>
          </p:txBody>
        </p:sp>
        <p:sp>
          <p:nvSpPr>
            <p:cNvPr id="20" name="TextBox 19">
              <a:extLst>
                <a:ext uri="{FF2B5EF4-FFF2-40B4-BE49-F238E27FC236}">
                  <a16:creationId xmlns:a16="http://schemas.microsoft.com/office/drawing/2014/main" id="{3005232A-7DFA-7B47-B671-EA7B3859B700}"/>
                </a:ext>
              </a:extLst>
            </p:cNvPr>
            <p:cNvSpPr txBox="1"/>
            <p:nvPr/>
          </p:nvSpPr>
          <p:spPr>
            <a:xfrm>
              <a:off x="3017860" y="4195628"/>
              <a:ext cx="1870811" cy="276999"/>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&lt;version&gt;</a:t>
              </a:r>
              <a:endParaRPr lang="ko-KR" altLang="en-US" sz="1200" b="1" dirty="0">
                <a:solidFill>
                  <a:schemeClr val="accent6">
                    <a:lumMod val="50000"/>
                  </a:schemeClr>
                </a:solidFill>
                <a:cs typeface="Arial" pitchFamily="34" charset="0"/>
              </a:endParaRPr>
            </a:p>
          </p:txBody>
        </p:sp>
      </p:grpSp>
    </p:spTree>
    <p:extLst>
      <p:ext uri="{BB962C8B-B14F-4D97-AF65-F5344CB8AC3E}">
        <p14:creationId xmlns:p14="http://schemas.microsoft.com/office/powerpoint/2010/main" val="392176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7BF063-DA47-C14D-BA42-5A896BA3A38E}"/>
              </a:ext>
            </a:extLst>
          </p:cNvPr>
          <p:cNvPicPr>
            <a:picLocks noChangeAspect="1"/>
          </p:cNvPicPr>
          <p:nvPr/>
        </p:nvPicPr>
        <p:blipFill>
          <a:blip r:embed="rId2"/>
          <a:stretch>
            <a:fillRect/>
          </a:stretch>
        </p:blipFill>
        <p:spPr>
          <a:xfrm>
            <a:off x="683568" y="2561378"/>
            <a:ext cx="3126779" cy="6070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quarter" idx="10"/>
          </p:nvPr>
        </p:nvSpPr>
        <p:spPr>
          <a:xfrm>
            <a:off x="0" y="123478"/>
            <a:ext cx="9144000" cy="576064"/>
          </a:xfrm>
        </p:spPr>
        <p:txBody>
          <a:bodyPr/>
          <a:lstStyle/>
          <a:p>
            <a:r>
              <a:rPr lang="en-US" altLang="ko-KR" dirty="0"/>
              <a:t>POM - Packaging</a:t>
            </a:r>
          </a:p>
        </p:txBody>
      </p:sp>
      <p:sp>
        <p:nvSpPr>
          <p:cNvPr id="7" name="Freeform 6">
            <a:extLst>
              <a:ext uri="{FF2B5EF4-FFF2-40B4-BE49-F238E27FC236}">
                <a16:creationId xmlns:a16="http://schemas.microsoft.com/office/drawing/2014/main" id="{6BDD47A6-5550-7540-8D9F-506AF29029FE}"/>
              </a:ext>
            </a:extLst>
          </p:cNvPr>
          <p:cNvSpPr/>
          <p:nvPr/>
        </p:nvSpPr>
        <p:spPr>
          <a:xfrm flipH="1">
            <a:off x="3300736" y="1822364"/>
            <a:ext cx="5483731" cy="1111285"/>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8" name="Group 7">
            <a:extLst>
              <a:ext uri="{FF2B5EF4-FFF2-40B4-BE49-F238E27FC236}">
                <a16:creationId xmlns:a16="http://schemas.microsoft.com/office/drawing/2014/main" id="{E4391FD6-538E-3F4F-B939-CAD90660F1D1}"/>
              </a:ext>
            </a:extLst>
          </p:cNvPr>
          <p:cNvGrpSpPr/>
          <p:nvPr/>
        </p:nvGrpSpPr>
        <p:grpSpPr>
          <a:xfrm>
            <a:off x="4355976" y="1300361"/>
            <a:ext cx="4701961" cy="3836268"/>
            <a:chOff x="2946545" y="3563281"/>
            <a:chExt cx="2733710" cy="2777297"/>
          </a:xfrm>
        </p:grpSpPr>
        <p:sp>
          <p:nvSpPr>
            <p:cNvPr id="9" name="TextBox 8">
              <a:extLst>
                <a:ext uri="{FF2B5EF4-FFF2-40B4-BE49-F238E27FC236}">
                  <a16:creationId xmlns:a16="http://schemas.microsoft.com/office/drawing/2014/main" id="{DA880ECA-7F94-404E-A31B-D03B98DA0AEB}"/>
                </a:ext>
              </a:extLst>
            </p:cNvPr>
            <p:cNvSpPr txBox="1"/>
            <p:nvPr/>
          </p:nvSpPr>
          <p:spPr>
            <a:xfrm>
              <a:off x="2946545" y="3733615"/>
              <a:ext cx="2733710" cy="2606963"/>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Maven could be instructed by the either of </a:t>
              </a:r>
              <a:r>
                <a:rPr lang="en-US" sz="1200" dirty="0">
                  <a:solidFill>
                    <a:schemeClr val="tx1">
                      <a:lumMod val="75000"/>
                      <a:lumOff val="25000"/>
                    </a:schemeClr>
                  </a:solidFill>
                  <a:cs typeface="Arial" pitchFamily="34" charset="0"/>
                </a:rPr>
                <a:t>below packaging type</a:t>
              </a:r>
              <a:r>
                <a:rPr lang="en-US" sz="1200" dirty="0" smtClean="0">
                  <a:solidFill>
                    <a:schemeClr val="tx1">
                      <a:lumMod val="75000"/>
                      <a:lumOff val="25000"/>
                    </a:schemeClr>
                  </a:solidFill>
                  <a:cs typeface="Arial" pitchFamily="34" charset="0"/>
                </a:rPr>
                <a:t>.</a:t>
              </a:r>
            </a:p>
            <a:p>
              <a:pPr algn="just"/>
              <a:endParaRPr lang="en-US" sz="1200" dirty="0">
                <a:solidFill>
                  <a:schemeClr val="tx1">
                    <a:lumMod val="75000"/>
                    <a:lumOff val="25000"/>
                  </a:schemeClr>
                </a:solidFill>
                <a:cs typeface="Arial" pitchFamily="34" charset="0"/>
              </a:endParaRPr>
            </a:p>
            <a:p>
              <a:pPr algn="just"/>
              <a:r>
                <a:rPr lang="en-US" sz="1200" b="1" u="sng" dirty="0">
                  <a:solidFill>
                    <a:schemeClr val="tx1">
                      <a:lumMod val="75000"/>
                      <a:lumOff val="25000"/>
                    </a:schemeClr>
                  </a:solidFill>
                  <a:cs typeface="Arial" pitchFamily="34" charset="0"/>
                </a:rPr>
                <a:t>POM Type</a:t>
              </a:r>
            </a:p>
            <a:p>
              <a:pPr algn="just"/>
              <a:r>
                <a:rPr lang="en-US" sz="1200" dirty="0">
                  <a:solidFill>
                    <a:schemeClr val="tx1">
                      <a:lumMod val="75000"/>
                      <a:lumOff val="25000"/>
                    </a:schemeClr>
                  </a:solidFill>
                  <a:cs typeface="Arial" pitchFamily="34" charset="0"/>
                </a:rPr>
                <a:t>Utilize to define parent project in multi-module project structure</a:t>
              </a:r>
              <a:r>
                <a:rPr lang="en-US" sz="1200" dirty="0" smtClean="0">
                  <a:solidFill>
                    <a:schemeClr val="tx1">
                      <a:lumMod val="75000"/>
                      <a:lumOff val="25000"/>
                    </a:schemeClr>
                  </a:solidFill>
                  <a:cs typeface="Arial" pitchFamily="34" charset="0"/>
                </a:rPr>
                <a:t>.</a:t>
              </a:r>
            </a:p>
            <a:p>
              <a:pPr algn="just"/>
              <a:endParaRPr lang="en-US" sz="1200" dirty="0">
                <a:solidFill>
                  <a:schemeClr val="tx1">
                    <a:lumMod val="75000"/>
                    <a:lumOff val="25000"/>
                  </a:schemeClr>
                </a:solidFill>
                <a:cs typeface="Arial" pitchFamily="34" charset="0"/>
              </a:endParaRPr>
            </a:p>
            <a:p>
              <a:pPr algn="just"/>
              <a:r>
                <a:rPr lang="en-US" sz="1200" b="1" u="sng" dirty="0">
                  <a:solidFill>
                    <a:schemeClr val="tx1">
                      <a:lumMod val="75000"/>
                      <a:lumOff val="25000"/>
                    </a:schemeClr>
                  </a:solidFill>
                  <a:cs typeface="Arial" pitchFamily="34" charset="0"/>
                </a:rPr>
                <a:t>JAR Type</a:t>
              </a:r>
              <a:endParaRPr lang="en-US" sz="1200" u="sng" dirty="0">
                <a:solidFill>
                  <a:schemeClr val="tx1">
                    <a:lumMod val="75000"/>
                    <a:lumOff val="25000"/>
                  </a:schemeClr>
                </a:solidFill>
                <a:cs typeface="Arial" pitchFamily="34" charset="0"/>
              </a:endParaRPr>
            </a:p>
            <a:p>
              <a:pPr algn="just"/>
              <a:r>
                <a:rPr lang="en-US" sz="1200" dirty="0">
                  <a:solidFill>
                    <a:schemeClr val="tx1">
                      <a:lumMod val="75000"/>
                      <a:lumOff val="25000"/>
                    </a:schemeClr>
                  </a:solidFill>
                  <a:cs typeface="Arial" pitchFamily="34" charset="0"/>
                </a:rPr>
                <a:t>Utilize to define library, standalone and microservice application.</a:t>
              </a:r>
            </a:p>
            <a:p>
              <a:pPr algn="just"/>
              <a:r>
                <a:rPr lang="en-US" sz="1200" dirty="0">
                  <a:solidFill>
                    <a:schemeClr val="tx1">
                      <a:lumMod val="75000"/>
                      <a:lumOff val="25000"/>
                    </a:schemeClr>
                  </a:solidFill>
                  <a:cs typeface="Arial" pitchFamily="34" charset="0"/>
                </a:rPr>
                <a:t>	</a:t>
              </a:r>
            </a:p>
            <a:p>
              <a:pPr algn="just"/>
              <a:r>
                <a:rPr lang="en-US" altLang="ko-KR" sz="1200" b="1" u="sng" dirty="0">
                  <a:solidFill>
                    <a:schemeClr val="tx1">
                      <a:lumMod val="75000"/>
                      <a:lumOff val="25000"/>
                    </a:schemeClr>
                  </a:solidFill>
                  <a:cs typeface="Arial" pitchFamily="34" charset="0"/>
                </a:rPr>
                <a:t>WAR Type</a:t>
              </a:r>
            </a:p>
            <a:p>
              <a:pPr algn="just"/>
              <a:r>
                <a:rPr lang="en-US" altLang="ko-KR" sz="1200" dirty="0">
                  <a:solidFill>
                    <a:schemeClr val="tx1">
                      <a:lumMod val="75000"/>
                      <a:lumOff val="25000"/>
                    </a:schemeClr>
                  </a:solidFill>
                  <a:cs typeface="Arial" pitchFamily="34" charset="0"/>
                </a:rPr>
                <a:t>Utilize to define web application that could be deployed directly into application server directly.</a:t>
              </a:r>
            </a:p>
            <a:p>
              <a:pPr algn="just"/>
              <a:endParaRPr lang="en-US" altLang="ko-KR" sz="1200" dirty="0">
                <a:solidFill>
                  <a:schemeClr val="tx1">
                    <a:lumMod val="75000"/>
                    <a:lumOff val="25000"/>
                  </a:schemeClr>
                </a:solidFill>
                <a:cs typeface="Arial" pitchFamily="34" charset="0"/>
              </a:endParaRPr>
            </a:p>
            <a:p>
              <a:pPr algn="just"/>
              <a:r>
                <a:rPr lang="en-US" altLang="ko-KR" sz="1200" b="1" u="sng" dirty="0">
                  <a:solidFill>
                    <a:schemeClr val="tx1">
                      <a:lumMod val="75000"/>
                      <a:lumOff val="25000"/>
                    </a:schemeClr>
                  </a:solidFill>
                  <a:cs typeface="Arial" pitchFamily="34" charset="0"/>
                </a:rPr>
                <a:t>EAR Type</a:t>
              </a:r>
            </a:p>
            <a:p>
              <a:pPr algn="just"/>
              <a:r>
                <a:rPr lang="en-US" altLang="ko-KR" sz="1200" dirty="0">
                  <a:solidFill>
                    <a:schemeClr val="tx1">
                      <a:lumMod val="75000"/>
                      <a:lumOff val="25000"/>
                    </a:schemeClr>
                  </a:solidFill>
                  <a:cs typeface="Arial" pitchFamily="34" charset="0"/>
                </a:rPr>
                <a:t>Utilize for complex application that will contain both jar and war.</a:t>
              </a:r>
            </a:p>
            <a:p>
              <a:pPr algn="just"/>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3997D600-7756-3C44-A622-FFB18A1402B1}"/>
                </a:ext>
              </a:extLst>
            </p:cNvPr>
            <p:cNvSpPr txBox="1"/>
            <p:nvPr/>
          </p:nvSpPr>
          <p:spPr>
            <a:xfrm>
              <a:off x="2946545" y="3563281"/>
              <a:ext cx="2733709" cy="200536"/>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&lt;packaging&gt;</a:t>
              </a:r>
              <a:endParaRPr lang="ko-KR" altLang="en-US" sz="1200" b="1" dirty="0">
                <a:solidFill>
                  <a:schemeClr val="accent6">
                    <a:lumMod val="50000"/>
                  </a:schemeClr>
                </a:solidFill>
                <a:cs typeface="Arial" pitchFamily="34" charset="0"/>
              </a:endParaRPr>
            </a:p>
          </p:txBody>
        </p:sp>
      </p:grpSp>
      <p:sp>
        <p:nvSpPr>
          <p:cNvPr id="12" name="TextBox 11">
            <a:extLst>
              <a:ext uri="{FF2B5EF4-FFF2-40B4-BE49-F238E27FC236}">
                <a16:creationId xmlns:a16="http://schemas.microsoft.com/office/drawing/2014/main" id="{90607A82-5844-6145-8C47-24B24C89B6C6}"/>
              </a:ext>
            </a:extLst>
          </p:cNvPr>
          <p:cNvSpPr txBox="1"/>
          <p:nvPr/>
        </p:nvSpPr>
        <p:spPr>
          <a:xfrm>
            <a:off x="143508" y="1154596"/>
            <a:ext cx="8640960"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Build type identified using the “packaging” element. It tells Maven how to build the project and copy the result into “target” folder.</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6591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1A2E63-3196-D246-994D-F909A8F3D84E}"/>
              </a:ext>
            </a:extLst>
          </p:cNvPr>
          <p:cNvPicPr>
            <a:picLocks noChangeAspect="1"/>
          </p:cNvPicPr>
          <p:nvPr/>
        </p:nvPicPr>
        <p:blipFill>
          <a:blip r:embed="rId2"/>
          <a:stretch>
            <a:fillRect/>
          </a:stretch>
        </p:blipFill>
        <p:spPr>
          <a:xfrm>
            <a:off x="323528" y="3064412"/>
            <a:ext cx="3325862" cy="883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quarter" idx="10"/>
          </p:nvPr>
        </p:nvSpPr>
        <p:spPr>
          <a:xfrm>
            <a:off x="0" y="123478"/>
            <a:ext cx="9144000" cy="576064"/>
          </a:xfrm>
        </p:spPr>
        <p:txBody>
          <a:bodyPr/>
          <a:lstStyle/>
          <a:p>
            <a:r>
              <a:rPr lang="en-US" altLang="ko-KR" dirty="0"/>
              <a:t>POM - Inheritance</a:t>
            </a:r>
          </a:p>
        </p:txBody>
      </p:sp>
      <p:grpSp>
        <p:nvGrpSpPr>
          <p:cNvPr id="8" name="Group 7">
            <a:extLst>
              <a:ext uri="{FF2B5EF4-FFF2-40B4-BE49-F238E27FC236}">
                <a16:creationId xmlns:a16="http://schemas.microsoft.com/office/drawing/2014/main" id="{E4391FD6-538E-3F4F-B939-CAD90660F1D1}"/>
              </a:ext>
            </a:extLst>
          </p:cNvPr>
          <p:cNvGrpSpPr/>
          <p:nvPr/>
        </p:nvGrpSpPr>
        <p:grpSpPr>
          <a:xfrm>
            <a:off x="4314935" y="2660582"/>
            <a:ext cx="4292858" cy="686432"/>
            <a:chOff x="2946545" y="3563281"/>
            <a:chExt cx="2834329" cy="496948"/>
          </a:xfrm>
        </p:grpSpPr>
        <p:sp>
          <p:nvSpPr>
            <p:cNvPr id="9" name="TextBox 8">
              <a:extLst>
                <a:ext uri="{FF2B5EF4-FFF2-40B4-BE49-F238E27FC236}">
                  <a16:creationId xmlns:a16="http://schemas.microsoft.com/office/drawing/2014/main" id="{DA880ECA-7F94-404E-A31B-D03B98DA0AEB}"/>
                </a:ext>
              </a:extLst>
            </p:cNvPr>
            <p:cNvSpPr txBox="1"/>
            <p:nvPr/>
          </p:nvSpPr>
          <p:spPr>
            <a:xfrm>
              <a:off x="3047164" y="3859693"/>
              <a:ext cx="2733710" cy="200536"/>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It will inherit </a:t>
              </a:r>
              <a:r>
                <a:rPr lang="en-US" altLang="ko-KR" sz="1200" dirty="0" smtClean="0">
                  <a:solidFill>
                    <a:schemeClr val="tx1">
                      <a:lumMod val="75000"/>
                      <a:lumOff val="25000"/>
                    </a:schemeClr>
                  </a:solidFill>
                  <a:cs typeface="Arial" pitchFamily="34" charset="0"/>
                </a:rPr>
                <a:t>other project </a:t>
              </a:r>
              <a:r>
                <a:rPr lang="en-US" altLang="ko-KR" sz="1200" dirty="0">
                  <a:solidFill>
                    <a:schemeClr val="tx1">
                      <a:lumMod val="75000"/>
                      <a:lumOff val="25000"/>
                    </a:schemeClr>
                  </a:solidFill>
                  <a:cs typeface="Arial" pitchFamily="34" charset="0"/>
                </a:rPr>
                <a:t>POM</a:t>
              </a:r>
            </a:p>
          </p:txBody>
        </p:sp>
        <p:sp>
          <p:nvSpPr>
            <p:cNvPr id="10" name="TextBox 9">
              <a:extLst>
                <a:ext uri="{FF2B5EF4-FFF2-40B4-BE49-F238E27FC236}">
                  <a16:creationId xmlns:a16="http://schemas.microsoft.com/office/drawing/2014/main" id="{3997D600-7756-3C44-A622-FFB18A1402B1}"/>
                </a:ext>
              </a:extLst>
            </p:cNvPr>
            <p:cNvSpPr txBox="1"/>
            <p:nvPr/>
          </p:nvSpPr>
          <p:spPr>
            <a:xfrm>
              <a:off x="2946545" y="3563281"/>
              <a:ext cx="2733709" cy="200536"/>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Module Reference</a:t>
              </a:r>
              <a:endParaRPr lang="ko-KR" altLang="en-US" sz="1200" b="1" dirty="0">
                <a:solidFill>
                  <a:schemeClr val="accent6">
                    <a:lumMod val="50000"/>
                  </a:schemeClr>
                </a:solidFill>
                <a:cs typeface="Arial" pitchFamily="34" charset="0"/>
              </a:endParaRPr>
            </a:p>
          </p:txBody>
        </p:sp>
      </p:grpSp>
      <p:sp>
        <p:nvSpPr>
          <p:cNvPr id="12" name="TextBox 11">
            <a:extLst>
              <a:ext uri="{FF2B5EF4-FFF2-40B4-BE49-F238E27FC236}">
                <a16:creationId xmlns:a16="http://schemas.microsoft.com/office/drawing/2014/main" id="{90607A82-5844-6145-8C47-24B24C89B6C6}"/>
              </a:ext>
            </a:extLst>
          </p:cNvPr>
          <p:cNvSpPr txBox="1"/>
          <p:nvPr/>
        </p:nvSpPr>
        <p:spPr>
          <a:xfrm>
            <a:off x="143508" y="1246929"/>
            <a:ext cx="8640960"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When we declare library dependency, Maven will inject POM reference from backend.</a:t>
            </a:r>
            <a:endParaRPr lang="ko-KR" altLang="en-US" sz="1200" dirty="0">
              <a:solidFill>
                <a:schemeClr val="tx1">
                  <a:lumMod val="75000"/>
                  <a:lumOff val="25000"/>
                </a:schemeClr>
              </a:solidFill>
              <a:cs typeface="Arial" pitchFamily="34" charset="0"/>
            </a:endParaRPr>
          </a:p>
        </p:txBody>
      </p:sp>
      <p:pic>
        <p:nvPicPr>
          <p:cNvPr id="13" name="Picture 12">
            <a:extLst>
              <a:ext uri="{FF2B5EF4-FFF2-40B4-BE49-F238E27FC236}">
                <a16:creationId xmlns:a16="http://schemas.microsoft.com/office/drawing/2014/main" id="{C6BA14C6-D7A2-4E4F-B8B7-76AE19B22106}"/>
              </a:ext>
            </a:extLst>
          </p:cNvPr>
          <p:cNvPicPr>
            <a:picLocks noChangeAspect="1"/>
          </p:cNvPicPr>
          <p:nvPr/>
        </p:nvPicPr>
        <p:blipFill>
          <a:blip r:embed="rId3"/>
          <a:stretch>
            <a:fillRect/>
          </a:stretch>
        </p:blipFill>
        <p:spPr>
          <a:xfrm>
            <a:off x="323528" y="1755908"/>
            <a:ext cx="3312368" cy="880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Freeform 13">
            <a:extLst>
              <a:ext uri="{FF2B5EF4-FFF2-40B4-BE49-F238E27FC236}">
                <a16:creationId xmlns:a16="http://schemas.microsoft.com/office/drawing/2014/main" id="{A7C495E7-57AE-D940-8345-7314093A0A26}"/>
              </a:ext>
            </a:extLst>
          </p:cNvPr>
          <p:cNvSpPr/>
          <p:nvPr/>
        </p:nvSpPr>
        <p:spPr>
          <a:xfrm flipH="1">
            <a:off x="3419872" y="3003798"/>
            <a:ext cx="4824536" cy="213110"/>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15" name="Group 14">
            <a:extLst>
              <a:ext uri="{FF2B5EF4-FFF2-40B4-BE49-F238E27FC236}">
                <a16:creationId xmlns:a16="http://schemas.microsoft.com/office/drawing/2014/main" id="{9E8513EC-220D-6341-B469-2410BFF42ACE}"/>
              </a:ext>
            </a:extLst>
          </p:cNvPr>
          <p:cNvGrpSpPr/>
          <p:nvPr/>
        </p:nvGrpSpPr>
        <p:grpSpPr>
          <a:xfrm>
            <a:off x="4572000" y="1477355"/>
            <a:ext cx="4140461" cy="706408"/>
            <a:chOff x="2946544" y="3563281"/>
            <a:chExt cx="2733710" cy="511410"/>
          </a:xfrm>
        </p:grpSpPr>
        <p:sp>
          <p:nvSpPr>
            <p:cNvPr id="16" name="TextBox 15">
              <a:extLst>
                <a:ext uri="{FF2B5EF4-FFF2-40B4-BE49-F238E27FC236}">
                  <a16:creationId xmlns:a16="http://schemas.microsoft.com/office/drawing/2014/main" id="{DF59ACDE-2B23-A34F-AEE1-051426E2A300}"/>
                </a:ext>
              </a:extLst>
            </p:cNvPr>
            <p:cNvSpPr txBox="1"/>
            <p:nvPr/>
          </p:nvSpPr>
          <p:spPr>
            <a:xfrm>
              <a:off x="2946544" y="3874155"/>
              <a:ext cx="2733710" cy="200536"/>
            </a:xfrm>
            <a:prstGeom prst="rect">
              <a:avLst/>
            </a:prstGeom>
            <a:noFill/>
            <a:ln>
              <a:noFill/>
            </a:ln>
          </p:spPr>
          <p:txBody>
            <a:bodyPr wrap="square" rtlCol="0" anchor="ctr">
              <a:spAutoFit/>
            </a:bodyPr>
            <a:lstStyle/>
            <a:p>
              <a:pPr algn="just"/>
              <a:r>
                <a:rPr lang="en-US" altLang="ko-KR" sz="1200" dirty="0">
                  <a:solidFill>
                    <a:schemeClr val="tx1">
                      <a:lumMod val="75000"/>
                      <a:lumOff val="25000"/>
                    </a:schemeClr>
                  </a:solidFill>
                  <a:cs typeface="Arial" pitchFamily="34" charset="0"/>
                </a:rPr>
                <a:t>It will inherit parent POM</a:t>
              </a:r>
            </a:p>
          </p:txBody>
        </p:sp>
        <p:sp>
          <p:nvSpPr>
            <p:cNvPr id="17" name="TextBox 16">
              <a:extLst>
                <a:ext uri="{FF2B5EF4-FFF2-40B4-BE49-F238E27FC236}">
                  <a16:creationId xmlns:a16="http://schemas.microsoft.com/office/drawing/2014/main" id="{72D4EDD4-87D1-8F4E-A589-D3DE36C9DCA6}"/>
                </a:ext>
              </a:extLst>
            </p:cNvPr>
            <p:cNvSpPr txBox="1"/>
            <p:nvPr/>
          </p:nvSpPr>
          <p:spPr>
            <a:xfrm>
              <a:off x="2946545" y="3563281"/>
              <a:ext cx="2733709" cy="200536"/>
            </a:xfrm>
            <a:prstGeom prst="rect">
              <a:avLst/>
            </a:prstGeom>
            <a:noFill/>
          </p:spPr>
          <p:txBody>
            <a:bodyPr wrap="square" rtlCol="0" anchor="ctr">
              <a:spAutoFit/>
            </a:bodyPr>
            <a:lstStyle/>
            <a:p>
              <a:pPr algn="ctr"/>
              <a:r>
                <a:rPr lang="en-US" altLang="ko-KR" sz="1200" b="1" dirty="0">
                  <a:solidFill>
                    <a:schemeClr val="accent6">
                      <a:lumMod val="50000"/>
                    </a:schemeClr>
                  </a:solidFill>
                  <a:cs typeface="Arial" pitchFamily="34" charset="0"/>
                </a:rPr>
                <a:t>Parent Reference</a:t>
              </a:r>
              <a:endParaRPr lang="ko-KR" altLang="en-US" sz="1200" b="1" dirty="0">
                <a:solidFill>
                  <a:schemeClr val="accent6">
                    <a:lumMod val="50000"/>
                  </a:schemeClr>
                </a:solidFill>
                <a:cs typeface="Arial" pitchFamily="34" charset="0"/>
              </a:endParaRPr>
            </a:p>
          </p:txBody>
        </p:sp>
      </p:grpSp>
      <p:sp>
        <p:nvSpPr>
          <p:cNvPr id="18" name="Freeform 17">
            <a:extLst>
              <a:ext uri="{FF2B5EF4-FFF2-40B4-BE49-F238E27FC236}">
                <a16:creationId xmlns:a16="http://schemas.microsoft.com/office/drawing/2014/main" id="{0C52899E-5D2D-1B4E-9570-2B96A6644CE4}"/>
              </a:ext>
            </a:extLst>
          </p:cNvPr>
          <p:cNvSpPr/>
          <p:nvPr/>
        </p:nvSpPr>
        <p:spPr>
          <a:xfrm flipH="1">
            <a:off x="3419872" y="1857026"/>
            <a:ext cx="4824536" cy="213110"/>
          </a:xfrm>
          <a:custGeom>
            <a:avLst/>
            <a:gdLst>
              <a:gd name="connsiteX0" fmla="*/ 2735248 w 2735248"/>
              <a:gd name="connsiteY0" fmla="*/ 310101 h 310101"/>
              <a:gd name="connsiteX1" fmla="*/ 2472855 w 2735248"/>
              <a:gd name="connsiteY1" fmla="*/ 7951 h 310101"/>
              <a:gd name="connsiteX2" fmla="*/ 0 w 2735248"/>
              <a:gd name="connsiteY2" fmla="*/ 0 h 310101"/>
              <a:gd name="connsiteX0" fmla="*/ 3218052 w 3218052"/>
              <a:gd name="connsiteY0" fmla="*/ 807535 h 807535"/>
              <a:gd name="connsiteX1" fmla="*/ 2472855 w 3218052"/>
              <a:gd name="connsiteY1" fmla="*/ 7951 h 807535"/>
              <a:gd name="connsiteX2" fmla="*/ 0 w 3218052"/>
              <a:gd name="connsiteY2" fmla="*/ 0 h 807535"/>
              <a:gd name="connsiteX0" fmla="*/ 3115639 w 3115639"/>
              <a:gd name="connsiteY0" fmla="*/ 1165980 h 1165980"/>
              <a:gd name="connsiteX1" fmla="*/ 2472855 w 3115639"/>
              <a:gd name="connsiteY1" fmla="*/ 7951 h 1165980"/>
              <a:gd name="connsiteX2" fmla="*/ 0 w 3115639"/>
              <a:gd name="connsiteY2" fmla="*/ 0 h 1165980"/>
            </a:gdLst>
            <a:ahLst/>
            <a:cxnLst>
              <a:cxn ang="0">
                <a:pos x="connsiteX0" y="connsiteY0"/>
              </a:cxn>
              <a:cxn ang="0">
                <a:pos x="connsiteX1" y="connsiteY1"/>
              </a:cxn>
              <a:cxn ang="0">
                <a:pos x="connsiteX2" y="connsiteY2"/>
              </a:cxn>
            </a:cxnLst>
            <a:rect l="l" t="t" r="r" b="b"/>
            <a:pathLst>
              <a:path w="3115639" h="1165980">
                <a:moveTo>
                  <a:pt x="3115639" y="1165980"/>
                </a:moveTo>
                <a:lnTo>
                  <a:pt x="2472855" y="7951"/>
                </a:lnTo>
                <a:lnTo>
                  <a:pt x="0" y="0"/>
                </a:lnTo>
              </a:path>
            </a:pathLst>
          </a:custGeom>
          <a:ln w="25400">
            <a:solidFill>
              <a:schemeClr val="tx1">
                <a:lumMod val="75000"/>
                <a:lumOff val="25000"/>
              </a:schemeClr>
            </a:solidFill>
            <a:prstDash val="sysDot"/>
            <a:head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426307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4642</TotalTime>
  <Words>937</Words>
  <Application>Microsoft Office PowerPoint</Application>
  <PresentationFormat>On-screen Show (16:9)</PresentationFormat>
  <Paragraphs>190</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맑은 고딕</vt:lpstr>
      <vt:lpstr>Arial</vt:lpstr>
      <vt:lpstr>Arial Unicode MS</vt:lpstr>
      <vt:lpstr>Athelas</vt:lpstr>
      <vt:lpstr>Calibri</vt:lpstr>
      <vt:lpstr>Century Gothic</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Santra, Mrinmay (Cognizant)</cp:lastModifiedBy>
  <cp:revision>380</cp:revision>
  <dcterms:created xsi:type="dcterms:W3CDTF">2016-12-05T23:26:54Z</dcterms:created>
  <dcterms:modified xsi:type="dcterms:W3CDTF">2019-01-17T05:38:18Z</dcterms:modified>
</cp:coreProperties>
</file>