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6" r:id="rId2"/>
    <p:sldId id="293" r:id="rId3"/>
    <p:sldId id="294" r:id="rId4"/>
    <p:sldId id="295" r:id="rId5"/>
    <p:sldId id="296" r:id="rId6"/>
    <p:sldId id="307" r:id="rId7"/>
    <p:sldId id="321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06" r:id="rId16"/>
    <p:sldId id="334" r:id="rId17"/>
    <p:sldId id="335" r:id="rId18"/>
    <p:sldId id="336" r:id="rId19"/>
    <p:sldId id="337" r:id="rId20"/>
    <p:sldId id="338" r:id="rId21"/>
    <p:sldId id="258" r:id="rId22"/>
    <p:sldId id="259" r:id="rId23"/>
    <p:sldId id="261" r:id="rId24"/>
    <p:sldId id="260" r:id="rId25"/>
    <p:sldId id="339" r:id="rId26"/>
    <p:sldId id="262" r:id="rId27"/>
    <p:sldId id="277" r:id="rId28"/>
    <p:sldId id="297" r:id="rId29"/>
    <p:sldId id="353" r:id="rId30"/>
    <p:sldId id="271" r:id="rId31"/>
    <p:sldId id="270" r:id="rId32"/>
    <p:sldId id="300" r:id="rId33"/>
    <p:sldId id="342" r:id="rId34"/>
    <p:sldId id="354" r:id="rId35"/>
    <p:sldId id="301" r:id="rId36"/>
    <p:sldId id="343" r:id="rId37"/>
    <p:sldId id="405" r:id="rId38"/>
    <p:sldId id="406" r:id="rId39"/>
    <p:sldId id="345" r:id="rId40"/>
    <p:sldId id="302" r:id="rId41"/>
    <p:sldId id="344" r:id="rId42"/>
    <p:sldId id="346" r:id="rId43"/>
    <p:sldId id="263" r:id="rId44"/>
    <p:sldId id="264" r:id="rId45"/>
    <p:sldId id="265" r:id="rId46"/>
    <p:sldId id="276" r:id="rId47"/>
    <p:sldId id="266" r:id="rId48"/>
    <p:sldId id="267" r:id="rId49"/>
    <p:sldId id="268" r:id="rId50"/>
    <p:sldId id="348" r:id="rId51"/>
    <p:sldId id="273" r:id="rId52"/>
    <p:sldId id="280" r:id="rId53"/>
    <p:sldId id="281" r:id="rId54"/>
    <p:sldId id="282" r:id="rId55"/>
    <p:sldId id="399" r:id="rId56"/>
    <p:sldId id="400" r:id="rId57"/>
    <p:sldId id="401" r:id="rId58"/>
    <p:sldId id="364" r:id="rId59"/>
    <p:sldId id="402" r:id="rId60"/>
    <p:sldId id="403" r:id="rId61"/>
    <p:sldId id="393" r:id="rId62"/>
    <p:sldId id="349" r:id="rId63"/>
    <p:sldId id="350" r:id="rId64"/>
    <p:sldId id="340" r:id="rId65"/>
    <p:sldId id="287" r:id="rId66"/>
    <p:sldId id="288" r:id="rId67"/>
    <p:sldId id="351" r:id="rId68"/>
    <p:sldId id="404" r:id="rId69"/>
    <p:sldId id="410" r:id="rId70"/>
    <p:sldId id="289" r:id="rId71"/>
    <p:sldId id="292" r:id="rId72"/>
    <p:sldId id="411" r:id="rId73"/>
    <p:sldId id="352" r:id="rId74"/>
    <p:sldId id="315" r:id="rId75"/>
    <p:sldId id="316" r:id="rId76"/>
    <p:sldId id="317" r:id="rId77"/>
    <p:sldId id="318" r:id="rId78"/>
    <p:sldId id="324" r:id="rId79"/>
    <p:sldId id="328" r:id="rId80"/>
    <p:sldId id="325" r:id="rId81"/>
    <p:sldId id="327" r:id="rId82"/>
    <p:sldId id="326" r:id="rId83"/>
    <p:sldId id="320" r:id="rId84"/>
    <p:sldId id="323" r:id="rId85"/>
    <p:sldId id="322" r:id="rId86"/>
    <p:sldId id="331" r:id="rId87"/>
    <p:sldId id="332" r:id="rId88"/>
    <p:sldId id="396" r:id="rId89"/>
    <p:sldId id="407" r:id="rId90"/>
    <p:sldId id="408" r:id="rId91"/>
    <p:sldId id="409" r:id="rId92"/>
    <p:sldId id="319" r:id="rId93"/>
    <p:sldId id="600" r:id="rId94"/>
    <p:sldId id="601" r:id="rId95"/>
    <p:sldId id="602" r:id="rId96"/>
    <p:sldId id="603" r:id="rId97"/>
    <p:sldId id="604" r:id="rId98"/>
    <p:sldId id="605" r:id="rId99"/>
    <p:sldId id="606" r:id="rId100"/>
    <p:sldId id="607" r:id="rId101"/>
    <p:sldId id="608" r:id="rId102"/>
    <p:sldId id="471" r:id="rId103"/>
    <p:sldId id="290" r:id="rId104"/>
    <p:sldId id="291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37E5-3790-4B06-8EC3-D07AA97CCF9F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E58C9-17CC-46A3-9DA2-B7EF30A2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2ADEC-EAA1-4D94-94C1-728A162973B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21400" cy="3443288"/>
          </a:xfrm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78325"/>
            <a:ext cx="5087937" cy="4148138"/>
          </a:xfrm>
        </p:spPr>
        <p:txBody>
          <a:bodyPr/>
          <a:lstStyle/>
          <a:p>
            <a:pPr defTabSz="890588"/>
            <a:r>
              <a:rPr lang="en-US" altLang="en-US"/>
              <a:t>But what is TRUTH?</a:t>
            </a:r>
          </a:p>
        </p:txBody>
      </p:sp>
    </p:spTree>
    <p:extLst>
      <p:ext uri="{BB962C8B-B14F-4D97-AF65-F5344CB8AC3E}">
        <p14:creationId xmlns:p14="http://schemas.microsoft.com/office/powerpoint/2010/main" val="3033146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CCBED2-2C60-4E23-881C-A7F9931F7971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96</a:t>
            </a:fld>
            <a:endParaRPr lang="en-US" alt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54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30806C9-0CB6-4682-8EBB-30A4151F012F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97</a:t>
            </a:fld>
            <a:endParaRPr lang="en-US" altLang="en-US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155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65A9BEE-578C-4C60-BDA3-3CE601C3FB5D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98</a:t>
            </a:fld>
            <a:endParaRPr lang="en-US" altLang="en-US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943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80125F9-275D-49A7-B8BB-5E22E5073075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99</a:t>
            </a:fld>
            <a:endParaRPr lang="en-US" altLang="en-US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084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E6D0C83-8678-4852-85BA-E0B54753D1AA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100</a:t>
            </a:fld>
            <a:endParaRPr lang="en-US" altLang="en-US" sz="13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16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423B967-EEBE-4B80-BD40-6560E5DE355A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101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2ADEC-EAA1-4D94-94C1-728A162973B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21400" cy="3443288"/>
          </a:xfrm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78325"/>
            <a:ext cx="5087937" cy="4148138"/>
          </a:xfrm>
        </p:spPr>
        <p:txBody>
          <a:bodyPr/>
          <a:lstStyle/>
          <a:p>
            <a:pPr defTabSz="890588"/>
            <a:r>
              <a:rPr lang="en-US" altLang="en-US"/>
              <a:t>But what is TRUTH?</a:t>
            </a:r>
          </a:p>
        </p:txBody>
      </p:sp>
    </p:spTree>
    <p:extLst>
      <p:ext uri="{BB962C8B-B14F-4D97-AF65-F5344CB8AC3E}">
        <p14:creationId xmlns:p14="http://schemas.microsoft.com/office/powerpoint/2010/main" val="33964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4FD5A-9C3F-4B8C-A540-1A5837B6469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85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4FD5A-9C3F-4B8C-A540-1A5837B6469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58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4FD5A-9C3F-4B8C-A540-1A5837B6469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892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D3C1A-86DF-4317-BBE1-B8893437ED1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637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507737-4207-449B-962D-3CF0250611B2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93</a:t>
            </a:fld>
            <a:endParaRPr lang="en-US" altLang="en-US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22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1762716-B88C-43BF-A07C-35C5F013B0E4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94</a:t>
            </a:fld>
            <a:endParaRPr lang="en-US" alt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900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2CAE63C-2869-4404-9DD4-3042AD98267D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95</a:t>
            </a:fld>
            <a:endParaRPr lang="en-US" altLang="en-US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21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4DC0-FCCD-4446-93F0-64807BDA1FE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Microsoft_Minesweeper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portal.helsinki.fi/en/publications/proceedings-of-sat-competition-2023-solver-benchmark-and-proof-ch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ctools.org/about.html#prop_syntax" TargetMode="External"/><Relationship Id="rId2" Type="http://schemas.openxmlformats.org/officeDocument/2006/relationships/hyperlink" Target="https://logictools.org/prop.html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CPSC 583</a:t>
            </a:r>
            <a:br>
              <a:rPr lang="en-US" dirty="0"/>
            </a:br>
            <a:r>
              <a:rPr lang="en-US" dirty="0"/>
              <a:t>Expert Systems Design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Anand </a:t>
            </a:r>
            <a:r>
              <a:rPr lang="en-US" dirty="0" err="1"/>
              <a:t>Panangadan</a:t>
            </a:r>
            <a:endParaRPr lang="en-US" dirty="0"/>
          </a:p>
          <a:p>
            <a:r>
              <a:rPr lang="en-US" dirty="0"/>
              <a:t>apanangadan@fullerton.edu</a:t>
            </a:r>
          </a:p>
        </p:txBody>
      </p:sp>
    </p:spTree>
    <p:extLst>
      <p:ext uri="{BB962C8B-B14F-4D97-AF65-F5344CB8AC3E}">
        <p14:creationId xmlns:p14="http://schemas.microsoft.com/office/powerpoint/2010/main" val="425708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4995" name="Picture 3" descr="wumpus-seq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321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41776187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38699240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v. Backward chaining</a:t>
            </a:r>
            <a:endParaRPr lang="en-GB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Forward chaining is reasoning from facts to the conclusions resulting from those facts</a:t>
            </a:r>
          </a:p>
          <a:p>
            <a:pPr lvl="1"/>
            <a:r>
              <a:rPr lang="en-US" altLang="en-US" sz="2000" dirty="0"/>
              <a:t>In the </a:t>
            </a:r>
            <a:r>
              <a:rPr lang="en-US" altLang="en-US" sz="2000" dirty="0" err="1"/>
              <a:t>Wumpus</a:t>
            </a:r>
            <a:r>
              <a:rPr lang="en-US" altLang="en-US" sz="2000" dirty="0"/>
              <a:t> world: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Start from facts: stench(1,2)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Conclude: </a:t>
            </a:r>
            <a:r>
              <a:rPr lang="en-US" altLang="en-US" sz="2000" dirty="0" err="1"/>
              <a:t>wumpus</a:t>
            </a:r>
            <a:r>
              <a:rPr lang="en-US" altLang="en-US" sz="2000" dirty="0"/>
              <a:t>(2,2)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CLIPS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Backward chaining involves reasoning in reverse from a hypothesis - from a potential conclusion to be </a:t>
            </a:r>
            <a:r>
              <a:rPr lang="en-US" altLang="en-US" sz="2400" b="1" i="1" dirty="0"/>
              <a:t>proved</a:t>
            </a:r>
            <a:r>
              <a:rPr lang="en-US" altLang="en-US" sz="2400" dirty="0"/>
              <a:t>, to the facts that support the hypothesis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Start from goal: does square (2,2) contain the </a:t>
            </a:r>
            <a:r>
              <a:rPr lang="en-US" altLang="en-US" sz="2000" dirty="0" err="1"/>
              <a:t>wumpus</a:t>
            </a:r>
            <a:r>
              <a:rPr lang="en-US" altLang="en-US" sz="2000" dirty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Backwards reasoning: Is so, then stench(1,2) V stench(2,1)?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PROLOG</a:t>
            </a:r>
            <a:endParaRPr lang="en-GB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41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 in the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Premise: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endParaRPr lang="en-US" altLang="en-US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~P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Prove: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775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 in the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dirty="0">
                <a:sym typeface="Symbol" panose="05050102010706020507" pitchFamily="18" charset="2"/>
              </a:rPr>
              <a:t>~P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sym typeface="Symbol" panose="05050102010706020507" pitchFamily="18" charset="2"/>
              </a:rPr>
              <a:t>C is valid</a:t>
            </a:r>
          </a:p>
          <a:p>
            <a:pPr lvl="1"/>
            <a:r>
              <a:rPr lang="en-US" i="1" dirty="0"/>
              <a:t>Any</a:t>
            </a:r>
            <a:r>
              <a:rPr lang="en-US" dirty="0"/>
              <a:t> conclusion can be proved from a contradiction</a:t>
            </a:r>
          </a:p>
          <a:p>
            <a:pPr lvl="1"/>
            <a:r>
              <a:rPr lang="en-US" dirty="0"/>
              <a:t>Pure logic systems are </a:t>
            </a:r>
            <a:r>
              <a:rPr lang="en-US" i="1" dirty="0"/>
              <a:t>brittle 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8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6019" name="Picture 3" descr="wumpus-seq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7043" name="Picture 3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5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8067" name="Picture 3" descr="wumpus-seq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84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9091" name="Picture 3" descr="wumpus-seq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5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world characterization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u="sng" dirty="0">
                <a:solidFill>
                  <a:srgbClr val="CC0099"/>
                </a:solidFill>
              </a:rPr>
              <a:t>Fully</a:t>
            </a:r>
            <a:r>
              <a:rPr lang="en-US" altLang="en-US" u="sng" dirty="0"/>
              <a:t> </a:t>
            </a:r>
            <a:r>
              <a:rPr lang="en-US" altLang="en-US" u="sng" dirty="0">
                <a:solidFill>
                  <a:srgbClr val="CC0099"/>
                </a:solidFill>
              </a:rPr>
              <a:t>Observable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No – only </a:t>
            </a:r>
            <a:r>
              <a:rPr lang="en-US" altLang="en-US" dirty="0">
                <a:solidFill>
                  <a:schemeClr val="accent2"/>
                </a:solidFill>
              </a:rPr>
              <a:t>local</a:t>
            </a:r>
            <a:r>
              <a:rPr lang="en-US" altLang="en-US" dirty="0"/>
              <a:t> perception</a:t>
            </a:r>
          </a:p>
          <a:p>
            <a:r>
              <a:rPr lang="en-US" altLang="en-US" u="sng" dirty="0">
                <a:solidFill>
                  <a:srgbClr val="CC0099"/>
                </a:solidFill>
              </a:rPr>
              <a:t>Deterministic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Yes – outcomes exactly specified</a:t>
            </a:r>
          </a:p>
          <a:p>
            <a:r>
              <a:rPr lang="en-US" altLang="en-US" u="sng" dirty="0">
                <a:solidFill>
                  <a:srgbClr val="CC0099"/>
                </a:solidFill>
              </a:rPr>
              <a:t>Static</a:t>
            </a:r>
            <a:endParaRPr lang="en-US" altLang="en-US" dirty="0"/>
          </a:p>
          <a:p>
            <a:pPr lvl="1"/>
            <a:r>
              <a:rPr lang="en-US" altLang="en-US" dirty="0"/>
              <a:t>Yes – </a:t>
            </a:r>
            <a:r>
              <a:rPr lang="en-US" altLang="en-US" dirty="0" err="1"/>
              <a:t>Wumpus</a:t>
            </a:r>
            <a:r>
              <a:rPr lang="en-US" altLang="en-US" dirty="0"/>
              <a:t> and Pits do not move</a:t>
            </a:r>
          </a:p>
          <a:p>
            <a:r>
              <a:rPr lang="en-US" altLang="en-US" u="sng" dirty="0">
                <a:solidFill>
                  <a:srgbClr val="CC0099"/>
                </a:solidFill>
              </a:rPr>
              <a:t>Discrete</a:t>
            </a:r>
            <a:endParaRPr lang="en-US" altLang="en-US" dirty="0"/>
          </a:p>
          <a:p>
            <a:pPr lvl="1"/>
            <a:r>
              <a:rPr lang="en-US" altLang="en-US" dirty="0"/>
              <a:t>Yes</a:t>
            </a:r>
          </a:p>
          <a:p>
            <a:r>
              <a:rPr lang="en-US" altLang="en-US" u="sng" dirty="0">
                <a:solidFill>
                  <a:srgbClr val="CC0099"/>
                </a:solidFill>
              </a:rPr>
              <a:t>Single-agent?</a:t>
            </a:r>
            <a:endParaRPr lang="en-US" altLang="en-US" dirty="0"/>
          </a:p>
          <a:p>
            <a:pPr lvl="1"/>
            <a:r>
              <a:rPr lang="en-US" altLang="en-US" dirty="0"/>
              <a:t>Yes – </a:t>
            </a:r>
            <a:r>
              <a:rPr lang="en-US" altLang="en-US" dirty="0" err="1"/>
              <a:t>Wumpus</a:t>
            </a:r>
            <a:r>
              <a:rPr lang="en-US" altLang="en-US" dirty="0"/>
              <a:t> is essentially a natural feature</a:t>
            </a:r>
          </a:p>
        </p:txBody>
      </p:sp>
    </p:spTree>
    <p:extLst>
      <p:ext uri="{BB962C8B-B14F-4D97-AF65-F5344CB8AC3E}">
        <p14:creationId xmlns:p14="http://schemas.microsoft.com/office/powerpoint/2010/main" val="395930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Imperative/procedural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42703" y="1602376"/>
            <a:ext cx="10515600" cy="23451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An approach to programming where the program is a sequence of statements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C++, Python, …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Imperative programming focuses on describing </a:t>
            </a:r>
            <a:r>
              <a:rPr lang="en-US" sz="2400" i="1" dirty="0">
                <a:solidFill>
                  <a:srgbClr val="C00000"/>
                </a:solidFill>
              </a:rPr>
              <a:t>how</a:t>
            </a:r>
            <a:r>
              <a:rPr lang="en-US" sz="2000" dirty="0"/>
              <a:t> a program operates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615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Declarative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831771"/>
            <a:ext cx="10515600" cy="23451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Knowledge base = set of </a:t>
            </a:r>
            <a:r>
              <a:rPr lang="en-US" altLang="en-US" sz="2000" dirty="0">
                <a:solidFill>
                  <a:srgbClr val="C00000"/>
                </a:solidFill>
              </a:rPr>
              <a:t>sentences</a:t>
            </a:r>
            <a:r>
              <a:rPr lang="en-US" altLang="en-US" sz="2000" dirty="0"/>
              <a:t> in a </a:t>
            </a:r>
            <a:r>
              <a:rPr lang="en-US" altLang="en-US" sz="2000" dirty="0">
                <a:solidFill>
                  <a:srgbClr val="C00000"/>
                </a:solidFill>
              </a:rPr>
              <a:t>formal</a:t>
            </a:r>
            <a:r>
              <a:rPr lang="en-US" altLang="en-US" sz="2000" dirty="0"/>
              <a:t> language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Declarative</a:t>
            </a:r>
            <a:r>
              <a:rPr lang="en-US" altLang="en-US" sz="2000" dirty="0"/>
              <a:t> approach to building an agent: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Tell</a:t>
            </a:r>
            <a:r>
              <a:rPr lang="en-US" altLang="en-US" sz="1800" dirty="0"/>
              <a:t> it what it needs to know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Then it can </a:t>
            </a:r>
            <a:r>
              <a:rPr lang="en-US" altLang="en-US" sz="2000" dirty="0">
                <a:latin typeface="Courier New" panose="02070309020205020404" pitchFamily="49" charset="0"/>
              </a:rPr>
              <a:t>Ask</a:t>
            </a:r>
            <a:r>
              <a:rPr lang="en-US" altLang="en-US" sz="2000" dirty="0"/>
              <a:t> itself what to do - answers should follow from the KB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08663" y="1923914"/>
            <a:ext cx="6697017" cy="1422082"/>
            <a:chOff x="3030583" y="5312229"/>
            <a:chExt cx="6697017" cy="1422082"/>
          </a:xfrm>
        </p:grpSpPr>
        <p:sp>
          <p:nvSpPr>
            <p:cNvPr id="2" name="Rectangle 1"/>
            <p:cNvSpPr/>
            <p:nvPr/>
          </p:nvSpPr>
          <p:spPr>
            <a:xfrm>
              <a:off x="3030583" y="5312229"/>
              <a:ext cx="3230880" cy="7053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Inference engine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30583" y="6028917"/>
              <a:ext cx="3230880" cy="705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Knowledge base (KB)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44343" y="6196948"/>
              <a:ext cx="310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Domain-specific </a:t>
              </a:r>
              <a:r>
                <a:rPr lang="en-US" dirty="0">
                  <a:solidFill>
                    <a:srgbClr val="C00000"/>
                  </a:solidFill>
                </a:rPr>
                <a:t>content (facts)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7332" y="5480260"/>
              <a:ext cx="3320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Domain-independent </a:t>
              </a:r>
              <a:r>
                <a:rPr lang="en-US" dirty="0">
                  <a:solidFill>
                    <a:srgbClr val="C00000"/>
                  </a:solidFill>
                </a:rPr>
                <a:t>algorithms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02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Knowledge Representation Languages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Propositional Logic</a:t>
            </a:r>
          </a:p>
          <a:p>
            <a:r>
              <a:rPr lang="en-US" altLang="en-US" dirty="0"/>
              <a:t>Predicate Calculus</a:t>
            </a:r>
          </a:p>
          <a:p>
            <a:r>
              <a:rPr lang="en-US" altLang="en-US" dirty="0"/>
              <a:t>Description Logics</a:t>
            </a:r>
          </a:p>
          <a:p>
            <a:r>
              <a:rPr lang="en-US" altLang="en-US" dirty="0"/>
              <a:t>Semantic Networks</a:t>
            </a:r>
          </a:p>
          <a:p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</a:rPr>
              <a:t>Nonmonotonic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Logic</a:t>
            </a:r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Frame Systems</a:t>
            </a:r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Influence Diagrams</a:t>
            </a:r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Concept Description Languages</a:t>
            </a:r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Rules with Certainty Factors</a:t>
            </a:r>
          </a:p>
          <a:p>
            <a:r>
              <a:rPr lang="en-US" altLang="en-US" dirty="0"/>
              <a:t>Bayesian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en-US" dirty="0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fld id="{73014418-35EF-421A-9DC5-09EE4D9EFF94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84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Knowledge Representation Languages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popular knowledge representation systems are a subset of</a:t>
            </a:r>
          </a:p>
          <a:p>
            <a:pPr lvl="1"/>
            <a:r>
              <a:rPr lang="en-US" altLang="en-US" dirty="0"/>
              <a:t>Logic </a:t>
            </a:r>
          </a:p>
          <a:p>
            <a:pPr lvl="2"/>
            <a:r>
              <a:rPr lang="en-US" altLang="en-US" dirty="0"/>
              <a:t>Either Propositional Logic </a:t>
            </a:r>
          </a:p>
          <a:p>
            <a:pPr lvl="2"/>
            <a:r>
              <a:rPr lang="en-US" altLang="en-US" dirty="0"/>
              <a:t>Or Predicate Calculus</a:t>
            </a:r>
          </a:p>
          <a:p>
            <a:pPr lvl="1"/>
            <a:r>
              <a:rPr lang="en-US" altLang="en-US" dirty="0"/>
              <a:t>Probability Theory</a:t>
            </a:r>
          </a:p>
          <a:p>
            <a:pPr lvl="2"/>
            <a:r>
              <a:rPr lang="en-US" altLang="en-US" dirty="0"/>
              <a:t>E.g., Bayesian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en-US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fld id="{9800239D-E67C-4173-B8EA-419CCF3A9B74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6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4x4 grid world</a:t>
            </a:r>
          </a:p>
          <a:p>
            <a:r>
              <a:rPr lang="en-US" dirty="0"/>
              <a:t>In the squares adjacent to the </a:t>
            </a:r>
            <a:r>
              <a:rPr lang="en-US" dirty="0" err="1"/>
              <a:t>wumpus</a:t>
            </a:r>
            <a:r>
              <a:rPr lang="en-US" dirty="0"/>
              <a:t>, you will get a stench</a:t>
            </a:r>
          </a:p>
          <a:p>
            <a:r>
              <a:rPr lang="en-US" dirty="0"/>
              <a:t>In the square adjacent to a pit, you will feel a breeze</a:t>
            </a:r>
          </a:p>
          <a:p>
            <a:r>
              <a:rPr lang="en-US" dirty="0"/>
              <a:t>In the square where the gold is, you will see a glitter</a:t>
            </a:r>
          </a:p>
          <a:p>
            <a:r>
              <a:rPr lang="en-US" dirty="0"/>
              <a:t>You die if you enter a square containing a pit or a </a:t>
            </a:r>
            <a:r>
              <a:rPr lang="en-US" dirty="0" err="1"/>
              <a:t>wumpus</a:t>
            </a:r>
            <a:endParaRPr lang="en-US" dirty="0"/>
          </a:p>
          <a:p>
            <a:r>
              <a:rPr lang="en-US" dirty="0"/>
              <a:t>You can move one step in any direction</a:t>
            </a:r>
          </a:p>
          <a:p>
            <a:r>
              <a:rPr lang="en-US" dirty="0"/>
              <a:t>Start from (1,1)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Move through the grid to get the gold without getting killed (by either the </a:t>
            </a:r>
            <a:r>
              <a:rPr lang="en-US" dirty="0" err="1"/>
              <a:t>wumpus</a:t>
            </a:r>
            <a:r>
              <a:rPr lang="en-US" dirty="0"/>
              <a:t> or pit)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69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A0581B-0A34-4188-9197-0EF7EE2BF8B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Idea of Logic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/>
            <a:r>
              <a:rPr lang="en-US" altLang="en-US" dirty="0"/>
              <a:t>By starting with </a:t>
            </a:r>
            <a:r>
              <a:rPr lang="en-US" altLang="en-US" dirty="0">
                <a:solidFill>
                  <a:schemeClr val="tx2"/>
                </a:solidFill>
              </a:rPr>
              <a:t>true assumptions</a:t>
            </a:r>
            <a:r>
              <a:rPr lang="en-US" altLang="en-US" dirty="0"/>
              <a:t>, you can deduce </a:t>
            </a:r>
            <a:r>
              <a:rPr lang="en-US" altLang="en-US" dirty="0">
                <a:solidFill>
                  <a:schemeClr val="tx2"/>
                </a:solidFill>
              </a:rPr>
              <a:t>true conclusions</a:t>
            </a:r>
            <a:r>
              <a:rPr lang="en-US" altLang="en-US" dirty="0"/>
              <a:t>.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035585" y="2514600"/>
            <a:ext cx="7945438" cy="3505200"/>
            <a:chOff x="219" y="1872"/>
            <a:chExt cx="5005" cy="2208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142" y="1977"/>
              <a:ext cx="4082" cy="2103"/>
              <a:chOff x="1142" y="1977"/>
              <a:chExt cx="4082" cy="2103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1142" y="1977"/>
                <a:ext cx="10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Sentences</a:t>
                </a: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4214" y="3705"/>
                <a:ext cx="5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Facts</a:t>
                </a: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1190" y="3753"/>
                <a:ext cx="5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Facts</a:t>
                </a: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214" y="1977"/>
                <a:ext cx="10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Sentences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1824" y="3936"/>
                <a:ext cx="230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201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0" cy="13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13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240" y="3072"/>
              <a:ext cx="494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219" y="2147"/>
              <a:ext cx="1387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altLang="en-US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Knowledge Representation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572" y="3684"/>
              <a:ext cx="4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World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2448" y="1872"/>
              <a:ext cx="7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latin typeface="Times New Roman" panose="02020603050405020304" pitchFamily="18" charset="0"/>
                </a:rPr>
                <a:t>Algorithm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702710" y="5353845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Follows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3152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Symbolic logic for manipulating propositions</a:t>
            </a:r>
          </a:p>
          <a:p>
            <a:pPr lvl="1"/>
            <a:r>
              <a:rPr lang="en-US" altLang="en-US" dirty="0"/>
              <a:t>Can be classified as either TRUE or FALSE</a:t>
            </a:r>
          </a:p>
          <a:p>
            <a:r>
              <a:rPr lang="en-US" altLang="en-US" b="1" dirty="0"/>
              <a:t>Logical constants</a:t>
            </a:r>
            <a:r>
              <a:rPr lang="en-US" altLang="en-US" dirty="0"/>
              <a:t>: true, false </a:t>
            </a:r>
          </a:p>
          <a:p>
            <a:r>
              <a:rPr lang="en-US" altLang="en-US" b="1" dirty="0"/>
              <a:t>Propositional symbols</a:t>
            </a:r>
            <a:r>
              <a:rPr lang="en-US" altLang="en-US" dirty="0"/>
              <a:t>: P, Q, S, ...  (</a:t>
            </a:r>
            <a:r>
              <a:rPr lang="en-US" altLang="en-US" b="1" dirty="0"/>
              <a:t>atomic sentences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Wrapping </a:t>
            </a:r>
            <a:r>
              <a:rPr lang="en-US" altLang="en-US" b="1" dirty="0"/>
              <a:t>parentheses</a:t>
            </a:r>
            <a:r>
              <a:rPr lang="en-US" altLang="en-US" dirty="0"/>
              <a:t>: ( … )</a:t>
            </a:r>
          </a:p>
          <a:p>
            <a:r>
              <a:rPr lang="en-US" altLang="en-US" dirty="0"/>
              <a:t>Sentences are combined by </a:t>
            </a:r>
            <a:r>
              <a:rPr lang="en-US" altLang="en-US" b="1" dirty="0"/>
              <a:t>connectives</a:t>
            </a:r>
            <a:r>
              <a:rPr lang="en-US" altLang="en-US" dirty="0"/>
              <a:t>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b="1" dirty="0"/>
              <a:t> </a:t>
            </a:r>
            <a:r>
              <a:rPr lang="en-US" altLang="en-US" sz="3200" b="1" dirty="0"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en-US" dirty="0"/>
              <a:t>...and 		[conjunction]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b="1" dirty="0"/>
              <a:t> </a:t>
            </a:r>
            <a:r>
              <a:rPr lang="en-US" altLang="en-US" sz="3200" b="1" dirty="0">
                <a:sym typeface="Symbol" panose="05050102010706020507" pitchFamily="18" charset="2"/>
              </a:rPr>
              <a:t>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...or 		[disjunction]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b="1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...implies 	[implication / conditional]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b="1" dirty="0"/>
              <a:t> </a:t>
            </a:r>
            <a:r>
              <a:rPr lang="en-US" altLang="en-US" sz="2800" dirty="0"/>
              <a:t>↔</a:t>
            </a:r>
            <a:r>
              <a:rPr lang="en-US" altLang="en-US" dirty="0"/>
              <a:t>..is equivalent 	[</a:t>
            </a:r>
            <a:r>
              <a:rPr lang="en-US" altLang="en-US" dirty="0" err="1"/>
              <a:t>biconditional</a:t>
            </a:r>
            <a:r>
              <a:rPr lang="en-US" altLang="en-US" dirty="0"/>
              <a:t>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 </a:t>
            </a:r>
            <a:r>
              <a:rPr lang="en-US" altLang="en-US" sz="3200" b="1" dirty="0">
                <a:sym typeface="Symbol" panose="05050102010706020507" pitchFamily="18" charset="2"/>
              </a:rPr>
              <a:t>~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...not 		[negation]</a:t>
            </a:r>
          </a:p>
          <a:p>
            <a:pPr>
              <a:lnSpc>
                <a:spcPct val="80000"/>
              </a:lnSpc>
            </a:pPr>
            <a:r>
              <a:rPr lang="en-US" altLang="en-US" b="1" dirty="0"/>
              <a:t>Literal</a:t>
            </a:r>
            <a:r>
              <a:rPr lang="en-US" altLang="en-US" dirty="0"/>
              <a:t>: atomic sentence or negated atomic sentence</a:t>
            </a:r>
            <a:endParaRPr lang="en-US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0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</a:t>
            </a:r>
          </a:p>
          <a:p>
            <a:r>
              <a:rPr lang="en-US" altLang="en-US" dirty="0"/>
              <a:t>~Q</a:t>
            </a:r>
          </a:p>
          <a:p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46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sentence is defined as follows: </a:t>
            </a:r>
          </a:p>
          <a:p>
            <a:pPr lvl="1"/>
            <a:r>
              <a:rPr lang="en-US" altLang="en-US" dirty="0"/>
              <a:t>A symbol is a sentence</a:t>
            </a:r>
          </a:p>
          <a:p>
            <a:pPr lvl="1"/>
            <a:r>
              <a:rPr lang="en-US" altLang="en-US" dirty="0"/>
              <a:t>If S is a sentence, then </a:t>
            </a:r>
            <a:r>
              <a:rPr lang="en-US" altLang="en-US" dirty="0">
                <a:sym typeface="Symbol" panose="05050102010706020507" pitchFamily="18" charset="2"/>
              </a:rPr>
              <a:t>~</a:t>
            </a:r>
            <a:r>
              <a:rPr lang="en-US" altLang="en-US" dirty="0"/>
              <a:t>S is a sentence</a:t>
            </a:r>
          </a:p>
          <a:p>
            <a:pPr lvl="1"/>
            <a:r>
              <a:rPr lang="en-US" altLang="en-US" dirty="0"/>
              <a:t>If S is a sentence, then (S) is a sentence</a:t>
            </a:r>
          </a:p>
          <a:p>
            <a:pPr lvl="1"/>
            <a:r>
              <a:rPr lang="en-US" altLang="en-US" dirty="0"/>
              <a:t>If S and T are sentences, then (S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T), (S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T), (S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T), and (S </a:t>
            </a:r>
            <a:r>
              <a:rPr lang="en-US" altLang="en-US" dirty="0">
                <a:cs typeface="Times New Roman" panose="02020603050405020304" pitchFamily="18" charset="0"/>
              </a:rPr>
              <a:t>↔</a:t>
            </a:r>
            <a:r>
              <a:rPr lang="en-US" altLang="en-US" dirty="0"/>
              <a:t> T) are sentences</a:t>
            </a:r>
          </a:p>
          <a:p>
            <a:pPr lvl="1"/>
            <a:r>
              <a:rPr lang="en-US" altLang="en-US" dirty="0"/>
              <a:t>A sentence results from a finite number of applications of the above rules</a:t>
            </a:r>
          </a:p>
          <a:p>
            <a:r>
              <a:rPr lang="en-US" altLang="en-US" i="1" dirty="0"/>
              <a:t>Well formed formula</a:t>
            </a:r>
            <a:r>
              <a:rPr lang="en-US" altLang="en-US" dirty="0"/>
              <a:t> (WFF)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8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User defines the set of propositional symbols: P, Q, …</a:t>
            </a:r>
          </a:p>
          <a:p>
            <a:r>
              <a:rPr lang="en-US" altLang="en-US" dirty="0"/>
              <a:t>User defines the </a:t>
            </a:r>
            <a:r>
              <a:rPr lang="en-US" altLang="en-US" b="1" dirty="0"/>
              <a:t>semantics</a:t>
            </a:r>
            <a:r>
              <a:rPr lang="en-US" altLang="en-US" dirty="0"/>
              <a:t> (meaning) of each propositional symbol:</a:t>
            </a:r>
          </a:p>
          <a:p>
            <a:r>
              <a:rPr lang="en-US" altLang="en-US" dirty="0"/>
              <a:t>P means “It is hot.”</a:t>
            </a:r>
          </a:p>
          <a:p>
            <a:r>
              <a:rPr lang="en-US" altLang="en-US" dirty="0"/>
              <a:t>Q means “It is humid.”</a:t>
            </a:r>
          </a:p>
          <a:p>
            <a:r>
              <a:rPr lang="en-US" altLang="en-US" dirty="0"/>
              <a:t>R means “It is raining.”</a:t>
            </a:r>
          </a:p>
          <a:p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lvl="1">
              <a:buFontTx/>
              <a:buNone/>
            </a:pPr>
            <a:r>
              <a:rPr lang="en-US" altLang="en-US" dirty="0"/>
              <a:t>“If it is hot and humid, then it is raining”</a:t>
            </a:r>
          </a:p>
          <a:p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pPr lvl="1">
              <a:buFontTx/>
              <a:buNone/>
            </a:pPr>
            <a:r>
              <a:rPr lang="en-US" altLang="en-US" dirty="0"/>
              <a:t>“If it is humid, then it is hot”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1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581B-0A34-4188-9197-0EF7EE2BF8B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11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3955" y="598489"/>
            <a:ext cx="10515600" cy="4351337"/>
          </a:xfrm>
        </p:spPr>
        <p:txBody>
          <a:bodyPr/>
          <a:lstStyle/>
          <a:p>
            <a:r>
              <a:rPr lang="en-US" altLang="en-US" b="1" i="1" dirty="0">
                <a:solidFill>
                  <a:srgbClr val="FF0000"/>
                </a:solidFill>
              </a:rPr>
              <a:t>Syntax</a:t>
            </a:r>
            <a:r>
              <a:rPr lang="en-US" altLang="en-US" dirty="0">
                <a:solidFill>
                  <a:srgbClr val="FF0000"/>
                </a:solidFill>
              </a:rPr>
              <a:t>:</a:t>
            </a:r>
            <a:r>
              <a:rPr lang="en-US" altLang="en-US" dirty="0"/>
              <a:t> which arrangements of symbols are </a:t>
            </a:r>
            <a:r>
              <a:rPr lang="en-US" altLang="en-US" i="1" dirty="0">
                <a:solidFill>
                  <a:srgbClr val="FF0000"/>
                </a:solidFill>
              </a:rPr>
              <a:t>legal sentences</a:t>
            </a:r>
            <a:r>
              <a:rPr lang="en-US" altLang="en-US" i="1" dirty="0"/>
              <a:t> </a:t>
            </a:r>
            <a:endParaRPr lang="en-US" altLang="en-US" dirty="0"/>
          </a:p>
          <a:p>
            <a:pPr lvl="1"/>
            <a:r>
              <a:rPr lang="en-US" altLang="en-US" dirty="0"/>
              <a:t>“Well-formed formulae”</a:t>
            </a:r>
          </a:p>
          <a:p>
            <a:r>
              <a:rPr lang="en-US" altLang="en-US" b="1" i="1" dirty="0">
                <a:solidFill>
                  <a:srgbClr val="FF0000"/>
                </a:solidFill>
              </a:rPr>
              <a:t>Semantics</a:t>
            </a:r>
            <a:r>
              <a:rPr lang="en-US" altLang="en-US" dirty="0">
                <a:solidFill>
                  <a:srgbClr val="FF0000"/>
                </a:solidFill>
              </a:rPr>
              <a:t>:</a:t>
            </a:r>
            <a:r>
              <a:rPr lang="en-US" altLang="en-US" dirty="0"/>
              <a:t> what the symbols </a:t>
            </a:r>
            <a:r>
              <a:rPr lang="en-US" altLang="en-US" i="1" dirty="0">
                <a:solidFill>
                  <a:srgbClr val="FF0000"/>
                </a:solidFill>
              </a:rPr>
              <a:t>mean</a:t>
            </a:r>
            <a:r>
              <a:rPr lang="en-US" altLang="en-US" dirty="0"/>
              <a:t> in the world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dirty="0">
                <a:solidFill>
                  <a:srgbClr val="0000FF"/>
                </a:solidFill>
              </a:rPr>
              <a:t>Mapping between symbols and worlds</a:t>
            </a:r>
            <a:r>
              <a:rPr lang="en-US" altLang="en-US" dirty="0"/>
              <a:t>)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900647" y="2514600"/>
            <a:ext cx="8080375" cy="3505200"/>
            <a:chOff x="134" y="1872"/>
            <a:chExt cx="5090" cy="2208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142" y="1977"/>
              <a:ext cx="4082" cy="2103"/>
              <a:chOff x="1142" y="1977"/>
              <a:chExt cx="4082" cy="2103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1142" y="1977"/>
                <a:ext cx="10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Sentences</a:t>
                </a: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4214" y="3705"/>
                <a:ext cx="5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Facts</a:t>
                </a: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1190" y="3753"/>
                <a:ext cx="5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Facts</a:t>
                </a: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214" y="1977"/>
                <a:ext cx="10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800">
                    <a:latin typeface="Times New Roman" panose="02020603050405020304" pitchFamily="18" charset="0"/>
                  </a:rPr>
                  <a:t>Sentences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1824" y="3936"/>
                <a:ext cx="230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201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0" cy="13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13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240" y="3072"/>
              <a:ext cx="494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34" y="2630"/>
              <a:ext cx="9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Representation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134" y="3206"/>
              <a:ext cx="4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World</a:t>
              </a: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 rot="5400000">
              <a:off x="1332" y="2896"/>
              <a:ext cx="7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Semantics</a:t>
              </a: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 rot="5400000">
              <a:off x="4404" y="2896"/>
              <a:ext cx="7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Semantics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2448" y="1872"/>
              <a:ext cx="6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latin typeface="Times New Roman" panose="02020603050405020304" pitchFamily="18" charset="0"/>
                </a:rPr>
                <a:t>Inference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702710" y="5353845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Follows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0840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graphicFrame>
        <p:nvGraphicFramePr>
          <p:cNvPr id="5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048410"/>
              </p:ext>
            </p:extLst>
          </p:nvPr>
        </p:nvGraphicFramePr>
        <p:xfrm>
          <a:off x="8210007" y="1670142"/>
          <a:ext cx="2710545" cy="2407918"/>
        </p:xfrm>
        <a:graphic>
          <a:graphicData uri="http://schemas.openxmlformats.org/drawingml/2006/table">
            <a:tbl>
              <a:tblPr/>
              <a:tblGrid>
                <a:gridCol w="90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496793"/>
              </p:ext>
            </p:extLst>
          </p:nvPr>
        </p:nvGraphicFramePr>
        <p:xfrm>
          <a:off x="5357948" y="1670142"/>
          <a:ext cx="2710545" cy="2407918"/>
        </p:xfrm>
        <a:graphic>
          <a:graphicData uri="http://schemas.openxmlformats.org/drawingml/2006/table">
            <a:tbl>
              <a:tblPr/>
              <a:tblGrid>
                <a:gridCol w="90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lang="en-US" altLang="en-US" sz="18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2426"/>
              </p:ext>
            </p:extLst>
          </p:nvPr>
        </p:nvGraphicFramePr>
        <p:xfrm>
          <a:off x="2479766" y="1670142"/>
          <a:ext cx="2710545" cy="2407918"/>
        </p:xfrm>
        <a:graphic>
          <a:graphicData uri="http://schemas.openxmlformats.org/drawingml/2006/table">
            <a:tbl>
              <a:tblPr/>
              <a:tblGrid>
                <a:gridCol w="90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lang="en-US" altLang="en-US" sz="1800" dirty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en-US" sz="1800" dirty="0"/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354289"/>
              </p:ext>
            </p:extLst>
          </p:nvPr>
        </p:nvGraphicFramePr>
        <p:xfrm>
          <a:off x="476794" y="1690688"/>
          <a:ext cx="1807030" cy="1444565"/>
        </p:xfrm>
        <a:graphic>
          <a:graphicData uri="http://schemas.openxmlformats.org/drawingml/2006/table">
            <a:tbl>
              <a:tblPr/>
              <a:tblGrid>
                <a:gridCol w="90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~A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584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value of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the truth values of all symbols in a sentence, it can be “evaluated” to determine its </a:t>
            </a:r>
            <a:r>
              <a:rPr lang="en-US" altLang="en-US" b="1" dirty="0">
                <a:solidFill>
                  <a:schemeClr val="accent2"/>
                </a:solidFill>
              </a:rPr>
              <a:t>truth value</a:t>
            </a:r>
            <a:r>
              <a:rPr lang="en-US" altLang="en-US" dirty="0"/>
              <a:t> (True or False). </a:t>
            </a:r>
          </a:p>
          <a:p>
            <a:r>
              <a:rPr lang="en-US" dirty="0"/>
              <a:t>Truth table</a:t>
            </a:r>
          </a:p>
          <a:p>
            <a:pPr lvl="1"/>
            <a:r>
              <a:rPr lang="en-US" dirty="0"/>
              <a:t>P</a:t>
            </a:r>
          </a:p>
          <a:p>
            <a:pPr lvl="1"/>
            <a:r>
              <a:rPr lang="en-US" dirty="0"/>
              <a:t>~P</a:t>
            </a:r>
          </a:p>
          <a:p>
            <a:pPr lvl="1"/>
            <a:r>
              <a:rPr lang="en-US" dirty="0"/>
              <a:t>P</a:t>
            </a:r>
            <a:r>
              <a:rPr lang="en-US" altLang="en-US" dirty="0">
                <a:sym typeface="Symbol" panose="05050102010706020507" pitchFamily="18" charset="2"/>
              </a:rPr>
              <a:t>  Q</a:t>
            </a:r>
          </a:p>
          <a:p>
            <a:pPr lvl="1"/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</a:t>
            </a:r>
          </a:p>
          <a:p>
            <a:pPr lvl="1"/>
            <a:r>
              <a:rPr lang="en-US" dirty="0"/>
              <a:t>(P</a:t>
            </a:r>
            <a:r>
              <a:rPr lang="en-US" altLang="en-US" dirty="0">
                <a:sym typeface="Symbol" panose="05050102010706020507" pitchFamily="18" charset="2"/>
              </a:rPr>
              <a:t>  Q) </a:t>
            </a:r>
            <a:r>
              <a:rPr lang="en-US" altLang="en-US" dirty="0"/>
              <a:t> R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5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8B1D3-3DBB-48EB-8335-3F59B953B21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Knowledgebase (KB) with Propositional Logic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KB contains a set of propositional logic formulae that are </a:t>
            </a:r>
            <a:r>
              <a:rPr lang="en-US" altLang="en-US" b="1" dirty="0"/>
              <a:t>known to be true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>
                <a:solidFill>
                  <a:srgbClr val="C00000"/>
                </a:solidFill>
              </a:rPr>
              <a:t>premises</a:t>
            </a:r>
          </a:p>
          <a:p>
            <a:r>
              <a:rPr lang="en-US" altLang="en-US" dirty="0"/>
              <a:t>Are there other formulae that are </a:t>
            </a:r>
            <a:r>
              <a:rPr lang="en-US" altLang="en-US" i="1" dirty="0"/>
              <a:t>also true</a:t>
            </a:r>
            <a:r>
              <a:rPr lang="en-US" altLang="en-US" dirty="0"/>
              <a:t> given this specific KB?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004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8B1D3-3DBB-48EB-8335-3F59B953B21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Entailment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Entailment: KB </a:t>
            </a:r>
            <a:r>
              <a:rPr lang="en-US" dirty="0"/>
              <a:t>╞</a:t>
            </a:r>
            <a:r>
              <a:rPr lang="en-US" altLang="en-US" b="1" dirty="0"/>
              <a:t> Q</a:t>
            </a:r>
            <a:endParaRPr lang="en-US" altLang="en-US" dirty="0"/>
          </a:p>
          <a:p>
            <a:pPr lvl="1"/>
            <a:r>
              <a:rPr lang="en-US" altLang="en-US" dirty="0"/>
              <a:t>Q is </a:t>
            </a:r>
            <a:r>
              <a:rPr lang="en-US" altLang="en-US" i="1" dirty="0"/>
              <a:t>entailed</a:t>
            </a:r>
            <a:r>
              <a:rPr lang="en-US" altLang="en-US" dirty="0"/>
              <a:t> by KB if and only if :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conclusion is true </a:t>
            </a:r>
            <a:r>
              <a:rPr lang="en-US" altLang="en-US" dirty="0"/>
              <a:t>for every possible world in which </a:t>
            </a:r>
            <a:r>
              <a:rPr lang="en-US" altLang="en-US" b="1" dirty="0">
                <a:solidFill>
                  <a:srgbClr val="C00000"/>
                </a:solidFill>
              </a:rPr>
              <a:t>all</a:t>
            </a:r>
            <a:r>
              <a:rPr lang="en-US" altLang="en-US" dirty="0">
                <a:solidFill>
                  <a:srgbClr val="C00000"/>
                </a:solidFill>
              </a:rPr>
              <a:t> the premises</a:t>
            </a:r>
            <a:r>
              <a:rPr lang="en-US" altLang="en-US" dirty="0"/>
              <a:t>  are true</a:t>
            </a:r>
          </a:p>
        </p:txBody>
      </p:sp>
    </p:spTree>
    <p:extLst>
      <p:ext uri="{BB962C8B-B14F-4D97-AF65-F5344CB8AC3E}">
        <p14:creationId xmlns:p14="http://schemas.microsoft.com/office/powerpoint/2010/main" val="361644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89" y="893245"/>
            <a:ext cx="6091016" cy="53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26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8B1D3-3DBB-48EB-8335-3F59B953B21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Entailment and derivation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Entailment: KB </a:t>
            </a:r>
            <a:r>
              <a:rPr lang="en-US" dirty="0"/>
              <a:t>╞</a:t>
            </a:r>
            <a:r>
              <a:rPr lang="en-US" altLang="en-US" b="1" dirty="0"/>
              <a:t> Q</a:t>
            </a:r>
            <a:endParaRPr lang="en-US" altLang="en-US" dirty="0"/>
          </a:p>
          <a:p>
            <a:pPr lvl="1"/>
            <a:r>
              <a:rPr lang="en-US" altLang="en-US" dirty="0"/>
              <a:t>Q is </a:t>
            </a:r>
            <a:r>
              <a:rPr lang="en-US" altLang="en-US" i="1" dirty="0"/>
              <a:t>entailed</a:t>
            </a:r>
            <a:r>
              <a:rPr lang="en-US" altLang="en-US" dirty="0"/>
              <a:t> by KB if and only if :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conclusion is true </a:t>
            </a:r>
            <a:r>
              <a:rPr lang="en-US" altLang="en-US" dirty="0"/>
              <a:t>for every possible world in which </a:t>
            </a:r>
            <a:r>
              <a:rPr lang="en-US" altLang="en-US" dirty="0">
                <a:solidFill>
                  <a:srgbClr val="C00000"/>
                </a:solidFill>
              </a:rPr>
              <a:t>all the premises</a:t>
            </a:r>
            <a:r>
              <a:rPr lang="en-US" altLang="en-US" dirty="0"/>
              <a:t>  are true. </a:t>
            </a:r>
          </a:p>
          <a:p>
            <a:r>
              <a:rPr lang="en-US" altLang="en-US" b="1" dirty="0"/>
              <a:t>Derivation: KB Ⱶ Q</a:t>
            </a:r>
          </a:p>
          <a:p>
            <a:pPr lvl="1"/>
            <a:r>
              <a:rPr lang="en-US" altLang="en-US" dirty="0"/>
              <a:t>We can derive Q from KB if there is a </a:t>
            </a:r>
            <a:r>
              <a:rPr lang="en-US" altLang="en-US" i="1" dirty="0"/>
              <a:t>proof</a:t>
            </a:r>
            <a:r>
              <a:rPr lang="en-US" altLang="en-US" dirty="0"/>
              <a:t> consisting of a sequence of valid inference steps starting from the premises in KB and resulting in Q</a:t>
            </a:r>
          </a:p>
          <a:p>
            <a:pPr lvl="1"/>
            <a:r>
              <a:rPr lang="en-US" altLang="en-US" dirty="0"/>
              <a:t>An algorithm</a:t>
            </a:r>
          </a:p>
        </p:txBody>
      </p:sp>
    </p:spTree>
    <p:extLst>
      <p:ext uri="{BB962C8B-B14F-4D97-AF65-F5344CB8AC3E}">
        <p14:creationId xmlns:p14="http://schemas.microsoft.com/office/powerpoint/2010/main" val="1622855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B7D5E-F73C-42A6-AE27-CE28724DA5E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Two important properties for inference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dirty="0"/>
              <a:t>Soundness: If KB Ⱶ Q then KB </a:t>
            </a:r>
            <a:r>
              <a:rPr lang="en-US" dirty="0"/>
              <a:t>╞</a:t>
            </a:r>
            <a:r>
              <a:rPr lang="en-US" altLang="en-US" b="1" dirty="0"/>
              <a:t> Q</a:t>
            </a:r>
            <a:endParaRPr lang="en-US" altLang="en-US" dirty="0"/>
          </a:p>
          <a:p>
            <a:pPr lvl="1"/>
            <a:r>
              <a:rPr lang="en-US" altLang="en-US" dirty="0"/>
              <a:t>If Q is derived from a set of sentences KB using a given set of rules of inference, then Q is entailed by KB.</a:t>
            </a:r>
          </a:p>
          <a:p>
            <a:pPr lvl="1"/>
            <a:r>
              <a:rPr lang="en-US" altLang="en-US" dirty="0"/>
              <a:t>Hence, inference produces only real entailments, or any sentence that follows deductively from the premises is valid.</a:t>
            </a:r>
          </a:p>
          <a:p>
            <a:pPr>
              <a:buFontTx/>
              <a:buNone/>
            </a:pPr>
            <a:r>
              <a:rPr lang="en-US" altLang="en-US" b="1" dirty="0"/>
              <a:t>Completeness: If KB </a:t>
            </a:r>
            <a:r>
              <a:rPr lang="en-US" dirty="0"/>
              <a:t>╞</a:t>
            </a:r>
            <a:r>
              <a:rPr lang="en-US" altLang="en-US" b="1" dirty="0"/>
              <a:t> Q then KB Ⱶ Q</a:t>
            </a:r>
            <a:endParaRPr lang="en-US" altLang="en-US" dirty="0"/>
          </a:p>
          <a:p>
            <a:pPr lvl="1"/>
            <a:r>
              <a:rPr lang="en-US" altLang="en-US" dirty="0"/>
              <a:t>If Q is entailed by a set of sentences KB, then Q can be derived from KB using the rules of inference. </a:t>
            </a:r>
          </a:p>
          <a:p>
            <a:pPr lvl="1"/>
            <a:r>
              <a:rPr lang="en-US" altLang="en-US" dirty="0"/>
              <a:t>Hence, inference produces all entailments, or all valid sentences can be proved from the premises. </a:t>
            </a:r>
          </a:p>
        </p:txBody>
      </p:sp>
    </p:spTree>
    <p:extLst>
      <p:ext uri="{BB962C8B-B14F-4D97-AF65-F5344CB8AC3E}">
        <p14:creationId xmlns:p14="http://schemas.microsoft.com/office/powerpoint/2010/main" val="651289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reverse of entailment</a:t>
            </a:r>
          </a:p>
          <a:p>
            <a:pPr lvl="1"/>
            <a:r>
              <a:rPr lang="en-US" dirty="0"/>
              <a:t>Given a formula</a:t>
            </a:r>
          </a:p>
          <a:p>
            <a:pPr lvl="1"/>
            <a:r>
              <a:rPr lang="en-US" dirty="0"/>
              <a:t>Is there an assignment of True/False to the variables such that the formula is true?</a:t>
            </a:r>
          </a:p>
          <a:p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 ∨ ¬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(¬</a:t>
            </a:r>
            <a:r>
              <a:rPr lang="en-US" i="1" dirty="0"/>
              <a:t>P</a:t>
            </a:r>
            <a:r>
              <a:rPr lang="en-US" dirty="0"/>
              <a:t> ∨ </a:t>
            </a:r>
            <a:r>
              <a:rPr lang="en-US" i="1" dirty="0"/>
              <a:t>Q</a:t>
            </a:r>
            <a:r>
              <a:rPr lang="en-US" dirty="0"/>
              <a:t> ∨ </a:t>
            </a:r>
            <a:r>
              <a:rPr lang="en-US" i="1" dirty="0"/>
              <a:t>R</a:t>
            </a:r>
            <a:r>
              <a:rPr 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¬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Canonical NP-complete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3280980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Different approaches to inference: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Application of inference </a:t>
            </a:r>
            <a:r>
              <a:rPr lang="en-US" altLang="en-US" i="1" dirty="0">
                <a:solidFill>
                  <a:srgbClr val="C00000"/>
                </a:solidFill>
              </a:rPr>
              <a:t>rules</a:t>
            </a:r>
          </a:p>
          <a:p>
            <a:pPr lvl="1"/>
            <a:r>
              <a:rPr lang="en-US" altLang="en-US" dirty="0"/>
              <a:t>Legitimate (sound) generation of new sentences from old
Proof = a sequence of inference rule applications</a:t>
            </a:r>
            <a:br>
              <a:rPr lang="en-US" altLang="en-US" dirty="0"/>
            </a:br>
            <a:r>
              <a:rPr lang="en-US" altLang="en-US" dirty="0"/>
              <a:t>	Can use inference rules as operators in a standard search algorithm
Typically require transformation of sentences into a </a:t>
            </a:r>
            <a:r>
              <a:rPr lang="en-US" altLang="en-US" dirty="0">
                <a:solidFill>
                  <a:srgbClr val="FF0000"/>
                </a:solidFill>
              </a:rPr>
              <a:t>normal</a:t>
            </a:r>
            <a:r>
              <a:rPr lang="en-US" altLang="en-US" dirty="0"/>
              <a:t> form</a:t>
            </a:r>
            <a:endParaRPr lang="en-US" altLang="en-US" sz="1200" dirty="0"/>
          </a:p>
          <a:p>
            <a:r>
              <a:rPr lang="en-US" altLang="en-US" dirty="0">
                <a:solidFill>
                  <a:srgbClr val="C00000"/>
                </a:solidFill>
              </a:rPr>
              <a:t>Model checking</a:t>
            </a:r>
            <a:endParaRPr lang="en-US" altLang="en-US" sz="2000" dirty="0">
              <a:solidFill>
                <a:srgbClr val="C00000"/>
              </a:solidFill>
            </a:endParaRPr>
          </a:p>
          <a:p>
            <a:pPr lvl="1"/>
            <a:r>
              <a:rPr lang="en-US" altLang="en-US" sz="2200" dirty="0"/>
              <a:t>truth table enumeration
improved backtracking, e.g., Davis-Putnam-</a:t>
            </a:r>
            <a:r>
              <a:rPr lang="en-US" altLang="en-US" sz="2200" dirty="0" err="1"/>
              <a:t>Logemann</a:t>
            </a:r>
            <a:r>
              <a:rPr lang="en-US" altLang="en-US" sz="2200" dirty="0"/>
              <a:t>-Loveland (DPLL)
heuristic search in model space (sound but incomplete)</a:t>
            </a:r>
          </a:p>
          <a:p>
            <a:pPr lvl="1">
              <a:buFontTx/>
              <a:buNone/>
            </a:pPr>
            <a:r>
              <a:rPr lang="en-US" altLang="en-US" sz="2200" dirty="0"/>
              <a:t>		e.g., hill-climbing algorithms
</a:t>
            </a:r>
          </a:p>
        </p:txBody>
      </p:sp>
    </p:spTree>
    <p:extLst>
      <p:ext uri="{BB962C8B-B14F-4D97-AF65-F5344CB8AC3E}">
        <p14:creationId xmlns:p14="http://schemas.microsoft.com/office/powerpoint/2010/main" val="1462981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using a 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finite number of premises, then we can build a truth table</a:t>
            </a:r>
          </a:p>
          <a:p>
            <a:r>
              <a:rPr lang="en-US" dirty="0"/>
              <a:t>Exhaustively test every possible “world”</a:t>
            </a:r>
          </a:p>
          <a:p>
            <a:r>
              <a:rPr lang="en-US" dirty="0"/>
              <a:t>Algorithm:</a:t>
            </a:r>
          </a:p>
          <a:p>
            <a:pPr lvl="1"/>
            <a:r>
              <a:rPr lang="en-US" dirty="0"/>
              <a:t>Check if </a:t>
            </a:r>
            <a:r>
              <a:rPr lang="en-US" dirty="0">
                <a:solidFill>
                  <a:srgbClr val="C00000"/>
                </a:solidFill>
              </a:rPr>
              <a:t>for every case where </a:t>
            </a:r>
            <a:r>
              <a:rPr lang="en-US" i="1" dirty="0">
                <a:solidFill>
                  <a:srgbClr val="C00000"/>
                </a:solidFill>
              </a:rPr>
              <a:t>all</a:t>
            </a:r>
            <a:r>
              <a:rPr lang="en-US" dirty="0">
                <a:solidFill>
                  <a:srgbClr val="C00000"/>
                </a:solidFill>
              </a:rPr>
              <a:t> the premises are true, 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is the conclusion also true?</a:t>
            </a:r>
          </a:p>
        </p:txBody>
      </p:sp>
    </p:spTree>
    <p:extLst>
      <p:ext uri="{BB962C8B-B14F-4D97-AF65-F5344CB8AC3E}">
        <p14:creationId xmlns:p14="http://schemas.microsoft.com/office/powerpoint/2010/main" val="2049068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using a 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Premises</a:t>
            </a:r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altLang="en-US" dirty="0"/>
              <a:t>Q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r>
              <a:rPr lang="en-US" dirty="0"/>
              <a:t>Does R follow?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79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using a 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Premises (KB)</a:t>
            </a:r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altLang="en-US" dirty="0"/>
              <a:t>Q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r>
              <a:rPr lang="en-US" dirty="0"/>
              <a:t>Does R follow?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96501"/>
              </p:ext>
            </p:extLst>
          </p:nvPr>
        </p:nvGraphicFramePr>
        <p:xfrm>
          <a:off x="3393435" y="1364101"/>
          <a:ext cx="67868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81">
                  <a:extLst>
                    <a:ext uri="{9D8B030D-6E8A-4147-A177-3AD203B41FA5}">
                      <a16:colId xmlns:a16="http://schemas.microsoft.com/office/drawing/2014/main" val="627816340"/>
                    </a:ext>
                  </a:extLst>
                </a:gridCol>
                <a:gridCol w="823636">
                  <a:extLst>
                    <a:ext uri="{9D8B030D-6E8A-4147-A177-3AD203B41FA5}">
                      <a16:colId xmlns:a16="http://schemas.microsoft.com/office/drawing/2014/main" val="4243354688"/>
                    </a:ext>
                  </a:extLst>
                </a:gridCol>
                <a:gridCol w="1080469">
                  <a:extLst>
                    <a:ext uri="{9D8B030D-6E8A-4147-A177-3AD203B41FA5}">
                      <a16:colId xmlns:a16="http://schemas.microsoft.com/office/drawing/2014/main" val="3737176507"/>
                    </a:ext>
                  </a:extLst>
                </a:gridCol>
                <a:gridCol w="1461290">
                  <a:extLst>
                    <a:ext uri="{9D8B030D-6E8A-4147-A177-3AD203B41FA5}">
                      <a16:colId xmlns:a16="http://schemas.microsoft.com/office/drawing/2014/main" val="1735304453"/>
                    </a:ext>
                  </a:extLst>
                </a:gridCol>
                <a:gridCol w="1107037">
                  <a:extLst>
                    <a:ext uri="{9D8B030D-6E8A-4147-A177-3AD203B41FA5}">
                      <a16:colId xmlns:a16="http://schemas.microsoft.com/office/drawing/2014/main" val="795536181"/>
                    </a:ext>
                  </a:extLst>
                </a:gridCol>
                <a:gridCol w="1505571">
                  <a:extLst>
                    <a:ext uri="{9D8B030D-6E8A-4147-A177-3AD203B41FA5}">
                      <a16:colId xmlns:a16="http://schemas.microsoft.com/office/drawing/2014/main" val="26386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(P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Q)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R 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P 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(</a:t>
                      </a:r>
                      <a:r>
                        <a:rPr lang="en-US" dirty="0" err="1"/>
                        <a:t>concl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9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1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6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3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using a 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Premises (KB)</a:t>
            </a:r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altLang="en-US" dirty="0"/>
              <a:t>Q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r>
              <a:rPr lang="en-US" dirty="0"/>
              <a:t>Does R follow?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09108"/>
              </p:ext>
            </p:extLst>
          </p:nvPr>
        </p:nvGraphicFramePr>
        <p:xfrm>
          <a:off x="3393435" y="1364101"/>
          <a:ext cx="67868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81">
                  <a:extLst>
                    <a:ext uri="{9D8B030D-6E8A-4147-A177-3AD203B41FA5}">
                      <a16:colId xmlns:a16="http://schemas.microsoft.com/office/drawing/2014/main" val="627816340"/>
                    </a:ext>
                  </a:extLst>
                </a:gridCol>
                <a:gridCol w="823636">
                  <a:extLst>
                    <a:ext uri="{9D8B030D-6E8A-4147-A177-3AD203B41FA5}">
                      <a16:colId xmlns:a16="http://schemas.microsoft.com/office/drawing/2014/main" val="4243354688"/>
                    </a:ext>
                  </a:extLst>
                </a:gridCol>
                <a:gridCol w="1080469">
                  <a:extLst>
                    <a:ext uri="{9D8B030D-6E8A-4147-A177-3AD203B41FA5}">
                      <a16:colId xmlns:a16="http://schemas.microsoft.com/office/drawing/2014/main" val="3737176507"/>
                    </a:ext>
                  </a:extLst>
                </a:gridCol>
                <a:gridCol w="1461290">
                  <a:extLst>
                    <a:ext uri="{9D8B030D-6E8A-4147-A177-3AD203B41FA5}">
                      <a16:colId xmlns:a16="http://schemas.microsoft.com/office/drawing/2014/main" val="1735304453"/>
                    </a:ext>
                  </a:extLst>
                </a:gridCol>
                <a:gridCol w="1107037">
                  <a:extLst>
                    <a:ext uri="{9D8B030D-6E8A-4147-A177-3AD203B41FA5}">
                      <a16:colId xmlns:a16="http://schemas.microsoft.com/office/drawing/2014/main" val="795536181"/>
                    </a:ext>
                  </a:extLst>
                </a:gridCol>
                <a:gridCol w="1505571">
                  <a:extLst>
                    <a:ext uri="{9D8B030D-6E8A-4147-A177-3AD203B41FA5}">
                      <a16:colId xmlns:a16="http://schemas.microsoft.com/office/drawing/2014/main" val="26386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(P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Q)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R 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P 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(</a:t>
                      </a:r>
                      <a:r>
                        <a:rPr lang="en-US" dirty="0" err="1"/>
                        <a:t>concl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9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1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61827"/>
                  </a:ext>
                </a:extLst>
              </a:tr>
            </a:tbl>
          </a:graphicData>
        </a:graphic>
      </p:graphicFrame>
      <p:graphicFrame>
        <p:nvGraphicFramePr>
          <p:cNvPr id="7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040654"/>
              </p:ext>
            </p:extLst>
          </p:nvPr>
        </p:nvGraphicFramePr>
        <p:xfrm>
          <a:off x="6371310" y="5105838"/>
          <a:ext cx="1924791" cy="1524000"/>
        </p:xfrm>
        <a:graphic>
          <a:graphicData uri="http://schemas.openxmlformats.org/drawingml/2006/table">
            <a:tbl>
              <a:tblPr/>
              <a:tblGrid>
                <a:gridCol w="478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7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7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037041" y="1990205"/>
            <a:ext cx="4260272" cy="407324"/>
            <a:chOff x="4037041" y="1990205"/>
            <a:chExt cx="4260272" cy="407324"/>
          </a:xfrm>
        </p:grpSpPr>
        <p:sp>
          <p:nvSpPr>
            <p:cNvPr id="4" name="Oval 3"/>
            <p:cNvSpPr/>
            <p:nvPr/>
          </p:nvSpPr>
          <p:spPr>
            <a:xfrm>
              <a:off x="4037041" y="1990205"/>
              <a:ext cx="764771" cy="40732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0" y="1990205"/>
              <a:ext cx="764771" cy="40732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532542" y="1990205"/>
              <a:ext cx="764771" cy="40732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269874" y="2039978"/>
            <a:ext cx="1419812" cy="307777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All premises true</a:t>
            </a:r>
          </a:p>
        </p:txBody>
      </p:sp>
    </p:spTree>
    <p:extLst>
      <p:ext uri="{BB962C8B-B14F-4D97-AF65-F5344CB8AC3E}">
        <p14:creationId xmlns:p14="http://schemas.microsoft.com/office/powerpoint/2010/main" val="411275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using a 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Premises (KB)</a:t>
            </a:r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altLang="en-US" dirty="0"/>
              <a:t>Q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r>
              <a:rPr lang="en-US" dirty="0"/>
              <a:t>Does R follow?</a:t>
            </a:r>
          </a:p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38187"/>
              </p:ext>
            </p:extLst>
          </p:nvPr>
        </p:nvGraphicFramePr>
        <p:xfrm>
          <a:off x="3393435" y="1364101"/>
          <a:ext cx="67868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81">
                  <a:extLst>
                    <a:ext uri="{9D8B030D-6E8A-4147-A177-3AD203B41FA5}">
                      <a16:colId xmlns:a16="http://schemas.microsoft.com/office/drawing/2014/main" val="627816340"/>
                    </a:ext>
                  </a:extLst>
                </a:gridCol>
                <a:gridCol w="823636">
                  <a:extLst>
                    <a:ext uri="{9D8B030D-6E8A-4147-A177-3AD203B41FA5}">
                      <a16:colId xmlns:a16="http://schemas.microsoft.com/office/drawing/2014/main" val="4243354688"/>
                    </a:ext>
                  </a:extLst>
                </a:gridCol>
                <a:gridCol w="1080469">
                  <a:extLst>
                    <a:ext uri="{9D8B030D-6E8A-4147-A177-3AD203B41FA5}">
                      <a16:colId xmlns:a16="http://schemas.microsoft.com/office/drawing/2014/main" val="3737176507"/>
                    </a:ext>
                  </a:extLst>
                </a:gridCol>
                <a:gridCol w="1461290">
                  <a:extLst>
                    <a:ext uri="{9D8B030D-6E8A-4147-A177-3AD203B41FA5}">
                      <a16:colId xmlns:a16="http://schemas.microsoft.com/office/drawing/2014/main" val="1735304453"/>
                    </a:ext>
                  </a:extLst>
                </a:gridCol>
                <a:gridCol w="1107037">
                  <a:extLst>
                    <a:ext uri="{9D8B030D-6E8A-4147-A177-3AD203B41FA5}">
                      <a16:colId xmlns:a16="http://schemas.microsoft.com/office/drawing/2014/main" val="795536181"/>
                    </a:ext>
                  </a:extLst>
                </a:gridCol>
                <a:gridCol w="1505571">
                  <a:extLst>
                    <a:ext uri="{9D8B030D-6E8A-4147-A177-3AD203B41FA5}">
                      <a16:colId xmlns:a16="http://schemas.microsoft.com/office/drawing/2014/main" val="26386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(P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Q)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R 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 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P </a:t>
                      </a:r>
                    </a:p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(</a:t>
                      </a:r>
                      <a:r>
                        <a:rPr lang="en-US" dirty="0" err="1"/>
                        <a:t>concl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9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1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6182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037041" y="1990205"/>
            <a:ext cx="4260272" cy="407324"/>
            <a:chOff x="4037041" y="1990205"/>
            <a:chExt cx="4260272" cy="407324"/>
          </a:xfrm>
        </p:grpSpPr>
        <p:sp>
          <p:nvSpPr>
            <p:cNvPr id="9" name="Oval 8"/>
            <p:cNvSpPr/>
            <p:nvPr/>
          </p:nvSpPr>
          <p:spPr>
            <a:xfrm>
              <a:off x="4037041" y="1990205"/>
              <a:ext cx="764771" cy="40732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96000" y="1990205"/>
              <a:ext cx="764771" cy="40732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32542" y="1990205"/>
              <a:ext cx="764771" cy="40732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269874" y="2039978"/>
            <a:ext cx="1419812" cy="307777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All premises true</a:t>
            </a:r>
          </a:p>
        </p:txBody>
      </p:sp>
    </p:spTree>
    <p:extLst>
      <p:ext uri="{BB962C8B-B14F-4D97-AF65-F5344CB8AC3E}">
        <p14:creationId xmlns:p14="http://schemas.microsoft.com/office/powerpoint/2010/main" val="2726907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Given</a:t>
            </a:r>
          </a:p>
          <a:p>
            <a:pPr lvl="1"/>
            <a:r>
              <a:rPr lang="pt-BR" dirty="0"/>
              <a:t>P →( Q→R) </a:t>
            </a:r>
          </a:p>
          <a:p>
            <a:pPr lvl="1"/>
            <a:r>
              <a:rPr lang="pt-BR" dirty="0"/>
              <a:t>Q</a:t>
            </a:r>
          </a:p>
          <a:p>
            <a:r>
              <a:rPr lang="pt-BR" dirty="0"/>
              <a:t>Does this follow?</a:t>
            </a:r>
          </a:p>
          <a:p>
            <a:pPr lvl="1"/>
            <a:r>
              <a:rPr lang="pt-BR" dirty="0"/>
              <a:t>P → R</a:t>
            </a:r>
          </a:p>
          <a:p>
            <a:r>
              <a:rPr lang="en-US" dirty="0"/>
              <a:t>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360019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sense a stench, then you knows the </a:t>
            </a:r>
            <a:r>
              <a:rPr lang="en-US" dirty="0" err="1"/>
              <a:t>wumpus</a:t>
            </a:r>
            <a:r>
              <a:rPr lang="en-US" dirty="0"/>
              <a:t> must be in the front or left or right square.</a:t>
            </a:r>
          </a:p>
          <a:p>
            <a:r>
              <a:rPr lang="en-US" dirty="0"/>
              <a:t>if you feel a breeze, then it knows the PIT must be in the front or left or right square.</a:t>
            </a:r>
          </a:p>
          <a:p>
            <a:r>
              <a:rPr lang="en-US" dirty="0"/>
              <a:t>if no stench and no breeze, all directly adjacent squares are safe.</a:t>
            </a:r>
          </a:p>
        </p:txBody>
      </p:sp>
    </p:spTree>
    <p:extLst>
      <p:ext uri="{BB962C8B-B14F-4D97-AF65-F5344CB8AC3E}">
        <p14:creationId xmlns:p14="http://schemas.microsoft.com/office/powerpoint/2010/main" val="2210856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using a 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Can we prove something does </a:t>
            </a:r>
            <a:r>
              <a:rPr lang="en-US" altLang="en-US" i="1" dirty="0"/>
              <a:t>not</a:t>
            </a:r>
            <a:r>
              <a:rPr lang="en-US" altLang="en-US" dirty="0"/>
              <a:t> follow?</a:t>
            </a:r>
          </a:p>
          <a:p>
            <a:pPr>
              <a:tabLst>
                <a:tab pos="2060575" algn="l"/>
              </a:tabLst>
            </a:pPr>
            <a:endParaRPr lang="en-US" alt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>
                <a:sym typeface="Symbol" panose="05050102010706020507" pitchFamily="18" charset="2"/>
              </a:rPr>
              <a:t>PQ</a:t>
            </a:r>
            <a:endParaRPr 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/>
              <a:t>~Q</a:t>
            </a:r>
            <a:r>
              <a:rPr lang="en-US" dirty="0">
                <a:sym typeface="Symbol" panose="05050102010706020507" pitchFamily="18" charset="2"/>
              </a:rPr>
              <a:t>R</a:t>
            </a:r>
            <a:endParaRPr 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/>
              <a:t>R</a:t>
            </a:r>
          </a:p>
          <a:p>
            <a:pPr lvl="1">
              <a:tabLst>
                <a:tab pos="2060575" algn="l"/>
              </a:tabLst>
            </a:pPr>
            <a:r>
              <a:rPr lang="en-US" dirty="0"/>
              <a:t>Does P follow?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1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using a 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Can we prove something does </a:t>
            </a:r>
            <a:r>
              <a:rPr lang="en-US" altLang="en-US" i="1" dirty="0"/>
              <a:t>not</a:t>
            </a:r>
            <a:r>
              <a:rPr lang="en-US" altLang="en-US" dirty="0"/>
              <a:t> follow?</a:t>
            </a:r>
          </a:p>
          <a:p>
            <a:pPr>
              <a:tabLst>
                <a:tab pos="2060575" algn="l"/>
              </a:tabLst>
            </a:pPr>
            <a:endParaRPr lang="en-US" alt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>
                <a:sym typeface="Symbol" panose="05050102010706020507" pitchFamily="18" charset="2"/>
              </a:rPr>
              <a:t>PQ</a:t>
            </a:r>
            <a:endParaRPr 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/>
              <a:t>~Q</a:t>
            </a:r>
            <a:r>
              <a:rPr lang="en-US" dirty="0">
                <a:sym typeface="Symbol" panose="05050102010706020507" pitchFamily="18" charset="2"/>
              </a:rPr>
              <a:t>R</a:t>
            </a:r>
            <a:endParaRPr lang="en-US" dirty="0"/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dirty="0"/>
              <a:t>R</a:t>
            </a:r>
          </a:p>
          <a:p>
            <a:pPr lvl="1">
              <a:tabLst>
                <a:tab pos="2060575" algn="l"/>
              </a:tabLst>
            </a:pPr>
            <a:r>
              <a:rPr lang="en-US" dirty="0"/>
              <a:t>Does P follow?</a:t>
            </a:r>
          </a:p>
          <a:p>
            <a:pPr lvl="1">
              <a:tabLst>
                <a:tab pos="2060575" algn="l"/>
              </a:tabLst>
            </a:pPr>
            <a:r>
              <a:rPr lang="en-US" dirty="0"/>
              <a:t>No</a:t>
            </a:r>
          </a:p>
          <a:p>
            <a:pPr lvl="1">
              <a:tabLst>
                <a:tab pos="2060575" algn="l"/>
              </a:tabLst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4029" y="2705100"/>
          <a:ext cx="67868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81">
                  <a:extLst>
                    <a:ext uri="{9D8B030D-6E8A-4147-A177-3AD203B41FA5}">
                      <a16:colId xmlns:a16="http://schemas.microsoft.com/office/drawing/2014/main" val="627816340"/>
                    </a:ext>
                  </a:extLst>
                </a:gridCol>
                <a:gridCol w="823636">
                  <a:extLst>
                    <a:ext uri="{9D8B030D-6E8A-4147-A177-3AD203B41FA5}">
                      <a16:colId xmlns:a16="http://schemas.microsoft.com/office/drawing/2014/main" val="4243354688"/>
                    </a:ext>
                  </a:extLst>
                </a:gridCol>
                <a:gridCol w="1080469">
                  <a:extLst>
                    <a:ext uri="{9D8B030D-6E8A-4147-A177-3AD203B41FA5}">
                      <a16:colId xmlns:a16="http://schemas.microsoft.com/office/drawing/2014/main" val="3737176507"/>
                    </a:ext>
                  </a:extLst>
                </a:gridCol>
                <a:gridCol w="1461290">
                  <a:extLst>
                    <a:ext uri="{9D8B030D-6E8A-4147-A177-3AD203B41FA5}">
                      <a16:colId xmlns:a16="http://schemas.microsoft.com/office/drawing/2014/main" val="1735304453"/>
                    </a:ext>
                  </a:extLst>
                </a:gridCol>
                <a:gridCol w="1107037">
                  <a:extLst>
                    <a:ext uri="{9D8B030D-6E8A-4147-A177-3AD203B41FA5}">
                      <a16:colId xmlns:a16="http://schemas.microsoft.com/office/drawing/2014/main" val="795536181"/>
                    </a:ext>
                  </a:extLst>
                </a:gridCol>
                <a:gridCol w="1505571">
                  <a:extLst>
                    <a:ext uri="{9D8B030D-6E8A-4147-A177-3AD203B41FA5}">
                      <a16:colId xmlns:a16="http://schemas.microsoft.com/office/drawing/2014/main" val="263866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 panose="05050102010706020507" pitchFamily="18" charset="2"/>
                        </a:rPr>
                        <a:t>PQ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~Q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R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 (ok)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9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1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 (wrong)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3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 (wrong)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6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55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by enumeration (truth tables)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000" dirty="0"/>
              <a:t>Depth-first enumeration of all models is </a:t>
            </a:r>
            <a:r>
              <a:rPr lang="en-US" altLang="en-US" sz="2000" dirty="0">
                <a:solidFill>
                  <a:srgbClr val="C00000"/>
                </a:solidFill>
              </a:rPr>
              <a:t>sound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C00000"/>
                </a:solidFill>
              </a:rPr>
              <a:t>complete</a:t>
            </a:r>
            <a:r>
              <a:rPr lang="en-US" altLang="en-US" sz="2000" dirty="0"/>
              <a:t> 
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For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symbols, time complexity is </a:t>
            </a:r>
            <a:r>
              <a:rPr lang="en-US" altLang="en-US" sz="2000" i="1" dirty="0"/>
              <a:t>O(2</a:t>
            </a:r>
            <a:r>
              <a:rPr lang="en-US" altLang="en-US" sz="2000" i="1" baseline="30000" dirty="0"/>
              <a:t>n</a:t>
            </a:r>
            <a:r>
              <a:rPr lang="en-US" altLang="en-US" sz="2000" i="1" dirty="0"/>
              <a:t>)</a:t>
            </a:r>
            <a:r>
              <a:rPr lang="en-US" altLang="en-US" sz="2000" dirty="0"/>
              <a:t>, space complexity is </a:t>
            </a:r>
            <a:r>
              <a:rPr lang="en-US" altLang="en-US" sz="2000" i="1" dirty="0"/>
              <a:t>O(n)</a:t>
            </a:r>
            <a:endParaRPr lang="en-US" altLang="en-US" sz="2000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5417" r="781" b="19792"/>
          <a:stretch>
            <a:fillRect/>
          </a:stretch>
        </p:blipFill>
        <p:spPr bwMode="auto">
          <a:xfrm>
            <a:off x="2675708" y="2264729"/>
            <a:ext cx="6337663" cy="313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007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Logical inference</a:t>
            </a:r>
            <a:r>
              <a:rPr lang="en-US" altLang="en-US" dirty="0"/>
              <a:t> is used to create new sentences that logically follow from a given set of sentences (KB).</a:t>
            </a:r>
          </a:p>
          <a:p>
            <a:r>
              <a:rPr lang="en-US" altLang="en-US" dirty="0"/>
              <a:t>An inference rule is </a:t>
            </a:r>
            <a:r>
              <a:rPr lang="en-US" altLang="en-US" b="1" dirty="0">
                <a:solidFill>
                  <a:schemeClr val="accent2"/>
                </a:solidFill>
              </a:rPr>
              <a:t>sound</a:t>
            </a:r>
            <a:r>
              <a:rPr lang="en-US" altLang="en-US" dirty="0"/>
              <a:t> if every sentence X produced by an inference rule operating on a KB logically follows from the KB. </a:t>
            </a:r>
          </a:p>
          <a:p>
            <a:r>
              <a:rPr lang="en-US" altLang="en-US" dirty="0"/>
              <a:t>The inference rule does not create any contradictions</a:t>
            </a:r>
          </a:p>
        </p:txBody>
      </p:sp>
    </p:spTree>
    <p:extLst>
      <p:ext uri="{BB962C8B-B14F-4D97-AF65-F5344CB8AC3E}">
        <p14:creationId xmlns:p14="http://schemas.microsoft.com/office/powerpoint/2010/main" val="2216714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(correct) 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1800" b="1" u="sng" dirty="0"/>
              <a:t>RULE</a:t>
            </a:r>
            <a:r>
              <a:rPr lang="en-US" altLang="en-US" sz="1800" u="sng" dirty="0"/>
              <a:t>			</a:t>
            </a:r>
            <a:r>
              <a:rPr lang="en-US" altLang="en-US" sz="1800" b="1" u="sng" dirty="0"/>
              <a:t>PREMISE		CONCLUSION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Modus Ponens		A,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B		B</a:t>
            </a:r>
          </a:p>
          <a:p>
            <a:pPr lvl="1">
              <a:buFontTx/>
              <a:buNone/>
            </a:pPr>
            <a:r>
              <a:rPr lang="en-US" altLang="en-US" dirty="0"/>
              <a:t>AND Introduction		A, B			A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B</a:t>
            </a:r>
          </a:p>
          <a:p>
            <a:pPr lvl="1">
              <a:buFontTx/>
              <a:buNone/>
            </a:pPr>
            <a:r>
              <a:rPr lang="en-US" altLang="en-US" dirty="0"/>
              <a:t>AND Elimination		A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B			A</a:t>
            </a:r>
          </a:p>
          <a:p>
            <a:pPr lvl="1">
              <a:buFontTx/>
              <a:buNone/>
            </a:pPr>
            <a:r>
              <a:rPr lang="en-US" altLang="en-US" dirty="0"/>
              <a:t>Double Negation		</a:t>
            </a:r>
            <a:r>
              <a:rPr lang="en-US" altLang="en-US" dirty="0">
                <a:sym typeface="Symbol" panose="05050102010706020507" pitchFamily="18" charset="2"/>
              </a:rPr>
              <a:t>~~</a:t>
            </a:r>
            <a:r>
              <a:rPr lang="en-US" altLang="en-US" dirty="0"/>
              <a:t>A			A</a:t>
            </a:r>
          </a:p>
          <a:p>
            <a:pPr lvl="1">
              <a:buFontTx/>
              <a:buNone/>
            </a:pPr>
            <a:r>
              <a:rPr lang="en-US" altLang="en-US" dirty="0"/>
              <a:t>Resolution			A </a:t>
            </a:r>
            <a:r>
              <a:rPr lang="en-US" altLang="en-US" dirty="0">
                <a:sym typeface="Symbol" panose="05050102010706020507" pitchFamily="18" charset="2"/>
              </a:rPr>
              <a:t> B, ~B  C		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 C</a:t>
            </a:r>
          </a:p>
          <a:p>
            <a:pPr lvl="1">
              <a:buNone/>
            </a:pPr>
            <a:r>
              <a:rPr lang="en-US" altLang="en-US" dirty="0"/>
              <a:t>Unit resolution		A </a:t>
            </a:r>
            <a:r>
              <a:rPr lang="en-US" altLang="en-US" dirty="0">
                <a:sym typeface="Symbol" panose="05050102010706020507" pitchFamily="18" charset="2"/>
              </a:rPr>
              <a:t> B, ~B		</a:t>
            </a:r>
            <a:r>
              <a:rPr lang="en-US" altLang="en-US" dirty="0"/>
              <a:t>A</a:t>
            </a:r>
          </a:p>
          <a:p>
            <a:endParaRPr lang="en-US" dirty="0"/>
          </a:p>
          <a:p>
            <a:r>
              <a:rPr lang="en-US" altLang="en-US" dirty="0"/>
              <a:t>Each can be shown to be sound/correct using a truth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7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 is sound</a:t>
            </a:r>
          </a:p>
        </p:txBody>
      </p:sp>
      <p:graphicFrame>
        <p:nvGraphicFramePr>
          <p:cNvPr id="4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485865"/>
              </p:ext>
            </p:extLst>
          </p:nvPr>
        </p:nvGraphicFramePr>
        <p:xfrm>
          <a:off x="685800" y="1981200"/>
          <a:ext cx="5829300" cy="4114801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698486" y="2228850"/>
            <a:ext cx="3093464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S" sz="2800" dirty="0"/>
              <a:t>Premise: A, A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B 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/>
              <a:t>Conclusion: B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/>
              <a:t>conclusion is true whenever the premise is true</a:t>
            </a:r>
          </a:p>
        </p:txBody>
      </p:sp>
      <p:sp>
        <p:nvSpPr>
          <p:cNvPr id="3" name="Oval 2"/>
          <p:cNvSpPr/>
          <p:nvPr/>
        </p:nvSpPr>
        <p:spPr>
          <a:xfrm>
            <a:off x="135082" y="2753111"/>
            <a:ext cx="6899563" cy="7273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0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 of modus ponens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1800" b="1" u="sng" dirty="0"/>
              <a:t>RULE</a:t>
            </a:r>
            <a:r>
              <a:rPr lang="en-US" altLang="en-US" sz="1800" u="sng" dirty="0"/>
              <a:t>			</a:t>
            </a:r>
            <a:r>
              <a:rPr lang="en-US" altLang="en-US" sz="1800" b="1" u="sng" dirty="0"/>
              <a:t>PREMISE		CONCLUSION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Converse of MP		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B, ~A		~B</a:t>
            </a:r>
          </a:p>
          <a:p>
            <a:endParaRPr lang="en-US" dirty="0"/>
          </a:p>
          <a:p>
            <a:r>
              <a:rPr lang="en-US" altLang="en-US" dirty="0"/>
              <a:t>Is this sound? </a:t>
            </a:r>
            <a:endParaRPr lang="en-US" dirty="0"/>
          </a:p>
        </p:txBody>
      </p:sp>
      <p:graphicFrame>
        <p:nvGraphicFramePr>
          <p:cNvPr id="4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480804"/>
              </p:ext>
            </p:extLst>
          </p:nvPr>
        </p:nvGraphicFramePr>
        <p:xfrm>
          <a:off x="4356463" y="2608217"/>
          <a:ext cx="5829301" cy="4114801"/>
        </p:xfrm>
        <a:graphic>
          <a:graphicData uri="http://schemas.openxmlformats.org/drawingml/2006/table">
            <a:tbl>
              <a:tblPr/>
              <a:tblGrid>
                <a:gridCol w="84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5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~A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~B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397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10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825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82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400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972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635928" y="5060275"/>
            <a:ext cx="6899563" cy="7273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697" y="3808651"/>
            <a:ext cx="3376048" cy="29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S" sz="2800" dirty="0"/>
              <a:t>Premise: ~A, A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B 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/>
              <a:t>Conclusion: ~B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/>
              <a:t>conclusion is </a:t>
            </a:r>
            <a:r>
              <a:rPr lang="en-US" altLang="en-US" sz="2800" dirty="0">
                <a:solidFill>
                  <a:srgbClr val="FF0000"/>
                </a:solidFill>
              </a:rPr>
              <a:t>not</a:t>
            </a:r>
            <a:r>
              <a:rPr lang="en-US" altLang="en-US" sz="2800" dirty="0"/>
              <a:t> true in all cases where the premise is true</a:t>
            </a:r>
          </a:p>
        </p:txBody>
      </p:sp>
      <p:sp>
        <p:nvSpPr>
          <p:cNvPr id="7" name="Oval 6"/>
          <p:cNvSpPr/>
          <p:nvPr/>
        </p:nvSpPr>
        <p:spPr>
          <a:xfrm>
            <a:off x="3720837" y="5880750"/>
            <a:ext cx="6899563" cy="7273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A </a:t>
            </a:r>
            <a:r>
              <a:rPr lang="en-US" altLang="en-US" b="1" dirty="0"/>
              <a:t>proof</a:t>
            </a:r>
            <a:r>
              <a:rPr lang="en-US" altLang="en-US" dirty="0"/>
              <a:t> is a sequence of sentences, where each sentence is either a premise or a sentence derived from earlier sentences in the proof by one of the rules of inference. </a:t>
            </a:r>
          </a:p>
          <a:p>
            <a:pPr>
              <a:tabLst>
                <a:tab pos="2060575" algn="l"/>
              </a:tabLst>
            </a:pPr>
            <a:r>
              <a:rPr lang="en-US" altLang="en-US" dirty="0"/>
              <a:t>The last sentence is the </a:t>
            </a:r>
            <a:r>
              <a:rPr lang="en-US" altLang="en-US" b="1" dirty="0"/>
              <a:t>theorem </a:t>
            </a:r>
            <a:r>
              <a:rPr lang="en-US" altLang="en-US" dirty="0"/>
              <a:t>(also called goal or query) that we want to prove.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61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Premises</a:t>
            </a:r>
          </a:p>
          <a:p>
            <a:pPr marL="914400" lvl="1" indent="-457200">
              <a:buFont typeface="+mj-lt"/>
              <a:buAutoNum type="arabicParenR"/>
              <a:tabLst>
                <a:tab pos="2060575" algn="l"/>
              </a:tabLst>
            </a:pPr>
            <a:r>
              <a:rPr lang="en-US" altLang="en-US" dirty="0"/>
              <a:t>Q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r>
              <a:rPr lang="en-US" dirty="0"/>
              <a:t>How to prove?</a:t>
            </a:r>
          </a:p>
          <a:p>
            <a:pPr lvl="1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72854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  <a:tabLst>
                <a:tab pos="2060575" algn="l"/>
              </a:tabLst>
            </a:pPr>
            <a:r>
              <a:rPr lang="en-US" altLang="en-US" dirty="0"/>
              <a:t>Q</a:t>
            </a:r>
          </a:p>
          <a:p>
            <a:pPr lvl="1">
              <a:tabLst>
                <a:tab pos="2060575" algn="l"/>
              </a:tabLst>
            </a:pPr>
            <a:r>
              <a:rPr lang="en-US" altLang="en-US" dirty="0"/>
              <a:t>Premise 1</a:t>
            </a:r>
          </a:p>
          <a:p>
            <a:pPr marL="514350" indent="-514350">
              <a:buFont typeface="+mj-lt"/>
              <a:buAutoNum type="arabicPeriod"/>
              <a:tabLst>
                <a:tab pos="2060575" algn="l"/>
              </a:tabLst>
            </a:pP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P </a:t>
            </a:r>
          </a:p>
          <a:p>
            <a:pPr lvl="1"/>
            <a:r>
              <a:rPr lang="en-US" altLang="en-US" dirty="0"/>
              <a:t>Premise  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P</a:t>
            </a:r>
          </a:p>
          <a:p>
            <a:pPr lvl="1"/>
            <a:r>
              <a:rPr lang="en-US" altLang="en-US" dirty="0"/>
              <a:t>Modus ponens on 1 and 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 </a:t>
            </a:r>
          </a:p>
          <a:p>
            <a:pPr lvl="1"/>
            <a:r>
              <a:rPr lang="en-US" altLang="en-US" dirty="0"/>
              <a:t>Premise 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Q)</a:t>
            </a:r>
          </a:p>
          <a:p>
            <a:pPr lvl="1"/>
            <a:r>
              <a:rPr lang="en-US" altLang="en-US" dirty="0"/>
              <a:t>AND introduction on 1 and 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R</a:t>
            </a:r>
          </a:p>
          <a:p>
            <a:pPr lvl="1"/>
            <a:r>
              <a:rPr lang="en-US" altLang="en-US" dirty="0"/>
              <a:t>Modus ponens on 4 and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5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propositional logic system to decide where to move</a:t>
            </a:r>
          </a:p>
        </p:txBody>
      </p:sp>
    </p:spTree>
    <p:extLst>
      <p:ext uri="{BB962C8B-B14F-4D97-AF65-F5344CB8AC3E}">
        <p14:creationId xmlns:p14="http://schemas.microsoft.com/office/powerpoint/2010/main" val="2877606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using 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Given</a:t>
            </a:r>
          </a:p>
          <a:p>
            <a:pPr lvl="1"/>
            <a:r>
              <a:rPr lang="pt-BR" dirty="0"/>
              <a:t>P →( Q→R) </a:t>
            </a:r>
          </a:p>
          <a:p>
            <a:pPr lvl="1"/>
            <a:r>
              <a:rPr lang="pt-BR" dirty="0"/>
              <a:t>Q</a:t>
            </a:r>
          </a:p>
          <a:p>
            <a:r>
              <a:rPr lang="pt-BR" dirty="0"/>
              <a:t>Does this follow?</a:t>
            </a:r>
          </a:p>
          <a:p>
            <a:pPr lvl="1"/>
            <a:r>
              <a:rPr lang="pt-BR" dirty="0"/>
              <a:t>P → R</a:t>
            </a:r>
          </a:p>
          <a:p>
            <a:r>
              <a:rPr lang="en-US" dirty="0"/>
              <a:t>Proof</a:t>
            </a:r>
          </a:p>
          <a:p>
            <a:pPr lvl="1"/>
            <a:r>
              <a:rPr lang="en-US" dirty="0"/>
              <a:t>P -&gt; (~Q v  R)</a:t>
            </a:r>
          </a:p>
          <a:p>
            <a:pPr lvl="2"/>
            <a:r>
              <a:rPr lang="en-US" dirty="0"/>
              <a:t>Rewriting Premise 1</a:t>
            </a:r>
          </a:p>
          <a:p>
            <a:pPr lvl="1"/>
            <a:r>
              <a:rPr lang="pt-BR" dirty="0"/>
              <a:t>~P v ~Q v R</a:t>
            </a:r>
          </a:p>
          <a:p>
            <a:pPr lvl="2"/>
            <a:r>
              <a:rPr lang="en-US" dirty="0"/>
              <a:t>Rewriting premise 1</a:t>
            </a:r>
          </a:p>
          <a:p>
            <a:pPr lvl="1"/>
            <a:r>
              <a:rPr lang="en-US" dirty="0"/>
              <a:t>~P v R</a:t>
            </a:r>
          </a:p>
          <a:p>
            <a:pPr lvl="2"/>
            <a:r>
              <a:rPr lang="en-US" dirty="0"/>
              <a:t>Resolution on </a:t>
            </a:r>
            <a:r>
              <a:rPr lang="pt-BR" dirty="0"/>
              <a:t>~P v ~Q v R and Q</a:t>
            </a:r>
          </a:p>
          <a:p>
            <a:pPr lvl="1"/>
            <a:r>
              <a:rPr lang="pt-BR" dirty="0"/>
              <a:t>P -&gt; R</a:t>
            </a:r>
          </a:p>
          <a:p>
            <a:pPr lvl="1"/>
            <a:endParaRPr lang="pt-BR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19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theorem proving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automatically prove a statement is true?</a:t>
            </a:r>
          </a:p>
          <a:p>
            <a:r>
              <a:rPr lang="en-US" dirty="0"/>
              <a:t>Method must be </a:t>
            </a:r>
            <a:r>
              <a:rPr lang="en-US" b="1" dirty="0"/>
              <a:t>complete</a:t>
            </a:r>
          </a:p>
          <a:p>
            <a:r>
              <a:rPr lang="en-US" dirty="0"/>
              <a:t>Truth table</a:t>
            </a:r>
          </a:p>
          <a:p>
            <a:pPr lvl="1"/>
            <a:r>
              <a:rPr lang="en-US" dirty="0"/>
              <a:t>Complexity?</a:t>
            </a:r>
          </a:p>
          <a:p>
            <a:r>
              <a:rPr lang="en-US" dirty="0"/>
              <a:t>Resolution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54879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 of our derivation method</a:t>
            </a:r>
          </a:p>
          <a:p>
            <a:pPr lvl="1"/>
            <a:r>
              <a:rPr lang="en-US" dirty="0"/>
              <a:t>Which rule of inference to apply?</a:t>
            </a:r>
          </a:p>
          <a:p>
            <a:pPr lvl="1"/>
            <a:r>
              <a:rPr lang="en-US" dirty="0"/>
              <a:t>Apply to which sentences?</a:t>
            </a:r>
          </a:p>
          <a:p>
            <a:r>
              <a:rPr lang="en-US" dirty="0"/>
              <a:t>Needed: an algorithm – can be executed by a computer</a:t>
            </a:r>
          </a:p>
          <a:p>
            <a:r>
              <a:rPr lang="en-US" dirty="0"/>
              <a:t>Alan Robinson, 1965</a:t>
            </a:r>
          </a:p>
          <a:p>
            <a:r>
              <a:rPr lang="en-US" dirty="0"/>
              <a:t>Most modern automated theorem </a:t>
            </a:r>
            <a:r>
              <a:rPr lang="en-US" dirty="0" err="1"/>
              <a:t>provers</a:t>
            </a:r>
            <a:r>
              <a:rPr lang="en-US" dirty="0"/>
              <a:t> use this</a:t>
            </a:r>
          </a:p>
        </p:txBody>
      </p:sp>
    </p:spTree>
    <p:extLst>
      <p:ext uri="{BB962C8B-B14F-4D97-AF65-F5344CB8AC3E}">
        <p14:creationId xmlns:p14="http://schemas.microsoft.com/office/powerpoint/2010/main" val="30919781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rule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altLang="en-US" sz="1800" b="1" u="sng" dirty="0"/>
              <a:t>RULE</a:t>
            </a:r>
            <a:r>
              <a:rPr lang="en-US" altLang="en-US" sz="1800" u="sng" dirty="0"/>
              <a:t>			</a:t>
            </a:r>
            <a:r>
              <a:rPr lang="en-US" altLang="en-US" sz="1800" b="1" u="sng" dirty="0"/>
              <a:t>PREMISE		CONCLUSION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strike="sngStrike" dirty="0">
                <a:solidFill>
                  <a:srgbClr val="FF0000"/>
                </a:solidFill>
              </a:rPr>
              <a:t>Modus Ponens		A, A </a:t>
            </a:r>
            <a:r>
              <a:rPr lang="en-US" alt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trike="sngStrike" dirty="0">
                <a:solidFill>
                  <a:srgbClr val="FF0000"/>
                </a:solidFill>
              </a:rPr>
              <a:t> B		B</a:t>
            </a:r>
          </a:p>
          <a:p>
            <a:pPr lvl="1">
              <a:buFontTx/>
              <a:buNone/>
            </a:pPr>
            <a:r>
              <a:rPr lang="en-US" altLang="en-US" strike="sngStrike" dirty="0">
                <a:solidFill>
                  <a:srgbClr val="FF0000"/>
                </a:solidFill>
              </a:rPr>
              <a:t>AND Introduction		A, B			A </a:t>
            </a:r>
            <a:r>
              <a:rPr lang="en-US" alt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en-US" strike="sngStrike" dirty="0">
                <a:solidFill>
                  <a:srgbClr val="FF0000"/>
                </a:solidFill>
              </a:rPr>
              <a:t> B</a:t>
            </a:r>
          </a:p>
          <a:p>
            <a:pPr lvl="1">
              <a:buFontTx/>
              <a:buNone/>
            </a:pPr>
            <a:r>
              <a:rPr lang="en-US" altLang="en-US" strike="sngStrike" dirty="0">
                <a:solidFill>
                  <a:srgbClr val="FF0000"/>
                </a:solidFill>
              </a:rPr>
              <a:t>AND Elimination		A </a:t>
            </a:r>
            <a:r>
              <a:rPr lang="en-US" alt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en-US" strike="sngStrike" dirty="0">
                <a:solidFill>
                  <a:srgbClr val="FF0000"/>
                </a:solidFill>
              </a:rPr>
              <a:t> B			A</a:t>
            </a:r>
          </a:p>
          <a:p>
            <a:pPr lvl="1">
              <a:buFontTx/>
              <a:buNone/>
            </a:pPr>
            <a:r>
              <a:rPr lang="en-US" altLang="en-US" strike="sngStrike" dirty="0">
                <a:solidFill>
                  <a:srgbClr val="FF0000"/>
                </a:solidFill>
              </a:rPr>
              <a:t>Double Negation		</a:t>
            </a:r>
            <a:r>
              <a:rPr lang="en-US" altLang="en-US" strike="sngStrike" dirty="0">
                <a:solidFill>
                  <a:srgbClr val="FF0000"/>
                </a:solidFill>
                <a:sym typeface="Symbol" panose="05050102010706020507" pitchFamily="18" charset="2"/>
              </a:rPr>
              <a:t>~~</a:t>
            </a:r>
            <a:r>
              <a:rPr lang="en-US" altLang="en-US" strike="sngStrike" dirty="0">
                <a:solidFill>
                  <a:srgbClr val="FF0000"/>
                </a:solidFill>
              </a:rPr>
              <a:t>A			A</a:t>
            </a:r>
          </a:p>
          <a:p>
            <a:pPr lvl="1">
              <a:buFontTx/>
              <a:buNone/>
            </a:pPr>
            <a:r>
              <a:rPr lang="en-US" altLang="en-US" dirty="0"/>
              <a:t>Resolution			A </a:t>
            </a:r>
            <a:r>
              <a:rPr lang="en-US" altLang="en-US" dirty="0">
                <a:sym typeface="Symbol" panose="05050102010706020507" pitchFamily="18" charset="2"/>
              </a:rPr>
              <a:t> B, ~B  C		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 C</a:t>
            </a:r>
          </a:p>
          <a:p>
            <a:pPr lvl="1">
              <a:buNone/>
            </a:pPr>
            <a:r>
              <a:rPr lang="en-US" altLang="en-US" dirty="0"/>
              <a:t>Unit resolution		A </a:t>
            </a:r>
            <a:r>
              <a:rPr lang="en-US" altLang="en-US" dirty="0">
                <a:sym typeface="Symbol" panose="05050102010706020507" pitchFamily="18" charset="2"/>
              </a:rPr>
              <a:t> B, ~B		</a:t>
            </a:r>
            <a:r>
              <a:rPr lang="en-US" altLang="en-US" dirty="0"/>
              <a:t>A</a:t>
            </a:r>
          </a:p>
          <a:p>
            <a:pPr lvl="1">
              <a:buFontTx/>
              <a:buNone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6244" y="3678128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single rule </a:t>
            </a:r>
          </a:p>
          <a:p>
            <a:r>
              <a:rPr lang="en-US" dirty="0"/>
              <a:t>is sufficient</a:t>
            </a:r>
          </a:p>
        </p:txBody>
      </p:sp>
    </p:spTree>
    <p:extLst>
      <p:ext uri="{BB962C8B-B14F-4D97-AF65-F5344CB8AC3E}">
        <p14:creationId xmlns:p14="http://schemas.microsoft.com/office/powerpoint/2010/main" val="4072682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resolution sound (correct)?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Show is sound/correct using a truth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26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6F3E-BB7C-484D-A88F-6F7FC874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719A-6BFB-4B4B-9259-CE3505901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pair of sentences</a:t>
            </a:r>
          </a:p>
          <a:p>
            <a:pPr lvl="1"/>
            <a:r>
              <a:rPr lang="en-US" dirty="0"/>
              <a:t>Apply resolution and write the result</a:t>
            </a:r>
          </a:p>
          <a:p>
            <a:pPr lvl="1"/>
            <a:r>
              <a:rPr lang="en-US" dirty="0"/>
              <a:t>Or write that resolution cannot be applied</a:t>
            </a:r>
          </a:p>
          <a:p>
            <a:r>
              <a:rPr lang="en-US" dirty="0"/>
              <a:t>Note that in resolving two clauses, only one pair of literals may be resolved at a time (though there may be multiple resolvable pairs)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A  ~C, A  B  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A  ~C, P  Q  ~R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A  ~C, A  B  ~C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A  B  ~C, A  ~B  C,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661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resolution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Convert to </a:t>
            </a:r>
            <a:r>
              <a:rPr lang="en-US" b="1" dirty="0"/>
              <a:t>Conjunctive Normal Form (CNF)</a:t>
            </a:r>
          </a:p>
          <a:p>
            <a:pPr lvl="1"/>
            <a:r>
              <a:rPr lang="en-US" dirty="0"/>
              <a:t>CNF: Knowledgebase (KB) is a </a:t>
            </a:r>
            <a:r>
              <a:rPr lang="en-US" i="1" dirty="0"/>
              <a:t>conjunction</a:t>
            </a:r>
            <a:r>
              <a:rPr lang="en-US" dirty="0"/>
              <a:t> of </a:t>
            </a:r>
            <a:r>
              <a:rPr lang="en-US" i="1" dirty="0"/>
              <a:t>disjunctions</a:t>
            </a:r>
          </a:p>
          <a:p>
            <a:pPr lvl="1"/>
            <a:r>
              <a:rPr lang="en-US" dirty="0"/>
              <a:t>Example: (A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B) </a:t>
            </a:r>
            <a:r>
              <a:rPr lang="en-US" altLang="en-US" dirty="0">
                <a:sym typeface="Symbol" panose="05050102010706020507" pitchFamily="18" charset="2"/>
              </a:rPr>
              <a:t> (A  ~C)  (~B  ~C)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KB can then be represented as a list of </a:t>
            </a:r>
            <a:r>
              <a:rPr lang="en-US" altLang="en-US" i="1" dirty="0">
                <a:sym typeface="Symbol" panose="05050102010706020507" pitchFamily="18" charset="2"/>
              </a:rPr>
              <a:t>conjunctions</a:t>
            </a:r>
            <a:r>
              <a:rPr lang="en-US" altLang="en-US" dirty="0">
                <a:sym typeface="Symbol" panose="05050102010706020507" pitchFamily="18" charset="2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A  ~C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~B  ~C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06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CNF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Move ~ (negation) inwards</a:t>
                </a:r>
              </a:p>
              <a:p>
                <a:pPr lvl="1"/>
                <a:r>
                  <a:rPr lang="en-US" dirty="0" err="1"/>
                  <a:t>DeMorgan’s</a:t>
                </a:r>
                <a:r>
                  <a:rPr lang="en-US" dirty="0"/>
                  <a:t> laws and double negation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Distribute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dirty="0"/>
                  <a:t>over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Distributive property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7695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CNF: Eliminate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721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CNF: Dealing with 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laws</a:t>
            </a:r>
          </a:p>
          <a:p>
            <a:pPr marL="457200" lvl="1" indent="0">
              <a:buNone/>
            </a:pPr>
            <a:r>
              <a:rPr lang="en-US" dirty="0"/>
              <a:t>~(A </a:t>
            </a:r>
            <a:r>
              <a:rPr lang="en-US" altLang="en-US" dirty="0">
                <a:sym typeface="Symbol" panose="05050102010706020507" pitchFamily="18" charset="2"/>
              </a:rPr>
              <a:t> </a:t>
            </a:r>
            <a:r>
              <a:rPr lang="en-US" dirty="0"/>
              <a:t>B) </a:t>
            </a:r>
            <a:r>
              <a:rPr lang="en-US" dirty="0">
                <a:sym typeface="Symbol" panose="05050102010706020507" pitchFamily="18" charset="2"/>
              </a:rPr>
              <a:t>≡ ~A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dirty="0">
                <a:sym typeface="Symbol" panose="05050102010706020507" pitchFamily="18" charset="2"/>
              </a:rPr>
              <a:t> ~B</a:t>
            </a:r>
          </a:p>
          <a:p>
            <a:pPr marL="457200" lvl="1" indent="0">
              <a:buNone/>
            </a:pPr>
            <a:r>
              <a:rPr lang="en-US" dirty="0"/>
              <a:t>~(A </a:t>
            </a:r>
            <a:r>
              <a:rPr lang="en-US" altLang="en-US" dirty="0">
                <a:sym typeface="Symbol" panose="05050102010706020507" pitchFamily="18" charset="2"/>
              </a:rPr>
              <a:t> </a:t>
            </a:r>
            <a:r>
              <a:rPr lang="en-US" dirty="0"/>
              <a:t>B) </a:t>
            </a:r>
            <a:r>
              <a:rPr lang="en-US" dirty="0">
                <a:sym typeface="Symbol" panose="05050102010706020507" pitchFamily="18" charset="2"/>
              </a:rPr>
              <a:t>≡ ~A </a:t>
            </a:r>
            <a:r>
              <a:rPr lang="en-US" altLang="en-US" dirty="0">
                <a:sym typeface="Symbol" panose="05050102010706020507" pitchFamily="18" charset="2"/>
              </a:rPr>
              <a:t> </a:t>
            </a:r>
            <a:r>
              <a:rPr lang="en-US" dirty="0">
                <a:sym typeface="Symbol" panose="05050102010706020507" pitchFamily="18" charset="2"/>
              </a:rPr>
              <a:t>~B</a:t>
            </a:r>
          </a:p>
          <a:p>
            <a:r>
              <a:rPr lang="en-US" dirty="0">
                <a:sym typeface="Symbol" panose="05050102010706020507" pitchFamily="18" charset="2"/>
              </a:rPr>
              <a:t>Distributive property</a:t>
            </a:r>
          </a:p>
          <a:p>
            <a:pPr marL="457200" lvl="1" indent="0">
              <a:buNone/>
            </a:pPr>
            <a:r>
              <a:rPr lang="en-US" dirty="0"/>
              <a:t>(A </a:t>
            </a:r>
            <a:r>
              <a:rPr lang="en-US" altLang="en-US" dirty="0">
                <a:sym typeface="Symbol" panose="05050102010706020507" pitchFamily="18" charset="2"/>
              </a:rPr>
              <a:t> </a:t>
            </a:r>
            <a:r>
              <a:rPr lang="en-US" dirty="0"/>
              <a:t>B)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>
                <a:sym typeface="Symbol" panose="05050102010706020507" pitchFamily="18" charset="2"/>
              </a:rPr>
              <a:t> C ≡ (A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>
                <a:sym typeface="Symbol" panose="05050102010706020507" pitchFamily="18" charset="2"/>
              </a:rPr>
              <a:t> C)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dirty="0">
                <a:sym typeface="Symbol" panose="05050102010706020507" pitchFamily="18" charset="2"/>
              </a:rPr>
              <a:t> (B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>
                <a:sym typeface="Symbol" panose="05050102010706020507" pitchFamily="18" charset="2"/>
              </a:rPr>
              <a:t> C)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0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10125" y="2138364"/>
            <a:ext cx="2571750" cy="2581275"/>
            <a:chOff x="4810125" y="2138364"/>
            <a:chExt cx="2571750" cy="2581275"/>
          </a:xfrm>
        </p:grpSpPr>
        <p:pic>
          <p:nvPicPr>
            <p:cNvPr id="9220" name="Picture 4" descr="wumpus-seq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125" y="2138364"/>
              <a:ext cx="2571750" cy="2581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885212" y="3442064"/>
              <a:ext cx="280554" cy="27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494816" y="4090854"/>
              <a:ext cx="280554" cy="27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85211" y="4095306"/>
              <a:ext cx="26749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2603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convert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~(~P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Q)</a:t>
            </a:r>
          </a:p>
          <a:p>
            <a:r>
              <a:rPr lang="en-US" dirty="0"/>
              <a:t>~(~P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Q)</a:t>
            </a:r>
            <a:r>
              <a:rPr lang="en-US" altLang="en-US" dirty="0">
                <a:sym typeface="Symbol" panose="05050102010706020507" pitchFamily="18" charset="2"/>
              </a:rPr>
              <a:t> </a:t>
            </a:r>
            <a:r>
              <a:rPr lang="en-US" dirty="0"/>
              <a:t> R</a:t>
            </a:r>
          </a:p>
          <a:p>
            <a:r>
              <a:rPr 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279092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convert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~(~P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Q)</a:t>
            </a:r>
          </a:p>
          <a:p>
            <a:pPr lvl="1"/>
            <a:r>
              <a:rPr lang="en-US" dirty="0"/>
              <a:t>~~P </a:t>
            </a:r>
            <a:r>
              <a:rPr lang="en-US" altLang="en-US" dirty="0">
                <a:sym typeface="Symbol" panose="05050102010706020507" pitchFamily="18" charset="2"/>
              </a:rPr>
              <a:t> ~Q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 ~Q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~Q</a:t>
            </a:r>
            <a:endParaRPr lang="en-US" dirty="0"/>
          </a:p>
          <a:p>
            <a:r>
              <a:rPr lang="en-US" dirty="0"/>
              <a:t>~(~P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Q)</a:t>
            </a:r>
            <a:r>
              <a:rPr lang="en-US" altLang="en-US" dirty="0">
                <a:sym typeface="Symbol" panose="05050102010706020507" pitchFamily="18" charset="2"/>
              </a:rPr>
              <a:t> </a:t>
            </a:r>
            <a:r>
              <a:rPr lang="en-US" dirty="0"/>
              <a:t> R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(P </a:t>
            </a:r>
            <a:r>
              <a:rPr lang="en-US" altLang="en-US" dirty="0">
                <a:sym typeface="Symbol" panose="05050102010706020507" pitchFamily="18" charset="2"/>
              </a:rPr>
              <a:t> ~Q) </a:t>
            </a:r>
            <a:r>
              <a:rPr lang="en-US" dirty="0"/>
              <a:t> R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dirty="0"/>
              <a:t>(P</a:t>
            </a:r>
            <a:r>
              <a:rPr lang="en-US" altLang="en-US" dirty="0">
                <a:sym typeface="Symbol" panose="05050102010706020507" pitchFamily="18" charset="2"/>
              </a:rPr>
              <a:t> </a:t>
            </a:r>
            <a:r>
              <a:rPr lang="en-US" dirty="0"/>
              <a:t> R) </a:t>
            </a:r>
            <a:r>
              <a:rPr lang="en-US" altLang="en-US" dirty="0">
                <a:sym typeface="Symbol" panose="05050102010706020507" pitchFamily="18" charset="2"/>
              </a:rPr>
              <a:t> (~Q </a:t>
            </a:r>
            <a:r>
              <a:rPr lang="en-US" dirty="0"/>
              <a:t> R)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altLang="en-US" dirty="0">
                <a:sym typeface="Symbol" panose="05050102010706020507" pitchFamily="18" charset="2"/>
              </a:rPr>
              <a:t> </a:t>
            </a:r>
            <a:r>
              <a:rPr lang="en-US" dirty="0"/>
              <a:t> 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~Q </a:t>
            </a:r>
            <a:r>
              <a:rPr lang="en-US" dirty="0"/>
              <a:t> R</a:t>
            </a:r>
          </a:p>
          <a:p>
            <a:r>
              <a:rPr lang="en-US" dirty="0"/>
              <a:t>(P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Q)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161895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Resolution Refutation (proof by contradiction)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KB (Premise), </a:t>
            </a:r>
            <a:r>
              <a:rPr lang="en-US" altLang="en-US" dirty="0"/>
              <a:t>α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Output: </a:t>
            </a:r>
            <a:r>
              <a:rPr lang="en-US" altLang="en-US" dirty="0"/>
              <a:t>α</a:t>
            </a:r>
            <a:r>
              <a:rPr lang="en-US" dirty="0"/>
              <a:t> is a valid conclusion (KB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α</a:t>
            </a:r>
            <a:r>
              <a:rPr lang="en-US" dirty="0"/>
              <a:t>), OR invalid (i.e., cannot be proved)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all premise sentences (KB) to CNF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</a:t>
            </a:r>
            <a:r>
              <a:rPr lang="en-US" i="1" dirty="0"/>
              <a:t>negated</a:t>
            </a:r>
            <a:r>
              <a:rPr lang="en-US" dirty="0"/>
              <a:t> conclusion (</a:t>
            </a:r>
            <a:r>
              <a:rPr lang="en-US" altLang="en-US" dirty="0"/>
              <a:t>~α)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Repeatedly apply rule of resolution until</a:t>
            </a:r>
          </a:p>
          <a:p>
            <a:pPr lvl="1"/>
            <a:r>
              <a:rPr lang="en-US" dirty="0"/>
              <a:t>Derive FALSE (contradiction): Conclusion is </a:t>
            </a:r>
            <a:r>
              <a:rPr lang="en-US" b="1" dirty="0"/>
              <a:t>valid</a:t>
            </a:r>
          </a:p>
          <a:p>
            <a:pPr lvl="1"/>
            <a:r>
              <a:rPr lang="en-US" dirty="0"/>
              <a:t>Can’t apply any more: Conclusion </a:t>
            </a:r>
            <a:r>
              <a:rPr lang="en-US" b="1" dirty="0"/>
              <a:t>cannot be proved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452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Proof by contradiction, i.e., show </a:t>
            </a:r>
            <a:r>
              <a:rPr lang="en-US" altLang="en-US" sz="2400" i="1" dirty="0"/>
              <a:t>KB</a:t>
            </a:r>
            <a:r>
              <a:rPr lang="en-US" altLang="en-US" sz="2400" dirty="0">
                <a:sym typeface="Symbol" panose="05050102010706020507" pitchFamily="18" charset="2"/>
              </a:rPr>
              <a:t></a:t>
            </a:r>
            <a:r>
              <a:rPr lang="en-US" altLang="en-US" sz="2400" dirty="0"/>
              <a:t>α </a:t>
            </a:r>
            <a:r>
              <a:rPr lang="en-US" altLang="en-US" sz="2400" dirty="0" err="1"/>
              <a:t>unsatisfiable</a:t>
            </a:r>
            <a:r>
              <a:rPr lang="en-US" altLang="en-US" sz="2400" dirty="0"/>
              <a:t>
Resolution is sound and complete for propositional logic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28125" r="5469" b="32292"/>
          <a:stretch>
            <a:fillRect/>
          </a:stretch>
        </p:blipFill>
        <p:spPr bwMode="auto">
          <a:xfrm>
            <a:off x="2368731" y="2820988"/>
            <a:ext cx="77724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1208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/>
              <a:t>KB</a:t>
            </a:r>
            <a:r>
              <a:rPr lang="en-US" altLang="en-US" dirty="0"/>
              <a:t> = (B</a:t>
            </a:r>
            <a:r>
              <a:rPr lang="en-US" altLang="en-US" baseline="-25000" dirty="0"/>
              <a:t>1,1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</a:t>
            </a:r>
            <a:r>
              <a:rPr lang="en-US" altLang="en-US" dirty="0"/>
              <a:t> (P</a:t>
            </a:r>
            <a:r>
              <a:rPr lang="en-US" altLang="en-US" baseline="-25000" dirty="0"/>
              <a:t>1,2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P</a:t>
            </a:r>
            <a:r>
              <a:rPr lang="en-US" altLang="en-US" baseline="-25000" dirty="0"/>
              <a:t>2,1</a:t>
            </a:r>
            <a:r>
              <a:rPr lang="en-US" altLang="en-US" dirty="0"/>
              <a:t>)) </a:t>
            </a:r>
            <a:r>
              <a:rPr lang="en-US" altLang="en-US" dirty="0">
                <a:sym typeface="Symbol" panose="05050102010706020507" pitchFamily="18" charset="2"/>
              </a:rPr>
              <a:t></a:t>
            </a:r>
            <a:r>
              <a:rPr lang="en-US" altLang="en-US" dirty="0"/>
              <a:t> B</a:t>
            </a:r>
            <a:r>
              <a:rPr lang="en-US" altLang="en-US" baseline="-25000" dirty="0"/>
              <a:t>1,1 </a:t>
            </a:r>
          </a:p>
          <a:p>
            <a:r>
              <a:rPr lang="en-US" altLang="en-US" dirty="0"/>
              <a:t>α =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dirty="0"/>
              <a:t>P</a:t>
            </a:r>
            <a:r>
              <a:rPr lang="en-US" altLang="en-US" baseline="-25000" dirty="0"/>
              <a:t>1,2</a:t>
            </a:r>
            <a:endParaRPr lang="en-US" altLang="en-US" dirty="0"/>
          </a:p>
        </p:txBody>
      </p:sp>
      <p:pic>
        <p:nvPicPr>
          <p:cNvPr id="40964" name="Picture 4" descr="wumpus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566" y="4347755"/>
            <a:ext cx="80105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4907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Premise:</a:t>
            </a:r>
          </a:p>
          <a:p>
            <a:pPr marL="457200" lvl="1" indent="0">
              <a:buNone/>
            </a:pPr>
            <a:r>
              <a:rPr lang="en-US" dirty="0"/>
              <a:t>P </a:t>
            </a:r>
            <a:r>
              <a:rPr lang="en-US" altLang="en-US" dirty="0">
                <a:sym typeface="Symbol" panose="05050102010706020507" pitchFamily="18" charset="2"/>
              </a:rPr>
              <a:t> Q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 R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 R</a:t>
            </a:r>
          </a:p>
          <a:p>
            <a:r>
              <a:rPr lang="en-US" dirty="0">
                <a:sym typeface="Symbol" panose="05050102010706020507" pitchFamily="18" charset="2"/>
              </a:rPr>
              <a:t>Prove: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527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Premise:</a:t>
            </a:r>
          </a:p>
          <a:p>
            <a:pPr marL="457200" lvl="1" indent="0">
              <a:buNone/>
            </a:pPr>
            <a:r>
              <a:rPr lang="en-US" dirty="0"/>
              <a:t>P </a:t>
            </a:r>
            <a:r>
              <a:rPr lang="en-US" altLang="en-US" dirty="0">
                <a:sym typeface="Symbol" panose="05050102010706020507" pitchFamily="18" charset="2"/>
              </a:rPr>
              <a:t> Q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 R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 R</a:t>
            </a:r>
          </a:p>
          <a:p>
            <a:r>
              <a:rPr lang="en-US" dirty="0">
                <a:sym typeface="Symbol" panose="05050102010706020507" pitchFamily="18" charset="2"/>
              </a:rPr>
              <a:t>Prove: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~R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094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Given</a:t>
            </a:r>
          </a:p>
          <a:p>
            <a:pPr lvl="1"/>
            <a:r>
              <a:rPr lang="pt-BR" dirty="0"/>
              <a:t>P →( Q→R) </a:t>
            </a:r>
          </a:p>
          <a:p>
            <a:pPr lvl="1"/>
            <a:r>
              <a:rPr lang="pt-BR" dirty="0"/>
              <a:t>Q</a:t>
            </a:r>
          </a:p>
          <a:p>
            <a:r>
              <a:rPr lang="pt-BR" dirty="0"/>
              <a:t>Does this follow?</a:t>
            </a:r>
          </a:p>
          <a:p>
            <a:pPr lvl="1"/>
            <a:r>
              <a:rPr lang="pt-BR" dirty="0"/>
              <a:t>P → R</a:t>
            </a:r>
          </a:p>
          <a:p>
            <a:r>
              <a:rPr lang="en-US" dirty="0"/>
              <a:t>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0016265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0575" algn="l"/>
              </a:tabLst>
            </a:pPr>
            <a:r>
              <a:rPr lang="en-US" altLang="en-US" dirty="0"/>
              <a:t>Given</a:t>
            </a:r>
          </a:p>
          <a:p>
            <a:pPr lvl="1"/>
            <a:r>
              <a:rPr lang="pt-BR" dirty="0"/>
              <a:t>P →( Q→R) </a:t>
            </a:r>
          </a:p>
          <a:p>
            <a:pPr lvl="1"/>
            <a:r>
              <a:rPr lang="pt-BR" dirty="0"/>
              <a:t>Q</a:t>
            </a:r>
          </a:p>
          <a:p>
            <a:r>
              <a:rPr lang="pt-BR" dirty="0"/>
              <a:t>Does this follow?</a:t>
            </a:r>
          </a:p>
          <a:p>
            <a:pPr lvl="1"/>
            <a:r>
              <a:rPr lang="pt-BR" dirty="0"/>
              <a:t>P</a:t>
            </a:r>
          </a:p>
          <a:p>
            <a:r>
              <a:rPr lang="en-US" dirty="0"/>
              <a:t>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40528117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sz="2400" dirty="0"/>
                  <a:t>Proof by contradiction, i.e., show </a:t>
                </a:r>
                <a:r>
                  <a:rPr lang="en-US" altLang="en-US" sz="2400" i="1" dirty="0"/>
                  <a:t>KB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</a:t>
                </a:r>
                <a:r>
                  <a:rPr lang="en-US" altLang="en-US" sz="2400" dirty="0"/>
                  <a:t>α unsatisfiable
Why do we need to add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b="0" dirty="0"/>
                  <a:t>and then try to derive False?</a:t>
                </a:r>
              </a:p>
              <a:p>
                <a:r>
                  <a:rPr lang="en-US" altLang="en-US" sz="2400" dirty="0"/>
                  <a:t>Why not directly try to derive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en-US" sz="2400" dirty="0"/>
              </a:p>
              <a:p>
                <a:endParaRPr lang="en-US" altLang="en-US" sz="2400" dirty="0"/>
              </a:p>
              <a:p>
                <a:r>
                  <a:rPr lang="en-US" altLang="en-US" sz="2400" dirty="0"/>
                  <a:t>Resolution </a:t>
                </a:r>
                <a:r>
                  <a:rPr lang="en-US" altLang="en-US" sz="2400" i="1" dirty="0"/>
                  <a:t>rule</a:t>
                </a:r>
                <a:r>
                  <a:rPr lang="en-US" altLang="en-US" sz="2400" dirty="0"/>
                  <a:t> by itself is not complete</a:t>
                </a:r>
              </a:p>
            </p:txBody>
          </p:sp>
        </mc:Choice>
        <mc:Fallback xmlns="">
          <p:sp>
            <p:nvSpPr>
              <p:cNvPr id="39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1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0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9220" name="Picture 4" descr="wumpus-seq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7456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Resolution Refutation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</a:t>
            </a:r>
          </a:p>
          <a:p>
            <a:pPr lvl="1"/>
            <a:r>
              <a:rPr lang="en-US" dirty="0"/>
              <a:t>The answer is always correct </a:t>
            </a:r>
          </a:p>
          <a:p>
            <a:r>
              <a:rPr lang="en-US" dirty="0"/>
              <a:t>Complete</a:t>
            </a:r>
          </a:p>
          <a:p>
            <a:pPr lvl="1"/>
            <a:r>
              <a:rPr lang="en-US" dirty="0"/>
              <a:t>It always generates an answer </a:t>
            </a:r>
          </a:p>
        </p:txBody>
      </p:sp>
    </p:spTree>
    <p:extLst>
      <p:ext uri="{BB962C8B-B14F-4D97-AF65-F5344CB8AC3E}">
        <p14:creationId xmlns:p14="http://schemas.microsoft.com/office/powerpoint/2010/main" val="40075944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application of resolution is needed</a:t>
            </a:r>
          </a:p>
          <a:p>
            <a:r>
              <a:rPr lang="en-US" dirty="0"/>
              <a:t>Unit preference</a:t>
            </a:r>
          </a:p>
          <a:p>
            <a:pPr lvl="1"/>
            <a:r>
              <a:rPr lang="en-US" dirty="0"/>
              <a:t>prefer a resolution step involving an unit clause (clause with one literal)</a:t>
            </a:r>
          </a:p>
          <a:p>
            <a:pPr lvl="1"/>
            <a:r>
              <a:rPr lang="en-US" dirty="0"/>
              <a:t>Produces a shorter clause</a:t>
            </a:r>
          </a:p>
          <a:p>
            <a:r>
              <a:rPr lang="en-US" dirty="0"/>
              <a:t>Set of support</a:t>
            </a:r>
          </a:p>
          <a:p>
            <a:pPr lvl="1"/>
            <a:r>
              <a:rPr lang="en-US" dirty="0"/>
              <a:t>Choose a resolution involving the negated goal or any clause derived from the negated goal</a:t>
            </a:r>
          </a:p>
        </p:txBody>
      </p:sp>
    </p:spTree>
    <p:extLst>
      <p:ext uri="{BB962C8B-B14F-4D97-AF65-F5344CB8AC3E}">
        <p14:creationId xmlns:p14="http://schemas.microsoft.com/office/powerpoint/2010/main" val="41043788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EDEE-D677-4353-B000-8F5C38B1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DACE-D9B2-4DF8-9A52-60DDA74F1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represent the KB?</a:t>
            </a:r>
          </a:p>
          <a:p>
            <a:r>
              <a:rPr lang="en-US" dirty="0"/>
              <a:t>Bitwise representation of CNF</a:t>
            </a:r>
          </a:p>
        </p:txBody>
      </p:sp>
    </p:spTree>
    <p:extLst>
      <p:ext uri="{BB962C8B-B14F-4D97-AF65-F5344CB8AC3E}">
        <p14:creationId xmlns:p14="http://schemas.microsoft.com/office/powerpoint/2010/main" val="18085245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89" y="893245"/>
            <a:ext cx="6091016" cy="53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488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propositional logic system to decide where to move</a:t>
            </a:r>
          </a:p>
          <a:p>
            <a:r>
              <a:rPr lang="en-US" dirty="0"/>
              <a:t>What propositions?</a:t>
            </a:r>
          </a:p>
        </p:txBody>
      </p:sp>
    </p:spTree>
    <p:extLst>
      <p:ext uri="{BB962C8B-B14F-4D97-AF65-F5344CB8AC3E}">
        <p14:creationId xmlns:p14="http://schemas.microsoft.com/office/powerpoint/2010/main" val="19628438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 logic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 pit in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wumpus</a:t>
                </a:r>
                <a:r>
                  <a:rPr lang="en-US" dirty="0"/>
                  <a:t> in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 agent perceives breeze in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 agent perceives stench in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9689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propositional logic system to decide where to move</a:t>
            </a:r>
          </a:p>
          <a:p>
            <a:r>
              <a:rPr lang="en-US" dirty="0"/>
              <a:t>What variables?</a:t>
            </a:r>
          </a:p>
          <a:p>
            <a:r>
              <a:rPr lang="en-US" dirty="0"/>
              <a:t>How to represent:</a:t>
            </a:r>
          </a:p>
          <a:p>
            <a:pPr lvl="1"/>
            <a:r>
              <a:rPr lang="en-US" dirty="0"/>
              <a:t>S11 = None ⇒ S12 = Safe ∧ S21 = Safe</a:t>
            </a:r>
          </a:p>
        </p:txBody>
      </p:sp>
    </p:spTree>
    <p:extLst>
      <p:ext uri="{BB962C8B-B14F-4D97-AF65-F5344CB8AC3E}">
        <p14:creationId xmlns:p14="http://schemas.microsoft.com/office/powerpoint/2010/main" val="13634947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5862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Rules for breeze and stench?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0686907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Rules for breeze and stench: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B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(P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S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(W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60458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1924" name="Picture 4" descr="wumpus-seq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156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B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(P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S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(W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Exactly one </a:t>
            </a:r>
            <a:r>
              <a:rPr lang="en-US" altLang="en-US" sz="2800" dirty="0" err="1"/>
              <a:t>wumpus</a:t>
            </a:r>
            <a:r>
              <a:rPr lang="en-US" alt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29306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B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(P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S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(W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Exactly one </a:t>
            </a:r>
            <a:r>
              <a:rPr lang="en-US" altLang="en-US" sz="2800" dirty="0" err="1"/>
              <a:t>wumpus</a:t>
            </a:r>
            <a:r>
              <a:rPr lang="en-US" altLang="en-US" sz="2800" dirty="0"/>
              <a:t>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1,2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…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4,4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1,2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/>
              <a:t>W</a:t>
            </a:r>
            <a:r>
              <a:rPr lang="en-US" altLang="en-US" sz="2800" baseline="-25000"/>
              <a:t>1,3</a:t>
            </a:r>
            <a:r>
              <a:rPr lang="en-US" altLang="en-US" sz="2800"/>
              <a:t>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93974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B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(P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P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err="1"/>
              <a:t>S</a:t>
            </a:r>
            <a:r>
              <a:rPr lang="en-US" altLang="en-US" sz="2800" baseline="-25000" dirty="0" err="1"/>
              <a:t>x,y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</a:t>
            </a:r>
            <a:r>
              <a:rPr lang="en-US" altLang="en-US" sz="2800" dirty="0"/>
              <a:t> (W</a:t>
            </a:r>
            <a:r>
              <a:rPr lang="en-US" altLang="en-US" sz="2800" baseline="-25000" dirty="0"/>
              <a:t>x,y+1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x,y-1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x+1,y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x-1,y</a:t>
            </a:r>
            <a:r>
              <a:rPr lang="en-US" altLang="en-US" sz="2800" dirty="0"/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1,2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…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W</a:t>
            </a:r>
            <a:r>
              <a:rPr lang="en-US" altLang="en-US" sz="2800" baseline="-25000" dirty="0"/>
              <a:t>4,4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1,2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W</a:t>
            </a:r>
            <a:r>
              <a:rPr lang="en-US" altLang="en-US" sz="2800" baseline="-25000" dirty="0"/>
              <a:t>1,3</a:t>
            </a:r>
            <a:r>
              <a:rPr lang="en-US" altLang="en-US" sz="28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…</a:t>
            </a:r>
            <a:r>
              <a:rPr lang="en-US" altLang="en-US" sz="2000" dirty="0"/>
              <a:t>
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 </a:t>
            </a:r>
            <a:r>
              <a:rPr lang="en-US" altLang="en-US" sz="2400" dirty="0"/>
              <a:t>64 distinct proposition symbols, 155 sentences</a:t>
            </a:r>
          </a:p>
        </p:txBody>
      </p:sp>
    </p:spTree>
    <p:extLst>
      <p:ext uri="{BB962C8B-B14F-4D97-AF65-F5344CB8AC3E}">
        <p14:creationId xmlns:p14="http://schemas.microsoft.com/office/powerpoint/2010/main" val="5953173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reasoning into a Sony </a:t>
            </a:r>
            <a:r>
              <a:rPr lang="en-US" dirty="0" err="1"/>
              <a:t>Aibo</a:t>
            </a:r>
            <a:r>
              <a:rPr lang="en-US" dirty="0"/>
              <a:t> robot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62" y="4437267"/>
            <a:ext cx="21590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2714625"/>
            <a:ext cx="188595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5" y="2229590"/>
            <a:ext cx="3990377" cy="2628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15" y="2353437"/>
            <a:ext cx="21812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06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reasoning into a Sony </a:t>
            </a:r>
            <a:r>
              <a:rPr lang="en-US" dirty="0" err="1"/>
              <a:t>Aibo</a:t>
            </a:r>
            <a:r>
              <a:rPr lang="en-US" dirty="0"/>
              <a:t> robot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7919"/>
            <a:ext cx="4448175" cy="3067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3" y="1690688"/>
            <a:ext cx="4831080" cy="36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293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reasoning into a Sony </a:t>
            </a:r>
            <a:r>
              <a:rPr lang="en-US" dirty="0" err="1"/>
              <a:t>Aibo</a:t>
            </a:r>
            <a:r>
              <a:rPr lang="en-US" dirty="0"/>
              <a:t>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6" y="1478756"/>
            <a:ext cx="5687291" cy="4351338"/>
          </a:xfrm>
        </p:spPr>
        <p:txBody>
          <a:bodyPr>
            <a:normAutofit/>
          </a:bodyPr>
          <a:lstStyle/>
          <a:p>
            <a:r>
              <a:rPr lang="en-US" dirty="0"/>
              <a:t>reasoning algorithms based on PL could be executed even on low-power computer platforms if </a:t>
            </a:r>
          </a:p>
          <a:p>
            <a:pPr lvl="1"/>
            <a:r>
              <a:rPr lang="en-US" dirty="0"/>
              <a:t>efficient representation of Boolean propositions are used</a:t>
            </a:r>
          </a:p>
          <a:p>
            <a:r>
              <a:rPr lang="en-US" dirty="0"/>
              <a:t>The plan to solve the </a:t>
            </a:r>
            <a:r>
              <a:rPr lang="en-US" dirty="0" err="1"/>
              <a:t>Wumpus</a:t>
            </a:r>
            <a:r>
              <a:rPr lang="en-US" dirty="0"/>
              <a:t> world problem is computed offline and stored as an Ordered Binary Decision Diagram (OBDD) in the robot's memory. </a:t>
            </a:r>
          </a:p>
        </p:txBody>
      </p:sp>
      <p:pic>
        <p:nvPicPr>
          <p:cNvPr id="1026" name="Picture 2" descr="http://ceng.usc.edu/~anandvp/images/aibo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73" y="1690688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918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reasoning into a Sony </a:t>
            </a:r>
            <a:r>
              <a:rPr lang="en-US" dirty="0" err="1"/>
              <a:t>Aibo</a:t>
            </a:r>
            <a:r>
              <a:rPr lang="en-US" dirty="0"/>
              <a:t>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6" y="1478756"/>
            <a:ext cx="5687291" cy="4351338"/>
          </a:xfrm>
        </p:spPr>
        <p:txBody>
          <a:bodyPr>
            <a:normAutofit/>
          </a:bodyPr>
          <a:lstStyle/>
          <a:p>
            <a:r>
              <a:rPr lang="en-US" dirty="0"/>
              <a:t>The robot uses its vision system to identify its location in the grid world </a:t>
            </a:r>
          </a:p>
          <a:p>
            <a:r>
              <a:rPr lang="en-US" dirty="0"/>
              <a:t>then instantiates the appropriate variables in the OBDD.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77" y="4003640"/>
            <a:ext cx="2946400" cy="2410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624" y="4003639"/>
            <a:ext cx="2946400" cy="241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1371599"/>
            <a:ext cx="2946400" cy="2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852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reasoning into a Sony </a:t>
            </a:r>
            <a:r>
              <a:rPr lang="en-US" dirty="0" err="1"/>
              <a:t>Aibo</a:t>
            </a:r>
            <a:r>
              <a:rPr lang="en-US" dirty="0"/>
              <a:t>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6" y="1478756"/>
            <a:ext cx="5687291" cy="4351338"/>
          </a:xfrm>
        </p:spPr>
        <p:txBody>
          <a:bodyPr>
            <a:normAutofit/>
          </a:bodyPr>
          <a:lstStyle/>
          <a:p>
            <a:r>
              <a:rPr lang="en-US" dirty="0"/>
              <a:t>The instantiated action variable determines the direction in which the robot is to move. </a:t>
            </a:r>
          </a:p>
        </p:txBody>
      </p:sp>
      <p:pic>
        <p:nvPicPr>
          <p:cNvPr id="1026" name="Picture 2" descr="http://ceng.usc.edu/~anandvp/images/aibo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73" y="1690688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713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Classwork: Minesweeper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88680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hlinkClick r:id="rId2"/>
              </a:rPr>
              <a:t>Minesweeper</a:t>
            </a:r>
            <a:r>
              <a:rPr lang="en-US" dirty="0"/>
              <a:t> is related to the </a:t>
            </a:r>
            <a:r>
              <a:rPr lang="en-US" dirty="0" err="1"/>
              <a:t>Wumpus</a:t>
            </a:r>
            <a:r>
              <a:rPr lang="en-US" dirty="0"/>
              <a:t> world. </a:t>
            </a:r>
          </a:p>
          <a:p>
            <a:pPr lvl="1" fontAlgn="base"/>
            <a:r>
              <a:rPr lang="en-US" dirty="0"/>
              <a:t>The minesweeper world is a rectangular grid with invisible mines scattered around it. Any cell may be probed by the player; instant death follows if a mine is probed. Minesweeper indicates the presence of mines by revealing, in each probed cell, the </a:t>
            </a:r>
            <a:r>
              <a:rPr lang="en-US" i="1" dirty="0"/>
              <a:t>number</a:t>
            </a:r>
            <a:r>
              <a:rPr lang="en-US" dirty="0"/>
              <a:t> of mines that are directly or diagonally adjacent. The goal is to probe every unmined cell.</a:t>
            </a:r>
          </a:p>
          <a:p>
            <a:r>
              <a:rPr lang="en-US" dirty="0"/>
              <a:t>Let proposition </a:t>
            </a:r>
            <a:r>
              <a:rPr lang="en-US" dirty="0" err="1"/>
              <a:t>Xij</a:t>
            </a:r>
            <a:r>
              <a:rPr lang="en-US" dirty="0"/>
              <a:t> = True (where </a:t>
            </a:r>
            <a:r>
              <a:rPr lang="en-US" dirty="0" err="1"/>
              <a:t>i</a:t>
            </a:r>
            <a:r>
              <a:rPr lang="en-US" dirty="0"/>
              <a:t>=0,1,2,… and j=0,1,2,…) denote that cell (</a:t>
            </a:r>
            <a:r>
              <a:rPr lang="en-US" dirty="0" err="1"/>
              <a:t>i,j</a:t>
            </a:r>
            <a:r>
              <a:rPr lang="en-US" dirty="0"/>
              <a:t>) contains a mine. </a:t>
            </a:r>
          </a:p>
          <a:p>
            <a:r>
              <a:rPr lang="en-US" dirty="0"/>
              <a:t>Let probing the </a:t>
            </a:r>
            <a:r>
              <a:rPr lang="en-US" b="1" i="1" dirty="0"/>
              <a:t>corner</a:t>
            </a:r>
            <a:r>
              <a:rPr lang="en-US" dirty="0"/>
              <a:t> cell (0,0) reveal </a:t>
            </a:r>
            <a:r>
              <a:rPr lang="en-US" b="1" dirty="0"/>
              <a:t>1</a:t>
            </a:r>
            <a:r>
              <a:rPr lang="en-US" dirty="0"/>
              <a:t> mine in an adjacent cell. How can the assertion that exactly one mine is adjacent to (0,0) be expressed in Propositional logic (as some logical combination of the </a:t>
            </a:r>
            <a:r>
              <a:rPr lang="en-US" dirty="0" err="1"/>
              <a:t>Xij</a:t>
            </a:r>
            <a:r>
              <a:rPr lang="en-US" dirty="0"/>
              <a:t> propositions)?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55" y="567532"/>
            <a:ext cx="1914525" cy="23812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091057" y="4598125"/>
            <a:ext cx="1262743" cy="1122375"/>
            <a:chOff x="10091057" y="4598125"/>
            <a:chExt cx="1262743" cy="11223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40" t="71801"/>
            <a:stretch/>
          </p:blipFill>
          <p:spPr>
            <a:xfrm flipH="1">
              <a:off x="10091057" y="4598125"/>
              <a:ext cx="1262743" cy="11223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73" t="65251" r="27571" b="28272"/>
            <a:stretch/>
          </p:blipFill>
          <p:spPr>
            <a:xfrm>
              <a:off x="10337070" y="5233855"/>
              <a:ext cx="269969" cy="269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75990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Represent the following scenario using Propositional Logic</a:t>
            </a:r>
          </a:p>
          <a:p>
            <a:r>
              <a:rPr lang="en-US" dirty="0"/>
              <a:t>KB: “CPSC375 has CPSC131 and MATH338 as prerequisites. CPSC481 has CPSC375 and MATH338 as prerequisites. A course can only be taken if all the prerequisites have been taken.”</a:t>
            </a:r>
          </a:p>
          <a:p>
            <a:r>
              <a:rPr lang="en-US" dirty="0"/>
              <a:t>Query 1a: A student has taken CPSC131. Can this student take CPSC375?</a:t>
            </a:r>
          </a:p>
          <a:p>
            <a:r>
              <a:rPr lang="en-US" dirty="0"/>
              <a:t>Query 1b: A student has taken CPSC131. Can this student take CPSC481?</a:t>
            </a:r>
          </a:p>
          <a:p>
            <a:r>
              <a:rPr lang="en-US" dirty="0"/>
              <a:t>Query 2a: A student has taken CPSC131 and MATH338. Can this student take CPSC375?</a:t>
            </a:r>
          </a:p>
          <a:p>
            <a:r>
              <a:rPr lang="en-US" dirty="0"/>
              <a:t>Query 2b: A student has taken CPSC131 and MATH338. Can this student take CPSC481?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9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3971" name="Picture 3" descr="wumpus-seq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4401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458A-C01D-4D92-B803-CA569297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7832-F0F1-4800-8D70-71D8171C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verification</a:t>
            </a:r>
          </a:p>
          <a:p>
            <a:r>
              <a:rPr lang="en-US" dirty="0"/>
              <a:t>Verification of trajectory planners used in automotive and robotic driving</a:t>
            </a:r>
          </a:p>
          <a:p>
            <a:r>
              <a:rPr lang="en-US" dirty="0"/>
              <a:t>Compilers/assemblers</a:t>
            </a:r>
          </a:p>
          <a:p>
            <a:pPr lvl="1"/>
            <a:r>
              <a:rPr lang="en-US" dirty="0"/>
              <a:t>CPU register allocation (for individual functions)</a:t>
            </a:r>
          </a:p>
          <a:p>
            <a:pPr lvl="1"/>
            <a:r>
              <a:rPr lang="en-US" dirty="0"/>
              <a:t>Verifying alternate instruction sets</a:t>
            </a:r>
          </a:p>
          <a:p>
            <a:pPr lvl="1"/>
            <a:r>
              <a:rPr lang="en-US" dirty="0"/>
              <a:t>Verifying operations of floating point numbers</a:t>
            </a:r>
          </a:p>
          <a:p>
            <a:r>
              <a:rPr lang="en-US" dirty="0"/>
              <a:t>Bitcoin mining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Proceedings of SAT Competition 2023: Solver, Benchmark and Proof Checker Descriptions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128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4498-3D62-4C29-9F23-9B87BD00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Logictools.org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062A-9C14-488F-817A-3BE4013F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https://logictools.org/prop.html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https://logictools.org/about.html#prop_syntax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592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KB contains "physics" sentences for every single square
For every time </a:t>
            </a:r>
            <a:r>
              <a:rPr lang="en-US" altLang="en-US" sz="2400" i="1" dirty="0"/>
              <a:t>t</a:t>
            </a:r>
            <a:r>
              <a:rPr lang="en-US" altLang="en-US" sz="2400" dirty="0"/>
              <a:t> and every location [</a:t>
            </a:r>
            <a:r>
              <a:rPr lang="en-US" altLang="en-US" sz="2400" i="1" dirty="0" err="1"/>
              <a:t>x,y</a:t>
            </a:r>
            <a:r>
              <a:rPr lang="en-US" altLang="en-US" sz="2400" dirty="0"/>
              <a:t>],
</a:t>
            </a:r>
            <a:r>
              <a:rPr lang="en-US" altLang="en-US" sz="2400" i="1" dirty="0" err="1"/>
              <a:t>L</a:t>
            </a:r>
            <a:r>
              <a:rPr lang="en-US" altLang="en-US" sz="2400" baseline="-25000" dirty="0" err="1"/>
              <a:t>x,y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FacingRight</a:t>
            </a:r>
            <a:r>
              <a:rPr lang="en-US" altLang="en-US" sz="2400" baseline="30000" dirty="0" err="1"/>
              <a:t>t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Forward</a:t>
            </a:r>
            <a:r>
              <a:rPr lang="en-US" altLang="en-US" sz="2400" baseline="30000" dirty="0" err="1"/>
              <a:t>t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</a:t>
            </a:r>
            <a:r>
              <a:rPr lang="en-US" altLang="en-US" sz="2400" i="1" dirty="0"/>
              <a:t>L</a:t>
            </a:r>
            <a:r>
              <a:rPr lang="en-US" altLang="en-US" sz="2400" baseline="-25000" dirty="0"/>
              <a:t>x+1,y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Rapid proliferation of clauses
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Expressiveness limitation of 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38902377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Horn Clauses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3490"/>
                <a:ext cx="10515600" cy="5076496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600" dirty="0"/>
                  <a:t>(Propositional Logic) Inference using Resolution is complete but can be </a:t>
                </a:r>
                <a:r>
                  <a:rPr lang="en-US" altLang="en-US" sz="2600" dirty="0">
                    <a:solidFill>
                      <a:srgbClr val="0070C0"/>
                    </a:solidFill>
                  </a:rPr>
                  <a:t>exponential</a:t>
                </a:r>
                <a:r>
                  <a:rPr lang="en-US" altLang="en-US" sz="2600" dirty="0"/>
                  <a:t> in space and time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600" dirty="0"/>
                  <a:t>In many applications, the full power of resolution is not needed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600" dirty="0"/>
                  <a:t>One restriction: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2200" dirty="0"/>
                  <a:t>All statements in the knowledgebase are “</a:t>
                </a:r>
                <a:r>
                  <a:rPr lang="en-US" altLang="en-US" sz="2200" dirty="0">
                    <a:solidFill>
                      <a:srgbClr val="FF0000"/>
                    </a:solidFill>
                  </a:rPr>
                  <a:t>Horn clauses</a:t>
                </a:r>
                <a:r>
                  <a:rPr lang="en-US" altLang="en-US" sz="2200" dirty="0"/>
                  <a:t>”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200" dirty="0"/>
                  <a:t>Horn clause: A sentence with at most 1 positive literal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1800" dirty="0"/>
                  <a:t>Example: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en-US" sz="1800" dirty="0"/>
              </a:p>
              <a:p>
                <a:pPr lvl="1">
                  <a:spcBef>
                    <a:spcPct val="0"/>
                  </a:spcBef>
                </a:pPr>
                <a:r>
                  <a:rPr lang="en-US" altLang="en-US" sz="1800" dirty="0"/>
                  <a:t>Example: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en-US" sz="18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en-US" sz="1800" dirty="0"/>
              </a:p>
              <a:p>
                <a:pPr lvl="1">
                  <a:spcBef>
                    <a:spcPct val="0"/>
                  </a:spcBef>
                </a:pPr>
                <a:r>
                  <a:rPr lang="en-US" altLang="en-US" sz="1800" dirty="0"/>
                  <a:t>Example: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en-US" sz="1800" dirty="0"/>
              </a:p>
              <a:p>
                <a:pPr lvl="1">
                  <a:spcBef>
                    <a:spcPct val="0"/>
                  </a:spcBef>
                </a:pPr>
                <a:endParaRPr lang="en-US" altLang="en-US" sz="1800" dirty="0"/>
              </a:p>
              <a:p>
                <a:pPr>
                  <a:spcBef>
                    <a:spcPct val="0"/>
                  </a:spcBef>
                </a:pPr>
                <a:r>
                  <a:rPr lang="en-US" altLang="en-US" sz="2200" dirty="0"/>
                  <a:t>Every Horn clause can be rewritten as an implication with a conjunction of positive literals in the premises and at most one positive literal as a conclusion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1800" dirty="0"/>
                  <a:t>Example: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en-US" sz="1800" dirty="0"/>
              </a:p>
              <a:p>
                <a:pPr lvl="1">
                  <a:spcBef>
                    <a:spcPct val="0"/>
                  </a:spcBef>
                </a:pPr>
                <a:r>
                  <a:rPr lang="en-US" altLang="en-US" sz="1800" dirty="0"/>
                  <a:t>Example: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/>
                  <a:t> called a “Goal clause”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1800" dirty="0"/>
                  <a:t>Example: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1800" dirty="0"/>
                  <a:t> called a “fact”</a:t>
                </a:r>
                <a:endParaRPr lang="en-US" altLang="en-US" dirty="0"/>
              </a:p>
              <a:p>
                <a:pPr>
                  <a:spcBef>
                    <a:spcPct val="0"/>
                  </a:spcBef>
                  <a:buNone/>
                </a:pPr>
                <a:endParaRPr lang="en-US" altLang="en-US" sz="1700" dirty="0"/>
              </a:p>
              <a:p>
                <a:pPr>
                  <a:spcBef>
                    <a:spcPct val="0"/>
                  </a:spcBef>
                </a:pP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IF</a:t>
                </a:r>
                <a:r>
                  <a:rPr lang="en-US" altLang="en-US" dirty="0"/>
                  <a:t> we can express our KB as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Horn clauses, </a:t>
                </a:r>
                <a:r>
                  <a:rPr lang="en-US" altLang="en-US" dirty="0"/>
                  <a:t>then inference is </a:t>
                </a:r>
                <a:r>
                  <a:rPr lang="en-US" altLang="en-US" dirty="0">
                    <a:solidFill>
                      <a:srgbClr val="0000FF"/>
                    </a:solidFill>
                  </a:rPr>
                  <a:t>linear</a:t>
                </a:r>
                <a:r>
                  <a:rPr lang="en-US" altLang="en-US" dirty="0"/>
                  <a:t> in space and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3490"/>
                <a:ext cx="10515600" cy="5076496"/>
              </a:xfrm>
              <a:blipFill>
                <a:blip r:embed="rId3"/>
                <a:stretch>
                  <a:fillRect l="-1043" t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5985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Forward chaining (FC)</a:t>
            </a:r>
          </a:p>
        </p:txBody>
      </p:sp>
      <p:sp>
        <p:nvSpPr>
          <p:cNvPr id="3789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1430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Idea: fire </a:t>
            </a:r>
            <a:r>
              <a:rPr lang="en-US" altLang="en-US" sz="2000" dirty="0">
                <a:solidFill>
                  <a:srgbClr val="FF0000"/>
                </a:solidFill>
              </a:rPr>
              <a:t>any</a:t>
            </a:r>
            <a:r>
              <a:rPr lang="en-US" altLang="en-US" sz="2000" dirty="0"/>
              <a:t> rule whose premises are satisfied in the </a:t>
            </a:r>
            <a:r>
              <a:rPr lang="en-US" altLang="en-US" sz="2000" i="1" dirty="0"/>
              <a:t>KB</a:t>
            </a:r>
            <a:r>
              <a:rPr lang="en-US" altLang="en-US" sz="2000" dirty="0"/>
              <a:t>, add its conclusion to the </a:t>
            </a:r>
            <a:r>
              <a:rPr lang="en-US" altLang="en-US" sz="2000" i="1" dirty="0"/>
              <a:t>KB</a:t>
            </a:r>
            <a:r>
              <a:rPr lang="en-US" altLang="en-US" sz="2000" dirty="0"/>
              <a:t>, until </a:t>
            </a:r>
            <a:r>
              <a:rPr lang="en-US" altLang="en-US" sz="2000" i="1" dirty="0"/>
              <a:t>Query</a:t>
            </a:r>
            <a:r>
              <a:rPr lang="en-US" altLang="en-US" sz="2000" dirty="0"/>
              <a:t> is found.</a:t>
            </a:r>
          </a:p>
          <a:p>
            <a:pPr eaLnBrk="1" hangingPunct="1"/>
            <a:r>
              <a:rPr lang="en-US" altLang="en-US" sz="2000" dirty="0"/>
              <a:t>This proves that </a:t>
            </a:r>
            <a:r>
              <a:rPr lang="en-US" altLang="en-US" sz="2000" i="1" dirty="0"/>
              <a:t>KB </a:t>
            </a:r>
            <a:r>
              <a:rPr lang="en-US" altLang="en-US" sz="2000" i="1" dirty="0">
                <a:sym typeface="Symbol"/>
              </a:rPr>
              <a:t></a:t>
            </a:r>
            <a:r>
              <a:rPr lang="en-US" altLang="en-US" sz="2000" i="1" dirty="0"/>
              <a:t> Query</a:t>
            </a:r>
            <a:r>
              <a:rPr lang="en-US" altLang="en-US" sz="2000" dirty="0"/>
              <a:t> is true</a:t>
            </a:r>
          </a:p>
        </p:txBody>
      </p:sp>
      <p:pic>
        <p:nvPicPr>
          <p:cNvPr id="37891" name="Picture 4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4688" b="30208"/>
          <a:stretch>
            <a:fillRect/>
          </a:stretch>
        </p:blipFill>
        <p:spPr bwMode="auto">
          <a:xfrm>
            <a:off x="3581400" y="2243931"/>
            <a:ext cx="5029200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1981200" y="6172201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/>
              <a:t>Forward chaining is sound and complete for Horn KB</a:t>
            </a:r>
          </a:p>
        </p:txBody>
      </p:sp>
      <p:sp>
        <p:nvSpPr>
          <p:cNvPr id="37893" name="Line 7"/>
          <p:cNvSpPr>
            <a:spLocks noChangeShapeType="1"/>
          </p:cNvSpPr>
          <p:nvPr/>
        </p:nvSpPr>
        <p:spPr bwMode="auto">
          <a:xfrm flipH="1">
            <a:off x="7889966" y="4114800"/>
            <a:ext cx="1345474" cy="83602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9128125" y="3922713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37895" name="Line 9"/>
          <p:cNvSpPr>
            <a:spLocks noChangeShapeType="1"/>
          </p:cNvSpPr>
          <p:nvPr/>
        </p:nvSpPr>
        <p:spPr bwMode="auto">
          <a:xfrm flipV="1">
            <a:off x="5791200" y="4419600"/>
            <a:ext cx="1432560" cy="990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Text Box 10"/>
          <p:cNvSpPr txBox="1">
            <a:spLocks noChangeArrowheads="1"/>
          </p:cNvSpPr>
          <p:nvPr/>
        </p:nvSpPr>
        <p:spPr bwMode="auto">
          <a:xfrm>
            <a:off x="5260285" y="5225534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</a:rPr>
              <a:t>OR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87342" y="5166936"/>
            <a:ext cx="16501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prove: Q</a:t>
            </a:r>
          </a:p>
        </p:txBody>
      </p:sp>
    </p:spTree>
    <p:extLst>
      <p:ext uri="{BB962C8B-B14F-4D97-AF65-F5344CB8AC3E}">
        <p14:creationId xmlns:p14="http://schemas.microsoft.com/office/powerpoint/2010/main" val="16883910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  <p:sp>
        <p:nvSpPr>
          <p:cNvPr id="38916" name="Line 8"/>
          <p:cNvSpPr>
            <a:spLocks noChangeShapeType="1"/>
          </p:cNvSpPr>
          <p:nvPr/>
        </p:nvSpPr>
        <p:spPr bwMode="auto">
          <a:xfrm flipV="1">
            <a:off x="3276600" y="54864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9"/>
          <p:cNvSpPr txBox="1">
            <a:spLocks noChangeArrowheads="1"/>
          </p:cNvSpPr>
          <p:nvPr/>
        </p:nvSpPr>
        <p:spPr bwMode="auto">
          <a:xfrm>
            <a:off x="2209800" y="5715001"/>
            <a:ext cx="144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“AND” gate</a:t>
            </a:r>
          </a:p>
        </p:txBody>
      </p:sp>
      <p:sp>
        <p:nvSpPr>
          <p:cNvPr id="38918" name="Line 10"/>
          <p:cNvSpPr>
            <a:spLocks noChangeShapeType="1"/>
          </p:cNvSpPr>
          <p:nvPr/>
        </p:nvSpPr>
        <p:spPr bwMode="auto">
          <a:xfrm>
            <a:off x="3505200" y="41148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11"/>
          <p:cNvSpPr txBox="1">
            <a:spLocks noChangeArrowheads="1"/>
          </p:cNvSpPr>
          <p:nvPr/>
        </p:nvSpPr>
        <p:spPr bwMode="auto">
          <a:xfrm>
            <a:off x="2574925" y="3770313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“OR” 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48848" y="1219200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Numbers at each AND node indicate the number of  outstanding preconditions yet to be satisfied before </a:t>
            </a:r>
            <a:r>
              <a:rPr lang="en-US" b="1" u="sng" dirty="0"/>
              <a:t>all</a:t>
            </a:r>
            <a:r>
              <a:rPr lang="en-US" dirty="0"/>
              <a:t> of that AND node input preconditions have been satisfied. It is an efficient book-keeping mechanism for determining when an AND node is satisfied. The AND node is satisfied when its number of outstanding preconditions yet to be satisfied is zero.</a:t>
            </a:r>
          </a:p>
        </p:txBody>
      </p:sp>
    </p:spTree>
    <p:extLst>
      <p:ext uri="{BB962C8B-B14F-4D97-AF65-F5344CB8AC3E}">
        <p14:creationId xmlns:p14="http://schemas.microsoft.com/office/powerpoint/2010/main" val="297666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37741425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6781406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41710709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 descr="AND-OR graph representing KB" title="AND-OR graph representing 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363878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4486</Words>
  <Application>Microsoft Office PowerPoint</Application>
  <PresentationFormat>Widescreen</PresentationFormat>
  <Paragraphs>926</Paragraphs>
  <Slides>104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2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CPSC 583 Expert Systems Design Theory</vt:lpstr>
      <vt:lpstr>Wumpus world</vt:lpstr>
      <vt:lpstr>PowerPoint Presentation</vt:lpstr>
      <vt:lpstr>Wumpus world logic</vt:lpstr>
      <vt:lpstr>Wumpus world logic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Wumpus world characterization</vt:lpstr>
      <vt:lpstr>Imperative/procedural programming</vt:lpstr>
      <vt:lpstr>Declarative programming</vt:lpstr>
      <vt:lpstr>Some Knowledge Representation Languages</vt:lpstr>
      <vt:lpstr>Some Knowledge Representation Languages</vt:lpstr>
      <vt:lpstr>Basic Idea of Logic</vt:lpstr>
      <vt:lpstr>Propositional logic</vt:lpstr>
      <vt:lpstr>Examples</vt:lpstr>
      <vt:lpstr>Syntax</vt:lpstr>
      <vt:lpstr>Semantics</vt:lpstr>
      <vt:lpstr>PowerPoint Presentation</vt:lpstr>
      <vt:lpstr>Truth tables</vt:lpstr>
      <vt:lpstr>Truth value of a sentence</vt:lpstr>
      <vt:lpstr>Knowledgebase (KB) with Propositional Logic</vt:lpstr>
      <vt:lpstr>Logical Entailment</vt:lpstr>
      <vt:lpstr>Entailment and derivation</vt:lpstr>
      <vt:lpstr>Two important properties for inference</vt:lpstr>
      <vt:lpstr>Satisfiability</vt:lpstr>
      <vt:lpstr>Inference methods</vt:lpstr>
      <vt:lpstr>Inference using a truth table</vt:lpstr>
      <vt:lpstr>Inference using a truth table</vt:lpstr>
      <vt:lpstr>Inference using a truth table</vt:lpstr>
      <vt:lpstr>Inference using a truth table</vt:lpstr>
      <vt:lpstr>Inference using a truth table</vt:lpstr>
      <vt:lpstr>Classwork</vt:lpstr>
      <vt:lpstr>Inference using a truth table</vt:lpstr>
      <vt:lpstr>Inference using a truth table</vt:lpstr>
      <vt:lpstr>Inference by enumeration (truth tables)</vt:lpstr>
      <vt:lpstr>Rules of inference</vt:lpstr>
      <vt:lpstr>Sound (correct) rules of inference</vt:lpstr>
      <vt:lpstr>Modus ponens is sound</vt:lpstr>
      <vt:lpstr>Converse of modus ponens</vt:lpstr>
      <vt:lpstr>Proofs</vt:lpstr>
      <vt:lpstr>Example of a proof</vt:lpstr>
      <vt:lpstr>Example of a proof</vt:lpstr>
      <vt:lpstr>Proof using rules of inference</vt:lpstr>
      <vt:lpstr>Automatic theorem proving</vt:lpstr>
      <vt:lpstr>Resolution</vt:lpstr>
      <vt:lpstr>Resolution rule</vt:lpstr>
      <vt:lpstr>Is resolution sound (correct)?</vt:lpstr>
      <vt:lpstr>Class work</vt:lpstr>
      <vt:lpstr>Applying the resolution rule</vt:lpstr>
      <vt:lpstr>Convert to CNF</vt:lpstr>
      <vt:lpstr>CNF: Eliminate →</vt:lpstr>
      <vt:lpstr>CNF: Dealing with parentheses</vt:lpstr>
      <vt:lpstr>Examples: convert to CNF</vt:lpstr>
      <vt:lpstr>Examples: convert to CNF</vt:lpstr>
      <vt:lpstr>Proof by Resolution Refutation (proof by contradiction)</vt:lpstr>
      <vt:lpstr>Resolution algorithm</vt:lpstr>
      <vt:lpstr>Resolution example</vt:lpstr>
      <vt:lpstr>Example 1</vt:lpstr>
      <vt:lpstr>Example 2</vt:lpstr>
      <vt:lpstr>Classwork</vt:lpstr>
      <vt:lpstr>Classwork</vt:lpstr>
      <vt:lpstr>Resolution algorithm</vt:lpstr>
      <vt:lpstr>Proof by Resolution Refutation</vt:lpstr>
      <vt:lpstr>Efficient proofs</vt:lpstr>
      <vt:lpstr>Implementing the algorithm</vt:lpstr>
      <vt:lpstr>PowerPoint Presentation</vt:lpstr>
      <vt:lpstr>Wumpus world logic</vt:lpstr>
      <vt:lpstr>Wumpus world logic variables</vt:lpstr>
      <vt:lpstr>Wumpus world logic</vt:lpstr>
      <vt:lpstr>Inference-based agents in the wumpus world</vt:lpstr>
      <vt:lpstr>Inference-based agents in the wumpus world</vt:lpstr>
      <vt:lpstr>Inference-based agents in the wumpus world</vt:lpstr>
      <vt:lpstr>Inference-based agents in the wumpus world</vt:lpstr>
      <vt:lpstr>Inference-based agents in the wumpus world</vt:lpstr>
      <vt:lpstr>Inference-based agents in the wumpus world</vt:lpstr>
      <vt:lpstr>Embedding reasoning into a Sony Aibo robot</vt:lpstr>
      <vt:lpstr>Embedding reasoning into a Sony Aibo robot</vt:lpstr>
      <vt:lpstr>Embedding reasoning into a Sony Aibo robot</vt:lpstr>
      <vt:lpstr>Embedding reasoning into a Sony Aibo robot</vt:lpstr>
      <vt:lpstr>Embedding reasoning into a Sony Aibo robot</vt:lpstr>
      <vt:lpstr>Classwork: Minesweeper</vt:lpstr>
      <vt:lpstr>Class work</vt:lpstr>
      <vt:lpstr>Applications of Propositional Logic</vt:lpstr>
      <vt:lpstr>Logictools.org</vt:lpstr>
      <vt:lpstr>Expressiveness limitation of propositional logic</vt:lpstr>
      <vt:lpstr>Horn Clauses</vt:lpstr>
      <vt:lpstr>Forward chaining (FC)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v. Backward chaining</vt:lpstr>
      <vt:lpstr>Contradiction in the premise</vt:lpstr>
      <vt:lpstr>Contradiction in the premise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anandvp</dc:creator>
  <cp:lastModifiedBy>Deborah Y. Shaw</cp:lastModifiedBy>
  <cp:revision>78</cp:revision>
  <dcterms:created xsi:type="dcterms:W3CDTF">2015-09-15T20:27:29Z</dcterms:created>
  <dcterms:modified xsi:type="dcterms:W3CDTF">2024-09-22T03:06:09Z</dcterms:modified>
</cp:coreProperties>
</file>