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444" r:id="rId3"/>
    <p:sldId id="445" r:id="rId4"/>
    <p:sldId id="446" r:id="rId5"/>
    <p:sldId id="462" r:id="rId6"/>
    <p:sldId id="447" r:id="rId7"/>
    <p:sldId id="463" r:id="rId8"/>
    <p:sldId id="464" r:id="rId9"/>
    <p:sldId id="448" r:id="rId10"/>
    <p:sldId id="449" r:id="rId11"/>
    <p:sldId id="450" r:id="rId12"/>
    <p:sldId id="451" r:id="rId13"/>
    <p:sldId id="452" r:id="rId14"/>
    <p:sldId id="453" r:id="rId15"/>
    <p:sldId id="454" r:id="rId16"/>
    <p:sldId id="465" r:id="rId17"/>
    <p:sldId id="455" r:id="rId18"/>
    <p:sldId id="456" r:id="rId19"/>
    <p:sldId id="457" r:id="rId20"/>
    <p:sldId id="458" r:id="rId21"/>
    <p:sldId id="466" r:id="rId22"/>
    <p:sldId id="459" r:id="rId23"/>
    <p:sldId id="467" r:id="rId24"/>
    <p:sldId id="468" r:id="rId25"/>
    <p:sldId id="469" r:id="rId26"/>
    <p:sldId id="470" r:id="rId27"/>
    <p:sldId id="471" r:id="rId28"/>
    <p:sldId id="472" r:id="rId29"/>
    <p:sldId id="473" r:id="rId30"/>
    <p:sldId id="474" r:id="rId31"/>
    <p:sldId id="475" r:id="rId32"/>
    <p:sldId id="476" r:id="rId33"/>
    <p:sldId id="477" r:id="rId34"/>
    <p:sldId id="478" r:id="rId35"/>
    <p:sldId id="479" r:id="rId36"/>
    <p:sldId id="480" r:id="rId37"/>
    <p:sldId id="493" r:id="rId38"/>
    <p:sldId id="494" r:id="rId39"/>
    <p:sldId id="509" r:id="rId40"/>
    <p:sldId id="495" r:id="rId41"/>
    <p:sldId id="511" r:id="rId42"/>
    <p:sldId id="513" r:id="rId43"/>
    <p:sldId id="524" r:id="rId44"/>
    <p:sldId id="521" r:id="rId45"/>
    <p:sldId id="522" r:id="rId46"/>
    <p:sldId id="523" r:id="rId47"/>
    <p:sldId id="485" r:id="rId48"/>
    <p:sldId id="510" r:id="rId49"/>
    <p:sldId id="514" r:id="rId50"/>
    <p:sldId id="486" r:id="rId51"/>
    <p:sldId id="525" r:id="rId52"/>
    <p:sldId id="515" r:id="rId53"/>
    <p:sldId id="517" r:id="rId54"/>
    <p:sldId id="490" r:id="rId55"/>
    <p:sldId id="491" r:id="rId56"/>
    <p:sldId id="492" r:id="rId57"/>
    <p:sldId id="433" r:id="rId58"/>
    <p:sldId id="519" r:id="rId59"/>
    <p:sldId id="520" r:id="rId60"/>
    <p:sldId id="516" r:id="rId61"/>
    <p:sldId id="481" r:id="rId62"/>
    <p:sldId id="482" r:id="rId63"/>
    <p:sldId id="483" r:id="rId64"/>
    <p:sldId id="484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6E37E5-3790-4B06-8EC3-D07AA97CCF9F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E58C9-17CC-46A3-9DA2-B7EF30A2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35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43B73A-FAE7-4746-BC87-54E73E78C10C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80482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A96810-2EFF-47C4-9D71-E1844F4F5CFA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5918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EF8940-D385-496E-9BD8-ECCCE49F163E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35275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4B4E9CA-25BB-BC44-B92C-E26923A0C260}" type="slidenum">
              <a:rPr lang="en-US" sz="1200">
                <a:latin typeface="Tahoma" charset="0"/>
              </a:rPr>
              <a:pPr eaLnBrk="1" hangingPunct="1"/>
              <a:t>38</a:t>
            </a:fld>
            <a:endParaRPr lang="en-US" sz="1200">
              <a:latin typeface="Tahoma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0B0EDF-2405-044B-8BEA-96578295F524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175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0B0EDF-2405-044B-8BEA-96578295F524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672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0B0EDF-2405-044B-8BEA-96578295F524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298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0B0EDF-2405-044B-8BEA-96578295F524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300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C9E158-CC6C-40E1-8E61-6E55F9F8C661}" type="slidenum">
              <a:rPr lang="en-US" altLang="en-US"/>
              <a:pPr/>
              <a:t>61</a:t>
            </a:fld>
            <a:endParaRPr lang="en-US" altLang="en-US"/>
          </a:p>
        </p:txBody>
      </p:sp>
      <p:sp>
        <p:nvSpPr>
          <p:cNvPr id="26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86115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BD0B8F-A44B-4A4C-A11B-F3B1592A6B30}" type="slidenum">
              <a:rPr lang="en-US" altLang="en-US"/>
              <a:pPr/>
              <a:t>62</a:t>
            </a:fld>
            <a:endParaRPr lang="en-US" altLang="en-US"/>
          </a:p>
        </p:txBody>
      </p:sp>
      <p:sp>
        <p:nvSpPr>
          <p:cNvPr id="26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60538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61B97B-AC9E-4A58-B311-4DE78E462DA6}" type="slidenum">
              <a:rPr lang="en-US" altLang="en-US"/>
              <a:pPr/>
              <a:t>63</a:t>
            </a:fld>
            <a:endParaRPr lang="en-US" altLang="en-US"/>
          </a:p>
        </p:txBody>
      </p:sp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5427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43B73A-FAE7-4746-BC87-54E73E78C10C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74571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43B73A-FAE7-4746-BC87-54E73E78C10C}" type="slidenum">
              <a:rPr lang="en-US" altLang="en-US"/>
              <a:pPr/>
              <a:t>64</a:t>
            </a:fld>
            <a:endParaRPr lang="en-US" altLang="en-US"/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9720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43B73A-FAE7-4746-BC87-54E73E78C10C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411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43B73A-FAE7-4746-BC87-54E73E78C10C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2344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43B73A-FAE7-4746-BC87-54E73E78C10C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8813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43B73A-FAE7-4746-BC87-54E73E78C10C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1773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8E5C6-6EF3-48BF-98BD-F981ED1BE4AD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6207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8E5C6-6EF3-48BF-98BD-F981ED1BE4AD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03770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C74BE3-063B-456B-BC17-BE95D104556D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0292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4DC0-FCCD-4446-93F0-64807BDA1FE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10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4DC0-FCCD-4446-93F0-64807BDA1FE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64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4DC0-FCCD-4446-93F0-64807BDA1FE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72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5157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l-G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737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419B2F71-6822-4B8D-A694-E2DF52886141}" type="slidenum">
              <a:rPr lang="el-GR" altLang="en-US"/>
              <a:pPr/>
              <a:t>‹#›</a:t>
            </a:fld>
            <a:endParaRPr lang="el-GR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l-GR" altLang="en-US"/>
          </a:p>
        </p:txBody>
      </p:sp>
    </p:spTree>
    <p:extLst>
      <p:ext uri="{BB962C8B-B14F-4D97-AF65-F5344CB8AC3E}">
        <p14:creationId xmlns:p14="http://schemas.microsoft.com/office/powerpoint/2010/main" val="1319173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4DC0-FCCD-4446-93F0-64807BDA1FE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5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4DC0-FCCD-4446-93F0-64807BDA1FE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9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4DC0-FCCD-4446-93F0-64807BDA1FE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3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4DC0-FCCD-4446-93F0-64807BDA1FE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80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4DC0-FCCD-4446-93F0-64807BDA1FE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18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4DC0-FCCD-4446-93F0-64807BDA1FE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51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4DC0-FCCD-4446-93F0-64807BDA1FE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353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4DC0-FCCD-4446-93F0-64807BDA1FE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40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34DC0-FCCD-4446-93F0-64807BDA1FE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16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jIWLQJfT4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-GfaG5-axtg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s://en.wikipedia.org/wiki/Planning_Domain_Definition_Language" TargetMode="External"/><Relationship Id="rId7" Type="http://schemas.openxmlformats.org/officeDocument/2006/relationships/hyperlink" Target="mailto:https://www.icaps-conference.org/competitions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http://www.icaps-conference.org/index.php/Main/Competitions" TargetMode="External"/><Relationship Id="rId5" Type="http://schemas.openxmlformats.org/officeDocument/2006/relationships/hyperlink" Target="https://planning.wiki/ref/pddl" TargetMode="External"/><Relationship Id="rId4" Type="http://schemas.openxmlformats.org/officeDocument/2006/relationships/hyperlink" Target="https://www.csee.umbc.edu/courses/671/fall12/hw/hw6/pddl1.2.pdf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luent_(artificial_intelligence)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I-Planning/planutils" TargetMode="External"/><Relationship Id="rId3" Type="http://schemas.openxmlformats.org/officeDocument/2006/relationships/hyperlink" Target="https://users.cecs.anu.edu.au/~patrik/pddlman/writing.html" TargetMode="External"/><Relationship Id="rId7" Type="http://schemas.openxmlformats.org/officeDocument/2006/relationships/hyperlink" Target="https://planning.wiki/ref/planners/tags" TargetMode="External"/><Relationship Id="rId2" Type="http://schemas.openxmlformats.org/officeDocument/2006/relationships/hyperlink" Target="https://fareskalaboud.github.io/LearnPDD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olver.planning.domains/" TargetMode="External"/><Relationship Id="rId5" Type="http://schemas.openxmlformats.org/officeDocument/2006/relationships/hyperlink" Target="https://marketplace.visualstudio.com/items?itemName=jan-dolejsi.pddl" TargetMode="External"/><Relationship Id="rId4" Type="http://schemas.openxmlformats.org/officeDocument/2006/relationships/hyperlink" Target="http://pddl4j.imag.fr/pddl_tutorial.html" TargetMode="External"/><Relationship Id="rId9" Type="http://schemas.openxmlformats.org/officeDocument/2006/relationships/hyperlink" Target="http://pddl4j.imag.fr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CPSC 583</a:t>
            </a:r>
            <a:br>
              <a:rPr lang="en-US" dirty="0"/>
            </a:br>
            <a:r>
              <a:rPr lang="en-US" dirty="0"/>
              <a:t>Expert Systems Design Theory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Anand </a:t>
            </a:r>
            <a:r>
              <a:rPr lang="en-US" dirty="0" err="1"/>
              <a:t>Panangadan</a:t>
            </a:r>
            <a:endParaRPr lang="en-US" dirty="0"/>
          </a:p>
          <a:p>
            <a:r>
              <a:rPr lang="en-US" dirty="0"/>
              <a:t>apanangadan@fullerton.edu</a:t>
            </a:r>
          </a:p>
        </p:txBody>
      </p:sp>
    </p:spTree>
    <p:extLst>
      <p:ext uri="{BB962C8B-B14F-4D97-AF65-F5344CB8AC3E}">
        <p14:creationId xmlns:p14="http://schemas.microsoft.com/office/powerpoint/2010/main" val="4257088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Electronic circuits: decide the </a:t>
            </a:r>
            <a:r>
              <a:rPr lang="en-US" dirty="0">
                <a:solidFill>
                  <a:srgbClr val="FF0000"/>
                </a:solidFill>
              </a:rPr>
              <a:t>Vocabulary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Predicates and objects</a:t>
            </a:r>
          </a:p>
          <a:p>
            <a:r>
              <a:rPr lang="en-US" dirty="0"/>
              <a:t>Variables representing gates</a:t>
            </a:r>
          </a:p>
          <a:p>
            <a:r>
              <a:rPr lang="en-US" dirty="0"/>
              <a:t>Constants: X1, X2,…</a:t>
            </a:r>
          </a:p>
          <a:p>
            <a:r>
              <a:rPr lang="en-US" dirty="0"/>
              <a:t>Gate(X1) predicate</a:t>
            </a:r>
          </a:p>
          <a:p>
            <a:r>
              <a:rPr lang="en-US" dirty="0"/>
              <a:t>Type of gate </a:t>
            </a:r>
            <a:r>
              <a:rPr lang="en-US" i="1" dirty="0"/>
              <a:t>function</a:t>
            </a:r>
          </a:p>
          <a:p>
            <a:r>
              <a:rPr lang="en-US" dirty="0"/>
              <a:t>Constants: AND, OR, XOR, NOT</a:t>
            </a:r>
          </a:p>
          <a:p>
            <a:r>
              <a:rPr lang="en-US" dirty="0"/>
              <a:t>Type(X1) = XOR</a:t>
            </a:r>
          </a:p>
          <a:p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619" y="1690688"/>
            <a:ext cx="4914626" cy="209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935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Electronic circuit verification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Predicates:</a:t>
            </a:r>
          </a:p>
          <a:p>
            <a:pPr lvl="1"/>
            <a:r>
              <a:rPr lang="en-US" dirty="0"/>
              <a:t>Terminal(x)</a:t>
            </a:r>
          </a:p>
          <a:p>
            <a:r>
              <a:rPr lang="en-US" dirty="0"/>
              <a:t>Gate or circuit can have more than one terminal</a:t>
            </a:r>
          </a:p>
          <a:p>
            <a:pPr lvl="1"/>
            <a:r>
              <a:rPr lang="en-US" dirty="0"/>
              <a:t>Function In(1,X1): 1</a:t>
            </a:r>
            <a:r>
              <a:rPr lang="en-US" baseline="30000" dirty="0"/>
              <a:t>st</a:t>
            </a:r>
            <a:r>
              <a:rPr lang="en-US" dirty="0"/>
              <a:t> input terminal of X1</a:t>
            </a:r>
          </a:p>
          <a:p>
            <a:pPr lvl="1"/>
            <a:r>
              <a:rPr lang="en-US" dirty="0"/>
              <a:t>Function Out(1,X1): 1</a:t>
            </a:r>
            <a:r>
              <a:rPr lang="en-US" baseline="30000" dirty="0"/>
              <a:t>st</a:t>
            </a:r>
            <a:r>
              <a:rPr lang="en-US" dirty="0"/>
              <a:t> output terminal of X1</a:t>
            </a:r>
          </a:p>
          <a:p>
            <a:endParaRPr lang="en-US" dirty="0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900597"/>
            <a:ext cx="5181600" cy="220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727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Electronic circuit verification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Predicate:</a:t>
            </a:r>
          </a:p>
          <a:p>
            <a:pPr lvl="1"/>
            <a:r>
              <a:rPr lang="en-US" dirty="0"/>
              <a:t>Connected(t1, t2)</a:t>
            </a:r>
          </a:p>
          <a:p>
            <a:r>
              <a:rPr lang="en-US" dirty="0"/>
              <a:t>Function:</a:t>
            </a:r>
          </a:p>
          <a:p>
            <a:pPr lvl="1"/>
            <a:r>
              <a:rPr lang="en-US" dirty="0"/>
              <a:t>Signal(t) = 0 or 1</a:t>
            </a:r>
          </a:p>
          <a:p>
            <a:r>
              <a:rPr lang="en-US" dirty="0"/>
              <a:t>Equality predicate</a:t>
            </a:r>
          </a:p>
          <a:p>
            <a:pPr lvl="1"/>
            <a:r>
              <a:rPr lang="en-US" dirty="0"/>
              <a:t>Equals(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~Equals(0,1)</a:t>
            </a:r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900597"/>
            <a:ext cx="5181600" cy="220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313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Simplifying assumptions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Unique names assumption</a:t>
                </a:r>
              </a:p>
              <a:p>
                <a:pPr lvl="1"/>
                <a:r>
                  <a:rPr lang="en-US" dirty="0"/>
                  <a:t>1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…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Closed world assumption</a:t>
                </a:r>
              </a:p>
              <a:p>
                <a:pPr lvl="1"/>
                <a:r>
                  <a:rPr lang="en-US" b="1" dirty="0"/>
                  <a:t>Atomic</a:t>
                </a:r>
                <a:r>
                  <a:rPr lang="en-US" dirty="0"/>
                  <a:t> sentences not known to be true are assumed to be false</a:t>
                </a:r>
              </a:p>
              <a:p>
                <a:r>
                  <a:rPr lang="en-US" dirty="0"/>
                  <a:t>Domain closure</a:t>
                </a:r>
              </a:p>
              <a:p>
                <a:pPr lvl="1"/>
                <a:r>
                  <a:rPr lang="en-US" dirty="0"/>
                  <a:t>Finite world</a:t>
                </a:r>
              </a:p>
              <a:p>
                <a:pPr lvl="1"/>
                <a:r>
                  <a:rPr lang="en-US" dirty="0"/>
                  <a:t>Completely specified by the constants used in the model</a:t>
                </a:r>
              </a:p>
              <a:p>
                <a:r>
                  <a:rPr lang="en-US" i="1" dirty="0"/>
                  <a:t>Database semantics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5607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 general knowledge of circuits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Write FOL sentences to describe the circuits domain</a:t>
                </a:r>
              </a:p>
              <a:p>
                <a:pPr marL="0" indent="0">
                  <a:buNone/>
                </a:pPr>
                <a:r>
                  <a:rPr lang="en-US" dirty="0"/>
                  <a:t>Relate terminals, gates, and signals</a:t>
                </a:r>
              </a:p>
              <a:p>
                <a:r>
                  <a:rPr lang="en-US" dirty="0"/>
                  <a:t>If two terminals are connected, they have the same signal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𝑇𝑒𝑟𝑚𝑖𝑛𝑎𝑙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𝑇𝑒𝑟𝑚𝑖𝑛𝑎𝑙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𝐶𝑜𝑛𝑛𝑒𝑐𝑡𝑒𝑑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𝐸𝑞𝑢𝑎𝑙𝑠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𝑆𝑖𝑔𝑛𝑎𝑙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𝑆𝑖𝑔𝑛𝑎𝑙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 signal is either 0 or 1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𝑇𝑒𝑟𝑚𝑖𝑛𝑎𝑙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𝐸𝑞𝑢𝑎𝑙𝑠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𝑆𝑖𝑔𝑛𝑎𝑙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𝐸𝑞𝑢𝑎𝑙𝑠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𝑆𝑖𝑔𝑛𝑎𝑙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Connectedness is commutative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𝐶𝑜𝑛𝑛𝑒𝑐𝑡𝑒𝑑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𝐶𝑜𝑛𝑛𝑒𝑐𝑡𝑒𝑑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There are only 4 types of gates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𝐺𝑎𝑡𝑒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𝐸𝑞𝑢𝑎𝑙𝑠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𝑇𝑦𝑝𝑒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𝐸𝑞𝑢𝑎𝑙𝑠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𝐴𝑁𝐷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𝐸𝑞𝑢𝑎𝑙𝑠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𝑂𝑅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𝐸𝑞𝑢𝑎𝑙𝑠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𝑋𝑂𝑅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𝐸𝑞𝑢𝑎𝑙𝑠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𝑁𝑂𝑇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0702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FOL sentences to describe the circuit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AND gate (Output=0 only when at least one input=0)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𝐺𝑎𝑡𝑒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𝐸𝑞𝑢𝑎𝑙𝑠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𝐴𝑁𝐷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𝑇𝑦𝑝𝑒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𝐸𝑞𝑢𝑎𝑙𝑠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𝑆𝑖𝑔𝑛𝑎𝑙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𝑂𝑢𝑡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𝐸𝑞𝑢𝑎𝑙𝑠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𝑆𝑖𝑔𝑛𝑎𝑙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𝐼𝑛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𝐸𝑞𝑢𝑎𝑙𝑠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𝑆𝑖𝑔𝑛𝑎𝑙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𝐼𝑛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This only works for  2-input AND gates</a:t>
                </a:r>
              </a:p>
              <a:p>
                <a:pPr lvl="1"/>
                <a:r>
                  <a:rPr lang="en-US" dirty="0"/>
                  <a:t>Generalize to multiple inputs: use Arity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𝐺𝑎𝑡𝑒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𝐸𝑞𝑢𝑎𝑙𝑠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𝐴𝑁𝐷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𝑇𝑦𝑝𝑒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𝐸𝑞𝑢𝑎𝑙𝑠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𝑆𝑖𝑔𝑛𝑎𝑙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𝑂𝑢𝑡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𝐸𝑞𝑢𝑎𝑙𝑠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𝑆𝑖𝑔𝑛𝑎𝑙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𝐼𝑛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,0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9450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Electronic circuit verification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How to limit the number of terminals of a gate?</a:t>
                </a:r>
              </a:p>
              <a:p>
                <a:r>
                  <a:rPr lang="en-US" dirty="0"/>
                  <a:t>Define a predicate Arity</a:t>
                </a:r>
              </a:p>
              <a:p>
                <a:pPr lvl="1"/>
                <a:r>
                  <a:rPr lang="en-US" dirty="0" err="1"/>
                  <a:t>Arity</a:t>
                </a:r>
                <a:r>
                  <a:rPr lang="en-US" dirty="0"/>
                  <a:t>(</a:t>
                </a:r>
                <a:r>
                  <a:rPr lang="en-US" dirty="0" err="1"/>
                  <a:t>g,i,j</a:t>
                </a:r>
                <a:r>
                  <a:rPr lang="en-US" dirty="0"/>
                  <a:t>): gate g has </a:t>
                </a:r>
                <a:r>
                  <a:rPr lang="en-US" dirty="0" err="1"/>
                  <a:t>i</a:t>
                </a:r>
                <a:r>
                  <a:rPr lang="en-US" dirty="0"/>
                  <a:t> input terminals and j output terminals</a:t>
                </a:r>
              </a:p>
              <a:p>
                <a:r>
                  <a:rPr lang="en-US" dirty="0"/>
                  <a:t>For an AND gate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𝐺𝑎𝑡𝑒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𝐸𝑞𝑢𝑎𝑙𝑠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𝑇𝑦𝑝𝑒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𝐴𝑁𝐷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𝐴𝑟𝑖𝑡𝑦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,2,1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Another useful predicate</a:t>
                </a:r>
              </a:p>
              <a:p>
                <a:pPr lvl="1"/>
                <a:r>
                  <a:rPr lang="en-US" dirty="0" err="1"/>
                  <a:t>LesserThan</a:t>
                </a:r>
                <a:r>
                  <a:rPr lang="en-US" dirty="0"/>
                  <a:t>(</a:t>
                </a:r>
                <a:r>
                  <a:rPr lang="en-US" dirty="0" err="1"/>
                  <a:t>x,y</a:t>
                </a:r>
                <a:r>
                  <a:rPr lang="en-US" dirty="0"/>
                  <a:t>)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171" y="4412867"/>
            <a:ext cx="4914626" cy="209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703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FOL sentences to describe the circuit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Similarly OR gate (Output=1 only when at least one input=1)</a:t>
                </a:r>
              </a:p>
              <a:p>
                <a:endParaRPr lang="en-US" dirty="0"/>
              </a:p>
              <a:p>
                <a:r>
                  <a:rPr lang="en-US" dirty="0"/>
                  <a:t>XOR gate: inputs are different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𝐸𝑞𝑢𝑎𝑙𝑠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𝑆𝑖𝑔𝑛𝑎𝑙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𝐼𝑛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d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𝑆𝑖𝑔𝑛𝑎𝑙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𝐼𝑛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NOT gate: input and output are different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0918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 names assumption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𝐺𝑎𝑡𝑒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𝑇𝑒𝑟𝑚𝑖𝑛𝑎𝑙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𝐸𝑞𝑢𝑎𝑙𝑠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Similarly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/>
                  <a:t> (valid values for gates)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≠1,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≠0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𝐴𝑁𝐷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…</m:t>
                    </m:r>
                  </m:oMath>
                </a14:m>
                <a:r>
                  <a:rPr lang="en-US" dirty="0"/>
                  <a:t> (valid values for terminals)</a:t>
                </a:r>
              </a:p>
              <a:p>
                <a:pPr lvl="1"/>
                <a:r>
                  <a:rPr lang="en-US" dirty="0"/>
                  <a:t>Valid values for signals ….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614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 the specific problem instance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543644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𝐺𝑎𝑡𝑒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𝐸𝑞𝑢𝑎𝑙𝑠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𝑇𝑦𝑝𝑒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𝑋𝑂𝑅</m:t>
                        </m:r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𝐺𝑎𝑡𝑒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𝐸𝑞𝑢𝑎𝑙𝑠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𝑇𝑦𝑝𝑒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𝑋𝑂𝑅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𝐺𝑎𝑡𝑒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𝐸𝑞𝑢𝑎𝑙𝑠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𝑇𝑦𝑝𝑒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𝐴𝑁𝐷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…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𝐶𝑜𝑛𝑛𝑒𝑐𝑡𝑒𝑑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𝑂𝑢𝑡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𝐼𝑛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𝐶𝑜𝑛𝑛𝑒𝑐𝑡𝑒𝑑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𝐼𝑛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𝐼𝑛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…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𝐶𝑜𝑛𝑛𝑒𝑐𝑡𝑒𝑑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𝐼𝑛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𝐼𝑛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…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543644"/>
              </a:xfrm>
              <a:blipFill>
                <a:blip r:embed="rId2"/>
                <a:stretch>
                  <a:fillRect l="-1043" b="-20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619" y="1690688"/>
            <a:ext cx="4914626" cy="209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862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Knowledge engineering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Knowledge Engineer:</a:t>
            </a:r>
          </a:p>
          <a:p>
            <a:pPr lvl="1"/>
            <a:r>
              <a:rPr lang="en-US" altLang="en-US" dirty="0"/>
              <a:t>Investigates a particular domain</a:t>
            </a:r>
          </a:p>
          <a:p>
            <a:pPr lvl="1"/>
            <a:r>
              <a:rPr lang="en-US" altLang="en-US" dirty="0"/>
              <a:t>Learns what concepts are important in that domain</a:t>
            </a:r>
          </a:p>
          <a:p>
            <a:pPr lvl="1"/>
            <a:r>
              <a:rPr lang="en-US" altLang="en-US" dirty="0"/>
              <a:t>Creates a formal representation of the objects and relations in that domain</a:t>
            </a:r>
          </a:p>
        </p:txBody>
      </p:sp>
    </p:spTree>
    <p:extLst>
      <p:ext uri="{BB962C8B-B14F-4D97-AF65-F5344CB8AC3E}">
        <p14:creationId xmlns:p14="http://schemas.microsoft.com/office/powerpoint/2010/main" val="2278384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Pose queries to the inference engine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Checking the circuit</a:t>
                </a:r>
              </a:p>
              <a:p>
                <a:r>
                  <a:rPr lang="en-US" dirty="0"/>
                  <a:t>Is there a stuck-at-1 error?</a:t>
                </a:r>
              </a:p>
              <a:p>
                <a:pPr lvl="1"/>
                <a:r>
                  <a:rPr lang="en-US" dirty="0"/>
                  <a:t>i.e., is the output of circuit C always 1?</a:t>
                </a:r>
              </a:p>
              <a:p>
                <a:pPr lvl="1"/>
                <a:r>
                  <a:rPr lang="en-US" dirty="0"/>
                  <a:t>Try to prove: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𝐸𝑞𝑢𝑎𝑙𝑠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𝑆𝑖𝑔𝑛𝑎𝑙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𝐼𝑛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𝐸𝑞𝑢𝑎𝑙𝑠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𝑆𝑖𝑔𝑛𝑎𝑙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𝐼𝑛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𝐸𝑞𝑢𝑎𝑙𝑠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𝑆𝑖𝑔𝑛𝑎𝑙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𝐼𝑛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𝐸𝑞𝑢𝑎𝑙𝑠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𝑆𝑖𝑔𝑛𝑎𝑙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𝑂𝑢𝑡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5876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work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Write the FOL sentence to describe the behavior of an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OR gate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NOT gate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the FOL sentences to describe the (half-adder) circuit shown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the query to check if the outputs will always be the same</a:t>
            </a: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187" y="2653506"/>
            <a:ext cx="4619625" cy="2695575"/>
          </a:xfrm>
        </p:spPr>
      </p:pic>
      <p:sp>
        <p:nvSpPr>
          <p:cNvPr id="14" name="TextBox 13"/>
          <p:cNvSpPr txBox="1"/>
          <p:nvPr/>
        </p:nvSpPr>
        <p:spPr>
          <a:xfrm flipH="1">
            <a:off x="8571411" y="3039292"/>
            <a:ext cx="537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X3</a:t>
            </a:r>
          </a:p>
        </p:txBody>
      </p:sp>
      <p:sp>
        <p:nvSpPr>
          <p:cNvPr id="15" name="TextBox 14"/>
          <p:cNvSpPr txBox="1"/>
          <p:nvPr/>
        </p:nvSpPr>
        <p:spPr>
          <a:xfrm flipH="1">
            <a:off x="8610597" y="4524108"/>
            <a:ext cx="537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010400" y="2403566"/>
            <a:ext cx="3117669" cy="33440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 flipH="1">
            <a:off x="9655629" y="2403566"/>
            <a:ext cx="537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C2</a:t>
            </a:r>
          </a:p>
        </p:txBody>
      </p:sp>
    </p:spTree>
    <p:extLst>
      <p:ext uri="{BB962C8B-B14F-4D97-AF65-F5344CB8AC3E}">
        <p14:creationId xmlns:p14="http://schemas.microsoft.com/office/powerpoint/2010/main" val="1281763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the circuit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116033" cy="4351338"/>
              </a:xfrm>
            </p:spPr>
            <p:txBody>
              <a:bodyPr/>
              <a:lstStyle/>
              <a:p>
                <a:r>
                  <a:rPr lang="en-US" dirty="0"/>
                  <a:t>Does the output match that of another circuit always?</a:t>
                </a:r>
              </a:p>
              <a:p>
                <a:pPr lvl="1"/>
                <a:r>
                  <a:rPr lang="en-US" dirty="0"/>
                  <a:t>C1: Circuit to be checked</a:t>
                </a:r>
              </a:p>
              <a:p>
                <a:pPr lvl="1"/>
                <a:r>
                  <a:rPr lang="en-US" dirty="0"/>
                  <a:t>C2: Circuit known to be correct (can be from a truth table)</a:t>
                </a:r>
              </a:p>
              <a:p>
                <a:pPr lvl="1"/>
                <a:r>
                  <a:rPr lang="en-US" dirty="0"/>
                  <a:t>Combine outputs with XOR and check if output will ever be 1</a:t>
                </a:r>
              </a:p>
              <a:p>
                <a:pPr lvl="2"/>
                <a:r>
                  <a:rPr lang="en-US" dirty="0"/>
                  <a:t>XOR: output=1 </a:t>
                </a:r>
                <a:r>
                  <a:rPr lang="en-US" dirty="0" err="1"/>
                  <a:t>iff</a:t>
                </a:r>
                <a:r>
                  <a:rPr lang="en-US" dirty="0"/>
                  <a:t> inputs are different</a:t>
                </a:r>
              </a:p>
              <a:p>
                <a:pPr lvl="1"/>
                <a:r>
                  <a:rPr lang="en-US" dirty="0"/>
                  <a:t>Try to prove: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𝐸𝑞𝑢𝑎𝑙𝑠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𝑆𝑖𝑔𝑛𝑎𝑙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𝑂𝑢𝑡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𝑐h𝑒𝑐𝑘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116033" cy="4351338"/>
              </a:xfrm>
              <a:blipFill rotWithShape="0">
                <a:blip r:embed="rId2"/>
                <a:stretch>
                  <a:fillRect l="-2145" t="-2241" r="-33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7347098" y="1605516"/>
            <a:ext cx="1318437" cy="149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113181" y="1935126"/>
            <a:ext cx="24454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143306" y="2342708"/>
            <a:ext cx="24454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143306" y="2782187"/>
            <a:ext cx="24454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images.all-free-download.com/images/graphicthumb/xor_logic_functions_digital_electronics_clip_art_10056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8" t="-4971" r="23662" b="-2951"/>
          <a:stretch/>
        </p:blipFill>
        <p:spPr bwMode="auto">
          <a:xfrm>
            <a:off x="9367284" y="3097622"/>
            <a:ext cx="871870" cy="574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347098" y="3756727"/>
            <a:ext cx="1318437" cy="149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7113181" y="4086337"/>
            <a:ext cx="24454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143306" y="4493919"/>
            <a:ext cx="24454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143306" y="4933398"/>
            <a:ext cx="24454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4" idx="3"/>
          </p:cNvCxnSpPr>
          <p:nvPr/>
        </p:nvCxnSpPr>
        <p:spPr>
          <a:xfrm>
            <a:off x="8665535" y="2355112"/>
            <a:ext cx="701749" cy="898451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0" idx="3"/>
          </p:cNvCxnSpPr>
          <p:nvPr/>
        </p:nvCxnSpPr>
        <p:spPr>
          <a:xfrm flipV="1">
            <a:off x="8665535" y="3519377"/>
            <a:ext cx="701749" cy="986946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641358" y="3572061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</a:t>
            </a:r>
            <a:r>
              <a:rPr lang="en-US" baseline="-25000" dirty="0" err="1"/>
              <a:t>check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8780990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How to represent actions?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6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38200" y="1825625"/>
                <a:ext cx="5614555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en-US" sz="3200" dirty="0"/>
                  <a:t>Reflex agents</a:t>
                </a:r>
              </a:p>
              <a:p>
                <a:pPr lvl="1"/>
                <a:r>
                  <a:rPr lang="en-US" altLang="en-US" sz="2800" dirty="0"/>
                  <a:t>Have rules that classify situations, specifying how to react to </a:t>
                </a:r>
                <a:r>
                  <a:rPr lang="en-US" altLang="en-US" sz="2800" i="1" dirty="0"/>
                  <a:t>each</a:t>
                </a:r>
                <a:r>
                  <a:rPr lang="en-US" altLang="en-US" sz="2800" dirty="0"/>
                  <a:t> possible situation</a:t>
                </a:r>
              </a:p>
              <a:p>
                <a:r>
                  <a:rPr lang="en-US" altLang="en-US" sz="3200" dirty="0"/>
                  <a:t>Example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m:rPr>
                        <m:sty m:val="p"/>
                      </m:rPr>
                      <a:rPr lang="en-US" altLang="en-US" b="0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b="0" i="0" dirty="0" smtClean="0">
                        <a:latin typeface="Cambria Math" panose="02040503050406030204" pitchFamily="18" charset="0"/>
                      </a:rPr>
                      <m:t>Stench</m:t>
                    </m:r>
                    <m:d>
                      <m:d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𝑊𝑢𝑚𝑝𝑢𝑠</m:t>
                        </m:r>
                        <m:d>
                          <m:dPr>
                            <m:ctrlPr>
                              <a:rPr lang="en-US" alt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i="1" dirty="0">
                                <a:latin typeface="Cambria Math" panose="02040503050406030204" pitchFamily="18" charset="0"/>
                              </a:rPr>
                              <m:t>𝑙𝑒𝑓𝑡</m:t>
                            </m:r>
                            <m:d>
                              <m:dPr>
                                <m:ctrlPr>
                                  <a:rPr lang="en-US" alt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𝑊𝑢𝑚𝑝𝑢𝑠</m:t>
                        </m:r>
                        <m:d>
                          <m:dPr>
                            <m:ctrlPr>
                              <a:rPr lang="en-US" alt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i="1" dirty="0">
                                <a:latin typeface="Cambria Math" panose="02040503050406030204" pitchFamily="18" charset="0"/>
                              </a:rPr>
                              <m:t>𝑟𝑖𝑔h𝑡</m:t>
                            </m:r>
                            <m:d>
                              <m:dPr>
                                <m:ctrlPr>
                                  <a:rPr lang="en-US" alt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𝑊𝑢𝑚𝑝𝑢𝑠</m:t>
                        </m:r>
                        <m:d>
                          <m:dPr>
                            <m:ctrlPr>
                              <a:rPr lang="en-US" alt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i="1" dirty="0">
                                <a:latin typeface="Cambria Math" panose="02040503050406030204" pitchFamily="18" charset="0"/>
                              </a:rPr>
                              <m:t>𝑢𝑝</m:t>
                            </m:r>
                            <m:d>
                              <m:dPr>
                                <m:ctrlPr>
                                  <a:rPr lang="en-US" alt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𝑊𝑢𝑚𝑝𝑢𝑠</m:t>
                        </m:r>
                        <m:d>
                          <m:dPr>
                            <m:ctrlPr>
                              <a:rPr lang="en-US" alt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i="1" dirty="0">
                                <a:latin typeface="Cambria Math" panose="02040503050406030204" pitchFamily="18" charset="0"/>
                              </a:rPr>
                              <m:t>𝑑𝑜𝑤𝑛</m:t>
                            </m:r>
                            <m:d>
                              <m:dPr>
                                <m:ctrlPr>
                                  <a:rPr lang="en-US" alt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d>
                  </m:oMath>
                </a14:m>
                <a:endParaRPr lang="en-US" altLang="en-US" dirty="0"/>
              </a:p>
              <a:p>
                <a:pPr lvl="1"/>
                <a:r>
                  <a:rPr lang="en-US" altLang="en-US" dirty="0"/>
                  <a:t> …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𝑊𝑢𝑚𝑝𝑢𝑠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𝑙𝑒𝑓𝑡</m:t>
                        </m:r>
                        <m:d>
                          <m:d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𝑀𝑜𝑣𝑒𝐿𝑒𝑓𝑡</m:t>
                    </m:r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1433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614555" cy="4351338"/>
              </a:xfrm>
              <a:blipFill>
                <a:blip r:embed="rId3"/>
                <a:stretch>
                  <a:fillRect l="-2280" t="-4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428" y="2890818"/>
            <a:ext cx="3735228" cy="328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36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Reflex actions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Advantage</a:t>
            </a:r>
          </a:p>
          <a:p>
            <a:pPr lvl="1"/>
            <a:r>
              <a:rPr lang="en-US" altLang="en-US" dirty="0"/>
              <a:t>Fast!</a:t>
            </a:r>
          </a:p>
          <a:p>
            <a:pPr lvl="1"/>
            <a:r>
              <a:rPr lang="en-US" altLang="en-US" dirty="0">
                <a:hlinkClick r:id="rId3"/>
              </a:rPr>
              <a:t>Useful in robotics</a:t>
            </a:r>
            <a:endParaRPr lang="en-US" altLang="en-US" dirty="0"/>
          </a:p>
          <a:p>
            <a:r>
              <a:rPr lang="en-US" altLang="en-US" sz="3200" dirty="0"/>
              <a:t>Disadvantages</a:t>
            </a:r>
          </a:p>
          <a:p>
            <a:pPr lvl="1"/>
            <a:r>
              <a:rPr lang="en-US" altLang="en-US" dirty="0"/>
              <a:t>Loops – the observations will be repeated when agent returns to a square</a:t>
            </a:r>
          </a:p>
          <a:p>
            <a:pPr lvl="1"/>
            <a:r>
              <a:rPr lang="en-US" altLang="en-US" dirty="0"/>
              <a:t>Results in same response </a:t>
            </a:r>
          </a:p>
          <a:p>
            <a:r>
              <a:rPr lang="en-US" altLang="en-US" sz="3200" dirty="0"/>
              <a:t>Need to maintain some internal model of how the world </a:t>
            </a:r>
            <a:r>
              <a:rPr lang="en-US" altLang="en-US" sz="3200" i="1" dirty="0"/>
              <a:t>changes</a:t>
            </a:r>
            <a:r>
              <a:rPr lang="en-US" altLang="en-US" sz="3200" dirty="0"/>
              <a:t> because of actions</a:t>
            </a:r>
          </a:p>
          <a:p>
            <a:endParaRPr lang="en-US" altLang="en-US" sz="3200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711031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Representing change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579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en-US" dirty="0"/>
                  <a:t>One way is just to change the KB</a:t>
                </a:r>
              </a:p>
              <a:p>
                <a:pPr lvl="1"/>
                <a:r>
                  <a:rPr lang="en-US" altLang="en-US" dirty="0"/>
                  <a:t>Add and delete sentences from the KB to reflect changes</a:t>
                </a:r>
              </a:p>
              <a:p>
                <a:pPr lvl="1"/>
                <a:r>
                  <a:rPr lang="en-US" altLang="en-US" dirty="0"/>
                  <a:t>How do we reason about changes?</a:t>
                </a:r>
              </a:p>
              <a:p>
                <a:pPr lvl="2"/>
                <a:r>
                  <a:rPr lang="en-US" altLang="en-US" dirty="0"/>
                  <a:t>Don’t repeat same sequence of actions</a:t>
                </a:r>
              </a:p>
              <a:p>
                <a:r>
                  <a:rPr lang="en-US" altLang="en-US" b="1" dirty="0">
                    <a:solidFill>
                      <a:schemeClr val="accent2"/>
                    </a:solidFill>
                  </a:rPr>
                  <a:t>Situation calculus</a:t>
                </a:r>
                <a:endParaRPr lang="en-US" altLang="en-US" dirty="0"/>
              </a:p>
              <a:p>
                <a:r>
                  <a:rPr lang="en-US" altLang="en-US" dirty="0"/>
                  <a:t>A </a:t>
                </a:r>
                <a:r>
                  <a:rPr lang="en-US" altLang="en-US" b="1" dirty="0">
                    <a:solidFill>
                      <a:schemeClr val="accent2"/>
                    </a:solidFill>
                  </a:rPr>
                  <a:t>situation</a:t>
                </a:r>
                <a:r>
                  <a:rPr lang="en-US" altLang="en-US" dirty="0"/>
                  <a:t> is a snapshot of the world at some instant in time</a:t>
                </a:r>
              </a:p>
              <a:p>
                <a:r>
                  <a:rPr lang="en-US" altLang="en-US" dirty="0"/>
                  <a:t>When the agent performs an action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en-US" dirty="0"/>
                  <a:t> in situation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dirty="0"/>
                  <a:t>, the result is a new situation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en-US" dirty="0"/>
              </a:p>
              <a:p>
                <a:endParaRPr lang="en-US" altLang="en-US" dirty="0"/>
              </a:p>
              <a:p>
                <a:pPr lvl="1"/>
                <a:endParaRPr lang="en-US" altLang="en-US" dirty="0"/>
              </a:p>
            </p:txBody>
          </p:sp>
        </mc:Choice>
        <mc:Fallback xmlns="">
          <p:sp>
            <p:nvSpPr>
              <p:cNvPr id="15257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3329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 altLang="en-US"/>
              <a:t>Situations</a:t>
            </a:r>
          </a:p>
        </p:txBody>
      </p:sp>
      <p:pic>
        <p:nvPicPr>
          <p:cNvPr id="160771" name="Picture 3" descr="img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533400"/>
            <a:ext cx="6781800" cy="6084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8922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40000"/>
              </a:spcBef>
              <a:spcAft>
                <a:spcPct val="25000"/>
              </a:spcAft>
            </a:pPr>
            <a:r>
              <a:rPr lang="en-US" altLang="en-US" sz="3600" dirty="0"/>
              <a:t>Situation Calculus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Situation Calculus was introduced by John McCarthy in 1969</a:t>
            </a:r>
          </a:p>
          <a:p>
            <a:r>
              <a:rPr lang="en-US" dirty="0"/>
              <a:t>It describes dynamic domains in Predicate Logic using</a:t>
            </a:r>
          </a:p>
          <a:p>
            <a:pPr lvl="1"/>
            <a:r>
              <a:rPr lang="en-US" dirty="0"/>
              <a:t>situations (denote world states; include world history)</a:t>
            </a:r>
          </a:p>
          <a:p>
            <a:pPr lvl="1"/>
            <a:r>
              <a:rPr lang="en-US" dirty="0"/>
              <a:t>actions (functions)</a:t>
            </a:r>
          </a:p>
          <a:p>
            <a:pPr lvl="1"/>
            <a:r>
              <a:rPr lang="en-US" dirty="0"/>
              <a:t>axioms (to specify actions and domain knowledge)</a:t>
            </a:r>
          </a:p>
          <a:p>
            <a:r>
              <a:rPr lang="en-US" dirty="0"/>
              <a:t>Planning of actions in the situation calculus is done through theorem proving</a:t>
            </a:r>
          </a:p>
          <a:p>
            <a:pPr lvl="1"/>
            <a:r>
              <a:rPr lang="en-US" dirty="0"/>
              <a:t>Infer a </a:t>
            </a:r>
            <a:r>
              <a:rPr lang="en-US" i="1" dirty="0"/>
              <a:t>goal</a:t>
            </a:r>
            <a:r>
              <a:rPr lang="en-US" dirty="0"/>
              <a:t> situation from the initial situation using the given axioms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073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Situation calculus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747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en-US" sz="2400" dirty="0"/>
                  <a:t>A </a:t>
                </a:r>
                <a:r>
                  <a:rPr lang="en-US" altLang="en-US" sz="2400" b="1" dirty="0">
                    <a:solidFill>
                      <a:schemeClr val="accent2"/>
                    </a:solidFill>
                  </a:rPr>
                  <a:t>situation</a:t>
                </a:r>
                <a:r>
                  <a:rPr lang="en-US" altLang="en-US" sz="2400" dirty="0"/>
                  <a:t> is a snapshot of the world at an interval of time during which nothing changes </a:t>
                </a:r>
              </a:p>
              <a:p>
                <a:r>
                  <a:rPr lang="en-US" altLang="en-US" sz="2400" dirty="0"/>
                  <a:t>Every statement is made with respect to a particular situation </a:t>
                </a:r>
              </a:p>
              <a:p>
                <a:pPr lvl="1"/>
                <a:r>
                  <a:rPr lang="en-US" altLang="en-US" sz="2000" dirty="0"/>
                  <a:t>Add </a:t>
                </a:r>
                <a:r>
                  <a:rPr lang="en-US" altLang="en-US" sz="2000" b="1" dirty="0">
                    <a:solidFill>
                      <a:schemeClr val="accent2"/>
                    </a:solidFill>
                  </a:rPr>
                  <a:t>situation variables</a:t>
                </a:r>
                <a:r>
                  <a:rPr lang="en-US" altLang="en-US" sz="2000" dirty="0"/>
                  <a:t> to every predicate</a:t>
                </a:r>
              </a:p>
              <a:p>
                <a:pPr lvl="1"/>
                <a:r>
                  <a:rPr lang="en-US" altLang="en-US" sz="2000" dirty="0"/>
                  <a:t>Can think of a situation as a time</a:t>
                </a:r>
              </a:p>
              <a:p>
                <a:r>
                  <a:rPr lang="en-US" altLang="en-US" dirty="0" err="1"/>
                  <a:t>atLocation</a:t>
                </a:r>
                <a:r>
                  <a:rPr lang="en-US" altLang="en-US" dirty="0"/>
                  <a:t>(1,1) </a:t>
                </a:r>
                <a:r>
                  <a:rPr lang="en-US" altLang="en-US" dirty="0">
                    <a:cs typeface="Times New Roman" panose="02020603050405020304" pitchFamily="18" charset="0"/>
                    <a:sym typeface="Webdings" panose="05030102010509060703" pitchFamily="18" charset="2"/>
                  </a:rPr>
                  <a:t>becomes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atLocation</a:t>
                </a:r>
                <a:r>
                  <a:rPr lang="en-US" altLang="en-US" dirty="0"/>
                  <a:t>(1,1,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dirty="0"/>
                  <a:t>): </a:t>
                </a:r>
              </a:p>
              <a:p>
                <a:pPr lvl="1"/>
                <a:r>
                  <a:rPr lang="en-US" altLang="en-US" sz="2000" dirty="0"/>
                  <a:t>Agent is at location (1,1) at situation (or time)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en-US" sz="2000" dirty="0"/>
              </a:p>
              <a:p>
                <a:r>
                  <a:rPr lang="en-US" altLang="en-US" sz="2400" dirty="0"/>
                  <a:t>Performing an </a:t>
                </a:r>
                <a:r>
                  <a:rPr lang="en-US" altLang="en-US" sz="2400" b="1" dirty="0">
                    <a:solidFill>
                      <a:schemeClr val="accent2"/>
                    </a:solidFill>
                  </a:rPr>
                  <a:t>action </a:t>
                </a:r>
                <a:r>
                  <a:rPr lang="en-US" altLang="en-US" sz="2400" dirty="0"/>
                  <a:t>changes situation</a:t>
                </a:r>
              </a:p>
              <a:p>
                <a:r>
                  <a:rPr lang="en-US" altLang="en-US" sz="2400" dirty="0"/>
                  <a:t>Special function, </a:t>
                </a:r>
                <a:r>
                  <a:rPr lang="en-US" altLang="en-US" sz="2400" b="1" dirty="0">
                    <a:solidFill>
                      <a:schemeClr val="accent2"/>
                    </a:solidFill>
                  </a:rPr>
                  <a:t>do(</a:t>
                </a:r>
                <a:r>
                  <a:rPr lang="en-US" altLang="en-US" sz="2400" b="1" dirty="0" err="1">
                    <a:solidFill>
                      <a:schemeClr val="accent2"/>
                    </a:solidFill>
                  </a:rPr>
                  <a:t>a,s</a:t>
                </a:r>
                <a:r>
                  <a:rPr lang="en-US" altLang="en-US" sz="2400" b="1" dirty="0">
                    <a:solidFill>
                      <a:schemeClr val="accent2"/>
                    </a:solidFill>
                  </a:rPr>
                  <a:t>),</a:t>
                </a:r>
                <a:r>
                  <a:rPr lang="en-US" altLang="en-US" sz="2400" dirty="0"/>
                  <a:t> that outputs a new situation as a result of performing action a</a:t>
                </a:r>
              </a:p>
            </p:txBody>
          </p:sp>
        </mc:Choice>
        <mc:Fallback xmlns="">
          <p:sp>
            <p:nvSpPr>
              <p:cNvPr id="1597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1961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62355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Situation Calculus: example</a:t>
            </a:r>
            <a:endParaRPr lang="el-GR" altLang="en-US" dirty="0"/>
          </a:p>
        </p:txBody>
      </p:sp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/>
              <a:t>World</a:t>
            </a:r>
            <a:r>
              <a:rPr lang="en-US" altLang="en-US" dirty="0"/>
              <a:t>: </a:t>
            </a:r>
          </a:p>
          <a:p>
            <a:pPr lvl="1"/>
            <a:r>
              <a:rPr lang="en-US" altLang="en-US" dirty="0"/>
              <a:t>robot</a:t>
            </a:r>
          </a:p>
          <a:p>
            <a:pPr lvl="1"/>
            <a:r>
              <a:rPr lang="en-US" altLang="en-US" dirty="0"/>
              <a:t>Items (e.g., Ball)</a:t>
            </a:r>
          </a:p>
          <a:p>
            <a:pPr lvl="1"/>
            <a:r>
              <a:rPr lang="en-US" altLang="en-US" dirty="0"/>
              <a:t>locations (</a:t>
            </a:r>
            <a:r>
              <a:rPr lang="en-US" altLang="en-US" dirty="0" err="1"/>
              <a:t>x,y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Robot moves around the world by specifying target location</a:t>
            </a:r>
          </a:p>
          <a:p>
            <a:pPr lvl="1"/>
            <a:r>
              <a:rPr lang="en-US" altLang="en-US" dirty="0"/>
              <a:t>picks up or drops items</a:t>
            </a:r>
          </a:p>
          <a:p>
            <a:pPr lvl="1"/>
            <a:r>
              <a:rPr lang="en-US" altLang="en-US" dirty="0"/>
              <a:t>some items are too heavy for the robot to pick up</a:t>
            </a:r>
          </a:p>
          <a:p>
            <a:pPr lvl="1"/>
            <a:r>
              <a:rPr lang="en-US" altLang="en-US" dirty="0"/>
              <a:t>some items are fragile so that they break when they are dropped</a:t>
            </a:r>
          </a:p>
        </p:txBody>
      </p:sp>
    </p:spTree>
    <p:extLst>
      <p:ext uri="{BB962C8B-B14F-4D97-AF65-F5344CB8AC3E}">
        <p14:creationId xmlns:p14="http://schemas.microsoft.com/office/powerpoint/2010/main" val="3723338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Knowledge engineering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i="1" dirty="0"/>
              <a:t>Special-purpose</a:t>
            </a:r>
            <a:r>
              <a:rPr lang="en-US" altLang="en-US" dirty="0"/>
              <a:t> knowledge bases</a:t>
            </a:r>
          </a:p>
          <a:p>
            <a:pPr lvl="1"/>
            <a:r>
              <a:rPr lang="en-US" altLang="en-US" dirty="0"/>
              <a:t>Electronic circuits</a:t>
            </a:r>
          </a:p>
          <a:p>
            <a:pPr lvl="1"/>
            <a:r>
              <a:rPr lang="en-US" altLang="en-US" dirty="0"/>
              <a:t>Actions (Situation Calculus)</a:t>
            </a:r>
          </a:p>
          <a:p>
            <a:pPr>
              <a:lnSpc>
                <a:spcPct val="90000"/>
              </a:lnSpc>
            </a:pPr>
            <a:r>
              <a:rPr lang="en-US" altLang="en-US" i="1" dirty="0"/>
              <a:t>General-purpose </a:t>
            </a:r>
            <a:r>
              <a:rPr lang="en-US" altLang="en-US" dirty="0"/>
              <a:t>knowledge bases</a:t>
            </a:r>
          </a:p>
          <a:p>
            <a:pPr lvl="1"/>
            <a:r>
              <a:rPr lang="en-US" altLang="en-US" dirty="0"/>
              <a:t>Represent classes of objects and relationships between classes</a:t>
            </a:r>
          </a:p>
          <a:p>
            <a:pPr lvl="1"/>
            <a:r>
              <a:rPr lang="en-US" altLang="en-US" dirty="0"/>
              <a:t>Events</a:t>
            </a:r>
          </a:p>
          <a:p>
            <a:pPr lvl="1"/>
            <a:r>
              <a:rPr lang="en-US" altLang="en-US" dirty="0"/>
              <a:t>Time</a:t>
            </a:r>
          </a:p>
          <a:p>
            <a:pPr lvl="1"/>
            <a:r>
              <a:rPr lang="en-US" altLang="en-US" dirty="0"/>
              <a:t>Semantic Web</a:t>
            </a:r>
          </a:p>
        </p:txBody>
      </p:sp>
    </p:spTree>
    <p:extLst>
      <p:ext uri="{BB962C8B-B14F-4D97-AF65-F5344CB8AC3E}">
        <p14:creationId xmlns:p14="http://schemas.microsoft.com/office/powerpoint/2010/main" val="18504274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Situation Calculus: example</a:t>
            </a:r>
            <a:endParaRPr lang="el-GR" altLang="en-US" dirty="0"/>
          </a:p>
        </p:txBody>
      </p:sp>
      <p:sp>
        <p:nvSpPr>
          <p:cNvPr id="273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b="1" dirty="0"/>
              <a:t>Actions</a:t>
            </a:r>
          </a:p>
          <a:p>
            <a:pPr lvl="1">
              <a:lnSpc>
                <a:spcPct val="150000"/>
              </a:lnSpc>
            </a:pPr>
            <a:r>
              <a:rPr lang="en-US" altLang="en-US" b="1" dirty="0"/>
              <a:t>move(x, y): </a:t>
            </a:r>
            <a:r>
              <a:rPr lang="en-US" altLang="en-US" dirty="0"/>
              <a:t>robot is moving to a new location</a:t>
            </a:r>
            <a:r>
              <a:rPr lang="en-US" altLang="en-US" b="1" dirty="0"/>
              <a:t> (x, y)</a:t>
            </a:r>
          </a:p>
          <a:p>
            <a:pPr lvl="1">
              <a:lnSpc>
                <a:spcPct val="150000"/>
              </a:lnSpc>
            </a:pPr>
            <a:r>
              <a:rPr lang="en-US" altLang="en-US" b="1" dirty="0"/>
              <a:t>pickup(o): </a:t>
            </a:r>
            <a:r>
              <a:rPr lang="en-US" altLang="en-US" dirty="0"/>
              <a:t>robot picks up an object</a:t>
            </a:r>
            <a:r>
              <a:rPr lang="en-US" altLang="en-US" b="1" dirty="0"/>
              <a:t> o</a:t>
            </a:r>
          </a:p>
          <a:p>
            <a:pPr lvl="1">
              <a:lnSpc>
                <a:spcPct val="150000"/>
              </a:lnSpc>
            </a:pPr>
            <a:r>
              <a:rPr lang="en-US" altLang="en-US" b="1" dirty="0"/>
              <a:t>drop(o): </a:t>
            </a:r>
            <a:r>
              <a:rPr lang="en-US" altLang="en-US" dirty="0"/>
              <a:t>robot drops the object </a:t>
            </a:r>
            <a:r>
              <a:rPr lang="en-US" altLang="en-US" b="1" dirty="0"/>
              <a:t>o </a:t>
            </a:r>
            <a:r>
              <a:rPr lang="en-US" altLang="en-US" dirty="0"/>
              <a:t>that holds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22236441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Situation Calculus</a:t>
            </a:r>
            <a:endParaRPr lang="el-G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48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en-US" b="1" dirty="0"/>
                  <a:t>Situations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en-US" dirty="0"/>
                  <a:t>Initial situation </a:t>
                </a:r>
                <a:r>
                  <a:rPr lang="en-US" altLang="en-US" b="1" dirty="0"/>
                  <a:t>S</a:t>
                </a:r>
                <a:r>
                  <a:rPr lang="en-US" altLang="en-US" b="1" baseline="-25000" dirty="0"/>
                  <a:t>0</a:t>
                </a:r>
                <a:r>
                  <a:rPr lang="en-US" altLang="en-US" dirty="0"/>
                  <a:t>: no actions have yet occurred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en-US" dirty="0"/>
                  <a:t>Suppose that the robot initially carries nothing: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None/>
                </a:pPr>
                <a:r>
                  <a:rPr lang="en-US" altLang="en-US" b="1" dirty="0"/>
                  <a:t>		</a:t>
                </a:r>
                <a14:m>
                  <m:oMath xmlns:m="http://schemas.openxmlformats.org/officeDocument/2006/math">
                    <m:r>
                      <a:rPr lang="en-US" altLang="en-US" b="1" i="1" smtClean="0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altLang="en-US" b="1" dirty="0" err="1"/>
                  <a:t>is_carrying</a:t>
                </a:r>
                <a:r>
                  <a:rPr lang="en-US" altLang="en-US" b="1" dirty="0"/>
                  <a:t>(</a:t>
                </a:r>
                <a:r>
                  <a:rPr lang="en-US" altLang="en-US" i="1" dirty="0"/>
                  <a:t>Ball</a:t>
                </a:r>
                <a:r>
                  <a:rPr lang="en-US" altLang="en-US" b="1" dirty="0"/>
                  <a:t>, S</a:t>
                </a:r>
                <a:r>
                  <a:rPr lang="en-US" altLang="en-US" b="1" baseline="-25000" dirty="0"/>
                  <a:t>0</a:t>
                </a:r>
                <a:r>
                  <a:rPr lang="en-US" altLang="en-US" b="1" dirty="0"/>
                  <a:t>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en-US" dirty="0"/>
                  <a:t>Now the robot picks up a ball: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None/>
                </a:pPr>
                <a:r>
                  <a:rPr lang="en-US" altLang="en-US" b="1" dirty="0"/>
                  <a:t>		</a:t>
                </a:r>
                <a:r>
                  <a:rPr lang="el-GR" altLang="en-US" b="1" dirty="0"/>
                  <a:t>is_carrying(</a:t>
                </a:r>
                <a:r>
                  <a:rPr lang="el-GR" altLang="en-US" i="1" dirty="0"/>
                  <a:t>Ball</a:t>
                </a:r>
                <a:r>
                  <a:rPr lang="el-GR" altLang="en-US" b="1" dirty="0"/>
                  <a:t>,</a:t>
                </a:r>
                <a:r>
                  <a:rPr lang="en-US" altLang="en-US" b="1" dirty="0"/>
                  <a:t> </a:t>
                </a:r>
                <a:r>
                  <a:rPr lang="el-GR" altLang="en-US" b="1" dirty="0">
                    <a:solidFill>
                      <a:schemeClr val="accent2"/>
                    </a:solidFill>
                  </a:rPr>
                  <a:t>do(pickup(</a:t>
                </a:r>
                <a:r>
                  <a:rPr lang="el-GR" altLang="en-US" i="1" dirty="0">
                    <a:solidFill>
                      <a:schemeClr val="accent2"/>
                    </a:solidFill>
                  </a:rPr>
                  <a:t>Ball</a:t>
                </a:r>
                <a:r>
                  <a:rPr lang="en-US" altLang="en-US" i="1" dirty="0">
                    <a:solidFill>
                      <a:schemeClr val="accent2"/>
                    </a:solidFill>
                  </a:rPr>
                  <a:t> </a:t>
                </a:r>
                <a:r>
                  <a:rPr lang="el-GR" altLang="en-US" b="1" dirty="0">
                    <a:solidFill>
                      <a:schemeClr val="accent2"/>
                    </a:solidFill>
                  </a:rPr>
                  <a:t>),</a:t>
                </a:r>
                <a:r>
                  <a:rPr lang="en-US" altLang="en-US" b="1" dirty="0">
                    <a:solidFill>
                      <a:schemeClr val="accent2"/>
                    </a:solidFill>
                  </a:rPr>
                  <a:t> S</a:t>
                </a:r>
                <a:r>
                  <a:rPr lang="en-US" altLang="en-US" b="1" baseline="-25000" dirty="0">
                    <a:solidFill>
                      <a:schemeClr val="accent2"/>
                    </a:solidFill>
                  </a:rPr>
                  <a:t>0</a:t>
                </a:r>
                <a:r>
                  <a:rPr lang="el-GR" altLang="en-US" b="1" dirty="0">
                    <a:solidFill>
                      <a:schemeClr val="accent2"/>
                    </a:solidFill>
                  </a:rPr>
                  <a:t>)</a:t>
                </a:r>
                <a:r>
                  <a:rPr lang="en-US" altLang="en-US" b="1" dirty="0"/>
                  <a:t>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en-US" dirty="0"/>
                  <a:t>“do” can represent </a:t>
                </a:r>
                <a:r>
                  <a:rPr lang="en-US" altLang="en-US" i="1" dirty="0"/>
                  <a:t>sequences</a:t>
                </a:r>
                <a:r>
                  <a:rPr lang="en-US" altLang="en-US" dirty="0"/>
                  <a:t> of actions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en-US" b="1" dirty="0">
                    <a:solidFill>
                      <a:schemeClr val="accent2"/>
                    </a:solidFill>
                  </a:rPr>
                  <a:t>do(drop</a:t>
                </a:r>
                <a:r>
                  <a:rPr lang="el-GR" altLang="en-US" b="1" dirty="0">
                    <a:solidFill>
                      <a:schemeClr val="accent2"/>
                    </a:solidFill>
                  </a:rPr>
                  <a:t>(</a:t>
                </a:r>
                <a:r>
                  <a:rPr lang="el-GR" altLang="en-US" i="1" dirty="0">
                    <a:solidFill>
                      <a:schemeClr val="accent2"/>
                    </a:solidFill>
                  </a:rPr>
                  <a:t>Ball</a:t>
                </a:r>
                <a:r>
                  <a:rPr lang="el-GR" altLang="en-US" b="1" dirty="0">
                    <a:solidFill>
                      <a:schemeClr val="accent2"/>
                    </a:solidFill>
                  </a:rPr>
                  <a:t>)</a:t>
                </a:r>
                <a:r>
                  <a:rPr lang="en-US" altLang="en-US" b="1" dirty="0">
                    <a:solidFill>
                      <a:schemeClr val="accent2"/>
                    </a:solidFill>
                  </a:rPr>
                  <a:t>, do(move</a:t>
                </a:r>
                <a:r>
                  <a:rPr lang="el-GR" altLang="en-US" b="1" dirty="0">
                    <a:solidFill>
                      <a:schemeClr val="accent2"/>
                    </a:solidFill>
                  </a:rPr>
                  <a:t>(</a:t>
                </a:r>
                <a:r>
                  <a:rPr lang="en-US" altLang="en-US" i="1" dirty="0">
                    <a:solidFill>
                      <a:schemeClr val="accent2"/>
                    </a:solidFill>
                  </a:rPr>
                  <a:t>2,3</a:t>
                </a:r>
                <a:r>
                  <a:rPr lang="el-GR" altLang="en-US" b="1" dirty="0">
                    <a:solidFill>
                      <a:schemeClr val="accent2"/>
                    </a:solidFill>
                  </a:rPr>
                  <a:t>)</a:t>
                </a:r>
                <a:r>
                  <a:rPr lang="en-US" altLang="en-US" b="1" dirty="0">
                    <a:solidFill>
                      <a:schemeClr val="accent2"/>
                    </a:solidFill>
                  </a:rPr>
                  <a:t>, </a:t>
                </a:r>
                <a:r>
                  <a:rPr lang="el-GR" altLang="en-US" b="1" dirty="0">
                    <a:solidFill>
                      <a:schemeClr val="accent2"/>
                    </a:solidFill>
                  </a:rPr>
                  <a:t>do(pickup(</a:t>
                </a:r>
                <a:r>
                  <a:rPr lang="el-GR" altLang="en-US" i="1" dirty="0">
                    <a:solidFill>
                      <a:schemeClr val="accent2"/>
                    </a:solidFill>
                  </a:rPr>
                  <a:t>Ball</a:t>
                </a:r>
                <a:r>
                  <a:rPr lang="el-GR" altLang="en-US" b="1" dirty="0">
                    <a:solidFill>
                      <a:schemeClr val="accent2"/>
                    </a:solidFill>
                  </a:rPr>
                  <a:t>),</a:t>
                </a:r>
                <a:r>
                  <a:rPr lang="en-US" altLang="en-US" b="1" dirty="0">
                    <a:solidFill>
                      <a:schemeClr val="accent2"/>
                    </a:solidFill>
                  </a:rPr>
                  <a:t> S</a:t>
                </a:r>
                <a:r>
                  <a:rPr lang="en-US" altLang="en-US" b="1" baseline="-25000" dirty="0">
                    <a:solidFill>
                      <a:schemeClr val="accent2"/>
                    </a:solidFill>
                  </a:rPr>
                  <a:t>0</a:t>
                </a:r>
                <a:r>
                  <a:rPr lang="el-GR" altLang="en-US" b="1" dirty="0">
                    <a:solidFill>
                      <a:schemeClr val="accent2"/>
                    </a:solidFill>
                  </a:rPr>
                  <a:t>)</a:t>
                </a:r>
                <a:r>
                  <a:rPr lang="en-US" altLang="en-US" b="1" dirty="0">
                    <a:solidFill>
                      <a:schemeClr val="accent2"/>
                    </a:solidFill>
                  </a:rPr>
                  <a:t>))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en-US" dirty="0"/>
                  <a:t>This represents the sequence pickup(Ball), move(2,3), drop(Ball) starting in situation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en-US" dirty="0"/>
              </a:p>
              <a:p>
                <a:pPr lvl="1">
                  <a:lnSpc>
                    <a:spcPct val="120000"/>
                  </a:lnSpc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276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700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6325644" y="3847199"/>
            <a:ext cx="3204976" cy="504269"/>
            <a:chOff x="5486400" y="4197927"/>
            <a:chExt cx="3204976" cy="504269"/>
          </a:xfrm>
        </p:grpSpPr>
        <p:sp>
          <p:nvSpPr>
            <p:cNvPr id="3" name="TextBox 2"/>
            <p:cNvSpPr txBox="1"/>
            <p:nvPr/>
          </p:nvSpPr>
          <p:spPr>
            <a:xfrm>
              <a:off x="6826827" y="4197927"/>
              <a:ext cx="1864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The new situation</a:t>
              </a:r>
            </a:p>
          </p:txBody>
        </p:sp>
        <p:cxnSp>
          <p:nvCxnSpPr>
            <p:cNvPr id="5" name="Straight Arrow Connector 4"/>
            <p:cNvCxnSpPr>
              <a:stCxn id="3" idx="1"/>
            </p:cNvCxnSpPr>
            <p:nvPr/>
          </p:nvCxnSpPr>
          <p:spPr>
            <a:xfrm flipH="1">
              <a:off x="5486400" y="4382593"/>
              <a:ext cx="1340427" cy="3196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0420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Situation Calculus</a:t>
            </a:r>
            <a:endParaRPr lang="el-GR" altLang="en-US" dirty="0"/>
          </a:p>
        </p:txBody>
      </p:sp>
      <p:sp>
        <p:nvSpPr>
          <p:cNvPr id="274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is_carrying</a:t>
            </a:r>
            <a:r>
              <a:rPr lang="en-US" altLang="en-US" dirty="0"/>
              <a:t>(</a:t>
            </a:r>
            <a:r>
              <a:rPr lang="en-US" altLang="en-US" dirty="0" err="1"/>
              <a:t>Ball,s</a:t>
            </a:r>
            <a:r>
              <a:rPr lang="en-US" altLang="en-US" dirty="0"/>
              <a:t>)</a:t>
            </a:r>
          </a:p>
          <a:p>
            <a:r>
              <a:rPr lang="en-US" altLang="en-US" b="1" dirty="0"/>
              <a:t>A </a:t>
            </a:r>
            <a:r>
              <a:rPr lang="en-US" altLang="en-US" b="1" dirty="0">
                <a:solidFill>
                  <a:schemeClr val="accent2"/>
                </a:solidFill>
              </a:rPr>
              <a:t>fluent</a:t>
            </a:r>
            <a:r>
              <a:rPr lang="en-US" altLang="en-US" b="1" dirty="0"/>
              <a:t>: </a:t>
            </a:r>
            <a:r>
              <a:rPr lang="en-US" altLang="en-US" sz="2400" b="1" dirty="0"/>
              <a:t> represents a property of the world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Predicate logic statements whose truth value may change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They take a situation as a final argument</a:t>
            </a:r>
          </a:p>
          <a:p>
            <a:pPr lvl="1"/>
            <a:endParaRPr lang="el-G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674022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Situation Calculus</a:t>
            </a:r>
            <a:endParaRPr lang="el-GR" altLang="en-US" dirty="0"/>
          </a:p>
        </p:txBody>
      </p:sp>
      <p:sp>
        <p:nvSpPr>
          <p:cNvPr id="279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altLang="en-US" dirty="0"/>
              <a:t>Actions have preconditions</a:t>
            </a:r>
          </a:p>
          <a:p>
            <a:pPr lvl="1">
              <a:lnSpc>
                <a:spcPct val="140000"/>
              </a:lnSpc>
            </a:pPr>
            <a:r>
              <a:rPr lang="en-US" altLang="en-US" dirty="0"/>
              <a:t>Not all actions can be performed in a situation</a:t>
            </a:r>
          </a:p>
          <a:p>
            <a:pPr>
              <a:lnSpc>
                <a:spcPct val="140000"/>
              </a:lnSpc>
            </a:pPr>
            <a:r>
              <a:rPr lang="en-US" altLang="en-US" dirty="0"/>
              <a:t>Precondition Axioms</a:t>
            </a:r>
          </a:p>
          <a:p>
            <a:pPr lvl="1">
              <a:lnSpc>
                <a:spcPct val="140000"/>
              </a:lnSpc>
            </a:pPr>
            <a:r>
              <a:rPr lang="en-US" altLang="en-US" dirty="0"/>
              <a:t>Precondition(drop(o),s) </a:t>
            </a:r>
            <a:r>
              <a:rPr lang="el-GR" altLang="en-US" dirty="0"/>
              <a:t>↔</a:t>
            </a:r>
            <a:r>
              <a:rPr lang="en-US" altLang="en-US" dirty="0"/>
              <a:t> </a:t>
            </a:r>
            <a:r>
              <a:rPr lang="en-US" altLang="en-US" dirty="0" err="1"/>
              <a:t>is_carrying</a:t>
            </a:r>
            <a:r>
              <a:rPr lang="en-US" altLang="en-US" dirty="0"/>
              <a:t>(</a:t>
            </a:r>
            <a:r>
              <a:rPr lang="en-US" altLang="en-US" dirty="0" err="1"/>
              <a:t>o,s</a:t>
            </a:r>
            <a:r>
              <a:rPr lang="en-US" altLang="en-US" dirty="0"/>
              <a:t>) </a:t>
            </a:r>
          </a:p>
          <a:p>
            <a:pPr lvl="1">
              <a:lnSpc>
                <a:spcPct val="140000"/>
              </a:lnSpc>
            </a:pPr>
            <a:r>
              <a:rPr lang="en-US" altLang="en-US" sz="2400" dirty="0"/>
              <a:t>Precondition(pickup(o),s) </a:t>
            </a:r>
            <a:r>
              <a:rPr lang="el-GR" altLang="en-US" sz="2400" dirty="0"/>
              <a:t>↔</a:t>
            </a:r>
            <a:r>
              <a:rPr lang="en-US" altLang="en-US" sz="2400" dirty="0"/>
              <a:t> (</a:t>
            </a:r>
            <a:r>
              <a:rPr lang="el-GR" altLang="en-US" sz="2400" dirty="0">
                <a:sym typeface="Symbol" panose="05050102010706020507" pitchFamily="18" charset="2"/>
              </a:rPr>
              <a:t></a:t>
            </a:r>
            <a:r>
              <a:rPr lang="en-US" altLang="en-US" sz="2400" dirty="0"/>
              <a:t>z </a:t>
            </a:r>
            <a:r>
              <a:rPr lang="el-GR" altLang="en-US" sz="2400" dirty="0"/>
              <a:t>¬</a:t>
            </a:r>
            <a:r>
              <a:rPr lang="en-US" altLang="en-US" sz="2400" dirty="0" err="1"/>
              <a:t>is_carrying</a:t>
            </a:r>
            <a:r>
              <a:rPr lang="en-US" altLang="en-US" sz="2400" dirty="0"/>
              <a:t>(</a:t>
            </a:r>
            <a:r>
              <a:rPr lang="en-US" altLang="en-US" sz="2400" dirty="0" err="1"/>
              <a:t>z,s</a:t>
            </a:r>
            <a:r>
              <a:rPr lang="en-US" altLang="en-US" sz="2400" dirty="0"/>
              <a:t>) </a:t>
            </a:r>
            <a:r>
              <a:rPr lang="el-GR" altLang="en-US" sz="2400" dirty="0">
                <a:sym typeface="Symbol" panose="05050102010706020507" pitchFamily="18" charset="2"/>
              </a:rPr>
              <a:t></a:t>
            </a:r>
            <a:r>
              <a:rPr lang="el-GR" altLang="en-US" sz="2400" dirty="0"/>
              <a:t>¬</a:t>
            </a:r>
            <a:r>
              <a:rPr lang="en-US" altLang="en-US" sz="2400" dirty="0"/>
              <a:t>heavy(o))</a:t>
            </a:r>
            <a:endParaRPr lang="el-GR" altLang="en-US" dirty="0"/>
          </a:p>
        </p:txBody>
      </p:sp>
    </p:spTree>
    <p:extLst>
      <p:ext uri="{BB962C8B-B14F-4D97-AF65-F5344CB8AC3E}">
        <p14:creationId xmlns:p14="http://schemas.microsoft.com/office/powerpoint/2010/main" val="30595040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Situation Calculus</a:t>
            </a:r>
            <a:endParaRPr lang="el-GR" altLang="en-US" dirty="0"/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b="1" dirty="0"/>
              <a:t>Actions have post-conditions (effects)</a:t>
            </a:r>
          </a:p>
          <a:p>
            <a:pPr>
              <a:lnSpc>
                <a:spcPct val="150000"/>
              </a:lnSpc>
            </a:pPr>
            <a:r>
              <a:rPr lang="en-US" altLang="en-US" sz="2400" b="1" dirty="0"/>
              <a:t>pickup(o) in s</a:t>
            </a:r>
          </a:p>
          <a:p>
            <a:pPr lvl="1">
              <a:lnSpc>
                <a:spcPct val="150000"/>
              </a:lnSpc>
            </a:pPr>
            <a:r>
              <a:rPr lang="en-US" altLang="en-US" sz="2000" b="1" dirty="0" err="1"/>
              <a:t>is_carrying</a:t>
            </a:r>
            <a:r>
              <a:rPr lang="en-US" altLang="en-US" sz="2000" b="1" dirty="0"/>
              <a:t>(</a:t>
            </a:r>
            <a:r>
              <a:rPr lang="en-US" altLang="en-US" sz="2000" b="1" dirty="0" err="1"/>
              <a:t>o,do</a:t>
            </a:r>
            <a:r>
              <a:rPr lang="en-US" altLang="en-US" sz="2000" b="1" dirty="0"/>
              <a:t>(pickup(o),s))</a:t>
            </a:r>
          </a:p>
          <a:p>
            <a:pPr>
              <a:lnSpc>
                <a:spcPct val="150000"/>
              </a:lnSpc>
            </a:pPr>
            <a:r>
              <a:rPr lang="en-US" altLang="en-US" sz="2400" b="1" dirty="0"/>
              <a:t>drop(o) in s </a:t>
            </a:r>
            <a:r>
              <a:rPr lang="el-GR" altLang="en-US" sz="2400" b="1" dirty="0">
                <a:sym typeface="Symbol" panose="05050102010706020507" pitchFamily="18" charset="2"/>
              </a:rPr>
              <a:t></a:t>
            </a:r>
            <a:r>
              <a:rPr lang="en-US" altLang="en-US" sz="2400" b="1" dirty="0"/>
              <a:t> fragile(o) </a:t>
            </a:r>
          </a:p>
          <a:p>
            <a:pPr lvl="1">
              <a:lnSpc>
                <a:spcPct val="150000"/>
              </a:lnSpc>
            </a:pPr>
            <a:r>
              <a:rPr lang="en-US" altLang="en-US" sz="2000" b="1" dirty="0"/>
              <a:t>broken(</a:t>
            </a:r>
            <a:r>
              <a:rPr lang="en-US" altLang="en-US" sz="2000" b="1" dirty="0" err="1"/>
              <a:t>o,do</a:t>
            </a:r>
            <a:r>
              <a:rPr lang="en-US" altLang="en-US" sz="2000" b="1" dirty="0"/>
              <a:t>( drop(o),s))</a:t>
            </a:r>
          </a:p>
        </p:txBody>
      </p:sp>
    </p:spTree>
    <p:extLst>
      <p:ext uri="{BB962C8B-B14F-4D97-AF65-F5344CB8AC3E}">
        <p14:creationId xmlns:p14="http://schemas.microsoft.com/office/powerpoint/2010/main" val="1473902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a sequence of actions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Inference on the situation calculus knowledgebase</a:t>
                </a:r>
              </a:p>
              <a:p>
                <a:r>
                  <a:rPr lang="en-US" dirty="0"/>
                  <a:t>Define a desired goal as a conjunction of conditions</a:t>
                </a:r>
              </a:p>
              <a:p>
                <a:r>
                  <a:rPr lang="en-US" dirty="0"/>
                  <a:t>Example</a:t>
                </a:r>
              </a:p>
              <a:p>
                <a:pPr lvl="1"/>
                <a:r>
                  <a:rPr lang="en-US" dirty="0"/>
                  <a:t>Robot is carrying the ball and is at location (4,3)</a:t>
                </a:r>
              </a:p>
              <a:p>
                <a:pPr lvl="1"/>
                <a:r>
                  <a:rPr lang="en-US" dirty="0">
                    <a:latin typeface="Cambria Math" panose="02040503050406030204" pitchFamily="18" charset="0"/>
                  </a:rPr>
                  <a:t>Prove/infer that there exists a situation where these conditions hold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err="1"/>
                  <a:t>is_carrying</a:t>
                </a:r>
                <a:r>
                  <a:rPr lang="en-US" dirty="0"/>
                  <a:t>(</a:t>
                </a:r>
                <a:r>
                  <a:rPr lang="en-US" dirty="0" err="1"/>
                  <a:t>Ball,s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/>
                  <a:t> location(4,3,s)</a:t>
                </a:r>
              </a:p>
              <a:p>
                <a:pPr lvl="1"/>
                <a:r>
                  <a:rPr lang="en-US" dirty="0"/>
                  <a:t>The sequence of situations that satisfies the goal statement gives actions to lead to the desired goal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278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inference-based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 can contain irrelevant actions</a:t>
            </a:r>
          </a:p>
          <a:p>
            <a:r>
              <a:rPr lang="en-US" dirty="0"/>
              <a:t>Inference is slow</a:t>
            </a:r>
          </a:p>
          <a:p>
            <a:pPr lvl="1"/>
            <a:r>
              <a:rPr lang="en-US" dirty="0"/>
              <a:t>Resolution refutation</a:t>
            </a:r>
          </a:p>
          <a:p>
            <a:r>
              <a:rPr lang="en-US" dirty="0"/>
              <a:t>Practical planners restrict the language used to represent the problem</a:t>
            </a:r>
          </a:p>
          <a:p>
            <a:r>
              <a:rPr lang="en-US" i="1" dirty="0"/>
              <a:t>Action Languages</a:t>
            </a:r>
          </a:p>
          <a:p>
            <a:r>
              <a:rPr lang="en-US" dirty="0">
                <a:hlinkClick r:id="rId2"/>
              </a:rPr>
              <a:t>STRIPS</a:t>
            </a:r>
            <a:endParaRPr lang="en-US" dirty="0"/>
          </a:p>
          <a:p>
            <a:r>
              <a:rPr lang="en-US" dirty="0"/>
              <a:t>Planning as </a:t>
            </a:r>
            <a:r>
              <a:rPr lang="en-US" b="1" dirty="0"/>
              <a:t>search</a:t>
            </a:r>
            <a:r>
              <a:rPr lang="en-US" dirty="0"/>
              <a:t> in </a:t>
            </a:r>
            <a:r>
              <a:rPr lang="en-US" b="1" dirty="0"/>
              <a:t>state space</a:t>
            </a:r>
          </a:p>
        </p:txBody>
      </p:sp>
    </p:spTree>
    <p:extLst>
      <p:ext uri="{BB962C8B-B14F-4D97-AF65-F5344CB8AC3E}">
        <p14:creationId xmlns:p14="http://schemas.microsoft.com/office/powerpoint/2010/main" val="1389155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1150937"/>
            <a:ext cx="7772400" cy="2362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7200" dirty="0">
                <a:effectLst>
                  <a:outerShdw blurRad="38100" dist="38100" dir="2700000" algn="tl">
                    <a:srgbClr val="DDDDDD"/>
                  </a:outerShdw>
                </a:effectLst>
                <a:ea typeface="ＭＳ Ｐゴシック" charset="0"/>
                <a:cs typeface="ＭＳ Ｐゴシック" charset="0"/>
              </a:rPr>
              <a:t>PDDL</a:t>
            </a:r>
            <a:br>
              <a:rPr lang="en-US" sz="7200" dirty="0">
                <a:effectLst>
                  <a:outerShdw blurRad="38100" dist="38100" dir="2700000" algn="tl">
                    <a:srgbClr val="DDDDDD"/>
                  </a:outerShdw>
                </a:effectLst>
                <a:ea typeface="ＭＳ Ｐゴシック" charset="0"/>
                <a:cs typeface="ＭＳ Ｐゴシック" charset="0"/>
              </a:rPr>
            </a:br>
            <a:r>
              <a:rPr lang="en-GB" sz="3600" dirty="0">
                <a:ea typeface="ＭＳ Ｐゴシック" charset="0"/>
                <a:cs typeface="Calibri"/>
              </a:rPr>
              <a:t>Planning Domain Description Language</a:t>
            </a:r>
            <a:br>
              <a:rPr lang="en-GB" sz="7200" dirty="0">
                <a:ea typeface="ＭＳ Ｐゴシック" charset="0"/>
                <a:cs typeface="Calibri"/>
              </a:rPr>
            </a:br>
            <a:endParaRPr lang="en-US" sz="7200" dirty="0">
              <a:ea typeface="ＭＳ Ｐゴシック" charset="0"/>
              <a:cs typeface="ＭＳ Ｐゴシック" charset="0"/>
            </a:endParaRPr>
          </a:p>
        </p:txBody>
      </p:sp>
      <p:pic>
        <p:nvPicPr>
          <p:cNvPr id="1536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267200"/>
            <a:ext cx="6477000" cy="22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2971800" y="228600"/>
            <a:ext cx="7010400" cy="1143000"/>
          </a:xfrm>
        </p:spPr>
        <p:txBody>
          <a:bodyPr/>
          <a:lstStyle/>
          <a:p>
            <a:pPr algn="l"/>
            <a:r>
              <a:rPr lang="en-GB" sz="6000" dirty="0">
                <a:latin typeface="Calibri"/>
                <a:ea typeface="ＭＳ Ｐゴシック" charset="0"/>
                <a:cs typeface="Calibri"/>
              </a:rPr>
              <a:t>PDDL</a:t>
            </a:r>
            <a:endParaRPr lang="en-US" sz="6000" dirty="0"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981200" y="1905001"/>
            <a:ext cx="8229600" cy="4525963"/>
          </a:xfrm>
        </p:spPr>
        <p:txBody>
          <a:bodyPr/>
          <a:lstStyle/>
          <a:p>
            <a:r>
              <a:rPr lang="en-GB" sz="3200" b="1" dirty="0">
                <a:latin typeface="Calibri"/>
                <a:ea typeface="ＭＳ Ｐゴシック" charset="0"/>
                <a:cs typeface="Calibri"/>
                <a:hlinkClick r:id="rId3"/>
              </a:rPr>
              <a:t>Planning Domain Description Language</a:t>
            </a:r>
            <a:endParaRPr lang="en-GB" sz="3200" b="1" dirty="0">
              <a:latin typeface="Calibri"/>
              <a:ea typeface="ＭＳ Ｐゴシック" charset="0"/>
              <a:cs typeface="Calibri"/>
            </a:endParaRPr>
          </a:p>
          <a:p>
            <a:r>
              <a:rPr lang="en-GB" sz="3200" dirty="0">
                <a:latin typeface="Calibri"/>
                <a:ea typeface="ＭＳ Ｐゴシック" charset="0"/>
                <a:cs typeface="Calibri"/>
              </a:rPr>
              <a:t>Based on STRIPS with various extensions</a:t>
            </a:r>
            <a:endParaRPr lang="en-US" sz="3200" dirty="0">
              <a:latin typeface="Calibri"/>
              <a:ea typeface="ＭＳ Ｐゴシック" charset="0"/>
              <a:cs typeface="Calibri"/>
            </a:endParaRPr>
          </a:p>
          <a:p>
            <a:r>
              <a:rPr lang="en-GB" sz="3200" dirty="0">
                <a:ea typeface="ＭＳ Ｐゴシック" charset="0"/>
                <a:cs typeface="Calibri"/>
              </a:rPr>
              <a:t>First</a:t>
            </a:r>
            <a:r>
              <a:rPr lang="en-GB" sz="3200" dirty="0">
                <a:latin typeface="Calibri"/>
                <a:ea typeface="ＭＳ Ｐゴシック" charset="0"/>
                <a:cs typeface="Calibri"/>
              </a:rPr>
              <a:t> defined by Drew McDermott (Yale) </a:t>
            </a:r>
            <a:r>
              <a:rPr lang="en-GB" sz="3200" dirty="0">
                <a:ea typeface="ＭＳ Ｐゴシック" charset="0"/>
                <a:cs typeface="Calibri"/>
              </a:rPr>
              <a:t>et al.</a:t>
            </a:r>
          </a:p>
          <a:p>
            <a:pPr lvl="1"/>
            <a:r>
              <a:rPr lang="en-GB" sz="2800" dirty="0">
                <a:latin typeface="Calibri"/>
                <a:ea typeface="ＭＳ Ｐゴシック" charset="0"/>
                <a:cs typeface="Calibri"/>
              </a:rPr>
              <a:t>Classic spec: </a:t>
            </a:r>
            <a:r>
              <a:rPr lang="en-GB" sz="2800" dirty="0">
                <a:latin typeface="Calibri"/>
                <a:ea typeface="ＭＳ Ｐゴシック" charset="0"/>
                <a:cs typeface="Calibri"/>
                <a:hlinkClick r:id="rId4"/>
              </a:rPr>
              <a:t>PDDL 1.2</a:t>
            </a:r>
            <a:r>
              <a:rPr lang="en-GB" sz="2800" dirty="0">
                <a:latin typeface="Calibri"/>
                <a:ea typeface="ＭＳ Ｐゴシック" charset="0"/>
                <a:cs typeface="Calibri"/>
              </a:rPr>
              <a:t>; good </a:t>
            </a:r>
            <a:r>
              <a:rPr lang="en-GB" sz="2800" dirty="0">
                <a:latin typeface="Calibri"/>
                <a:ea typeface="ＭＳ Ｐゴシック" charset="0"/>
                <a:cs typeface="Calibri"/>
                <a:hlinkClick r:id="rId5"/>
              </a:rPr>
              <a:t>reference guide</a:t>
            </a:r>
            <a:endParaRPr lang="en-GB" sz="2800" dirty="0">
              <a:latin typeface="Calibri"/>
              <a:ea typeface="ＭＳ Ｐゴシック" charset="0"/>
              <a:cs typeface="Calibri"/>
            </a:endParaRPr>
          </a:p>
          <a:p>
            <a:r>
              <a:rPr lang="en-GB" sz="3200" dirty="0">
                <a:latin typeface="Calibri"/>
                <a:ea typeface="ＭＳ Ｐゴシック" charset="0"/>
                <a:cs typeface="Calibri"/>
              </a:rPr>
              <a:t>Used in biennial </a:t>
            </a:r>
            <a:r>
              <a:rPr lang="en-GB" sz="3200" dirty="0">
                <a:latin typeface="Calibri"/>
                <a:ea typeface="ＭＳ Ｐゴシック" charset="0"/>
                <a:cs typeface="Calibri"/>
                <a:hlinkClick r:id="rId6"/>
              </a:rPr>
              <a:t>International Planning </a:t>
            </a:r>
            <a:r>
              <a:rPr lang="en-GB" sz="3200" dirty="0">
                <a:latin typeface="Calibri"/>
                <a:ea typeface="ＭＳ Ｐゴシック" charset="0"/>
                <a:cs typeface="Calibri"/>
                <a:hlinkClick r:id="rId7"/>
              </a:rPr>
              <a:t>Competition</a:t>
            </a:r>
            <a:r>
              <a:rPr lang="en-GB" sz="3200" dirty="0">
                <a:latin typeface="Calibri"/>
                <a:ea typeface="ＭＳ Ｐゴシック" charset="0"/>
                <a:cs typeface="Calibri"/>
                <a:hlinkClick r:id="rId6"/>
              </a:rPr>
              <a:t> </a:t>
            </a:r>
            <a:r>
              <a:rPr lang="en-US" sz="3200" dirty="0">
                <a:latin typeface="Calibri"/>
                <a:ea typeface="ＭＳ Ｐゴシック" charset="0"/>
                <a:cs typeface="Calibri"/>
              </a:rPr>
              <a:t>(IPC) series (1998-2022)</a:t>
            </a:r>
          </a:p>
          <a:p>
            <a:r>
              <a:rPr lang="en-US" sz="3200" dirty="0">
                <a:latin typeface="Calibri"/>
                <a:ea typeface="ＭＳ Ｐゴシック" charset="0"/>
                <a:cs typeface="Calibri"/>
              </a:rPr>
              <a:t>Many planners use it as a standard input</a:t>
            </a:r>
          </a:p>
          <a:p>
            <a:r>
              <a:rPr lang="en-US" sz="3200" dirty="0">
                <a:ea typeface="ＭＳ Ｐゴシック" charset="0"/>
                <a:cs typeface="Calibri"/>
              </a:rPr>
              <a:t>Newer variants exist</a:t>
            </a:r>
            <a:endParaRPr lang="en-US" sz="3200" dirty="0">
              <a:latin typeface="Calibri"/>
              <a:ea typeface="ＭＳ Ｐゴシック" charset="0"/>
              <a:cs typeface="Calibri"/>
            </a:endParaRP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28601"/>
            <a:ext cx="4038600" cy="13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F1765-0908-C944-AA3D-846019798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PDDL is still widely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214A8-3010-C643-A75E-C9D3B5EB5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PDDL is still used in many planning systems and domains as a standard for input and output</a:t>
            </a:r>
          </a:p>
          <a:p>
            <a:r>
              <a:rPr lang="en-US" sz="3200" dirty="0"/>
              <a:t>Its representation was updated, e.g. adding</a:t>
            </a:r>
          </a:p>
          <a:p>
            <a:pPr lvl="1"/>
            <a:r>
              <a:rPr lang="en-US" sz="2800" dirty="0"/>
              <a:t> </a:t>
            </a:r>
            <a:r>
              <a:rPr lang="en-US" sz="2800" dirty="0">
                <a:hlinkClick r:id="rId2"/>
              </a:rPr>
              <a:t>fluents</a:t>
            </a:r>
            <a:r>
              <a:rPr lang="en-US" sz="2800" dirty="0"/>
              <a:t> (facts that change over time)</a:t>
            </a:r>
          </a:p>
          <a:p>
            <a:pPr lvl="1"/>
            <a:r>
              <a:rPr lang="en-US" sz="2800" dirty="0"/>
              <a:t>preferences (aka soft constraints)</a:t>
            </a:r>
          </a:p>
          <a:p>
            <a:r>
              <a:rPr lang="en-US" sz="3200" dirty="0"/>
              <a:t>New variants support multiple agents, ontologies, continuous variables, …</a:t>
            </a:r>
          </a:p>
          <a:p>
            <a:r>
              <a:rPr lang="en-US" sz="3200" dirty="0"/>
              <a:t>Uses Lisp-style syntax</a:t>
            </a:r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99352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Knowledge engineering process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Identify the task</a:t>
            </a:r>
          </a:p>
          <a:p>
            <a:r>
              <a:rPr lang="en-US" altLang="en-US" dirty="0"/>
              <a:t>Assemble the relevant knowledge</a:t>
            </a:r>
          </a:p>
          <a:p>
            <a:r>
              <a:rPr lang="en-US" altLang="en-US" dirty="0"/>
              <a:t>Decide on a vocabulary</a:t>
            </a:r>
          </a:p>
          <a:p>
            <a:r>
              <a:rPr lang="en-US" altLang="en-US" dirty="0"/>
              <a:t>Encode general knowledge about the domain</a:t>
            </a:r>
          </a:p>
          <a:p>
            <a:r>
              <a:rPr lang="en-US" altLang="en-US" dirty="0"/>
              <a:t>Encode a description of the specific problem instance</a:t>
            </a:r>
          </a:p>
          <a:p>
            <a:r>
              <a:rPr lang="en-US" altLang="en-US" dirty="0"/>
              <a:t>Pose queries and get answers</a:t>
            </a:r>
          </a:p>
          <a:p>
            <a:r>
              <a:rPr lang="en-US" altLang="en-US" dirty="0"/>
              <a:t>Debug the knowledge base</a:t>
            </a:r>
          </a:p>
          <a:p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2393" y="6311900"/>
            <a:ext cx="5683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Chapter 8.4.1 of </a:t>
            </a:r>
            <a:r>
              <a:rPr lang="en-US" i="1" dirty="0"/>
              <a:t>Artificial Intelligence: A Modern Approach</a:t>
            </a:r>
          </a:p>
        </p:txBody>
      </p:sp>
    </p:spTree>
    <p:extLst>
      <p:ext uri="{BB962C8B-B14F-4D97-AF65-F5344CB8AC3E}">
        <p14:creationId xmlns:p14="http://schemas.microsoft.com/office/powerpoint/2010/main" val="22280145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PDDL Representation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ea typeface="ＭＳ Ｐゴシック" charset="0"/>
                <a:cs typeface="Calibri"/>
              </a:rPr>
              <a:t>T</a:t>
            </a:r>
            <a:r>
              <a:rPr lang="en-GB" sz="3200" dirty="0">
                <a:latin typeface="Calibri"/>
                <a:ea typeface="ＭＳ Ｐゴシック" charset="0"/>
                <a:cs typeface="Calibri"/>
              </a:rPr>
              <a:t>ask specified via two files: </a:t>
            </a:r>
            <a:r>
              <a:rPr lang="en-GB" sz="3200" b="1" dirty="0">
                <a:latin typeface="Calibri"/>
                <a:ea typeface="ＭＳ Ｐゴシック" charset="0"/>
                <a:cs typeface="Calibri"/>
              </a:rPr>
              <a:t>domain file </a:t>
            </a:r>
            <a:r>
              <a:rPr lang="en-GB" sz="3200" dirty="0">
                <a:latin typeface="Calibri"/>
                <a:ea typeface="ＭＳ Ｐゴシック" charset="0"/>
                <a:cs typeface="Calibri"/>
              </a:rPr>
              <a:t>and </a:t>
            </a:r>
            <a:r>
              <a:rPr lang="en-US" sz="3200" b="1" dirty="0">
                <a:latin typeface="Calibri"/>
                <a:ea typeface="ＭＳ Ｐゴシック" charset="0"/>
                <a:cs typeface="Calibri"/>
              </a:rPr>
              <a:t>problem file</a:t>
            </a:r>
          </a:p>
          <a:p>
            <a:pPr marL="457200" lvl="1" indent="0">
              <a:buNone/>
            </a:pPr>
            <a:endParaRPr lang="en-US" sz="2800" dirty="0">
              <a:latin typeface="Calibri"/>
              <a:ea typeface="ＭＳ Ｐゴシック" charset="0"/>
              <a:cs typeface="Calibri"/>
            </a:endParaRPr>
          </a:p>
          <a:p>
            <a:r>
              <a:rPr lang="en-GB" sz="3200" b="1" dirty="0">
                <a:latin typeface="Calibri"/>
                <a:ea typeface="ＭＳ Ｐゴシック" charset="0"/>
                <a:cs typeface="Calibri"/>
              </a:rPr>
              <a:t>Domain file </a:t>
            </a:r>
            <a:r>
              <a:rPr lang="en-GB" sz="3200" dirty="0">
                <a:ea typeface="ＭＳ Ｐゴシック" charset="0"/>
                <a:cs typeface="Calibri"/>
              </a:rPr>
              <a:t>defines</a:t>
            </a:r>
            <a:r>
              <a:rPr lang="en-GB" sz="3200" dirty="0">
                <a:latin typeface="Calibri"/>
                <a:ea typeface="ＭＳ Ｐゴシック" charset="0"/>
                <a:cs typeface="Calibri"/>
              </a:rPr>
              <a:t> </a:t>
            </a:r>
            <a:r>
              <a:rPr lang="en-US" sz="3200" dirty="0">
                <a:latin typeface="Calibri"/>
                <a:ea typeface="ＭＳ Ｐゴシック" charset="0"/>
                <a:cs typeface="Calibri"/>
              </a:rPr>
              <a:t>the general “rules” of the world</a:t>
            </a:r>
          </a:p>
          <a:p>
            <a:pPr lvl="1"/>
            <a:r>
              <a:rPr lang="en-US" sz="2800" dirty="0">
                <a:ea typeface="ＭＳ Ｐゴシック" charset="0"/>
                <a:cs typeface="Calibri"/>
              </a:rPr>
              <a:t>Independent of specifics</a:t>
            </a:r>
          </a:p>
          <a:p>
            <a:pPr lvl="1"/>
            <a:r>
              <a:rPr lang="en-US" sz="2800" dirty="0">
                <a:ea typeface="ＭＳ Ｐゴシック" charset="0"/>
                <a:cs typeface="Calibri"/>
              </a:rPr>
              <a:t>Rules for moving cargo between airports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PDDL Representation: Domain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i="1" dirty="0">
                <a:latin typeface="Calibri"/>
                <a:ea typeface="ＭＳ Ｐゴシック" charset="0"/>
                <a:cs typeface="Calibri"/>
              </a:rPr>
              <a:t>Predicates: </a:t>
            </a:r>
            <a:r>
              <a:rPr lang="en-GB" sz="3200" dirty="0">
                <a:latin typeface="Calibri"/>
                <a:ea typeface="ＭＳ Ｐゴシック" charset="0"/>
                <a:cs typeface="Calibri"/>
              </a:rPr>
              <a:t>properties of objects</a:t>
            </a:r>
          </a:p>
          <a:p>
            <a:r>
              <a:rPr lang="en-GB" sz="3200" i="1" dirty="0">
                <a:latin typeface="Calibri"/>
                <a:ea typeface="ＭＳ Ｐゴシック" charset="0"/>
                <a:cs typeface="Calibri"/>
              </a:rPr>
              <a:t>Constants: </a:t>
            </a:r>
            <a:r>
              <a:rPr lang="en-GB" sz="3200" dirty="0">
                <a:latin typeface="Calibri"/>
                <a:ea typeface="ＭＳ Ｐゴシック" charset="0"/>
                <a:cs typeface="Calibri"/>
              </a:rPr>
              <a:t>any concepts that are used (e.g., Blue, Green in a world with </a:t>
            </a:r>
            <a:r>
              <a:rPr lang="en-GB" sz="3200" dirty="0" err="1">
                <a:latin typeface="Calibri"/>
                <a:ea typeface="ＭＳ Ｐゴシック" charset="0"/>
                <a:cs typeface="Calibri"/>
              </a:rPr>
              <a:t>colors</a:t>
            </a:r>
            <a:r>
              <a:rPr lang="en-GB" sz="3200" dirty="0">
                <a:latin typeface="Calibri"/>
                <a:ea typeface="ＭＳ Ｐゴシック" charset="0"/>
                <a:cs typeface="Calibri"/>
              </a:rPr>
              <a:t>)</a:t>
            </a:r>
            <a:endParaRPr lang="en-GB" sz="3200" i="1" dirty="0">
              <a:latin typeface="Calibri"/>
              <a:ea typeface="ＭＳ Ｐゴシック" charset="0"/>
              <a:cs typeface="Calibri"/>
            </a:endParaRPr>
          </a:p>
          <a:p>
            <a:r>
              <a:rPr lang="en-GB" sz="3200" i="1" dirty="0">
                <a:latin typeface="Calibri"/>
                <a:ea typeface="ＭＳ Ｐゴシック" charset="0"/>
                <a:cs typeface="Calibri"/>
              </a:rPr>
              <a:t>Actions/Operators:</a:t>
            </a:r>
            <a:r>
              <a:rPr lang="en-GB" sz="3200" dirty="0">
                <a:latin typeface="Calibri"/>
                <a:ea typeface="ＭＳ Ｐゴシック" charset="0"/>
                <a:cs typeface="Calibri"/>
              </a:rPr>
              <a:t> Each action has</a:t>
            </a:r>
          </a:p>
          <a:p>
            <a:pPr lvl="1"/>
            <a:r>
              <a:rPr lang="en-GB" sz="2800" i="1" dirty="0">
                <a:latin typeface="Calibri"/>
                <a:ea typeface="ＭＳ Ｐゴシック" charset="0"/>
                <a:cs typeface="Calibri"/>
              </a:rPr>
              <a:t>Precondition</a:t>
            </a:r>
          </a:p>
          <a:p>
            <a:pPr lvl="1"/>
            <a:r>
              <a:rPr lang="en-GB" sz="2800" i="1" dirty="0">
                <a:latin typeface="Calibri"/>
                <a:ea typeface="ＭＳ Ｐゴシック" charset="0"/>
                <a:cs typeface="Calibri"/>
              </a:rPr>
              <a:t>Effect</a:t>
            </a:r>
          </a:p>
        </p:txBody>
      </p:sp>
    </p:spTree>
    <p:extLst>
      <p:ext uri="{BB962C8B-B14F-4D97-AF65-F5344CB8AC3E}">
        <p14:creationId xmlns:p14="http://schemas.microsoft.com/office/powerpoint/2010/main" val="31138724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0C43A-5D98-497A-B8BC-A79743173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PDDL Example: Robot with grippers -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81371-2B4E-4CD7-8F44-DB17573DD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is a robot that can move between rooms and pick up or drop balls with a gripper on its arm(s). </a:t>
            </a:r>
          </a:p>
          <a:p>
            <a:r>
              <a:rPr lang="en-US" dirty="0"/>
              <a:t>Predicates: </a:t>
            </a:r>
          </a:p>
          <a:p>
            <a:pPr lvl="1"/>
            <a:r>
              <a:rPr lang="en-US" dirty="0"/>
              <a:t>Is x a room? </a:t>
            </a:r>
          </a:p>
          <a:p>
            <a:pPr lvl="1"/>
            <a:r>
              <a:rPr lang="en-US" dirty="0"/>
              <a:t>Is x a ball? </a:t>
            </a:r>
          </a:p>
          <a:p>
            <a:pPr lvl="1"/>
            <a:r>
              <a:rPr lang="en-US" dirty="0"/>
              <a:t>Is ball x inside room y? </a:t>
            </a:r>
          </a:p>
          <a:p>
            <a:pPr lvl="1"/>
            <a:r>
              <a:rPr lang="en-US" dirty="0"/>
              <a:t>Is robot arm x empty? [...] </a:t>
            </a:r>
          </a:p>
          <a:p>
            <a:r>
              <a:rPr lang="en-US" dirty="0"/>
              <a:t>Actions/Operators: </a:t>
            </a:r>
          </a:p>
          <a:p>
            <a:pPr lvl="1"/>
            <a:r>
              <a:rPr lang="en-US" dirty="0"/>
              <a:t>The robot can move between rooms, pick up a ball or drop a ball.</a:t>
            </a:r>
          </a:p>
        </p:txBody>
      </p:sp>
    </p:spTree>
    <p:extLst>
      <p:ext uri="{BB962C8B-B14F-4D97-AF65-F5344CB8AC3E}">
        <p14:creationId xmlns:p14="http://schemas.microsoft.com/office/powerpoint/2010/main" val="20680236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0C43A-5D98-497A-B8BC-A79743173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PDDL Example: Robot with grippers -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81371-2B4E-4CD7-8F44-DB17573DD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is a robot that can move between rooms and pick up or drop balls with a gripper on its arm(s). </a:t>
            </a:r>
          </a:p>
          <a:p>
            <a:r>
              <a:rPr lang="en-US" dirty="0"/>
              <a:t>Predicates: </a:t>
            </a:r>
          </a:p>
          <a:p>
            <a:pPr lvl="1"/>
            <a:r>
              <a:rPr lang="en-US" dirty="0"/>
              <a:t>Is x a room? </a:t>
            </a:r>
          </a:p>
          <a:p>
            <a:pPr lvl="1"/>
            <a:r>
              <a:rPr lang="en-US" dirty="0"/>
              <a:t>Is x a ball? </a:t>
            </a:r>
          </a:p>
          <a:p>
            <a:pPr lvl="1"/>
            <a:r>
              <a:rPr lang="en-US" dirty="0"/>
              <a:t>Is ball x inside room y? </a:t>
            </a:r>
          </a:p>
          <a:p>
            <a:pPr lvl="1"/>
            <a:r>
              <a:rPr lang="en-US" dirty="0"/>
              <a:t>Is robot arm x empty? [...] </a:t>
            </a:r>
          </a:p>
          <a:p>
            <a:pPr lvl="1"/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(room ?r) (ball ?b) (gripper ?g) (at-</a:t>
            </a:r>
            <a:r>
              <a:rPr lang="en-US" dirty="0" err="1">
                <a:latin typeface="Consolas" panose="020B0609020204030204" pitchFamily="49" charset="0"/>
              </a:rPr>
              <a:t>robby</a:t>
            </a:r>
            <a:r>
              <a:rPr lang="en-US" dirty="0">
                <a:latin typeface="Consolas" panose="020B0609020204030204" pitchFamily="49" charset="0"/>
              </a:rPr>
              <a:t> ?r)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         (at ?b ?r) (free ?g) (carry ?o ?g)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9009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4EEC5-45F2-4DAB-8414-671FE3244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A34DA-65B3-461B-98D8-6EBC73A8A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Move</a:t>
            </a:r>
            <a:r>
              <a:rPr lang="en-US" dirty="0">
                <a:latin typeface="Consolas" panose="020B0609020204030204" pitchFamily="49" charset="0"/>
              </a:rPr>
              <a:t> the robot from one room to another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:action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move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:parameters</a:t>
            </a:r>
            <a:r>
              <a:rPr lang="en-US" dirty="0">
                <a:latin typeface="Consolas" panose="020B0609020204030204" pitchFamily="49" charset="0"/>
              </a:rPr>
              <a:t> (?from ?to)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:precondition</a:t>
            </a:r>
            <a:r>
              <a:rPr lang="en-US" dirty="0">
                <a:latin typeface="Consolas" panose="020B0609020204030204" pitchFamily="49" charset="0"/>
              </a:rPr>
              <a:t> (and (room ?from)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                (room ?to)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                (at-</a:t>
            </a:r>
            <a:r>
              <a:rPr lang="en-US" dirty="0" err="1">
                <a:latin typeface="Consolas" panose="020B0609020204030204" pitchFamily="49" charset="0"/>
              </a:rPr>
              <a:t>robby</a:t>
            </a:r>
            <a:r>
              <a:rPr lang="en-US" dirty="0">
                <a:latin typeface="Consolas" panose="020B0609020204030204" pitchFamily="49" charset="0"/>
              </a:rPr>
              <a:t> ?from))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:effect</a:t>
            </a:r>
            <a:r>
              <a:rPr lang="en-US" dirty="0">
                <a:latin typeface="Consolas" panose="020B0609020204030204" pitchFamily="49" charset="0"/>
              </a:rPr>
              <a:t> (and (at-</a:t>
            </a:r>
            <a:r>
              <a:rPr lang="en-US" dirty="0" err="1">
                <a:latin typeface="Consolas" panose="020B0609020204030204" pitchFamily="49" charset="0"/>
              </a:rPr>
              <a:t>robby</a:t>
            </a:r>
            <a:r>
              <a:rPr lang="en-US" dirty="0">
                <a:latin typeface="Consolas" panose="020B0609020204030204" pitchFamily="49" charset="0"/>
              </a:rPr>
              <a:t> ?to)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          (not (at-</a:t>
            </a:r>
            <a:r>
              <a:rPr lang="en-US" dirty="0" err="1">
                <a:latin typeface="Consolas" panose="020B0609020204030204" pitchFamily="49" charset="0"/>
              </a:rPr>
              <a:t>robby</a:t>
            </a:r>
            <a:r>
              <a:rPr lang="en-US" dirty="0">
                <a:latin typeface="Consolas" panose="020B0609020204030204" pitchFamily="49" charset="0"/>
              </a:rPr>
              <a:t> ?from))))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1808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4EEC5-45F2-4DAB-8414-671FE3244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A34DA-65B3-461B-98D8-6EBC73A8A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Robot picks a ball that is in a room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:action</a:t>
            </a:r>
            <a:r>
              <a:rPr lang="en-US" dirty="0">
                <a:latin typeface="Consolas" panose="020B0609020204030204" pitchFamily="49" charset="0"/>
              </a:rPr>
              <a:t> pick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:parameters </a:t>
            </a:r>
            <a:r>
              <a:rPr lang="en-US" dirty="0">
                <a:latin typeface="Consolas" panose="020B0609020204030204" pitchFamily="49" charset="0"/>
              </a:rPr>
              <a:t>(?obj ?room ?gripper)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:precondition </a:t>
            </a:r>
            <a:r>
              <a:rPr lang="en-US" dirty="0">
                <a:latin typeface="Consolas" panose="020B0609020204030204" pitchFamily="49" charset="0"/>
              </a:rPr>
              <a:t>(and (ball ?obj)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                (room ?room)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                (gripper ?gripper)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                (at ?obj ?room)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                (at-</a:t>
            </a:r>
            <a:r>
              <a:rPr lang="en-US" dirty="0" err="1">
                <a:latin typeface="Consolas" panose="020B0609020204030204" pitchFamily="49" charset="0"/>
              </a:rPr>
              <a:t>robby</a:t>
            </a:r>
            <a:r>
              <a:rPr lang="en-US" dirty="0">
                <a:latin typeface="Consolas" panose="020B0609020204030204" pitchFamily="49" charset="0"/>
              </a:rPr>
              <a:t> ?room)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                (free ?gripper))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:effect </a:t>
            </a:r>
            <a:r>
              <a:rPr lang="en-US" dirty="0">
                <a:latin typeface="Consolas" panose="020B0609020204030204" pitchFamily="49" charset="0"/>
              </a:rPr>
              <a:t>(and (carry ?obj ?gripper)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          (not (at ?obj ?room))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          (not (free ?gripper))))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9492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AB72D-DB8F-45F6-95C6-ED793C063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53752-7579-4D06-BD91-08F2D03B3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the action for the robot dropping a ball in a room</a:t>
            </a:r>
          </a:p>
          <a:p>
            <a:r>
              <a:rPr lang="en-US" dirty="0"/>
              <a:t>Use these predicates: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(room ?r) (ball ?b) (gripper ?g) (at-</a:t>
            </a:r>
            <a:r>
              <a:rPr lang="en-US" dirty="0" err="1">
                <a:latin typeface="Consolas" panose="020B0609020204030204" pitchFamily="49" charset="0"/>
              </a:rPr>
              <a:t>robby</a:t>
            </a:r>
            <a:r>
              <a:rPr lang="en-US" dirty="0">
                <a:latin typeface="Consolas" panose="020B0609020204030204" pitchFamily="49" charset="0"/>
              </a:rPr>
              <a:t> ?r)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         (at ?b ?r) (free ?g) (carry ?o ?g)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:action</a:t>
            </a:r>
            <a:r>
              <a:rPr lang="en-US" dirty="0">
                <a:latin typeface="Consolas" panose="020B0609020204030204" pitchFamily="49" charset="0"/>
              </a:rPr>
              <a:t> drop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:parameters </a:t>
            </a:r>
            <a:r>
              <a:rPr lang="en-US" dirty="0">
                <a:latin typeface="Consolas" panose="020B0609020204030204" pitchFamily="49" charset="0"/>
              </a:rPr>
              <a:t>(?obj ?room ?gripper)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1028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Domain in PDDL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(define (domain gripper-strips)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(:predicates (room ?r) (ball ?b) (gripper ?g) (at-</a:t>
            </a:r>
            <a:r>
              <a:rPr lang="en-US" sz="1100" dirty="0" err="1">
                <a:latin typeface="Consolas" panose="020B0609020204030204" pitchFamily="49" charset="0"/>
              </a:rPr>
              <a:t>robby</a:t>
            </a:r>
            <a:r>
              <a:rPr lang="en-US" sz="1100" dirty="0">
                <a:latin typeface="Consolas" panose="020B0609020204030204" pitchFamily="49" charset="0"/>
              </a:rPr>
              <a:t> ?r)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            (at ?b ?r) (free ?g) (carry ?o ?g))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(:action move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:parameters (?from ?to)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:precondition (and (room ?from)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                   (room ?to)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                   (at-</a:t>
            </a:r>
            <a:r>
              <a:rPr lang="en-US" sz="1100" dirty="0" err="1">
                <a:latin typeface="Consolas" panose="020B0609020204030204" pitchFamily="49" charset="0"/>
              </a:rPr>
              <a:t>robby</a:t>
            </a:r>
            <a:r>
              <a:rPr lang="en-US" sz="1100" dirty="0">
                <a:latin typeface="Consolas" panose="020B0609020204030204" pitchFamily="49" charset="0"/>
              </a:rPr>
              <a:t> ?from))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:effect (and (at-</a:t>
            </a:r>
            <a:r>
              <a:rPr lang="en-US" sz="1100" dirty="0" err="1">
                <a:latin typeface="Consolas" panose="020B0609020204030204" pitchFamily="49" charset="0"/>
              </a:rPr>
              <a:t>robby</a:t>
            </a:r>
            <a:r>
              <a:rPr lang="en-US" sz="1100" dirty="0">
                <a:latin typeface="Consolas" panose="020B0609020204030204" pitchFamily="49" charset="0"/>
              </a:rPr>
              <a:t> ?to)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             (not (at-</a:t>
            </a:r>
            <a:r>
              <a:rPr lang="en-US" sz="1100" dirty="0" err="1">
                <a:latin typeface="Consolas" panose="020B0609020204030204" pitchFamily="49" charset="0"/>
              </a:rPr>
              <a:t>robby</a:t>
            </a:r>
            <a:r>
              <a:rPr lang="en-US" sz="1100" dirty="0">
                <a:latin typeface="Consolas" panose="020B0609020204030204" pitchFamily="49" charset="0"/>
              </a:rPr>
              <a:t> ?from))))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(:action pick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:parameters (?</a:t>
            </a:r>
            <a:r>
              <a:rPr lang="en-US" sz="1100" dirty="0" err="1">
                <a:latin typeface="Consolas" panose="020B0609020204030204" pitchFamily="49" charset="0"/>
              </a:rPr>
              <a:t>obj</a:t>
            </a:r>
            <a:r>
              <a:rPr lang="en-US" sz="1100" dirty="0">
                <a:latin typeface="Consolas" panose="020B0609020204030204" pitchFamily="49" charset="0"/>
              </a:rPr>
              <a:t> ?room ?gripper)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:precondition (and (ball ?</a:t>
            </a:r>
            <a:r>
              <a:rPr lang="en-US" sz="1100" dirty="0" err="1">
                <a:latin typeface="Consolas" panose="020B0609020204030204" pitchFamily="49" charset="0"/>
              </a:rPr>
              <a:t>obj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                   (room ?room)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                   (gripper ?gripper)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                   (at ?</a:t>
            </a:r>
            <a:r>
              <a:rPr lang="en-US" sz="1100" dirty="0" err="1">
                <a:latin typeface="Consolas" panose="020B0609020204030204" pitchFamily="49" charset="0"/>
              </a:rPr>
              <a:t>obj</a:t>
            </a:r>
            <a:r>
              <a:rPr lang="en-US" sz="1100" dirty="0">
                <a:latin typeface="Consolas" panose="020B0609020204030204" pitchFamily="49" charset="0"/>
              </a:rPr>
              <a:t> ?room)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                   (at-</a:t>
            </a:r>
            <a:r>
              <a:rPr lang="en-US" sz="1100" dirty="0" err="1">
                <a:latin typeface="Consolas" panose="020B0609020204030204" pitchFamily="49" charset="0"/>
              </a:rPr>
              <a:t>robby</a:t>
            </a:r>
            <a:r>
              <a:rPr lang="en-US" sz="1100" dirty="0">
                <a:latin typeface="Consolas" panose="020B0609020204030204" pitchFamily="49" charset="0"/>
              </a:rPr>
              <a:t> ?room)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                   (free ?gripper))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:effect (and (carry ?</a:t>
            </a:r>
            <a:r>
              <a:rPr lang="en-US" sz="1100" dirty="0" err="1">
                <a:latin typeface="Consolas" panose="020B0609020204030204" pitchFamily="49" charset="0"/>
              </a:rPr>
              <a:t>obj</a:t>
            </a:r>
            <a:r>
              <a:rPr lang="en-US" sz="1100" dirty="0">
                <a:latin typeface="Consolas" panose="020B0609020204030204" pitchFamily="49" charset="0"/>
              </a:rPr>
              <a:t> ?gripper)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             (not (at ?</a:t>
            </a:r>
            <a:r>
              <a:rPr lang="en-US" sz="1100" dirty="0" err="1">
                <a:latin typeface="Consolas" panose="020B0609020204030204" pitchFamily="49" charset="0"/>
              </a:rPr>
              <a:t>obj</a:t>
            </a:r>
            <a:r>
              <a:rPr lang="en-US" sz="1100" dirty="0">
                <a:latin typeface="Consolas" panose="020B0609020204030204" pitchFamily="49" charset="0"/>
              </a:rPr>
              <a:t> ?room))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             (not (free ?gripper))))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(:action drop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:parameters (?</a:t>
            </a:r>
            <a:r>
              <a:rPr lang="en-US" sz="1100" dirty="0" err="1">
                <a:latin typeface="Consolas" panose="020B0609020204030204" pitchFamily="49" charset="0"/>
              </a:rPr>
              <a:t>obj</a:t>
            </a:r>
            <a:r>
              <a:rPr lang="en-US" sz="1100" dirty="0">
                <a:latin typeface="Consolas" panose="020B0609020204030204" pitchFamily="49" charset="0"/>
              </a:rPr>
              <a:t> ?room ?gripper)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:precondition (and (ball ?</a:t>
            </a:r>
            <a:r>
              <a:rPr lang="en-US" sz="1100" dirty="0" err="1">
                <a:latin typeface="Consolas" panose="020B0609020204030204" pitchFamily="49" charset="0"/>
              </a:rPr>
              <a:t>obj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                   (room ?room)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                   (gripper ?gripper)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                   (carry ?</a:t>
            </a:r>
            <a:r>
              <a:rPr lang="en-US" sz="1100" dirty="0" err="1">
                <a:latin typeface="Consolas" panose="020B0609020204030204" pitchFamily="49" charset="0"/>
              </a:rPr>
              <a:t>obj</a:t>
            </a:r>
            <a:r>
              <a:rPr lang="en-US" sz="1100" dirty="0">
                <a:latin typeface="Consolas" panose="020B0609020204030204" pitchFamily="49" charset="0"/>
              </a:rPr>
              <a:t> ?gripper)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                   (at-</a:t>
            </a:r>
            <a:r>
              <a:rPr lang="en-US" sz="1100" dirty="0" err="1">
                <a:latin typeface="Consolas" panose="020B0609020204030204" pitchFamily="49" charset="0"/>
              </a:rPr>
              <a:t>robby</a:t>
            </a:r>
            <a:r>
              <a:rPr lang="en-US" sz="1100" dirty="0">
                <a:latin typeface="Consolas" panose="020B0609020204030204" pitchFamily="49" charset="0"/>
              </a:rPr>
              <a:t> ?room))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:effect (and (at ?</a:t>
            </a:r>
            <a:r>
              <a:rPr lang="en-US" sz="1100" dirty="0" err="1">
                <a:latin typeface="Consolas" panose="020B0609020204030204" pitchFamily="49" charset="0"/>
              </a:rPr>
              <a:t>obj</a:t>
            </a:r>
            <a:r>
              <a:rPr lang="en-US" sz="1100" dirty="0">
                <a:latin typeface="Consolas" panose="020B0609020204030204" pitchFamily="49" charset="0"/>
              </a:rPr>
              <a:t> ?room)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             (free ?gripper)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             (not (carry ?</a:t>
            </a:r>
            <a:r>
              <a:rPr lang="en-US" sz="1100" dirty="0" err="1">
                <a:latin typeface="Consolas" panose="020B0609020204030204" pitchFamily="49" charset="0"/>
              </a:rPr>
              <a:t>obj</a:t>
            </a:r>
            <a:r>
              <a:rPr lang="en-US" sz="1100" dirty="0">
                <a:latin typeface="Consolas" panose="020B0609020204030204" pitchFamily="49" charset="0"/>
              </a:rPr>
              <a:t> ?gripper)))))</a:t>
            </a:r>
          </a:p>
        </p:txBody>
      </p:sp>
    </p:spTree>
    <p:extLst>
      <p:ext uri="{BB962C8B-B14F-4D97-AF65-F5344CB8AC3E}">
        <p14:creationId xmlns:p14="http://schemas.microsoft.com/office/powerpoint/2010/main" val="15529027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PDDL Representation: problem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b="1" dirty="0">
                <a:ea typeface="ＭＳ Ｐゴシック" charset="0"/>
                <a:cs typeface="Calibri"/>
              </a:rPr>
              <a:t>Problem file: </a:t>
            </a:r>
            <a:r>
              <a:rPr lang="en-GB" sz="3200" dirty="0">
                <a:ea typeface="ＭＳ Ｐゴシック" charset="0"/>
                <a:cs typeface="Calibri"/>
              </a:rPr>
              <a:t>describes the details of the specific </a:t>
            </a:r>
            <a:r>
              <a:rPr lang="en-GB" sz="3200" b="1" dirty="0">
                <a:ea typeface="ＭＳ Ｐゴシック" charset="0"/>
                <a:cs typeface="Calibri"/>
              </a:rPr>
              <a:t>instance</a:t>
            </a:r>
            <a:r>
              <a:rPr lang="en-GB" sz="3200" dirty="0">
                <a:ea typeface="ＭＳ Ｐゴシック" charset="0"/>
                <a:cs typeface="Calibri"/>
              </a:rPr>
              <a:t> of a problem in the domain</a:t>
            </a:r>
          </a:p>
          <a:p>
            <a:r>
              <a:rPr lang="en-GB" sz="3200" dirty="0">
                <a:ea typeface="ＭＳ Ｐゴシック" charset="0"/>
                <a:cs typeface="Calibri"/>
              </a:rPr>
              <a:t>Describe its </a:t>
            </a:r>
          </a:p>
          <a:p>
            <a:pPr lvl="1"/>
            <a:r>
              <a:rPr lang="en-GB" sz="2800" i="1" dirty="0">
                <a:ea typeface="ＭＳ Ｐゴシック" charset="0"/>
                <a:cs typeface="Calibri"/>
              </a:rPr>
              <a:t>Domain</a:t>
            </a:r>
          </a:p>
          <a:p>
            <a:pPr lvl="1"/>
            <a:r>
              <a:rPr lang="en-GB" sz="2800" dirty="0">
                <a:ea typeface="ＭＳ Ｐゴシック" charset="0"/>
                <a:cs typeface="Calibri"/>
              </a:rPr>
              <a:t>specific </a:t>
            </a:r>
            <a:r>
              <a:rPr lang="en-GB" sz="2800" i="1" dirty="0">
                <a:ea typeface="ＭＳ Ｐゴシック" charset="0"/>
                <a:cs typeface="Calibri"/>
              </a:rPr>
              <a:t>objects</a:t>
            </a:r>
          </a:p>
          <a:p>
            <a:pPr lvl="1"/>
            <a:r>
              <a:rPr lang="en-GB" sz="2800" i="1" dirty="0">
                <a:ea typeface="ＭＳ Ｐゴシック" charset="0"/>
                <a:cs typeface="Calibri"/>
              </a:rPr>
              <a:t>initial state</a:t>
            </a:r>
          </a:p>
          <a:p>
            <a:pPr lvl="1"/>
            <a:r>
              <a:rPr lang="en-US" sz="2800" i="1" dirty="0">
                <a:ea typeface="ＭＳ Ｐゴシック" charset="0"/>
                <a:cs typeface="Calibri"/>
              </a:rPr>
              <a:t>goal state</a:t>
            </a:r>
          </a:p>
          <a:p>
            <a:r>
              <a:rPr lang="en-US" sz="3200" b="1" dirty="0">
                <a:ea typeface="ＭＳ Ｐゴシック" charset="0"/>
                <a:cs typeface="Calibri"/>
              </a:rPr>
              <a:t>Planner: </a:t>
            </a:r>
            <a:r>
              <a:rPr lang="en-US" sz="3200" dirty="0">
                <a:ea typeface="ＭＳ Ｐゴシック" charset="0"/>
                <a:cs typeface="Calibri"/>
              </a:rPr>
              <a:t>domain + problem </a:t>
            </a:r>
            <a:r>
              <a:rPr lang="en-US" sz="3200" dirty="0">
                <a:ea typeface="ＭＳ Ｐゴシック" charset="0"/>
                <a:cs typeface="Calibri"/>
                <a:sym typeface="Wingdings" pitchFamily="2" charset="2"/>
              </a:rPr>
              <a:t></a:t>
            </a:r>
            <a:r>
              <a:rPr lang="en-US" sz="3200" dirty="0">
                <a:ea typeface="ＭＳ Ｐゴシック" charset="0"/>
                <a:cs typeface="Calibri"/>
              </a:rPr>
              <a:t> a plan</a:t>
            </a:r>
            <a:endParaRPr lang="en-US" sz="3200" b="1" dirty="0"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34870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0C43A-5D98-497A-B8BC-A79743173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494" y="365125"/>
            <a:ext cx="10717306" cy="1325563"/>
          </a:xfrm>
        </p:spPr>
        <p:txBody>
          <a:bodyPr/>
          <a:lstStyle/>
          <a:p>
            <a:r>
              <a:rPr lang="en-US" dirty="0"/>
              <a:t>PDDL Example: Robot with grippers –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81371-2B4E-4CD7-8F44-DB17573DD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There are two rooms</a:t>
            </a:r>
          </a:p>
          <a:p>
            <a:r>
              <a:rPr lang="en-US" dirty="0"/>
              <a:t>The robot has two arms. </a:t>
            </a:r>
          </a:p>
          <a:p>
            <a:r>
              <a:rPr lang="en-US" dirty="0"/>
              <a:t>There are 4 balls.</a:t>
            </a:r>
          </a:p>
          <a:p>
            <a:r>
              <a:rPr lang="en-US" dirty="0"/>
              <a:t>Initially, all balls and the robot are in the first room. </a:t>
            </a:r>
          </a:p>
          <a:p>
            <a:r>
              <a:rPr lang="en-US" dirty="0"/>
              <a:t>We want the balls to be in the second room.</a:t>
            </a:r>
          </a:p>
          <a:p>
            <a:r>
              <a:rPr lang="en-US" dirty="0"/>
              <a:t>Objects: The two rooms, four balls and two robot arms. </a:t>
            </a:r>
          </a:p>
          <a:p>
            <a:r>
              <a:rPr lang="en-US" dirty="0"/>
              <a:t>Initial state: </a:t>
            </a:r>
          </a:p>
          <a:p>
            <a:pPr lvl="1"/>
            <a:r>
              <a:rPr lang="en-US" dirty="0"/>
              <a:t>All balls and the robot are in the first room. All robot arms are empty.</a:t>
            </a:r>
          </a:p>
          <a:p>
            <a:r>
              <a:rPr lang="en-US" dirty="0"/>
              <a:t>Goal specification: </a:t>
            </a:r>
          </a:p>
          <a:p>
            <a:pPr lvl="1"/>
            <a:r>
              <a:rPr lang="en-US" dirty="0"/>
              <a:t>All balls must be in the second room. </a:t>
            </a:r>
          </a:p>
        </p:txBody>
      </p:sp>
    </p:spTree>
    <p:extLst>
      <p:ext uri="{BB962C8B-B14F-4D97-AF65-F5344CB8AC3E}">
        <p14:creationId xmlns:p14="http://schemas.microsoft.com/office/powerpoint/2010/main" val="2890355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Knowledge engineering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Electronic circuits</a:t>
            </a:r>
          </a:p>
          <a:p>
            <a:endParaRPr lang="en-US" altLang="en-US" dirty="0"/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453118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in PDDL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</a:rPr>
              <a:t>define</a:t>
            </a:r>
            <a:r>
              <a:rPr lang="en-US" sz="1400" dirty="0"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problem</a:t>
            </a:r>
            <a:r>
              <a:rPr lang="en-US" sz="1400" dirty="0">
                <a:latin typeface="Consolas" panose="020B0609020204030204" pitchFamily="49" charset="0"/>
              </a:rPr>
              <a:t> strips-gripper2)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(: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domain</a:t>
            </a:r>
            <a:r>
              <a:rPr lang="en-US" sz="1400" dirty="0">
                <a:latin typeface="Consolas" panose="020B0609020204030204" pitchFamily="49" charset="0"/>
              </a:rPr>
              <a:t> gripper-strips)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(: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objects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rooma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roomb</a:t>
            </a:r>
            <a:r>
              <a:rPr lang="en-US" sz="1400" dirty="0">
                <a:latin typeface="Consolas" panose="020B0609020204030204" pitchFamily="49" charset="0"/>
              </a:rPr>
              <a:t> ball1 ball2 left right)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(: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init</a:t>
            </a:r>
            <a:r>
              <a:rPr lang="en-US" sz="1400" dirty="0">
                <a:latin typeface="Consolas" panose="020B0609020204030204" pitchFamily="49" charset="0"/>
              </a:rPr>
              <a:t> (room </a:t>
            </a:r>
            <a:r>
              <a:rPr lang="en-US" sz="1400" dirty="0" err="1">
                <a:latin typeface="Consolas" panose="020B0609020204030204" pitchFamily="49" charset="0"/>
              </a:rPr>
              <a:t>rooma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(room </a:t>
            </a:r>
            <a:r>
              <a:rPr lang="en-US" sz="1400" dirty="0" err="1">
                <a:latin typeface="Consolas" panose="020B0609020204030204" pitchFamily="49" charset="0"/>
              </a:rPr>
              <a:t>roomb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(ball ball1)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(ball ball2)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(gripper left)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(gripper right)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(at-</a:t>
            </a:r>
            <a:r>
              <a:rPr lang="en-US" sz="1400" dirty="0" err="1">
                <a:latin typeface="Consolas" panose="020B0609020204030204" pitchFamily="49" charset="0"/>
              </a:rPr>
              <a:t>robby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rooma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(free left)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(free right)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(at ball1 </a:t>
            </a:r>
            <a:r>
              <a:rPr lang="en-US" sz="1400" dirty="0" err="1">
                <a:latin typeface="Consolas" panose="020B0609020204030204" pitchFamily="49" charset="0"/>
              </a:rPr>
              <a:t>rooma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(at ball2 </a:t>
            </a:r>
            <a:r>
              <a:rPr lang="en-US" sz="1400" dirty="0" err="1">
                <a:latin typeface="Consolas" panose="020B0609020204030204" pitchFamily="49" charset="0"/>
              </a:rPr>
              <a:t>rooma</a:t>
            </a:r>
            <a:r>
              <a:rPr lang="en-US" sz="1400" dirty="0">
                <a:latin typeface="Consolas" panose="020B0609020204030204" pitchFamily="49" charset="0"/>
              </a:rPr>
              <a:t>))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(: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goal</a:t>
            </a:r>
            <a:r>
              <a:rPr lang="en-US" sz="1400" dirty="0">
                <a:latin typeface="Consolas" panose="020B0609020204030204" pitchFamily="49" charset="0"/>
              </a:rPr>
              <a:t> (at ball1 </a:t>
            </a:r>
            <a:r>
              <a:rPr lang="en-US" sz="1400" dirty="0" err="1">
                <a:latin typeface="Consolas" panose="020B0609020204030204" pitchFamily="49" charset="0"/>
              </a:rPr>
              <a:t>roomb</a:t>
            </a:r>
            <a:r>
              <a:rPr lang="en-US" sz="1400" dirty="0">
                <a:latin typeface="Consolas" panose="020B0609020204030204" pitchFamily="49" charset="0"/>
              </a:rPr>
              <a:t>)))</a:t>
            </a:r>
          </a:p>
        </p:txBody>
      </p:sp>
    </p:spTree>
    <p:extLst>
      <p:ext uri="{BB962C8B-B14F-4D97-AF65-F5344CB8AC3E}">
        <p14:creationId xmlns:p14="http://schemas.microsoft.com/office/powerpoint/2010/main" val="18995851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AB72D-DB8F-45F6-95C6-ED793C063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53752-7579-4D06-BD91-08F2D03B3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Write the PDDL problem description for this situation</a:t>
            </a:r>
          </a:p>
          <a:p>
            <a:r>
              <a:rPr lang="en-US" dirty="0"/>
              <a:t>There are two rooms</a:t>
            </a:r>
          </a:p>
          <a:p>
            <a:r>
              <a:rPr lang="en-US" dirty="0"/>
              <a:t>There are 3 balls.</a:t>
            </a:r>
          </a:p>
          <a:p>
            <a:r>
              <a:rPr lang="en-US" dirty="0"/>
              <a:t>The robot has one arm and it is carrying the first ball </a:t>
            </a:r>
          </a:p>
          <a:p>
            <a:r>
              <a:rPr lang="en-US" dirty="0"/>
              <a:t>All balls and the robot are in the first room. </a:t>
            </a:r>
          </a:p>
          <a:p>
            <a:r>
              <a:rPr lang="en-US" dirty="0"/>
              <a:t>We want the balls to be in the second room.</a:t>
            </a:r>
          </a:p>
          <a:p>
            <a:r>
              <a:rPr lang="en-US" dirty="0"/>
              <a:t>Goal specification: </a:t>
            </a:r>
          </a:p>
          <a:p>
            <a:pPr lvl="1"/>
            <a:r>
              <a:rPr lang="en-US" dirty="0"/>
              <a:t>All balls must be in the second room.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8465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Solution to the problem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ea typeface="ＭＳ Ｐゴシック" charset="0"/>
                <a:cs typeface="Calibri"/>
              </a:rPr>
              <a:t>PDDL is only a format to specify the problem</a:t>
            </a:r>
          </a:p>
          <a:p>
            <a:pPr lvl="1"/>
            <a:r>
              <a:rPr lang="en-US" sz="2800" dirty="0">
                <a:ea typeface="ＭＳ Ｐゴシック" charset="0"/>
                <a:cs typeface="Calibri"/>
              </a:rPr>
              <a:t>It doesn’t actually solve it</a:t>
            </a:r>
          </a:p>
          <a:p>
            <a:r>
              <a:rPr lang="en-US" sz="3200" b="1" dirty="0">
                <a:ea typeface="ＭＳ Ｐゴシック" charset="0"/>
                <a:cs typeface="Calibri"/>
              </a:rPr>
              <a:t>Planner software </a:t>
            </a:r>
          </a:p>
          <a:p>
            <a:r>
              <a:rPr lang="en-US" sz="3200" dirty="0">
                <a:ea typeface="ＭＳ Ｐゴシック" charset="0"/>
                <a:cs typeface="Calibri"/>
              </a:rPr>
              <a:t>Input: domain + problem</a:t>
            </a:r>
          </a:p>
          <a:p>
            <a:r>
              <a:rPr lang="en-US" sz="3200" dirty="0">
                <a:ea typeface="ＭＳ Ｐゴシック" charset="0"/>
                <a:cs typeface="Calibri"/>
              </a:rPr>
              <a:t>Output: a sequence of actions from the initial state to the goal</a:t>
            </a:r>
          </a:p>
          <a:p>
            <a:pPr lvl="1"/>
            <a:r>
              <a:rPr lang="en-US" sz="2800" dirty="0">
                <a:ea typeface="ＭＳ Ｐゴシック" charset="0"/>
                <a:cs typeface="Calibri"/>
              </a:rPr>
              <a:t>A </a:t>
            </a:r>
            <a:r>
              <a:rPr lang="en-US" sz="2800" i="1" dirty="0">
                <a:ea typeface="ＭＳ Ｐゴシック" charset="0"/>
                <a:cs typeface="Calibri"/>
              </a:rPr>
              <a:t>plan</a:t>
            </a:r>
            <a:endParaRPr lang="en-US" sz="2800" b="1" i="1" dirty="0"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21803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Properties of Planners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0357499-DA0F-4D13-B02D-8E4E6A6F3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Clr>
                <a:srgbClr val="FF3300"/>
              </a:buClr>
              <a:buSzPct val="85000"/>
              <a:buFont typeface="Marlett" pitchFamily="2" charset="2"/>
              <a:buChar char="h"/>
            </a:pPr>
            <a:r>
              <a:rPr kumimoji="1" lang="en-US" dirty="0"/>
              <a:t>A planner is </a:t>
            </a:r>
            <a:r>
              <a:rPr kumimoji="1" lang="en-US" b="1" dirty="0"/>
              <a:t>sound </a:t>
            </a:r>
            <a:r>
              <a:rPr kumimoji="1" lang="en-US" dirty="0"/>
              <a:t>if any action sequence it returns is a true solution</a:t>
            </a:r>
          </a:p>
          <a:p>
            <a:pPr marL="342900" indent="-342900">
              <a:buClr>
                <a:srgbClr val="FF3300"/>
              </a:buClr>
              <a:buSzPct val="85000"/>
              <a:buFont typeface="Marlett" pitchFamily="2" charset="2"/>
              <a:buChar char="h"/>
            </a:pPr>
            <a:r>
              <a:rPr kumimoji="1" lang="en-US" dirty="0"/>
              <a:t>A planner is </a:t>
            </a:r>
            <a:r>
              <a:rPr kumimoji="1" lang="en-US" b="1" dirty="0"/>
              <a:t>complete </a:t>
            </a:r>
            <a:r>
              <a:rPr kumimoji="1" lang="en-US" dirty="0"/>
              <a:t>if it outputs an action sequence or “no solution” for any input problem</a:t>
            </a:r>
          </a:p>
          <a:p>
            <a:pPr marL="342900" indent="-342900">
              <a:buClr>
                <a:srgbClr val="FF3300"/>
              </a:buClr>
              <a:buSzPct val="85000"/>
              <a:buFont typeface="Marlett" pitchFamily="2" charset="2"/>
              <a:buChar char="h"/>
            </a:pPr>
            <a:r>
              <a:rPr kumimoji="1" lang="en-US" dirty="0"/>
              <a:t>A planner is </a:t>
            </a:r>
            <a:r>
              <a:rPr kumimoji="1" lang="en-US" b="1" dirty="0"/>
              <a:t>optimal </a:t>
            </a:r>
            <a:r>
              <a:rPr kumimoji="1" lang="en-US" dirty="0"/>
              <a:t>if it always returns the shortest possible solution</a:t>
            </a:r>
          </a:p>
          <a:p>
            <a:pPr marL="0" indent="0">
              <a:buClr>
                <a:srgbClr val="FF3300"/>
              </a:buClr>
              <a:buSzPct val="85000"/>
              <a:buNone/>
            </a:pPr>
            <a:r>
              <a:rPr kumimoji="1" lang="en-US" b="1" dirty="0"/>
              <a:t>       </a:t>
            </a:r>
          </a:p>
          <a:p>
            <a:endParaRPr lang="en-US" dirty="0"/>
          </a:p>
        </p:txBody>
      </p:sp>
      <p:sp>
        <p:nvSpPr>
          <p:cNvPr id="1638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469A0A0E-0FE6-4EB2-A80B-C0037ADFF6EB}" type="slidenum">
              <a:rPr lang="en-US" sz="1400">
                <a:latin typeface="Comic Sans MS" pitchFamily="66" charset="0"/>
              </a:rPr>
              <a:pPr/>
              <a:t>53</a:t>
            </a:fld>
            <a:endParaRPr lang="en-US" sz="1400">
              <a:latin typeface="Comic Sans MS" pitchFamily="66" charset="0"/>
            </a:endParaRPr>
          </a:p>
        </p:txBody>
      </p:sp>
      <p:cxnSp>
        <p:nvCxnSpPr>
          <p:cNvPr id="16388" name="AutoShape 3"/>
          <p:cNvCxnSpPr>
            <a:cxnSpLocks noChangeShapeType="1"/>
          </p:cNvCxnSpPr>
          <p:nvPr/>
        </p:nvCxnSpPr>
        <p:spPr bwMode="auto">
          <a:xfrm rot="16200000" flipH="1">
            <a:off x="6248400" y="466725"/>
            <a:ext cx="1588" cy="1588"/>
          </a:xfrm>
          <a:prstGeom prst="curvedConnector3">
            <a:avLst>
              <a:gd name="adj1" fmla="val 1440000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cxnSp>
        <p:nvCxnSpPr>
          <p:cNvPr id="16389" name="AutoShape 4"/>
          <p:cNvCxnSpPr>
            <a:cxnSpLocks noChangeShapeType="1"/>
          </p:cNvCxnSpPr>
          <p:nvPr/>
        </p:nvCxnSpPr>
        <p:spPr bwMode="auto">
          <a:xfrm rot="16200000" flipH="1">
            <a:off x="6248400" y="466725"/>
            <a:ext cx="1588" cy="1588"/>
          </a:xfrm>
          <a:prstGeom prst="curvedConnector3">
            <a:avLst>
              <a:gd name="adj1" fmla="val 1440000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sp>
        <p:nvSpPr>
          <p:cNvPr id="16390" name="Rectangle 42"/>
          <p:cNvSpPr>
            <a:spLocks noChangeArrowheads="1"/>
          </p:cNvSpPr>
          <p:nvPr/>
        </p:nvSpPr>
        <p:spPr bwMode="auto">
          <a:xfrm>
            <a:off x="2209800" y="987425"/>
            <a:ext cx="7772400" cy="285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FF3300"/>
              </a:buClr>
              <a:buSzPct val="85000"/>
              <a:buFont typeface="Marlett" pitchFamily="2" charset="2"/>
              <a:buChar char="h"/>
            </a:pPr>
            <a:endParaRPr kumimoji="1" lang="en-US" b="1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Planning as Graph Search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Planning can be considered a graph search problem</a:t>
            </a:r>
          </a:p>
          <a:p>
            <a:r>
              <a:rPr lang="en-US" dirty="0"/>
              <a:t>Nodes/vertices = possible states</a:t>
            </a:r>
          </a:p>
          <a:p>
            <a:r>
              <a:rPr lang="en-US" dirty="0"/>
              <a:t>Directed edges/arcs = actions</a:t>
            </a:r>
          </a:p>
          <a:p>
            <a:r>
              <a:rPr lang="en-US" dirty="0"/>
              <a:t>Solution: path from the initial state (i.e. vertex) to some state (vertex) that satisfies the goal</a:t>
            </a:r>
          </a:p>
        </p:txBody>
      </p:sp>
      <p:sp>
        <p:nvSpPr>
          <p:cNvPr id="1741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2743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218F7972-0856-4397-9732-D26C9EE63854}" type="slidenum">
              <a:rPr lang="en-US" sz="1400">
                <a:latin typeface="Comic Sans MS" pitchFamily="66" charset="0"/>
              </a:rPr>
              <a:pPr/>
              <a:t>54</a:t>
            </a:fld>
            <a:endParaRPr lang="en-US" sz="140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A83A1FC6-03C4-4504-B6FC-1D6CCD8B8E9F}" type="slidenum">
              <a:rPr lang="en-US" sz="1400">
                <a:latin typeface="Comic Sans MS" pitchFamily="66" charset="0"/>
              </a:rPr>
              <a:pPr/>
              <a:t>55</a:t>
            </a:fld>
            <a:endParaRPr lang="en-US" sz="1400">
              <a:latin typeface="Comic Sans MS" pitchFamily="66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2185988" y="212725"/>
            <a:ext cx="7772400" cy="617538"/>
          </a:xfrm>
        </p:spPr>
        <p:txBody>
          <a:bodyPr/>
          <a:lstStyle/>
          <a:p>
            <a:r>
              <a:rPr lang="en-US" sz="3200"/>
              <a:t>Search Space: Blocks World</a:t>
            </a:r>
          </a:p>
        </p:txBody>
      </p:sp>
      <p:pic>
        <p:nvPicPr>
          <p:cNvPr id="1843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850" y="1966913"/>
            <a:ext cx="6288088" cy="466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4006850" y="1182688"/>
            <a:ext cx="2082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/>
              <a:t>Graph is finite</a:t>
            </a:r>
          </a:p>
        </p:txBody>
      </p:sp>
      <p:sp>
        <p:nvSpPr>
          <p:cNvPr id="18438" name="TextBox 1"/>
          <p:cNvSpPr txBox="1">
            <a:spLocks noChangeArrowheads="1"/>
          </p:cNvSpPr>
          <p:nvPr/>
        </p:nvSpPr>
        <p:spPr bwMode="auto">
          <a:xfrm>
            <a:off x="3279775" y="3284539"/>
            <a:ext cx="145264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solidFill>
                  <a:srgbClr val="FF0000"/>
                </a:solidFill>
              </a:rPr>
              <a:t>Initial State</a:t>
            </a:r>
          </a:p>
          <a:p>
            <a:endParaRPr lang="en-US"/>
          </a:p>
        </p:txBody>
      </p:sp>
      <p:sp>
        <p:nvSpPr>
          <p:cNvPr id="18439" name="TextBox 6"/>
          <p:cNvSpPr txBox="1">
            <a:spLocks noChangeArrowheads="1"/>
          </p:cNvSpPr>
          <p:nvPr/>
        </p:nvSpPr>
        <p:spPr bwMode="auto">
          <a:xfrm>
            <a:off x="7823200" y="3300414"/>
            <a:ext cx="139493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solidFill>
                  <a:srgbClr val="FF0000"/>
                </a:solidFill>
              </a:rPr>
              <a:t>Goal State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Planning as Graph Search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Planning is just finding a path in a graph</a:t>
            </a:r>
          </a:p>
          <a:p>
            <a:pPr lvl="1">
              <a:defRPr/>
            </a:pPr>
            <a:r>
              <a:rPr lang="en-US" dirty="0"/>
              <a:t>Why not just use standard graph algorithms for finding paths? </a:t>
            </a:r>
          </a:p>
          <a:p>
            <a:pPr>
              <a:defRPr/>
            </a:pPr>
            <a:r>
              <a:rPr lang="en-US" b="1" dirty="0"/>
              <a:t>Answer:</a:t>
            </a:r>
            <a:r>
              <a:rPr lang="en-US" dirty="0"/>
              <a:t> graphs are exponentially large in the problem encoding size</a:t>
            </a:r>
          </a:p>
          <a:p>
            <a:pPr lvl="1">
              <a:defRPr/>
            </a:pPr>
            <a:r>
              <a:rPr lang="en-US" dirty="0"/>
              <a:t>Standard graph search algorithms are polynomial in graph size</a:t>
            </a:r>
          </a:p>
          <a:p>
            <a:pPr lvl="1">
              <a:defRPr/>
            </a:pPr>
            <a:r>
              <a:rPr lang="en-US" dirty="0"/>
              <a:t>So standard algorithms would require exponential time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Can we do better than this?</a:t>
            </a:r>
          </a:p>
          <a:p>
            <a:pPr marL="457200" lvl="1" indent="0">
              <a:buNone/>
              <a:defRPr/>
            </a:pPr>
            <a:endParaRPr lang="en-US" dirty="0"/>
          </a:p>
        </p:txBody>
      </p:sp>
      <p:sp>
        <p:nvSpPr>
          <p:cNvPr id="1945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2743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67922FF-1644-466D-AF3F-B885A842384C}" type="slidenum">
              <a:rPr lang="en-US" sz="1400">
                <a:latin typeface="Comic Sans MS" pitchFamily="66" charset="0"/>
              </a:rPr>
              <a:pPr/>
              <a:t>56</a:t>
            </a:fld>
            <a:endParaRPr lang="en-US" sz="140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64BB22-3145-404C-B526-F2510BB9F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Satisficing vs. Optimality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2B1F2D-AC32-4E10-8FED-F5213025E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Clr>
                <a:srgbClr val="FF3300"/>
              </a:buClr>
              <a:buSzPct val="85000"/>
              <a:buFont typeface="Marlett" pitchFamily="2" charset="2"/>
              <a:buChar char="h"/>
            </a:pPr>
            <a:r>
              <a:rPr kumimoji="1" lang="en-US" dirty="0"/>
              <a:t>While finding a plan is hard in the worst case, for many planning domains, finding a plan is easy.</a:t>
            </a:r>
            <a:endParaRPr kumimoji="1" lang="en-US" dirty="0">
              <a:solidFill>
                <a:srgbClr val="009900"/>
              </a:solidFill>
            </a:endParaRPr>
          </a:p>
          <a:p>
            <a:pPr marL="342900" indent="-342900">
              <a:buClr>
                <a:srgbClr val="FF3300"/>
              </a:buClr>
              <a:buSzPct val="85000"/>
              <a:buFont typeface="Marlett" pitchFamily="2" charset="2"/>
              <a:buChar char="h"/>
            </a:pPr>
            <a:r>
              <a:rPr kumimoji="1" lang="en-US" dirty="0"/>
              <a:t>However finding </a:t>
            </a:r>
            <a:r>
              <a:rPr kumimoji="1" lang="en-US" i="1" dirty="0"/>
              <a:t>optimal</a:t>
            </a:r>
            <a:r>
              <a:rPr kumimoji="1" lang="en-US" dirty="0"/>
              <a:t> solutions can still be hard in those domains. </a:t>
            </a:r>
          </a:p>
          <a:p>
            <a:pPr marL="742950" lvl="1" indent="-285750">
              <a:spcBef>
                <a:spcPct val="20000"/>
              </a:spcBef>
              <a:buClr>
                <a:srgbClr val="339933"/>
              </a:buClr>
              <a:buSzPct val="85000"/>
              <a:buFont typeface="Marlett" pitchFamily="2" charset="2"/>
              <a:buChar char="5"/>
            </a:pPr>
            <a:r>
              <a:rPr kumimoji="1" lang="en-US" sz="2000" dirty="0"/>
              <a:t>For example, optimal planning in the blocks world is NP-complete.</a:t>
            </a:r>
          </a:p>
          <a:p>
            <a:pPr marL="342900" indent="-342900">
              <a:buClr>
                <a:srgbClr val="FF3300"/>
              </a:buClr>
              <a:buSzPct val="85000"/>
              <a:buFont typeface="Marlett" pitchFamily="2" charset="2"/>
              <a:buChar char="h"/>
            </a:pPr>
            <a:r>
              <a:rPr kumimoji="1" lang="en-US" dirty="0"/>
              <a:t>In practice, it is often sufficient to find “good” solutions “quickly” although they may not be optimal. </a:t>
            </a:r>
          </a:p>
          <a:p>
            <a:pPr marL="742950" lvl="1" indent="-285750">
              <a:spcBef>
                <a:spcPct val="20000"/>
              </a:spcBef>
              <a:buClr>
                <a:srgbClr val="339933"/>
              </a:buClr>
              <a:buSzPct val="85000"/>
              <a:buFont typeface="Marlett" pitchFamily="2" charset="2"/>
              <a:buChar char="5"/>
            </a:pPr>
            <a:r>
              <a:rPr kumimoji="1" lang="en-US" sz="2000" dirty="0"/>
              <a:t>This is often referred to as the “satisficing” objective.</a:t>
            </a:r>
          </a:p>
          <a:p>
            <a:endParaRPr lang="en-US" dirty="0"/>
          </a:p>
        </p:txBody>
      </p:sp>
      <p:sp>
        <p:nvSpPr>
          <p:cNvPr id="2150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F3F7EBA6-0A73-42E0-9799-15623A5C7B3B}" type="slidenum">
              <a:rPr lang="en-US" sz="1400">
                <a:latin typeface="Comic Sans MS" pitchFamily="66" charset="0"/>
              </a:rPr>
              <a:pPr/>
              <a:t>57</a:t>
            </a:fld>
            <a:endParaRPr lang="en-US" sz="1400">
              <a:latin typeface="Comic Sans MS" pitchFamily="66" charset="0"/>
            </a:endParaRPr>
          </a:p>
        </p:txBody>
      </p:sp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2185988" y="69850"/>
            <a:ext cx="7772400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spcBef>
                <a:spcPct val="0"/>
              </a:spcBef>
            </a:pPr>
            <a:endParaRPr kumimoji="1" lang="en-US" sz="3600" b="1" dirty="0">
              <a:solidFill>
                <a:srgbClr val="0066FF"/>
              </a:solidFill>
            </a:endParaRPr>
          </a:p>
        </p:txBody>
      </p:sp>
      <p:sp>
        <p:nvSpPr>
          <p:cNvPr id="21509" name="Rectangle 53"/>
          <p:cNvSpPr>
            <a:spLocks noChangeArrowheads="1"/>
          </p:cNvSpPr>
          <p:nvPr/>
        </p:nvSpPr>
        <p:spPr bwMode="auto">
          <a:xfrm>
            <a:off x="1744664" y="884239"/>
            <a:ext cx="8770937" cy="381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rgbClr val="FF3300"/>
              </a:buClr>
              <a:buSzPct val="85000"/>
              <a:buFont typeface="Marlett" pitchFamily="2" charset="2"/>
              <a:buChar char="h"/>
            </a:pPr>
            <a:endParaRPr kumimoji="1" lang="en-US" sz="20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Satisficing solutions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How can planners do better than generic graph algorithms?</a:t>
            </a:r>
          </a:p>
          <a:p>
            <a:pPr lvl="1">
              <a:defRPr/>
            </a:pPr>
            <a:r>
              <a:rPr lang="en-US" dirty="0"/>
              <a:t>Use the compact and structured PDDL description of problems</a:t>
            </a:r>
          </a:p>
          <a:p>
            <a:pPr lvl="1">
              <a:defRPr/>
            </a:pPr>
            <a:r>
              <a:rPr lang="en-US" dirty="0"/>
              <a:t>Try to leverage </a:t>
            </a:r>
            <a:r>
              <a:rPr lang="en-US" b="1" dirty="0"/>
              <a:t>structure</a:t>
            </a:r>
            <a:r>
              <a:rPr lang="en-US" dirty="0"/>
              <a:t> in these descriptions to intelligently search for solutions</a:t>
            </a:r>
          </a:p>
          <a:p>
            <a:pPr>
              <a:defRPr/>
            </a:pPr>
            <a:r>
              <a:rPr lang="en-US" dirty="0"/>
              <a:t>There are several such planning algorithms</a:t>
            </a:r>
          </a:p>
          <a:p>
            <a:pPr lvl="1">
              <a:defRPr/>
            </a:pPr>
            <a:r>
              <a:rPr lang="en-US" dirty="0"/>
              <a:t>E.g., </a:t>
            </a:r>
            <a:r>
              <a:rPr lang="en-US" dirty="0" err="1"/>
              <a:t>FastForward</a:t>
            </a:r>
            <a:endParaRPr lang="en-US" dirty="0"/>
          </a:p>
          <a:p>
            <a:pPr lvl="1">
              <a:defRPr/>
            </a:pPr>
            <a:r>
              <a:rPr lang="en-US" dirty="0"/>
              <a:t>Most based on heuristic search</a:t>
            </a:r>
          </a:p>
          <a:p>
            <a:pPr>
              <a:defRPr/>
            </a:pPr>
            <a:r>
              <a:rPr lang="en-US" dirty="0"/>
              <a:t>Several software implementations</a:t>
            </a:r>
          </a:p>
          <a:p>
            <a:pPr lvl="1">
              <a:defRPr/>
            </a:pPr>
            <a:r>
              <a:rPr lang="en-US" dirty="0"/>
              <a:t>Many require a linear programming solver library (e.g., CPLEX) to be installed</a:t>
            </a:r>
          </a:p>
          <a:p>
            <a:pPr marL="457200" lvl="1" indent="0">
              <a:buNone/>
              <a:defRPr/>
            </a:pPr>
            <a:endParaRPr lang="en-US" dirty="0"/>
          </a:p>
        </p:txBody>
      </p:sp>
      <p:sp>
        <p:nvSpPr>
          <p:cNvPr id="2253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2743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40A0295E-40D2-4DCC-B22B-1D9A0DC93F4D}" type="slidenum">
              <a:rPr lang="en-US" sz="1400">
                <a:latin typeface="Comic Sans MS" pitchFamily="66" charset="0"/>
              </a:rPr>
              <a:pPr/>
              <a:t>58</a:t>
            </a:fld>
            <a:endParaRPr lang="en-US" sz="140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0C5CB-D641-4A8E-8D1F-E7BFDDB41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PDDL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4FEE2-DFEE-49E9-80BB-AA8147099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https://fareskalaboud.github.io/LearnPDDL/</a:t>
            </a:r>
            <a:endParaRPr lang="en-US" dirty="0"/>
          </a:p>
          <a:p>
            <a:r>
              <a:rPr lang="en-US" dirty="0">
                <a:hlinkClick r:id="rId3"/>
              </a:rPr>
              <a:t>https://users.cecs.anu.edu.au/~patrik/pddlman/writing.html</a:t>
            </a:r>
            <a:endParaRPr lang="en-US" dirty="0"/>
          </a:p>
          <a:p>
            <a:r>
              <a:rPr lang="en-US" dirty="0">
                <a:hlinkClick r:id="rId4"/>
              </a:rPr>
              <a:t>http://pddl4j.imag.fr/pddl_tutorial.html</a:t>
            </a:r>
            <a:endParaRPr lang="en-US" dirty="0"/>
          </a:p>
          <a:p>
            <a:r>
              <a:rPr lang="en-US" dirty="0">
                <a:hlinkClick r:id="rId5"/>
              </a:rPr>
              <a:t>PDDL extension for VS Code editor</a:t>
            </a:r>
            <a:endParaRPr lang="en-US" dirty="0"/>
          </a:p>
          <a:p>
            <a:r>
              <a:rPr lang="en-US" dirty="0"/>
              <a:t>Planning as a service: cloud-hosted solver</a:t>
            </a:r>
          </a:p>
          <a:p>
            <a:pPr lvl="1"/>
            <a:r>
              <a:rPr lang="en-US" dirty="0">
                <a:hlinkClick r:id="rId6"/>
              </a:rPr>
              <a:t>https://solver.planning.domains/</a:t>
            </a:r>
            <a:endParaRPr lang="en-US" dirty="0"/>
          </a:p>
          <a:p>
            <a:r>
              <a:rPr lang="en-US" dirty="0"/>
              <a:t>List of planners: </a:t>
            </a:r>
            <a:r>
              <a:rPr lang="en-US" dirty="0">
                <a:hlinkClick r:id="rId7"/>
              </a:rPr>
              <a:t>https://planning.wiki/ref/planners/tags</a:t>
            </a:r>
            <a:endParaRPr lang="en-US" dirty="0"/>
          </a:p>
          <a:p>
            <a:r>
              <a:rPr lang="en-US" dirty="0"/>
              <a:t>Planner software:</a:t>
            </a:r>
          </a:p>
          <a:p>
            <a:pPr lvl="1"/>
            <a:r>
              <a:rPr lang="en-US" dirty="0" err="1">
                <a:hlinkClick r:id="rId8"/>
              </a:rPr>
              <a:t>Planutils</a:t>
            </a:r>
            <a:endParaRPr lang="en-US" dirty="0"/>
          </a:p>
          <a:p>
            <a:pPr lvl="1"/>
            <a:r>
              <a:rPr lang="en-US" dirty="0">
                <a:hlinkClick r:id="rId9"/>
              </a:rPr>
              <a:t>PDDL4J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199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7708"/>
            <a:ext cx="10515600" cy="1325563"/>
          </a:xfrm>
        </p:spPr>
        <p:txBody>
          <a:bodyPr/>
          <a:lstStyle/>
          <a:p>
            <a:r>
              <a:rPr lang="en-US" dirty="0"/>
              <a:t>Electronic circuit verification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961" y="2109355"/>
            <a:ext cx="6440422" cy="2740963"/>
          </a:xfrm>
        </p:spPr>
      </p:pic>
      <p:sp>
        <p:nvSpPr>
          <p:cNvPr id="3" name="TextBox 2"/>
          <p:cNvSpPr txBox="1"/>
          <p:nvPr/>
        </p:nvSpPr>
        <p:spPr>
          <a:xfrm>
            <a:off x="1610591" y="5559136"/>
            <a:ext cx="5683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Chapter 8.4.2 of </a:t>
            </a:r>
            <a:r>
              <a:rPr lang="en-US" i="1" dirty="0"/>
              <a:t>Artificial Intelligence: A Modern Approach</a:t>
            </a:r>
          </a:p>
        </p:txBody>
      </p:sp>
    </p:spTree>
    <p:extLst>
      <p:ext uri="{BB962C8B-B14F-4D97-AF65-F5344CB8AC3E}">
        <p14:creationId xmlns:p14="http://schemas.microsoft.com/office/powerpoint/2010/main" val="350641865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6FCD5-9833-4CB0-9E5C-12A93057C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Engineering 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A973F-803E-4ACA-94E3-77FE936261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87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The frame problem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How to specify that all conditions </a:t>
            </a:r>
            <a:r>
              <a:rPr lang="en-US" altLang="en-US" b="1" i="1" dirty="0"/>
              <a:t>not</a:t>
            </a:r>
            <a:r>
              <a:rPr lang="en-US" altLang="en-US" dirty="0"/>
              <a:t> affected by an action are </a:t>
            </a:r>
            <a:r>
              <a:rPr lang="en-US" altLang="en-US" b="1" i="1" dirty="0"/>
              <a:t>not changed </a:t>
            </a:r>
            <a:r>
              <a:rPr lang="en-US" altLang="en-US" dirty="0"/>
              <a:t>while executing that action?</a:t>
            </a:r>
          </a:p>
          <a:p>
            <a:r>
              <a:rPr lang="en-US" altLang="en-US" dirty="0"/>
              <a:t>In predicate logic, all such static properties need to be explicitly specified for every possible action</a:t>
            </a:r>
          </a:p>
          <a:p>
            <a:r>
              <a:rPr lang="en-US" altLang="en-US" b="1" dirty="0">
                <a:solidFill>
                  <a:schemeClr val="accent2"/>
                </a:solidFill>
              </a:rPr>
              <a:t>Frame axioms</a:t>
            </a:r>
            <a:endParaRPr lang="en-US" altLang="en-US" dirty="0"/>
          </a:p>
          <a:p>
            <a:r>
              <a:rPr lang="en-US" altLang="en-US" dirty="0"/>
              <a:t>Example:</a:t>
            </a:r>
          </a:p>
          <a:p>
            <a:pPr lvl="1"/>
            <a:r>
              <a:rPr lang="en-US" altLang="en-US" dirty="0"/>
              <a:t>If robot moves to (</a:t>
            </a:r>
            <a:r>
              <a:rPr lang="en-US" altLang="en-US" dirty="0" err="1"/>
              <a:t>x,y</a:t>
            </a:r>
            <a:r>
              <a:rPr lang="en-US" altLang="en-US" dirty="0"/>
              <a:t>) and is </a:t>
            </a:r>
            <a:r>
              <a:rPr lang="en-US" altLang="en-US" i="1" dirty="0"/>
              <a:t>not holding </a:t>
            </a:r>
            <a:r>
              <a:rPr lang="en-US" altLang="en-US" dirty="0"/>
              <a:t>a ball, then the location of the ball does </a:t>
            </a:r>
            <a:r>
              <a:rPr lang="en-US" altLang="en-US" i="1" dirty="0"/>
              <a:t>not</a:t>
            </a:r>
            <a:r>
              <a:rPr lang="en-US" altLang="en-US" dirty="0"/>
              <a:t> change</a:t>
            </a:r>
          </a:p>
          <a:p>
            <a:r>
              <a:rPr lang="en-US" altLang="en-US" dirty="0"/>
              <a:t>What is the problem?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A very large number of frame axioms is often necessary</a:t>
            </a:r>
          </a:p>
        </p:txBody>
      </p:sp>
    </p:spTree>
    <p:extLst>
      <p:ext uri="{BB962C8B-B14F-4D97-AF65-F5344CB8AC3E}">
        <p14:creationId xmlns:p14="http://schemas.microsoft.com/office/powerpoint/2010/main" val="3933650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Qualification problem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How to define every possible precondition of an action</a:t>
            </a:r>
          </a:p>
          <a:p>
            <a:r>
              <a:rPr lang="en-US" altLang="en-US" dirty="0"/>
              <a:t>Including exceptions that might occur</a:t>
            </a:r>
          </a:p>
          <a:p>
            <a:r>
              <a:rPr lang="en-US" altLang="en-US" dirty="0"/>
              <a:t>Example</a:t>
            </a:r>
          </a:p>
          <a:p>
            <a:pPr lvl="1"/>
            <a:r>
              <a:rPr lang="en-US" altLang="en-US" dirty="0"/>
              <a:t>When robot picks up the ball, it will hold the ball unless</a:t>
            </a:r>
          </a:p>
          <a:p>
            <a:pPr lvl="2"/>
            <a:r>
              <a:rPr lang="en-US" altLang="en-US" dirty="0"/>
              <a:t>The robot battery runs out, or</a:t>
            </a:r>
          </a:p>
          <a:p>
            <a:pPr lvl="2"/>
            <a:r>
              <a:rPr lang="en-US" altLang="en-US" dirty="0"/>
              <a:t>The gripper slips, or</a:t>
            </a:r>
          </a:p>
          <a:p>
            <a:pPr lvl="2"/>
            <a:r>
              <a:rPr lang="en-US" altLang="en-US" dirty="0"/>
              <a:t>The ball rolls away, or</a:t>
            </a:r>
          </a:p>
          <a:p>
            <a:pPr lvl="2"/>
            <a:r>
              <a:rPr lang="en-US" altLang="en-US" dirty="0"/>
              <a:t>Another robot picks the ball first, or …</a:t>
            </a:r>
          </a:p>
        </p:txBody>
      </p:sp>
    </p:spTree>
    <p:extLst>
      <p:ext uri="{BB962C8B-B14F-4D97-AF65-F5344CB8AC3E}">
        <p14:creationId xmlns:p14="http://schemas.microsoft.com/office/powerpoint/2010/main" val="7578179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Ramification problem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How to define every possible effect of an action</a:t>
            </a:r>
          </a:p>
          <a:p>
            <a:r>
              <a:rPr lang="en-US" altLang="en-US" dirty="0"/>
              <a:t>Example</a:t>
            </a:r>
          </a:p>
          <a:p>
            <a:pPr lvl="1"/>
            <a:r>
              <a:rPr lang="en-US" altLang="en-US" dirty="0"/>
              <a:t>When robot picks up the ball, all of these are possible</a:t>
            </a:r>
          </a:p>
          <a:p>
            <a:pPr lvl="2"/>
            <a:r>
              <a:rPr lang="en-US" altLang="en-US" dirty="0"/>
              <a:t>The battery drains a little bit, and</a:t>
            </a:r>
          </a:p>
          <a:p>
            <a:pPr lvl="2"/>
            <a:r>
              <a:rPr lang="en-US" altLang="en-US" dirty="0"/>
              <a:t>The gripper is closed, and</a:t>
            </a:r>
          </a:p>
          <a:p>
            <a:pPr lvl="2"/>
            <a:r>
              <a:rPr lang="en-US" altLang="en-US" dirty="0"/>
              <a:t>The ball does not roll, and</a:t>
            </a:r>
          </a:p>
          <a:p>
            <a:pPr lvl="2"/>
            <a:r>
              <a:rPr lang="en-US" altLang="en-US" dirty="0"/>
              <a:t>No other robot holds the ball, and …</a:t>
            </a:r>
          </a:p>
        </p:txBody>
      </p:sp>
    </p:spTree>
    <p:extLst>
      <p:ext uri="{BB962C8B-B14F-4D97-AF65-F5344CB8AC3E}">
        <p14:creationId xmlns:p14="http://schemas.microsoft.com/office/powerpoint/2010/main" val="350625140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Knowledge engineering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Modeling the “right” conditions and the “right” effects at the “right” level of abstraction is difficult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Automated knowledge acquisition and machine learning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Intelligent systems should be able to </a:t>
            </a:r>
            <a:r>
              <a:rPr lang="en-US" altLang="en-US" b="1" dirty="0"/>
              <a:t>learn</a:t>
            </a:r>
            <a:r>
              <a:rPr lang="en-US" altLang="en-US" dirty="0"/>
              <a:t> about the conditions and effects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Learn from?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Data: sensor measurements (of both causes and effects)</a:t>
            </a:r>
          </a:p>
        </p:txBody>
      </p:sp>
    </p:spTree>
    <p:extLst>
      <p:ext uri="{BB962C8B-B14F-4D97-AF65-F5344CB8AC3E}">
        <p14:creationId xmlns:p14="http://schemas.microsoft.com/office/powerpoint/2010/main" val="326370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Electronic circuits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Identify the task</a:t>
            </a:r>
          </a:p>
          <a:p>
            <a:pPr lvl="1"/>
            <a:r>
              <a:rPr lang="en-US" altLang="en-US" dirty="0"/>
              <a:t>Does the circuit implement the desired functionality?</a:t>
            </a:r>
          </a:p>
          <a:p>
            <a:pPr lvl="1"/>
            <a:r>
              <a:rPr lang="en-US" altLang="en-US" dirty="0"/>
              <a:t>List all gates connected to a specific input</a:t>
            </a:r>
          </a:p>
          <a:p>
            <a:pPr lvl="1"/>
            <a:r>
              <a:rPr lang="en-US" altLang="en-US" dirty="0"/>
              <a:t>Does the circuit contain loops</a:t>
            </a:r>
          </a:p>
          <a:p>
            <a:pPr lvl="1"/>
            <a:r>
              <a:rPr lang="en-US" altLang="en-US" dirty="0"/>
              <a:t>What is the timing delay?</a:t>
            </a:r>
          </a:p>
          <a:p>
            <a:pPr lvl="1"/>
            <a:r>
              <a:rPr lang="en-US" altLang="en-US" dirty="0"/>
              <a:t>What is the circuit area?</a:t>
            </a:r>
          </a:p>
          <a:p>
            <a:pPr lvl="1"/>
            <a:r>
              <a:rPr lang="en-US" altLang="en-US" dirty="0"/>
              <a:t>…</a:t>
            </a:r>
          </a:p>
          <a:p>
            <a:endParaRPr lang="en-US" altLang="en-US" dirty="0"/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29786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Electronic circuits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Assemble the relevant knowledge</a:t>
            </a:r>
          </a:p>
          <a:p>
            <a:pPr lvl="1"/>
            <a:r>
              <a:rPr lang="en-US" altLang="en-US" dirty="0"/>
              <a:t>Does the circuit implement the desired functionality?</a:t>
            </a:r>
          </a:p>
          <a:p>
            <a:endParaRPr lang="en-US" altLang="en-US" dirty="0"/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8055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Electronic circuit verification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Concepts in the domain</a:t>
            </a:r>
          </a:p>
          <a:p>
            <a:pPr lvl="1"/>
            <a:r>
              <a:rPr lang="en-US" dirty="0"/>
              <a:t>Gates</a:t>
            </a:r>
          </a:p>
          <a:p>
            <a:pPr lvl="2"/>
            <a:r>
              <a:rPr lang="en-US" dirty="0"/>
              <a:t>Four types of gates (AND, OR, NOT, XOR)</a:t>
            </a:r>
          </a:p>
          <a:p>
            <a:pPr lvl="1"/>
            <a:r>
              <a:rPr lang="en-US" dirty="0"/>
              <a:t>Gates have terminals</a:t>
            </a:r>
          </a:p>
          <a:p>
            <a:pPr lvl="2"/>
            <a:r>
              <a:rPr lang="en-US" dirty="0"/>
              <a:t>Input</a:t>
            </a:r>
          </a:p>
          <a:p>
            <a:pPr lvl="2"/>
            <a:r>
              <a:rPr lang="en-US" dirty="0"/>
              <a:t>Output</a:t>
            </a:r>
          </a:p>
          <a:p>
            <a:pPr lvl="1"/>
            <a:r>
              <a:rPr lang="en-US" dirty="0"/>
              <a:t>Wires</a:t>
            </a:r>
          </a:p>
          <a:p>
            <a:pPr lvl="1"/>
            <a:r>
              <a:rPr lang="en-US" dirty="0"/>
              <a:t>Wires connect terminals of gates</a:t>
            </a:r>
          </a:p>
          <a:p>
            <a:pPr lvl="1"/>
            <a:r>
              <a:rPr lang="en-US" dirty="0"/>
              <a:t>Signals flow along wires</a:t>
            </a:r>
          </a:p>
          <a:p>
            <a:pPr lvl="1"/>
            <a:r>
              <a:rPr lang="en-US" dirty="0"/>
              <a:t>Signals can be 0 or 1</a:t>
            </a: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619" y="1690688"/>
            <a:ext cx="4914626" cy="209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873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6670</TotalTime>
  <Words>3538</Words>
  <Application>Microsoft Office PowerPoint</Application>
  <PresentationFormat>Widescreen</PresentationFormat>
  <Paragraphs>527</Paragraphs>
  <Slides>64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8" baseType="lpstr">
      <vt:lpstr>ＭＳ Ｐゴシック</vt:lpstr>
      <vt:lpstr>Arial</vt:lpstr>
      <vt:lpstr>Calibri</vt:lpstr>
      <vt:lpstr>Calibri Light</vt:lpstr>
      <vt:lpstr>Cambria Math</vt:lpstr>
      <vt:lpstr>Comic Sans MS</vt:lpstr>
      <vt:lpstr>Consolas</vt:lpstr>
      <vt:lpstr>Marlett</vt:lpstr>
      <vt:lpstr>Symbol</vt:lpstr>
      <vt:lpstr>Tahoma</vt:lpstr>
      <vt:lpstr>Times New Roman</vt:lpstr>
      <vt:lpstr>Webdings</vt:lpstr>
      <vt:lpstr>Wingdings</vt:lpstr>
      <vt:lpstr>Office Theme</vt:lpstr>
      <vt:lpstr>CPSC 583 Expert Systems Design Theory</vt:lpstr>
      <vt:lpstr>Knowledge engineering</vt:lpstr>
      <vt:lpstr>Knowledge engineering</vt:lpstr>
      <vt:lpstr>Knowledge engineering process</vt:lpstr>
      <vt:lpstr>Knowledge engineering</vt:lpstr>
      <vt:lpstr>Electronic circuit verification</vt:lpstr>
      <vt:lpstr>Electronic circuits</vt:lpstr>
      <vt:lpstr>Electronic circuits</vt:lpstr>
      <vt:lpstr>Electronic circuit verification</vt:lpstr>
      <vt:lpstr>Electronic circuits: decide the Vocabulary </vt:lpstr>
      <vt:lpstr>Electronic circuit verification</vt:lpstr>
      <vt:lpstr>Electronic circuit verification</vt:lpstr>
      <vt:lpstr>Simplifying assumptions</vt:lpstr>
      <vt:lpstr>Encode general knowledge of circuits</vt:lpstr>
      <vt:lpstr>Write FOL sentences to describe the circuit</vt:lpstr>
      <vt:lpstr>Electronic circuit verification</vt:lpstr>
      <vt:lpstr>Write FOL sentences to describe the circuit</vt:lpstr>
      <vt:lpstr>Unique names assumption</vt:lpstr>
      <vt:lpstr>Encode the specific problem instance</vt:lpstr>
      <vt:lpstr>Pose queries to the inference engine</vt:lpstr>
      <vt:lpstr>Class work</vt:lpstr>
      <vt:lpstr>Checking the circuit</vt:lpstr>
      <vt:lpstr>How to represent actions?</vt:lpstr>
      <vt:lpstr>Reflex actions</vt:lpstr>
      <vt:lpstr>Representing change</vt:lpstr>
      <vt:lpstr>Situations</vt:lpstr>
      <vt:lpstr>Situation Calculus </vt:lpstr>
      <vt:lpstr>Situation calculus</vt:lpstr>
      <vt:lpstr>Situation Calculus: example</vt:lpstr>
      <vt:lpstr>Situation Calculus: example</vt:lpstr>
      <vt:lpstr>Situation Calculus</vt:lpstr>
      <vt:lpstr>Situation Calculus</vt:lpstr>
      <vt:lpstr>Situation Calculus</vt:lpstr>
      <vt:lpstr>Situation Calculus</vt:lpstr>
      <vt:lpstr>Planning a sequence of actions</vt:lpstr>
      <vt:lpstr>Problems with inference-based planning</vt:lpstr>
      <vt:lpstr>PDDL Planning Domain Description Language </vt:lpstr>
      <vt:lpstr>PDDL</vt:lpstr>
      <vt:lpstr>PDDL is still widely used</vt:lpstr>
      <vt:lpstr>PDDL Representation</vt:lpstr>
      <vt:lpstr>PDDL Representation: Domain</vt:lpstr>
      <vt:lpstr>PDDL Example: Robot with grippers - domain</vt:lpstr>
      <vt:lpstr>PDDL Example: Robot with grippers - domain</vt:lpstr>
      <vt:lpstr>Action example</vt:lpstr>
      <vt:lpstr>Action example</vt:lpstr>
      <vt:lpstr>Class work</vt:lpstr>
      <vt:lpstr>Domain in PDDL</vt:lpstr>
      <vt:lpstr>PDDL Representation: problem</vt:lpstr>
      <vt:lpstr>PDDL Example: Robot with grippers – problem</vt:lpstr>
      <vt:lpstr>Problem in PDDL</vt:lpstr>
      <vt:lpstr>Class work</vt:lpstr>
      <vt:lpstr>Solution to the problem</vt:lpstr>
      <vt:lpstr>Properties of Planners</vt:lpstr>
      <vt:lpstr>Planning as Graph Search</vt:lpstr>
      <vt:lpstr>Search Space: Blocks World</vt:lpstr>
      <vt:lpstr>Planning as Graph Search</vt:lpstr>
      <vt:lpstr>Satisficing vs. Optimality</vt:lpstr>
      <vt:lpstr>Satisficing solutions</vt:lpstr>
      <vt:lpstr>PDDL resources</vt:lpstr>
      <vt:lpstr>Knowledge Engineering challenges</vt:lpstr>
      <vt:lpstr>The frame problem</vt:lpstr>
      <vt:lpstr>Qualification problem</vt:lpstr>
      <vt:lpstr>Ramification problem</vt:lpstr>
      <vt:lpstr>Knowledge engineering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anandvp</dc:creator>
  <cp:lastModifiedBy>Panangadan, Anand</cp:lastModifiedBy>
  <cp:revision>257</cp:revision>
  <dcterms:created xsi:type="dcterms:W3CDTF">2015-09-15T20:27:29Z</dcterms:created>
  <dcterms:modified xsi:type="dcterms:W3CDTF">2024-10-11T01:30:40Z</dcterms:modified>
</cp:coreProperties>
</file>