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310" r:id="rId4"/>
    <p:sldId id="262" r:id="rId5"/>
    <p:sldId id="263" r:id="rId6"/>
    <p:sldId id="444" r:id="rId7"/>
    <p:sldId id="264" r:id="rId8"/>
    <p:sldId id="266" r:id="rId9"/>
    <p:sldId id="267" r:id="rId10"/>
    <p:sldId id="311" r:id="rId11"/>
    <p:sldId id="312" r:id="rId12"/>
    <p:sldId id="315" r:id="rId13"/>
    <p:sldId id="313" r:id="rId14"/>
    <p:sldId id="314" r:id="rId15"/>
    <p:sldId id="318" r:id="rId16"/>
    <p:sldId id="447" r:id="rId17"/>
    <p:sldId id="328" r:id="rId18"/>
    <p:sldId id="332" r:id="rId19"/>
    <p:sldId id="333" r:id="rId20"/>
    <p:sldId id="3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37E5-3790-4B06-8EC3-D07AA97CCF9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E58C9-17CC-46A3-9DA2-B7EF30A2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352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2A4519-9C0D-45FC-ABEE-5A34E5F5DC1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09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78622-8AB8-4B9F-A30F-F0E115C73FF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521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78622-8AB8-4B9F-A30F-F0E115C73FF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044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78622-8AB8-4B9F-A30F-F0E115C73FF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95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10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05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13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1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3A4952-C55D-4772-9C37-AC8F32CE92B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78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0EE6A-CD33-494D-BEAD-BE3735934A4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557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0EE6A-CD33-494D-BEAD-BE3735934A4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915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E8093-46D2-41D9-BA9E-27A1361C9CF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84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l-G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19B2F71-6822-4B8D-A694-E2DF52886141}" type="slidenum">
              <a:rPr lang="el-GR" altLang="en-US"/>
              <a:pPr/>
              <a:t>‹#›</a:t>
            </a:fld>
            <a:endParaRPr lang="el-G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31917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4DC0-FCCD-4446-93F0-64807BDA1FE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CPSC 583</a:t>
            </a:r>
            <a:br>
              <a:rPr lang="en-US" dirty="0"/>
            </a:br>
            <a:r>
              <a:rPr lang="en-US" dirty="0"/>
              <a:t>Expert Systems Design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Anand </a:t>
            </a:r>
            <a:r>
              <a:rPr lang="en-US" dirty="0" err="1"/>
              <a:t>Panangadan</a:t>
            </a:r>
            <a:endParaRPr lang="en-US" dirty="0"/>
          </a:p>
          <a:p>
            <a:r>
              <a:rPr lang="en-US" dirty="0"/>
              <a:t>apanangadan@fullerton.edu</a:t>
            </a:r>
          </a:p>
        </p:txBody>
      </p:sp>
    </p:spTree>
    <p:extLst>
      <p:ext uri="{BB962C8B-B14F-4D97-AF65-F5344CB8AC3E}">
        <p14:creationId xmlns:p14="http://schemas.microsoft.com/office/powerpoint/2010/main" val="425708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Quantifiers</a:t>
            </a:r>
            <a:endParaRPr lang="en-US" altLang="en-US" b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</a:rPr>
              <a:t>Universal</a:t>
            </a:r>
            <a:r>
              <a:rPr lang="en-US" altLang="en-US" b="1" dirty="0"/>
              <a:t> quantification</a:t>
            </a: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x P(x) means that P holds for </a:t>
            </a:r>
            <a:r>
              <a:rPr lang="en-US" altLang="en-US" b="1" dirty="0"/>
              <a:t>all</a:t>
            </a:r>
            <a:r>
              <a:rPr lang="en-US" altLang="en-US" dirty="0"/>
              <a:t> values of x in the domain associated with that variable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</a:t>
            </a:r>
            <a:r>
              <a:rPr lang="en-US" altLang="en-US" b="1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x dolphin(x)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mammal(x) 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</a:rPr>
              <a:t>Existential</a:t>
            </a:r>
            <a:r>
              <a:rPr lang="en-US" altLang="en-US" dirty="0"/>
              <a:t> </a:t>
            </a:r>
            <a:r>
              <a:rPr lang="en-US" altLang="en-US" b="1" dirty="0"/>
              <a:t>quantification</a:t>
            </a: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ym typeface="Symbol" panose="05050102010706020507" pitchFamily="18" charset="2"/>
              </a:rPr>
              <a:t></a:t>
            </a:r>
            <a:r>
              <a:rPr lang="en-US" altLang="en-US" dirty="0"/>
              <a:t>x P(x) means that P holds for </a:t>
            </a:r>
            <a:r>
              <a:rPr lang="en-US" altLang="en-US" b="1" dirty="0"/>
              <a:t>some</a:t>
            </a:r>
            <a:r>
              <a:rPr lang="en-US" altLang="en-US" dirty="0"/>
              <a:t> value of x in the domain associated with that variable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</a:t>
            </a:r>
            <a:r>
              <a:rPr lang="en-US" altLang="en-US" b="1" dirty="0">
                <a:sym typeface="Symbol" panose="05050102010706020507" pitchFamily="18" charset="2"/>
              </a:rPr>
              <a:t></a:t>
            </a:r>
            <a:r>
              <a:rPr lang="en-US" altLang="en-US" dirty="0"/>
              <a:t> x mammal(x)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lays-eggs(x)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Permits one to make a statement about some object without naming it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502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Universal quantifiers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“All students are smart” </a:t>
            </a:r>
          </a:p>
          <a:p>
            <a:r>
              <a:rPr lang="en-US" altLang="en-US" dirty="0"/>
              <a:t>Define predicates: student(x), smart(x)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x student(x)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smart(x)</a:t>
            </a:r>
          </a:p>
          <a:p>
            <a:pPr marL="0" indent="0">
              <a:buNone/>
            </a:pPr>
            <a:r>
              <a:rPr lang="en-US" altLang="en-US" dirty="0"/>
              <a:t>or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x student(x)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smart(x) </a:t>
            </a:r>
          </a:p>
          <a:p>
            <a:r>
              <a:rPr lang="en-US" altLang="en-US" dirty="0"/>
              <a:t>Universal quantifiers are often used with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(implies) to form “rules”: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x student(x)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smart(x) means “All students are smart”</a:t>
            </a:r>
          </a:p>
          <a:p>
            <a:r>
              <a:rPr lang="en-US" altLang="en-US" dirty="0"/>
              <a:t>Universal quantification is </a:t>
            </a:r>
            <a:r>
              <a:rPr lang="en-US" altLang="en-US" i="1" dirty="0"/>
              <a:t>rarely </a:t>
            </a:r>
            <a:r>
              <a:rPr lang="en-US" altLang="en-US" dirty="0"/>
              <a:t>used to make statements about </a:t>
            </a:r>
            <a:r>
              <a:rPr lang="en-US" altLang="en-US" i="1" dirty="0"/>
              <a:t>every</a:t>
            </a:r>
            <a:r>
              <a:rPr lang="en-US" altLang="en-US" dirty="0"/>
              <a:t> individual in the world: 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x student(x)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smart(x) means “Everyone in the world is a student and is smart”</a:t>
            </a:r>
          </a:p>
        </p:txBody>
      </p:sp>
    </p:spTree>
    <p:extLst>
      <p:ext uri="{BB962C8B-B14F-4D97-AF65-F5344CB8AC3E}">
        <p14:creationId xmlns:p14="http://schemas.microsoft.com/office/powerpoint/2010/main" val="186505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Existential quantifiers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“There is a student who is smart” </a:t>
            </a:r>
          </a:p>
          <a:p>
            <a:r>
              <a:rPr lang="en-US" altLang="en-US" dirty="0"/>
              <a:t>Predicates: student(x), smart(x)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dirty="0"/>
              <a:t>x student(x)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smart(x)</a:t>
            </a:r>
          </a:p>
          <a:p>
            <a:pPr marL="0" indent="0">
              <a:buNone/>
            </a:pPr>
            <a:r>
              <a:rPr lang="en-US" altLang="en-US" dirty="0"/>
              <a:t>or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r>
              <a:rPr lang="en-US" altLang="en-US" sz="2800" dirty="0"/>
              <a:t>x student(x)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smart(x) </a:t>
            </a:r>
          </a:p>
          <a:p>
            <a:r>
              <a:rPr lang="en-US" altLang="en-US" dirty="0"/>
              <a:t>Existential quantifiers are usually used with </a:t>
            </a:r>
            <a:r>
              <a:rPr lang="en-US" altLang="en-US" dirty="0">
                <a:sym typeface="Symbol" panose="05050102010706020507" pitchFamily="18" charset="2"/>
              </a:rPr>
              <a:t>(</a:t>
            </a:r>
            <a:r>
              <a:rPr lang="en-US" altLang="en-US" dirty="0"/>
              <a:t>and) to specify a list of properties about an individual: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dirty="0"/>
              <a:t>x student(x)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smart(x) means “There is a student who is smart”</a:t>
            </a:r>
          </a:p>
          <a:p>
            <a:r>
              <a:rPr lang="en-US" altLang="en-US" dirty="0"/>
              <a:t>A common mistake: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dirty="0"/>
              <a:t>x student(x)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smart(x) to represent “There is a student who is smart”</a:t>
            </a:r>
          </a:p>
          <a:p>
            <a:pPr lvl="1"/>
            <a:r>
              <a:rPr lang="en-US" altLang="en-US" dirty="0"/>
              <a:t>Why? (what happens when there is a person who is </a:t>
            </a:r>
            <a:r>
              <a:rPr lang="en-US" altLang="en-US" i="1" dirty="0"/>
              <a:t>not</a:t>
            </a:r>
            <a:r>
              <a:rPr lang="en-US" altLang="en-US" dirty="0"/>
              <a:t> a student?)</a:t>
            </a:r>
          </a:p>
        </p:txBody>
      </p:sp>
    </p:spTree>
    <p:extLst>
      <p:ext uri="{BB962C8B-B14F-4D97-AF65-F5344CB8AC3E}">
        <p14:creationId xmlns:p14="http://schemas.microsoft.com/office/powerpoint/2010/main" val="360237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Quantifier Scope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Switching the order of universal quantifiers </a:t>
            </a:r>
            <a:r>
              <a:rPr lang="en-US" altLang="en-US" i="1" dirty="0"/>
              <a:t>does not</a:t>
            </a:r>
            <a:r>
              <a:rPr lang="en-US" altLang="en-US" dirty="0"/>
              <a:t> change the meaning: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 err="1"/>
              <a:t>x</a:t>
            </a:r>
            <a:r>
              <a:rPr lang="en-US" altLang="en-US" dirty="0" err="1">
                <a:sym typeface="Symbol" panose="05050102010706020507" pitchFamily="18" charset="2"/>
              </a:rPr>
              <a:t></a:t>
            </a:r>
            <a:r>
              <a:rPr lang="en-US" altLang="en-US" dirty="0" err="1"/>
              <a:t>y</a:t>
            </a:r>
            <a:r>
              <a:rPr lang="en-US" altLang="en-US" dirty="0"/>
              <a:t> P(</a:t>
            </a:r>
            <a:r>
              <a:rPr lang="en-US" altLang="en-US" dirty="0" err="1"/>
              <a:t>x,y</a:t>
            </a:r>
            <a:r>
              <a:rPr lang="en-US" altLang="en-US" dirty="0"/>
              <a:t>) </a:t>
            </a:r>
            <a:r>
              <a:rPr lang="en-US" altLang="en-US" dirty="0">
                <a:cs typeface="Times New Roman" panose="02020603050405020304" pitchFamily="18" charset="0"/>
              </a:rPr>
              <a:t>↔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 err="1"/>
              <a:t>y</a:t>
            </a:r>
            <a:r>
              <a:rPr lang="en-US" altLang="en-US" dirty="0" err="1">
                <a:sym typeface="Symbol" panose="05050102010706020507" pitchFamily="18" charset="2"/>
              </a:rPr>
              <a:t></a:t>
            </a:r>
            <a:r>
              <a:rPr lang="en-US" altLang="en-US" dirty="0" err="1"/>
              <a:t>x</a:t>
            </a:r>
            <a:r>
              <a:rPr lang="en-US" altLang="en-US" dirty="0"/>
              <a:t> P(</a:t>
            </a:r>
            <a:r>
              <a:rPr lang="en-US" altLang="en-US" dirty="0" err="1"/>
              <a:t>x,y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Can switch the order of existential quantifiers: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dirty="0" err="1"/>
              <a:t>x</a:t>
            </a:r>
            <a:r>
              <a:rPr lang="en-US" altLang="en-US" dirty="0" err="1">
                <a:sym typeface="Symbol" panose="05050102010706020507" pitchFamily="18" charset="2"/>
              </a:rPr>
              <a:t></a:t>
            </a:r>
            <a:r>
              <a:rPr lang="en-US" altLang="en-US" dirty="0" err="1"/>
              <a:t>y</a:t>
            </a:r>
            <a:r>
              <a:rPr lang="en-US" altLang="en-US" dirty="0"/>
              <a:t> P(</a:t>
            </a:r>
            <a:r>
              <a:rPr lang="en-US" altLang="en-US" dirty="0" err="1"/>
              <a:t>x,y</a:t>
            </a:r>
            <a:r>
              <a:rPr lang="en-US" altLang="en-US" dirty="0"/>
              <a:t>) </a:t>
            </a:r>
            <a:r>
              <a:rPr lang="en-US" altLang="en-US" dirty="0">
                <a:cs typeface="Times New Roman" panose="02020603050405020304" pitchFamily="18" charset="0"/>
              </a:rPr>
              <a:t>↔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dirty="0" err="1"/>
              <a:t>y</a:t>
            </a:r>
            <a:r>
              <a:rPr lang="en-US" altLang="en-US" dirty="0" err="1">
                <a:sym typeface="Symbol" panose="05050102010706020507" pitchFamily="18" charset="2"/>
              </a:rPr>
              <a:t></a:t>
            </a:r>
            <a:r>
              <a:rPr lang="en-US" altLang="en-US" dirty="0" err="1"/>
              <a:t>x</a:t>
            </a:r>
            <a:r>
              <a:rPr lang="en-US" altLang="en-US" dirty="0"/>
              <a:t> P(</a:t>
            </a:r>
            <a:r>
              <a:rPr lang="en-US" altLang="en-US" dirty="0" err="1"/>
              <a:t>x,y</a:t>
            </a:r>
            <a:r>
              <a:rPr lang="en-US" altLang="en-US" dirty="0"/>
              <a:t>) </a:t>
            </a:r>
          </a:p>
          <a:p>
            <a:r>
              <a:rPr lang="en-US" altLang="en-US" dirty="0"/>
              <a:t>Switching the order of universals and </a:t>
            </a:r>
            <a:r>
              <a:rPr lang="en-US" altLang="en-US" dirty="0" err="1"/>
              <a:t>existentials</a:t>
            </a:r>
            <a:r>
              <a:rPr lang="en-US" altLang="en-US" dirty="0"/>
              <a:t> </a:t>
            </a:r>
            <a:r>
              <a:rPr lang="en-US" altLang="en-US" i="1" dirty="0"/>
              <a:t>does</a:t>
            </a:r>
            <a:r>
              <a:rPr lang="en-US" altLang="en-US" dirty="0"/>
              <a:t> change meaning: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x f food(f)   likes (</a:t>
            </a:r>
            <a:r>
              <a:rPr lang="en-US" altLang="en-US" dirty="0" err="1">
                <a:sym typeface="Symbol" panose="05050102010706020507" pitchFamily="18" charset="2"/>
              </a:rPr>
              <a:t>x,f</a:t>
            </a:r>
            <a:r>
              <a:rPr lang="en-US" altLang="en-US" dirty="0">
                <a:sym typeface="Symbol" panose="05050102010706020507" pitchFamily="18" charset="2"/>
              </a:rPr>
              <a:t>)  “Everybody likes some food”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f x food(f)   likes (</a:t>
            </a:r>
            <a:r>
              <a:rPr lang="en-US" altLang="en-US" dirty="0" err="1">
                <a:sym typeface="Symbol" panose="05050102010706020507" pitchFamily="18" charset="2"/>
              </a:rPr>
              <a:t>x,f</a:t>
            </a:r>
            <a:r>
              <a:rPr lang="en-US" altLang="en-US" dirty="0">
                <a:sym typeface="Symbol" panose="05050102010706020507" pitchFamily="18" charset="2"/>
              </a:rPr>
              <a:t>)  “There is a (one specific) food that everyone likes”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38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Connections between All and Exists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3500" indent="-63500">
                  <a:buNone/>
                </a:pPr>
                <a:r>
                  <a:rPr lang="en-US" altLang="en-US" dirty="0"/>
                  <a:t>Rewrite sentences involving </a:t>
                </a: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dirty="0"/>
                  <a:t> and </a:t>
                </a:r>
                <a:r>
                  <a:rPr lang="en-US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en-US" dirty="0"/>
                  <a:t> using De Morgan’s laws:</a:t>
                </a:r>
              </a:p>
              <a:p>
                <a:pPr lvl="2">
                  <a:buFontTx/>
                  <a:buNone/>
                </a:pPr>
                <a:r>
                  <a:rPr lang="en-US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en-US" sz="2800" dirty="0"/>
                  <a:t>x P(x)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↔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 dirty="0">
                    <a:sym typeface="Symbol" panose="05050102010706020507" pitchFamily="18" charset="2"/>
                  </a:rPr>
                  <a:t></a:t>
                </a:r>
                <a:r>
                  <a:rPr lang="en-US" altLang="en-US" sz="28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 dirty="0"/>
                  <a:t>P(x)</a:t>
                </a:r>
              </a:p>
              <a:p>
                <a:pPr lvl="2">
                  <a:buFontTx/>
                  <a:buNone/>
                </a:pPr>
                <a:r>
                  <a:rPr lang="en-US" altLang="en-US" sz="2800" dirty="0">
                    <a:sym typeface="Symbol" panose="05050102010706020507" pitchFamily="18" charset="2"/>
                  </a:rPr>
                  <a:t></a:t>
                </a:r>
                <a:r>
                  <a:rPr lang="en-US" altLang="en-US" sz="2800" dirty="0"/>
                  <a:t>x P(x)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↔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en-US" sz="2800" dirty="0"/>
                  <a:t>x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/>
                  <a:t>P(x)</a:t>
                </a:r>
              </a:p>
              <a:p>
                <a:pPr lvl="2">
                  <a:buFontTx/>
                  <a:buNone/>
                </a:pPr>
                <a:endParaRPr lang="en-US" altLang="en-US" dirty="0"/>
              </a:p>
              <a:p>
                <a:pPr marL="63500" indent="-63500"/>
                <a:endParaRPr lang="en-US" altLang="en-US" dirty="0"/>
              </a:p>
            </p:txBody>
          </p:sp>
        </mc:Choice>
        <mc:Fallback xmlns="">
          <p:sp>
            <p:nvSpPr>
              <p:cNvPr id="163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00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Translating English to FOL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Every gardener likes the sun.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gardener(x)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likes(</a:t>
            </a:r>
            <a:r>
              <a:rPr lang="en-US" altLang="en-US" sz="1800" dirty="0" err="1"/>
              <a:t>x,Sun</a:t>
            </a:r>
            <a:r>
              <a:rPr lang="en-US" altLang="en-US" sz="1800" dirty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You can fool some of the people all of the time.</a:t>
            </a: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</a:t>
            </a:r>
            <a:r>
              <a:rPr lang="en-US" altLang="en-US" sz="1800" dirty="0"/>
              <a:t>x </a:t>
            </a: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t  person(x)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time(t)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can-fool(</a:t>
            </a:r>
            <a:r>
              <a:rPr lang="en-US" altLang="en-US" sz="1800" dirty="0" err="1"/>
              <a:t>x,t</a:t>
            </a:r>
            <a:r>
              <a:rPr lang="en-US" altLang="en-US" sz="18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You can fool all of the people some of the time.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</a:t>
            </a:r>
            <a:r>
              <a:rPr lang="en-US" altLang="en-US" sz="1800" dirty="0">
                <a:sym typeface="Symbol" panose="05050102010706020507" pitchFamily="18" charset="2"/>
              </a:rPr>
              <a:t></a:t>
            </a:r>
            <a:r>
              <a:rPr lang="en-US" altLang="en-US" sz="1800" dirty="0"/>
              <a:t>t (person(x)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time(t)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can-fool(</a:t>
            </a:r>
            <a:r>
              <a:rPr lang="en-US" altLang="en-US" sz="1800" dirty="0" err="1"/>
              <a:t>x,t</a:t>
            </a:r>
            <a:r>
              <a:rPr lang="en-US" altLang="en-US" sz="1800" dirty="0"/>
              <a:t>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(person(x) </a:t>
            </a:r>
            <a:r>
              <a:rPr lang="en-US" altLang="en-US" sz="1800" dirty="0">
                <a:sym typeface="Symbol" panose="05050102010706020507" pitchFamily="18" charset="2"/>
              </a:rPr>
              <a:t> </a:t>
            </a:r>
            <a:r>
              <a:rPr lang="en-US" altLang="en-US" sz="1800" dirty="0"/>
              <a:t>t (time(t)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can-fool(</a:t>
            </a:r>
            <a:r>
              <a:rPr lang="en-US" altLang="en-US" sz="1800" dirty="0" err="1"/>
              <a:t>x,t</a:t>
            </a:r>
            <a:r>
              <a:rPr lang="en-US" altLang="en-US" sz="1800" dirty="0"/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All purple mushrooms are poisonous</a:t>
            </a:r>
            <a:r>
              <a:rPr lang="en-US" altLang="en-US" sz="1800" dirty="0"/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(mushroom(x)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purple(x))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poisonous(x)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No purple mushroom is poisonous.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</a:t>
            </a:r>
            <a:r>
              <a:rPr lang="en-US" altLang="en-US" sz="1800" dirty="0"/>
              <a:t>x purple(x)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mushroom(x)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poisonous(x)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 (mushroom(x)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purple(x))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poisonous(x)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There are exactly two purple mushrooms</a:t>
            </a:r>
            <a:r>
              <a:rPr lang="en-US" altLang="en-US" sz="1800" dirty="0"/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</a:t>
            </a:r>
            <a:r>
              <a:rPr lang="en-US" altLang="en-US" sz="1800" dirty="0"/>
              <a:t>x </a:t>
            </a:r>
            <a:r>
              <a:rPr lang="en-US" altLang="en-US" sz="1800" dirty="0">
                <a:sym typeface="Symbol" panose="05050102010706020507" pitchFamily="18" charset="2"/>
              </a:rPr>
              <a:t></a:t>
            </a:r>
            <a:r>
              <a:rPr lang="en-US" altLang="en-US" sz="1800" dirty="0"/>
              <a:t>y mushroom(x)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mushroom(y)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purple(y) ^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(x=y) </a:t>
            </a:r>
            <a:r>
              <a:rPr lang="en-US" altLang="en-US" sz="1800" dirty="0">
                <a:sym typeface="Symbol" panose="05050102010706020507" pitchFamily="18" charset="2"/>
              </a:rPr>
              <a:t> </a:t>
            </a:r>
            <a:r>
              <a:rPr lang="en-US" altLang="en-US" sz="1800" dirty="0"/>
              <a:t>z (mushroom(z)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purple(z))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((x=z)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(y=z))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Clinton is not tall.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tall(Clinton)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Every city has a dogcatcher who has been bitten by every dog in town.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  T C D city(C)  ( dogcatcher(C,T)  (dog(D)  lives-in (D, T)  bit (D, C)) 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4875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Translating English to FOL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Predicates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tall(x)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gardener(x)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likes(x, y)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mushroom(x)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purple(x)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poisonous(x)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teacher(x)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time(t)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can-fool(</a:t>
            </a:r>
            <a:r>
              <a:rPr lang="en-US" altLang="en-US" dirty="0" err="1"/>
              <a:t>x,t</a:t>
            </a:r>
            <a:r>
              <a:rPr lang="en-US" altLang="en-US" dirty="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wears-shorts(x)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/>
              <a:t>wears-</a:t>
            </a:r>
            <a:r>
              <a:rPr lang="en-US" altLang="en-US" dirty="0" err="1"/>
              <a:t>tshirt</a:t>
            </a:r>
            <a:r>
              <a:rPr lang="en-US" altLang="en-US" dirty="0"/>
              <a:t>(x)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800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Translating English to FOL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8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800" b="1" dirty="0"/>
                  <a:t>Clinton is not tall.</a:t>
                </a: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altLang="en-US" sz="1800" dirty="0">
                    <a:sym typeface="Symbol" panose="05050102010706020507" pitchFamily="18" charset="2"/>
                  </a:rPr>
                  <a:t></a:t>
                </a:r>
                <a:r>
                  <a:rPr lang="en-US" altLang="en-US" sz="1800" dirty="0"/>
                  <a:t>tall(Clinton)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800" b="1" dirty="0"/>
                  <a:t>Every gardener likes the sun.</a:t>
                </a: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altLang="en-US" sz="1800" dirty="0">
                    <a:sym typeface="Symbol" panose="05050102010706020507" pitchFamily="18" charset="2"/>
                  </a:rPr>
                  <a:t></a:t>
                </a:r>
                <a:r>
                  <a:rPr lang="en-US" altLang="en-US" sz="1800" dirty="0"/>
                  <a:t>x gardener(x)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</a:t>
                </a:r>
                <a:r>
                  <a:rPr lang="en-US" altLang="en-US" sz="1800" dirty="0"/>
                  <a:t> likes(</a:t>
                </a:r>
                <a:r>
                  <a:rPr lang="en-US" altLang="en-US" sz="1800" dirty="0" err="1"/>
                  <a:t>x,Sun</a:t>
                </a:r>
                <a:r>
                  <a:rPr lang="en-US" altLang="en-US" sz="1800" dirty="0"/>
                  <a:t>)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800" b="1" dirty="0"/>
                  <a:t>All purple mushrooms are poisonous</a:t>
                </a:r>
                <a:r>
                  <a:rPr lang="en-US" altLang="en-US" sz="1800" dirty="0"/>
                  <a:t>.</a:t>
                </a: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altLang="en-US" sz="1800" dirty="0">
                    <a:sym typeface="Symbol" panose="05050102010706020507" pitchFamily="18" charset="2"/>
                  </a:rPr>
                  <a:t></a:t>
                </a:r>
                <a:r>
                  <a:rPr lang="en-US" altLang="en-US" sz="1800" dirty="0"/>
                  <a:t>x (mushroom(x)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</a:t>
                </a:r>
                <a:r>
                  <a:rPr lang="en-US" altLang="en-US" sz="1800" dirty="0"/>
                  <a:t> purple(x))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</a:t>
                </a:r>
                <a:r>
                  <a:rPr lang="en-US" altLang="en-US" sz="1800" dirty="0"/>
                  <a:t> poisonous(x)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800" b="1" dirty="0"/>
                  <a:t>No purple mushroom is poisonous.</a:t>
                </a: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altLang="en-US" sz="1800" dirty="0">
                    <a:sym typeface="Symbol" panose="05050102010706020507" pitchFamily="18" charset="2"/>
                  </a:rPr>
                  <a:t></a:t>
                </a:r>
                <a:r>
                  <a:rPr lang="en-US" altLang="en-US" sz="1800" dirty="0"/>
                  <a:t>x purple(x)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</a:t>
                </a:r>
                <a:r>
                  <a:rPr lang="en-US" altLang="en-US" sz="1800" dirty="0"/>
                  <a:t> mushroom(x)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</a:t>
                </a:r>
                <a:r>
                  <a:rPr lang="en-US" altLang="en-US" sz="1800" dirty="0"/>
                  <a:t> poisonous(x) </a:t>
                </a: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altLang="en-US" sz="1800" dirty="0">
                    <a:sym typeface="Symbol" panose="05050102010706020507" pitchFamily="18" charset="2"/>
                  </a:rPr>
                  <a:t></a:t>
                </a:r>
                <a:r>
                  <a:rPr lang="en-US" altLang="en-US" sz="1800" dirty="0"/>
                  <a:t>x  (mushroom(x)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</a:t>
                </a:r>
                <a:r>
                  <a:rPr lang="en-US" altLang="en-US" sz="1800" dirty="0"/>
                  <a:t> purple(x))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</a:t>
                </a:r>
                <a:r>
                  <a:rPr lang="en-US" altLang="en-US" sz="1800" dirty="0"/>
                  <a:t>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</a:t>
                </a:r>
                <a:r>
                  <a:rPr lang="en-US" altLang="en-US" sz="1800" dirty="0"/>
                  <a:t>poisonous(x)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800" b="1" dirty="0"/>
                  <a:t>You can fool some of the people all of the time.</a:t>
                </a:r>
                <a:endParaRPr lang="en-US" altLang="en-US" sz="1800" dirty="0"/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altLang="en-US" sz="1800" dirty="0">
                    <a:sym typeface="Symbol" panose="05050102010706020507" pitchFamily="18" charset="2"/>
                  </a:rPr>
                  <a:t></a:t>
                </a:r>
                <a:r>
                  <a:rPr lang="en-US" altLang="en-US" sz="1800" dirty="0"/>
                  <a:t>x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</a:t>
                </a:r>
                <a:r>
                  <a:rPr lang="en-US" altLang="en-US" sz="1800" dirty="0"/>
                  <a:t>t  person(x)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</a:t>
                </a:r>
                <a:r>
                  <a:rPr lang="en-US" altLang="en-US" sz="1800" dirty="0"/>
                  <a:t>time(t)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</a:t>
                </a:r>
                <a:r>
                  <a:rPr lang="en-US" altLang="en-US" sz="1800" dirty="0"/>
                  <a:t> can-fool(</a:t>
                </a:r>
                <a:r>
                  <a:rPr lang="en-US" altLang="en-US" sz="1800" dirty="0" err="1"/>
                  <a:t>x,t</a:t>
                </a:r>
                <a:r>
                  <a:rPr lang="en-US" altLang="en-US" sz="1800" dirty="0"/>
                  <a:t>)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800" b="1" dirty="0"/>
                  <a:t>No teacher wears shorts and t-shirt.</a:t>
                </a:r>
                <a:endParaRPr lang="en-US" altLang="en-US" sz="1800" dirty="0"/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</m:oMath>
                </a14:m>
                <a:r>
                  <a:rPr lang="en-US" altLang="en-US" sz="1800" dirty="0">
                    <a:sym typeface="Symbol" panose="05050102010706020507" pitchFamily="18" charset="2"/>
                  </a:rPr>
                  <a:t></a:t>
                </a:r>
                <a:r>
                  <a:rPr lang="en-US" altLang="en-US" sz="1800" dirty="0"/>
                  <a:t>x (teacher(x)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wears-shorts</a:t>
                </a:r>
                <a:r>
                  <a:rPr lang="en-US" altLang="en-US" sz="1800" dirty="0"/>
                  <a:t>(x)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en-US" sz="1800" dirty="0"/>
                  <a:t> wears-t-shirt(x)</a:t>
                </a: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endParaRPr lang="en-US" altLang="en-US" sz="1800" dirty="0"/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endParaRPr lang="en-US" altLang="en-US" sz="1800" dirty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en-US" altLang="en-US" sz="1800" dirty="0"/>
              </a:p>
            </p:txBody>
          </p:sp>
        </mc:Choice>
        <mc:Fallback xmlns="">
          <p:sp>
            <p:nvSpPr>
              <p:cNvPr id="1198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2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5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Inference </a:t>
            </a:r>
            <a:r>
              <a:rPr lang="en-US" altLang="en-US" dirty="0"/>
              <a:t>in propositional logic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How to prove conclusion is </a:t>
            </a:r>
            <a:r>
              <a:rPr lang="en-US" altLang="en-US" b="1" i="1" dirty="0"/>
              <a:t>valid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/>
              <a:t>Truth table</a:t>
            </a:r>
          </a:p>
          <a:p>
            <a:pPr lvl="2"/>
            <a:r>
              <a:rPr lang="en-US" altLang="en-US" b="1" i="1" dirty="0"/>
              <a:t>Every</a:t>
            </a:r>
            <a:r>
              <a:rPr lang="en-US" altLang="en-US" dirty="0"/>
              <a:t> case where the premise is true, conclusion must also be true</a:t>
            </a:r>
          </a:p>
          <a:p>
            <a:pPr lvl="1"/>
            <a:r>
              <a:rPr lang="en-US" altLang="en-US" dirty="0"/>
              <a:t>Proof by rules of inference</a:t>
            </a:r>
          </a:p>
          <a:p>
            <a:pPr lvl="1"/>
            <a:r>
              <a:rPr lang="en-US" altLang="en-US" dirty="0"/>
              <a:t>Resolution refutation algorithm</a:t>
            </a:r>
          </a:p>
          <a:p>
            <a:r>
              <a:rPr lang="en-US" altLang="en-US" dirty="0"/>
              <a:t>How to prove conclusion is </a:t>
            </a:r>
            <a:r>
              <a:rPr lang="en-US" altLang="en-US" b="1" i="1" dirty="0"/>
              <a:t>invalid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/>
              <a:t>Truth table</a:t>
            </a:r>
          </a:p>
          <a:p>
            <a:pPr lvl="2"/>
            <a:r>
              <a:rPr lang="en-US" altLang="en-US" dirty="0"/>
              <a:t>Show </a:t>
            </a:r>
            <a:r>
              <a:rPr lang="en-US" altLang="en-US" b="1" i="1" dirty="0"/>
              <a:t>one</a:t>
            </a:r>
            <a:r>
              <a:rPr lang="en-US" altLang="en-US" dirty="0"/>
              <a:t> case where the premise is true, conclusion must also be true</a:t>
            </a:r>
          </a:p>
          <a:p>
            <a:pPr lvl="1"/>
            <a:r>
              <a:rPr lang="en-US" altLang="en-US" dirty="0"/>
              <a:t>Proof by rules of inference</a:t>
            </a:r>
          </a:p>
          <a:p>
            <a:pPr lvl="1"/>
            <a:r>
              <a:rPr lang="en-US" altLang="en-US" dirty="0"/>
              <a:t>Resolution refutation algorithm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28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</a:t>
            </a:r>
            <a:r>
              <a:rPr lang="en-US" altLang="en-US" dirty="0"/>
              <a:t>in propositional logic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How to prove conclusion is </a:t>
            </a:r>
            <a:r>
              <a:rPr lang="en-US" altLang="en-US" b="1" i="1" dirty="0"/>
              <a:t>valid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/>
              <a:t>Truth table</a:t>
            </a:r>
          </a:p>
          <a:p>
            <a:pPr lvl="2"/>
            <a:r>
              <a:rPr lang="en-US" altLang="en-US" b="1" i="1" dirty="0"/>
              <a:t>Every</a:t>
            </a:r>
            <a:r>
              <a:rPr lang="en-US" altLang="en-US" dirty="0"/>
              <a:t> case where the premise is true, conclusion must also be true</a:t>
            </a:r>
          </a:p>
          <a:p>
            <a:pPr lvl="1"/>
            <a:r>
              <a:rPr lang="en-US" altLang="en-US" dirty="0"/>
              <a:t>Proof by rules of inference</a:t>
            </a:r>
          </a:p>
          <a:p>
            <a:pPr lvl="1"/>
            <a:r>
              <a:rPr lang="en-US" altLang="en-US" dirty="0"/>
              <a:t>Resolution refutation algorithm</a:t>
            </a:r>
          </a:p>
          <a:p>
            <a:r>
              <a:rPr lang="en-US" altLang="en-US" dirty="0"/>
              <a:t>How to prove conclusion is </a:t>
            </a:r>
            <a:r>
              <a:rPr lang="en-US" altLang="en-US" b="1" i="1" dirty="0"/>
              <a:t>invalid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/>
              <a:t>Truth table</a:t>
            </a:r>
          </a:p>
          <a:p>
            <a:pPr lvl="2"/>
            <a:r>
              <a:rPr lang="en-US" altLang="en-US" dirty="0"/>
              <a:t>Show </a:t>
            </a:r>
            <a:r>
              <a:rPr lang="en-US" altLang="en-US" b="1" i="1" dirty="0"/>
              <a:t>one</a:t>
            </a:r>
            <a:r>
              <a:rPr lang="en-US" altLang="en-US" dirty="0"/>
              <a:t> case where the premise is true, conclusion must also be true</a:t>
            </a:r>
          </a:p>
          <a:p>
            <a:pPr lvl="1"/>
            <a:r>
              <a:rPr lang="en-US" altLang="en-US" strike="sngStrike" dirty="0"/>
              <a:t>Proof by rules of inference </a:t>
            </a:r>
          </a:p>
          <a:p>
            <a:pPr lvl="1"/>
            <a:r>
              <a:rPr lang="en-US" altLang="en-US" dirty="0"/>
              <a:t>Resolution refutation algorithm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973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Propositional logic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Symbolic logic for manipulating propositions</a:t>
            </a:r>
          </a:p>
          <a:p>
            <a:r>
              <a:rPr lang="en-US" dirty="0"/>
              <a:t>Develop a propositional logic system to decide where to move</a:t>
            </a:r>
          </a:p>
          <a:p>
            <a:r>
              <a:rPr lang="en-US" dirty="0"/>
              <a:t>What variables?</a:t>
            </a:r>
          </a:p>
          <a:p>
            <a:r>
              <a:rPr lang="en-US" dirty="0"/>
              <a:t>How to represent:</a:t>
            </a:r>
          </a:p>
          <a:p>
            <a:pPr lvl="1"/>
            <a:r>
              <a:rPr lang="en-US" dirty="0"/>
              <a:t>S11 = None ⇒ S12 = Safe ∧ S21 = Safe</a:t>
            </a:r>
          </a:p>
          <a:p>
            <a:r>
              <a:rPr lang="en-US" dirty="0"/>
              <a:t>How many rules?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91" y="2890818"/>
            <a:ext cx="3735228" cy="32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03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</a:t>
            </a:r>
            <a:r>
              <a:rPr lang="en-US" altLang="en-US" dirty="0"/>
              <a:t>in predicate logic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How to prove conclusion is </a:t>
            </a:r>
            <a:r>
              <a:rPr lang="en-US" altLang="en-US" b="1" i="1" dirty="0"/>
              <a:t>valid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strike="sngStrike" dirty="0"/>
              <a:t>Truth table</a:t>
            </a:r>
          </a:p>
          <a:p>
            <a:pPr lvl="2"/>
            <a:r>
              <a:rPr lang="en-US" altLang="en-US" b="1" i="1" strike="sngStrike" dirty="0"/>
              <a:t>Every</a:t>
            </a:r>
            <a:r>
              <a:rPr lang="en-US" altLang="en-US" strike="sngStrike" dirty="0"/>
              <a:t> case where the premise is true, conclusion must also be true</a:t>
            </a:r>
          </a:p>
          <a:p>
            <a:pPr lvl="1"/>
            <a:r>
              <a:rPr lang="en-US" altLang="en-US" dirty="0"/>
              <a:t>Proof by rules of inference</a:t>
            </a:r>
          </a:p>
          <a:p>
            <a:pPr lvl="1"/>
            <a:r>
              <a:rPr lang="en-US" altLang="en-US" dirty="0"/>
              <a:t>Resolution refutation algorithm</a:t>
            </a:r>
          </a:p>
          <a:p>
            <a:r>
              <a:rPr lang="en-US" altLang="en-US" dirty="0"/>
              <a:t>How to prove conclusion is </a:t>
            </a:r>
            <a:r>
              <a:rPr lang="en-US" altLang="en-US" b="1" i="1" dirty="0"/>
              <a:t>invalid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strike="sngStrike" dirty="0"/>
              <a:t>Truth table</a:t>
            </a:r>
          </a:p>
          <a:p>
            <a:pPr lvl="2"/>
            <a:r>
              <a:rPr lang="en-US" altLang="en-US" strike="sngStrike" dirty="0"/>
              <a:t>Show </a:t>
            </a:r>
            <a:r>
              <a:rPr lang="en-US" altLang="en-US" b="1" i="1" strike="sngStrike" dirty="0"/>
              <a:t>one</a:t>
            </a:r>
            <a:r>
              <a:rPr lang="en-US" altLang="en-US" strike="sngStrike" dirty="0"/>
              <a:t> case where the premise is true, conclusion must also be true</a:t>
            </a:r>
          </a:p>
          <a:p>
            <a:pPr lvl="1"/>
            <a:r>
              <a:rPr lang="en-US" altLang="en-US" strike="sngStrike" dirty="0"/>
              <a:t>Proof by rules of inference </a:t>
            </a:r>
          </a:p>
          <a:p>
            <a:pPr lvl="1"/>
            <a:r>
              <a:rPr lang="en-US" altLang="en-US" strike="sngStrike" dirty="0"/>
              <a:t>Resolution refutation algorithm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754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Predicate Calculus/First Order Logic (FOL)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5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000" dirty="0"/>
                  <a:t>In addition to propositions, FOL provides:</a:t>
                </a: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Variables</a:t>
                </a:r>
              </a:p>
              <a:p>
                <a:pPr lvl="1"/>
                <a:r>
                  <a:rPr lang="en-US" altLang="en-US" sz="1600" dirty="0">
                    <a:sym typeface="Symbol" panose="05050102010706020507" pitchFamily="18" charset="2"/>
                  </a:rPr>
                  <a:t>Represent objects in the world</a:t>
                </a:r>
              </a:p>
              <a:p>
                <a:pPr lvl="1"/>
                <a:r>
                  <a:rPr lang="en-US" altLang="en-US" sz="1600" dirty="0">
                    <a:sym typeface="Symbol" panose="05050102010706020507" pitchFamily="18" charset="2"/>
                  </a:rPr>
                  <a:t>x, y </a:t>
                </a: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Functions</a:t>
                </a:r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sz="1600" dirty="0">
                    <a:sym typeface="Symbol" panose="05050102010706020507" pitchFamily="18" charset="2"/>
                  </a:rPr>
                  <a:t>father-of(Mary) = John</a:t>
                </a:r>
              </a:p>
              <a:p>
                <a:pPr lvl="1"/>
                <a:r>
                  <a:rPr lang="en-US" altLang="en-US" sz="1600" dirty="0">
                    <a:sym typeface="Symbol" panose="05050102010706020507" pitchFamily="18" charset="2"/>
                  </a:rPr>
                  <a:t>Function input and output are objects</a:t>
                </a: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Predicates</a:t>
                </a:r>
              </a:p>
              <a:p>
                <a:pPr lvl="1"/>
                <a:r>
                  <a:rPr lang="en-US" altLang="en-US" sz="1600" dirty="0">
                    <a:sym typeface="Symbol" panose="05050102010706020507" pitchFamily="18" charset="2"/>
                  </a:rPr>
                  <a:t>Represent relationships between objects</a:t>
                </a:r>
              </a:p>
              <a:p>
                <a:pPr lvl="1"/>
                <a:r>
                  <a:rPr lang="en-US" altLang="en-US" sz="1600" dirty="0">
                    <a:sym typeface="Symbol" panose="05050102010706020507" pitchFamily="18" charset="2"/>
                  </a:rPr>
                  <a:t>father-of (Mary, John)</a:t>
                </a:r>
              </a:p>
              <a:p>
                <a:pPr lvl="1"/>
                <a:r>
                  <a:rPr lang="en-US" altLang="en-US" sz="1600" dirty="0">
                    <a:sym typeface="Symbol" panose="05050102010706020507" pitchFamily="18" charset="2"/>
                  </a:rPr>
                  <a:t>father-of (x, y)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r>
                  <a:rPr lang="en-US" altLang="en-US" sz="1600" dirty="0">
                    <a:sym typeface="Symbol" panose="05050102010706020507" pitchFamily="18" charset="2"/>
                  </a:rPr>
                  <a:t>child(</a:t>
                </a:r>
                <a:r>
                  <a:rPr lang="en-US" altLang="en-US" sz="1600" dirty="0" err="1">
                    <a:sym typeface="Symbol" panose="05050102010706020507" pitchFamily="18" charset="2"/>
                  </a:rPr>
                  <a:t>y,x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)</a:t>
                </a:r>
              </a:p>
              <a:p>
                <a:pPr lvl="1"/>
                <a:r>
                  <a:rPr lang="en-US" altLang="en-US" sz="1600" dirty="0">
                    <a:sym typeface="Symbol" panose="05050102010706020507" pitchFamily="18" charset="2"/>
                  </a:rPr>
                  <a:t>Predicate is either True or False</a:t>
                </a:r>
              </a:p>
            </p:txBody>
          </p:sp>
        </mc:Choice>
        <mc:Fallback xmlns="">
          <p:sp>
            <p:nvSpPr>
              <p:cNvPr id="195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6411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FOL sentence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>
                <a:solidFill>
                  <a:srgbClr val="0000FF"/>
                </a:solidFill>
              </a:rPr>
              <a:t>Constant symbols</a:t>
            </a:r>
            <a:r>
              <a:rPr lang="en-US" altLang="en-US" dirty="0"/>
              <a:t> correspond to objects (“individuals”) in the Universe</a:t>
            </a:r>
          </a:p>
          <a:p>
            <a:pPr lvl="1"/>
            <a:r>
              <a:rPr lang="en-US" altLang="en-US" dirty="0"/>
              <a:t>E.g., Today, Mary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Convention: begin with a Capital letter</a:t>
            </a:r>
            <a:endParaRPr lang="en-US" altLang="en-US" dirty="0"/>
          </a:p>
          <a:p>
            <a:r>
              <a:rPr lang="en-US" altLang="en-US" i="1" dirty="0">
                <a:solidFill>
                  <a:srgbClr val="0000FF"/>
                </a:solidFill>
              </a:rPr>
              <a:t>Variable symbols</a:t>
            </a:r>
            <a:r>
              <a:rPr lang="en-US" altLang="en-US" dirty="0"/>
              <a:t> represent one of the objects 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/>
              <a:t>E.g., x, y, z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/>
              <a:t>Convention: use small letters</a:t>
            </a:r>
          </a:p>
          <a:p>
            <a:r>
              <a:rPr lang="en-US" altLang="en-US" i="1" dirty="0">
                <a:solidFill>
                  <a:srgbClr val="0000FF"/>
                </a:solidFill>
              </a:rPr>
              <a:t>Function symbols</a:t>
            </a:r>
          </a:p>
          <a:p>
            <a:pPr lvl="1"/>
            <a:r>
              <a:rPr lang="en-US" altLang="en-US" dirty="0"/>
              <a:t>E.g., mother-of (Bill); maximum-of (</a:t>
            </a:r>
            <a:r>
              <a:rPr lang="en-US" altLang="en-US" dirty="0" err="1"/>
              <a:t>x,y</a:t>
            </a:r>
            <a:r>
              <a:rPr lang="en-US" altLang="en-US" dirty="0"/>
              <a:t>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34317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FOL sentence</a:t>
            </a:r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00FF"/>
                </a:solidFill>
              </a:rPr>
              <a:t>function expression</a:t>
            </a:r>
            <a:r>
              <a:rPr lang="en-US" altLang="en-US" dirty="0"/>
              <a:t> consists of a function symbol of arity n, followed by n terms</a:t>
            </a:r>
            <a:endParaRPr lang="en-US" altLang="en-US" baseline="-25000" dirty="0"/>
          </a:p>
          <a:p>
            <a:pPr lvl="1"/>
            <a:r>
              <a:rPr lang="en-US" altLang="en-US" dirty="0"/>
              <a:t>mother-of(mother-of(joe))</a:t>
            </a:r>
          </a:p>
          <a:p>
            <a:pPr lvl="1"/>
            <a:r>
              <a:rPr lang="en-US" altLang="en-US" dirty="0"/>
              <a:t>maximum(maximum(7, 18), </a:t>
            </a:r>
            <a:r>
              <a:rPr lang="en-US" altLang="en-US" dirty="0" err="1"/>
              <a:t>add_one</a:t>
            </a:r>
            <a:r>
              <a:rPr lang="en-US" altLang="en-US" dirty="0"/>
              <a:t>(18))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sz="2400" dirty="0"/>
              <a:t>Arity: number of input parameters</a:t>
            </a:r>
          </a:p>
          <a:p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00FF"/>
                </a:solidFill>
              </a:rPr>
              <a:t>term</a:t>
            </a:r>
            <a:r>
              <a:rPr lang="en-US" altLang="en-US" dirty="0"/>
              <a:t> is either a constant, variable, or function expression.</a:t>
            </a:r>
          </a:p>
          <a:p>
            <a:pPr lvl="1"/>
            <a:r>
              <a:rPr lang="en-US" altLang="en-US" dirty="0" err="1"/>
              <a:t>color_of</a:t>
            </a:r>
            <a:r>
              <a:rPr lang="en-US" altLang="en-US" dirty="0"/>
              <a:t>(</a:t>
            </a:r>
            <a:r>
              <a:rPr lang="en-US" altLang="en-US" dirty="0" err="1"/>
              <a:t>house_of</a:t>
            </a:r>
            <a:r>
              <a:rPr lang="en-US" altLang="en-US" dirty="0"/>
              <a:t>(neighbor(Joe)))</a:t>
            </a:r>
          </a:p>
          <a:p>
            <a:pPr lvl="1"/>
            <a:r>
              <a:rPr lang="en-US" altLang="en-US" dirty="0" err="1"/>
              <a:t>house_of</a:t>
            </a:r>
            <a:r>
              <a:rPr lang="en-US" altLang="en-US" dirty="0"/>
              <a:t>(x)	</a:t>
            </a:r>
          </a:p>
        </p:txBody>
      </p:sp>
    </p:spTree>
    <p:extLst>
      <p:ext uri="{BB962C8B-B14F-4D97-AF65-F5344CB8AC3E}">
        <p14:creationId xmlns:p14="http://schemas.microsoft.com/office/powerpoint/2010/main" val="2238264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FOL sentence</a:t>
            </a:r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00FF"/>
                </a:solidFill>
              </a:rPr>
              <a:t>term</a:t>
            </a:r>
            <a:r>
              <a:rPr lang="en-US" altLang="en-US" dirty="0"/>
              <a:t> is either a constant or variable</a:t>
            </a:r>
          </a:p>
          <a:p>
            <a:r>
              <a:rPr lang="en-US" altLang="en-US" dirty="0"/>
              <a:t>Can also be a function expression</a:t>
            </a:r>
          </a:p>
          <a:p>
            <a:pPr lvl="1"/>
            <a:r>
              <a:rPr lang="en-US" altLang="en-US" dirty="0" err="1"/>
              <a:t>color_of</a:t>
            </a:r>
            <a:r>
              <a:rPr lang="en-US" altLang="en-US" dirty="0"/>
              <a:t>(</a:t>
            </a:r>
            <a:r>
              <a:rPr lang="en-US" altLang="en-US" dirty="0" err="1"/>
              <a:t>house_of</a:t>
            </a:r>
            <a:r>
              <a:rPr lang="en-US" altLang="en-US" dirty="0"/>
              <a:t>(neighbor(Joe)))</a:t>
            </a:r>
          </a:p>
          <a:p>
            <a:pPr lvl="1"/>
            <a:r>
              <a:rPr lang="en-US" altLang="en-US" dirty="0" err="1"/>
              <a:t>house_of</a:t>
            </a:r>
            <a:r>
              <a:rPr lang="en-US" altLang="en-US" dirty="0"/>
              <a:t>(x)	</a:t>
            </a:r>
          </a:p>
        </p:txBody>
      </p:sp>
    </p:spTree>
    <p:extLst>
      <p:ext uri="{BB962C8B-B14F-4D97-AF65-F5344CB8AC3E}">
        <p14:creationId xmlns:p14="http://schemas.microsoft.com/office/powerpoint/2010/main" val="924232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FOL sentence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0000FF"/>
                </a:solidFill>
              </a:rPr>
              <a:t>Predicate symbols</a:t>
            </a:r>
            <a:endParaRPr lang="en-US" altLang="en-US" dirty="0"/>
          </a:p>
          <a:p>
            <a:pPr lvl="1"/>
            <a:r>
              <a:rPr lang="en-US" altLang="en-US" dirty="0"/>
              <a:t>Represent a specific relationship between objects</a:t>
            </a:r>
          </a:p>
          <a:p>
            <a:r>
              <a:rPr lang="en-US" altLang="en-US" dirty="0"/>
              <a:t>An </a:t>
            </a:r>
            <a:r>
              <a:rPr lang="en-US" altLang="en-US" i="1" dirty="0">
                <a:solidFill>
                  <a:srgbClr val="0000FF"/>
                </a:solidFill>
              </a:rPr>
              <a:t>atomic sentence</a:t>
            </a:r>
            <a:r>
              <a:rPr lang="en-US" altLang="en-US" dirty="0"/>
              <a:t> is a predicate symbol of arity n, followed by n terms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sz="2400" dirty="0">
                <a:sym typeface="Symbol" panose="05050102010706020507" pitchFamily="18" charset="2"/>
              </a:rPr>
              <a:t>father-of (Mary, John)</a:t>
            </a:r>
          </a:p>
          <a:p>
            <a:r>
              <a:rPr lang="en-US" altLang="en-US" dirty="0"/>
              <a:t>The truth values, True and False, are also atomic sentences.</a:t>
            </a:r>
          </a:p>
        </p:txBody>
      </p:sp>
    </p:spTree>
    <p:extLst>
      <p:ext uri="{BB962C8B-B14F-4D97-AF65-F5344CB8AC3E}">
        <p14:creationId xmlns:p14="http://schemas.microsoft.com/office/powerpoint/2010/main" val="30737456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FOL sentence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180" name="Rectangle 1028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Every atomic sentence is a </a:t>
                </a:r>
                <a:r>
                  <a:rPr lang="en-US" altLang="en-US" i="1" dirty="0">
                    <a:solidFill>
                      <a:schemeClr val="accent1"/>
                    </a:solidFill>
                  </a:rPr>
                  <a:t>sentence</a:t>
                </a:r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1. If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dirty="0"/>
                  <a:t> is a sentence, then so is its negation, 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s</a:t>
                </a: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 If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en-US" baseline="-25000" dirty="0"/>
                  <a:t> </a:t>
                </a:r>
                <a:r>
                  <a:rPr lang="en-US" altLang="en-US" dirty="0"/>
                  <a:t>and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en-US" baseline="-25000" dirty="0"/>
                  <a:t> </a:t>
                </a:r>
                <a:r>
                  <a:rPr lang="en-US" altLang="en-US" dirty="0"/>
                  <a:t>are sentences, then so is their</a:t>
                </a: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2. Conjunction,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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</a:t>
                </a:r>
                <a:endParaRPr lang="en-US" altLang="en-US" dirty="0">
                  <a:solidFill>
                    <a:schemeClr val="accent1"/>
                  </a:solidFill>
                </a:endParaRPr>
              </a:p>
              <a:p>
                <a:r>
                  <a:rPr lang="en-US" altLang="en-US" dirty="0"/>
                  <a:t>3. </a:t>
                </a:r>
                <a:r>
                  <a:rPr lang="en-US" altLang="en-US" dirty="0">
                    <a:sym typeface="Symbol" panose="05050102010706020507" pitchFamily="18" charset="2"/>
                  </a:rPr>
                  <a:t>Disjunction,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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 </a:t>
                </a: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4. Implication,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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</a:t>
                </a:r>
                <a:endParaRPr lang="en-US" altLang="en-US" dirty="0">
                  <a:solidFill>
                    <a:schemeClr val="accent1"/>
                  </a:solidFill>
                </a:endParaRPr>
              </a:p>
              <a:p>
                <a:r>
                  <a:rPr lang="en-US" altLang="en-US" dirty="0"/>
                  <a:t>5. Equivalence,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↔</m:t>
                    </m:r>
                  </m:oMath>
                </a14:m>
                <a:r>
                  <a:rPr lang="en-US" altLang="en-US" dirty="0">
                    <a:solidFill>
                      <a:schemeClr val="accent1"/>
                    </a:solidFill>
                  </a:rPr>
                  <a:t> 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 </a:t>
                </a:r>
              </a:p>
              <a:p>
                <a:r>
                  <a:rPr lang="en-US" altLang="en-US" dirty="0"/>
                  <a:t>If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x</a:t>
                </a:r>
                <a:r>
                  <a:rPr lang="en-US" altLang="en-US" dirty="0"/>
                  <a:t> is a variable and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dirty="0"/>
                  <a:t> is a sentence, then so are</a:t>
                </a:r>
              </a:p>
              <a:p>
                <a:r>
                  <a:rPr lang="en-US" altLang="en-US" dirty="0"/>
                  <a:t>6. Universal quantification, 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x s</a:t>
                </a: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7. Existential quantification, 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x s</a:t>
                </a:r>
              </a:p>
              <a:p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78180" name="Rectangle 10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7261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Difference between sentences and terms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Logic sentences evaluate to True or False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Functions evaluate to objects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Functions are </a:t>
            </a:r>
            <a:r>
              <a:rPr lang="en-US" altLang="en-US" u="sng" dirty="0">
                <a:sym typeface="Symbol" panose="05050102010706020507" pitchFamily="18" charset="2"/>
              </a:rPr>
              <a:t>not</a:t>
            </a:r>
            <a:r>
              <a:rPr lang="en-US" altLang="en-US" dirty="0">
                <a:sym typeface="Symbol" panose="05050102010706020507" pitchFamily="18" charset="2"/>
              </a:rPr>
              <a:t> atomic sentences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57400" y="3429000"/>
            <a:ext cx="7620000" cy="253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ym typeface="Symbol" panose="05050102010706020507" pitchFamily="18" charset="2"/>
              </a:rPr>
              <a:t></a:t>
            </a:r>
            <a:r>
              <a:rPr lang="en-US" altLang="en-US" dirty="0"/>
              <a:t>x mammal(x)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lays-eggs(x)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31241" y="4081464"/>
            <a:ext cx="1164359" cy="39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49000"/>
              </a:lnSpc>
            </a:pPr>
            <a:r>
              <a:rPr lang="en-US" altLang="en-US" sz="2000" dirty="0"/>
              <a:t>Predicate</a:t>
            </a:r>
          </a:p>
          <a:p>
            <a:pPr>
              <a:lnSpc>
                <a:spcPct val="49000"/>
              </a:lnSpc>
            </a:pPr>
            <a:r>
              <a:rPr lang="en-US" altLang="en-US" sz="2000" dirty="0"/>
              <a:t>symbol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72000" y="4081464"/>
            <a:ext cx="180453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/>
              <a:t>term (constant)</a:t>
            </a:r>
          </a:p>
        </p:txBody>
      </p:sp>
    </p:spTree>
    <p:extLst>
      <p:ext uri="{BB962C8B-B14F-4D97-AF65-F5344CB8AC3E}">
        <p14:creationId xmlns:p14="http://schemas.microsoft.com/office/powerpoint/2010/main" val="267114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6469</TotalTime>
  <Words>1406</Words>
  <Application>Microsoft Office PowerPoint</Application>
  <PresentationFormat>Widescreen</PresentationFormat>
  <Paragraphs>203</Paragraphs>
  <Slides>20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CPSC 583 Expert Systems Design Theory</vt:lpstr>
      <vt:lpstr>Propositional logic review</vt:lpstr>
      <vt:lpstr>Predicate Calculus/First Order Logic (FOL)</vt:lpstr>
      <vt:lpstr>Building a FOL sentence</vt:lpstr>
      <vt:lpstr>Building a FOL sentence</vt:lpstr>
      <vt:lpstr>Building a FOL sentence</vt:lpstr>
      <vt:lpstr>Building a FOL sentence</vt:lpstr>
      <vt:lpstr>Building a FOL sentence</vt:lpstr>
      <vt:lpstr>Difference between sentences and terms</vt:lpstr>
      <vt:lpstr>Quantifiers</vt:lpstr>
      <vt:lpstr>Universal quantifiers</vt:lpstr>
      <vt:lpstr>Existential quantifiers</vt:lpstr>
      <vt:lpstr>Quantifier Scope</vt:lpstr>
      <vt:lpstr>Connections between All and Exists</vt:lpstr>
      <vt:lpstr>Translating English to FOL</vt:lpstr>
      <vt:lpstr>Translating English to FOL</vt:lpstr>
      <vt:lpstr>Translating English to FOL</vt:lpstr>
      <vt:lpstr>Inference in propositional logic</vt:lpstr>
      <vt:lpstr>Inference in propositional logic</vt:lpstr>
      <vt:lpstr>Inference in predicate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anandvp</dc:creator>
  <cp:lastModifiedBy>Panangadan, Anand</cp:lastModifiedBy>
  <cp:revision>217</cp:revision>
  <dcterms:created xsi:type="dcterms:W3CDTF">2015-09-15T20:27:29Z</dcterms:created>
  <dcterms:modified xsi:type="dcterms:W3CDTF">2024-09-12T22:39:56Z</dcterms:modified>
</cp:coreProperties>
</file>