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6"/>
  </p:notesMasterIdLst>
  <p:sldIdLst>
    <p:sldId id="256" r:id="rId2"/>
    <p:sldId id="1014" r:id="rId3"/>
    <p:sldId id="1016" r:id="rId4"/>
    <p:sldId id="890" r:id="rId5"/>
    <p:sldId id="894" r:id="rId6"/>
    <p:sldId id="895" r:id="rId7"/>
    <p:sldId id="899" r:id="rId8"/>
    <p:sldId id="900" r:id="rId9"/>
    <p:sldId id="901" r:id="rId10"/>
    <p:sldId id="908" r:id="rId11"/>
    <p:sldId id="909" r:id="rId12"/>
    <p:sldId id="910" r:id="rId13"/>
    <p:sldId id="911" r:id="rId14"/>
    <p:sldId id="912" r:id="rId15"/>
    <p:sldId id="913" r:id="rId16"/>
    <p:sldId id="914" r:id="rId17"/>
    <p:sldId id="891" r:id="rId18"/>
    <p:sldId id="925" r:id="rId19"/>
    <p:sldId id="924" r:id="rId20"/>
    <p:sldId id="915" r:id="rId21"/>
    <p:sldId id="927" r:id="rId22"/>
    <p:sldId id="1025" r:id="rId23"/>
    <p:sldId id="917" r:id="rId24"/>
    <p:sldId id="928" r:id="rId25"/>
    <p:sldId id="929" r:id="rId26"/>
    <p:sldId id="918" r:id="rId27"/>
    <p:sldId id="1028" r:id="rId28"/>
    <p:sldId id="1029" r:id="rId29"/>
    <p:sldId id="957" r:id="rId30"/>
    <p:sldId id="916" r:id="rId31"/>
    <p:sldId id="940" r:id="rId32"/>
    <p:sldId id="926" r:id="rId33"/>
    <p:sldId id="935" r:id="rId34"/>
    <p:sldId id="934" r:id="rId35"/>
    <p:sldId id="931" r:id="rId36"/>
    <p:sldId id="933" r:id="rId37"/>
    <p:sldId id="1043" r:id="rId38"/>
    <p:sldId id="954" r:id="rId39"/>
    <p:sldId id="955" r:id="rId40"/>
    <p:sldId id="956" r:id="rId41"/>
    <p:sldId id="1044" r:id="rId42"/>
    <p:sldId id="1047" r:id="rId43"/>
    <p:sldId id="964" r:id="rId44"/>
    <p:sldId id="965" r:id="rId45"/>
    <p:sldId id="966" r:id="rId46"/>
    <p:sldId id="967" r:id="rId47"/>
    <p:sldId id="968" r:id="rId48"/>
    <p:sldId id="969" r:id="rId49"/>
    <p:sldId id="970" r:id="rId50"/>
    <p:sldId id="971" r:id="rId51"/>
    <p:sldId id="972" r:id="rId52"/>
    <p:sldId id="973" r:id="rId53"/>
    <p:sldId id="974" r:id="rId54"/>
    <p:sldId id="975" r:id="rId55"/>
    <p:sldId id="1006" r:id="rId56"/>
    <p:sldId id="1002" r:id="rId57"/>
    <p:sldId id="1030" r:id="rId58"/>
    <p:sldId id="1031" r:id="rId59"/>
    <p:sldId id="1032" r:id="rId60"/>
    <p:sldId id="1035" r:id="rId61"/>
    <p:sldId id="1036" r:id="rId62"/>
    <p:sldId id="1007" r:id="rId63"/>
    <p:sldId id="1008" r:id="rId64"/>
    <p:sldId id="1009" r:id="rId65"/>
    <p:sldId id="1049" r:id="rId66"/>
    <p:sldId id="991" r:id="rId67"/>
    <p:sldId id="992" r:id="rId68"/>
    <p:sldId id="995" r:id="rId69"/>
    <p:sldId id="993" r:id="rId70"/>
    <p:sldId id="996" r:id="rId71"/>
    <p:sldId id="997" r:id="rId72"/>
    <p:sldId id="998" r:id="rId73"/>
    <p:sldId id="999" r:id="rId74"/>
    <p:sldId id="1001" r:id="rId75"/>
    <p:sldId id="1040" r:id="rId76"/>
    <p:sldId id="273" r:id="rId77"/>
    <p:sldId id="976" r:id="rId78"/>
    <p:sldId id="269" r:id="rId79"/>
    <p:sldId id="1048" r:id="rId80"/>
    <p:sldId id="977" r:id="rId81"/>
    <p:sldId id="980" r:id="rId82"/>
    <p:sldId id="978" r:id="rId83"/>
    <p:sldId id="979" r:id="rId84"/>
    <p:sldId id="982" r:id="rId85"/>
    <p:sldId id="981" r:id="rId86"/>
    <p:sldId id="1041" r:id="rId87"/>
    <p:sldId id="1042" r:id="rId88"/>
    <p:sldId id="984" r:id="rId89"/>
    <p:sldId id="985" r:id="rId90"/>
    <p:sldId id="986" r:id="rId91"/>
    <p:sldId id="987" r:id="rId92"/>
    <p:sldId id="988" r:id="rId93"/>
    <p:sldId id="1020" r:id="rId94"/>
    <p:sldId id="1021" r:id="rId95"/>
    <p:sldId id="1022" r:id="rId96"/>
    <p:sldId id="1045" r:id="rId97"/>
    <p:sldId id="1050" r:id="rId98"/>
    <p:sldId id="1046" r:id="rId99"/>
    <p:sldId id="1023" r:id="rId100"/>
    <p:sldId id="989" r:id="rId101"/>
    <p:sldId id="1037" r:id="rId102"/>
    <p:sldId id="1038" r:id="rId103"/>
    <p:sldId id="1039" r:id="rId104"/>
    <p:sldId id="1013" r:id="rId105"/>
  </p:sldIdLst>
  <p:sldSz cx="12192000" cy="6858000"/>
  <p:notesSz cx="6858000"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9" autoAdjust="0"/>
    <p:restoredTop sz="94660"/>
  </p:normalViewPr>
  <p:slideViewPr>
    <p:cSldViewPr snapToGrid="0">
      <p:cViewPr varScale="1">
        <p:scale>
          <a:sx n="89" d="100"/>
          <a:sy n="89" d="100"/>
        </p:scale>
        <p:origin x="84" y="126"/>
      </p:cViewPr>
      <p:guideLst>
        <p:guide orient="horz" pos="2160"/>
        <p:guide pos="3840"/>
      </p:guideLst>
    </p:cSldViewPr>
  </p:slideViewPr>
  <p:notesTextViewPr>
    <p:cViewPr>
      <p:scale>
        <a:sx n="3" d="2"/>
        <a:sy n="3" d="2"/>
      </p:scale>
      <p:origin x="0" y="0"/>
    </p:cViewPr>
  </p:notesTextViewPr>
  <p:sorterViewPr>
    <p:cViewPr varScale="1">
      <p:scale>
        <a:sx n="1" d="1"/>
        <a:sy n="1" d="1"/>
      </p:scale>
      <p:origin x="0" y="-337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2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231"/>
          </a:xfrm>
          <a:prstGeom prst="rect">
            <a:avLst/>
          </a:prstGeom>
        </p:spPr>
        <p:txBody>
          <a:bodyPr vert="horz" lIns="91440" tIns="45720" rIns="91440" bIns="45720" rtlCol="0"/>
          <a:lstStyle>
            <a:lvl1pPr algn="r">
              <a:defRPr sz="1200"/>
            </a:lvl1pPr>
          </a:lstStyle>
          <a:p>
            <a:fld id="{486E37E5-3790-4B06-8EC3-D07AA97CCF9F}" type="datetimeFigureOut">
              <a:rPr lang="en-US" smtClean="0"/>
              <a:t>10/31/2024</a:t>
            </a:fld>
            <a:endParaRPr lang="en-US"/>
          </a:p>
        </p:txBody>
      </p:sp>
      <p:sp>
        <p:nvSpPr>
          <p:cNvPr id="4" name="Slide Image Placeholder 3"/>
          <p:cNvSpPr>
            <a:spLocks noGrp="1" noRot="1" noChangeAspect="1"/>
          </p:cNvSpPr>
          <p:nvPr>
            <p:ph type="sldImg" idx="2"/>
          </p:nvPr>
        </p:nvSpPr>
        <p:spPr>
          <a:xfrm>
            <a:off x="635000" y="1163638"/>
            <a:ext cx="5588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32"/>
            <a:ext cx="5486400" cy="366670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6"/>
            <a:ext cx="2971800" cy="4672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5046"/>
            <a:ext cx="2971800" cy="467230"/>
          </a:xfrm>
          <a:prstGeom prst="rect">
            <a:avLst/>
          </a:prstGeom>
        </p:spPr>
        <p:txBody>
          <a:bodyPr vert="horz" lIns="91440" tIns="45720" rIns="91440" bIns="45720" rtlCol="0" anchor="b"/>
          <a:lstStyle>
            <a:lvl1pPr algn="r">
              <a:defRPr sz="1200"/>
            </a:lvl1pPr>
          </a:lstStyle>
          <a:p>
            <a:fld id="{4E8E58C9-17CC-46A3-9DA2-B7EF30A2929E}" type="slidenum">
              <a:rPr lang="en-US" smtClean="0"/>
              <a:t>‹#›</a:t>
            </a:fld>
            <a:endParaRPr lang="en-US"/>
          </a:p>
        </p:txBody>
      </p:sp>
    </p:spTree>
    <p:extLst>
      <p:ext uri="{BB962C8B-B14F-4D97-AF65-F5344CB8AC3E}">
        <p14:creationId xmlns:p14="http://schemas.microsoft.com/office/powerpoint/2010/main" val="1631535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E58C9-17CC-46A3-9DA2-B7EF30A2929E}" type="slidenum">
              <a:rPr lang="en-US" smtClean="0"/>
              <a:t>1</a:t>
            </a:fld>
            <a:endParaRPr lang="en-US"/>
          </a:p>
        </p:txBody>
      </p:sp>
    </p:spTree>
    <p:extLst>
      <p:ext uri="{BB962C8B-B14F-4D97-AF65-F5344CB8AC3E}">
        <p14:creationId xmlns:p14="http://schemas.microsoft.com/office/powerpoint/2010/main" val="122564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9DC08-1B46-4B89-B6F9-5B93CE5FB36B}" type="slidenum">
              <a:rPr lang="en-GB" altLang="en-US"/>
              <a:pPr/>
              <a:t>12</a:t>
            </a:fld>
            <a:endParaRPr lang="en-GB" alt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78284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94B8E3-0811-4E44-BF0F-C6FC25E84961}" type="slidenum">
              <a:rPr lang="en-GB" altLang="en-US"/>
              <a:pPr/>
              <a:t>13</a:t>
            </a:fld>
            <a:endParaRPr lang="en-GB" alt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227013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D0969B-7DCB-4D51-9B59-6996BBBC5452}" type="slidenum">
              <a:rPr lang="en-GB" altLang="en-US"/>
              <a:pPr/>
              <a:t>14</a:t>
            </a:fld>
            <a:endParaRPr lang="en-GB"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2759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F314B-5AD1-4797-AC91-734674B3D13E}" type="slidenum">
              <a:rPr lang="en-GB" altLang="en-US"/>
              <a:pPr/>
              <a:t>15</a:t>
            </a:fld>
            <a:endParaRPr lang="en-GB" alt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894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561364-38D8-4169-9A2E-10C52F90C790}" type="slidenum">
              <a:rPr lang="en-GB" altLang="en-US"/>
              <a:pPr/>
              <a:t>16</a:t>
            </a:fld>
            <a:endParaRPr lang="en-GB"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5813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CDB0736-E865-4E26-9F0E-BA520639C72A}" type="slidenum">
              <a:rPr lang="en-US" altLang="en-US" sz="1200"/>
              <a:pPr eaLnBrk="1" hangingPunct="1"/>
              <a:t>17</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08320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B274CC3-EADF-49CA-9E35-33AA9A7B1622}" type="slidenum">
              <a:rPr lang="en-US" altLang="en-US" sz="1200"/>
              <a:pPr eaLnBrk="1" hangingPunct="1"/>
              <a:t>19</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048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94CA4-6C0A-4738-B072-3C6A12A1F951}" type="slidenum">
              <a:rPr lang="en-GB" altLang="en-US"/>
              <a:pPr/>
              <a:t>20</a:t>
            </a:fld>
            <a:endParaRPr lang="en-GB" altLang="en-US"/>
          </a:p>
        </p:txBody>
      </p:sp>
      <p:sp>
        <p:nvSpPr>
          <p:cNvPr id="38914" name="Rectangle 2"/>
          <p:cNvSpPr>
            <a:spLocks noGrp="1" noRot="1" noChangeAspect="1" noChangeArrowheads="1" noTextEdit="1"/>
          </p:cNvSpPr>
          <p:nvPr>
            <p:ph type="sldImg"/>
          </p:nvPr>
        </p:nvSpPr>
        <p:spPr>
          <a:xfrm>
            <a:off x="246063" y="639763"/>
            <a:ext cx="6824662" cy="3840162"/>
          </a:xfrm>
          <a:ln/>
        </p:spPr>
      </p:sp>
      <p:sp>
        <p:nvSpPr>
          <p:cNvPr id="38915" name="Rectangle 3"/>
          <p:cNvSpPr>
            <a:spLocks noGrp="1" noChangeArrowheads="1"/>
          </p:cNvSpPr>
          <p:nvPr>
            <p:ph type="body" idx="1"/>
          </p:nvPr>
        </p:nvSpPr>
        <p:spPr>
          <a:xfrm>
            <a:off x="974725" y="4560888"/>
            <a:ext cx="5365750" cy="4319587"/>
          </a:xfrm>
        </p:spPr>
        <p:txBody>
          <a:bodyPr/>
          <a:lstStyle/>
          <a:p>
            <a:r>
              <a:rPr lang="en-GB" altLang="en-US"/>
              <a:t>RDF is an XML application defined using a document type definition (DTD).  A DTD was used because the design of RDF essentially pre-dates XML schema.</a:t>
            </a:r>
          </a:p>
          <a:p>
            <a:r>
              <a:rPr lang="en-GB" altLang="en-US"/>
              <a:t>RDF is made up of triples which are like simple grammatical sentences with a subject, a verb and an object (in that order).  The subject and the verb will be a URI, the object may be a URI or may be a literal.  A literal is a character string or other primitive datatype defined by XML.</a:t>
            </a:r>
          </a:p>
          <a:p>
            <a:r>
              <a:rPr lang="en-GB" altLang="en-US"/>
              <a:t>The uniqueness of the URI convention prevents confusion.  Frequently the URI will be a URL where information about the data is stored.  E.g. if I want to represent myself (Paul Warren) uniquely then I can create a URL somewhere (with a reasonable chance of guaranteeing persistence).  The URL may have a descriptive identifier, e.g. …johnDavies.htm - but this is merely incidental.  The page pointed at should preferably say something about the fact that the URL represents me.  What we do require is that the URL be persistent.</a:t>
            </a:r>
          </a:p>
          <a:p>
            <a:r>
              <a:rPr lang="en-GB" altLang="en-US"/>
              <a:t>Someone else, e.g. the tax office, may construct a URI representing me, and all the intelligent agents in the world will be blissfully ignorant that the two URIs refer to the same person … until a human intervenes and defines an equivalence between them.</a:t>
            </a:r>
          </a:p>
          <a:p>
            <a:r>
              <a:rPr lang="en-GB" altLang="en-US"/>
              <a:t>Besides URLs, other forms of URI include identification of electronic mailboxes.</a:t>
            </a:r>
          </a:p>
        </p:txBody>
      </p:sp>
    </p:spTree>
    <p:extLst>
      <p:ext uri="{BB962C8B-B14F-4D97-AF65-F5344CB8AC3E}">
        <p14:creationId xmlns:p14="http://schemas.microsoft.com/office/powerpoint/2010/main" val="419731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1EF4CFC-AB54-46D8-9B0D-8918B8784BA9}" type="slidenum">
              <a:rPr lang="en-US" altLang="en-US" sz="1200"/>
              <a:pPr eaLnBrk="1" hangingPunct="1"/>
              <a:t>21</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0801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06B355D-11E6-473D-BC1C-46768E4A7E95}" type="slidenum">
              <a:rPr lang="en-US" altLang="en-US" sz="1200"/>
              <a:pPr eaLnBrk="1" hangingPunct="1"/>
              <a:t>24</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08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665FCB-00EC-4AF7-BFB7-7B4923D8B714}" type="slidenum">
              <a:rPr lang="en-US" altLang="en-US" sz="1200"/>
              <a:pPr eaLnBrk="1" hangingPunct="1"/>
              <a:t>4</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47375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B078D71-ABC7-4682-A692-8D50532AB93E}" type="slidenum">
              <a:rPr lang="en-US" altLang="en-US" sz="1200"/>
              <a:pPr eaLnBrk="1" hangingPunct="1"/>
              <a:t>25</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39711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EED85-58F2-4895-979D-DC69642D5CF5}" type="slidenum">
              <a:rPr lang="en-GB" altLang="en-US"/>
              <a:pPr/>
              <a:t>30</a:t>
            </a:fld>
            <a:endParaRPr lang="en-GB"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74725" y="4559300"/>
            <a:ext cx="5365750" cy="4321175"/>
          </a:xfrm>
        </p:spPr>
        <p:txBody>
          <a:bodyPr lIns="104704" tIns="52352" rIns="104704" bIns="52352"/>
          <a:lstStyle/>
          <a:p>
            <a:r>
              <a:rPr lang="en-US" altLang="en-US"/>
              <a:t>RDF has reification. Graph data model, property-centric approach.</a:t>
            </a:r>
          </a:p>
        </p:txBody>
      </p:sp>
    </p:spTree>
    <p:extLst>
      <p:ext uri="{BB962C8B-B14F-4D97-AF65-F5344CB8AC3E}">
        <p14:creationId xmlns:p14="http://schemas.microsoft.com/office/powerpoint/2010/main" val="25226795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129DFB7-DABD-4092-990A-EAE5D0246F65}" type="slidenum">
              <a:rPr lang="en-US" altLang="en-US" sz="1200"/>
              <a:pPr eaLnBrk="1" hangingPunct="1"/>
              <a:t>32</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44342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92FAF17-7F16-40E0-9F86-D471D450FBAC}" type="slidenum">
              <a:rPr lang="en-US" altLang="en-US" sz="1200"/>
              <a:pPr eaLnBrk="1" hangingPunct="1"/>
              <a:t>33</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07516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629CC7F-FE43-43A3-9A8D-0133F82EF9E0}" type="slidenum">
              <a:rPr lang="en-US" altLang="en-US" sz="1200"/>
              <a:pPr eaLnBrk="1" hangingPunct="1"/>
              <a:t>34</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0568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D4BEF48-2DE6-4085-AB7B-12E072F15944}" type="slidenum">
              <a:rPr lang="en-US" altLang="en-US" sz="1200"/>
              <a:pPr eaLnBrk="1" hangingPunct="1"/>
              <a:t>35</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03600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F42714-AD60-42AC-82E9-40C290E3F157}" type="slidenum">
              <a:rPr lang="en-US" altLang="en-US" sz="1200"/>
              <a:pPr eaLnBrk="1" hangingPunct="1"/>
              <a:t>36</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31781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94CA4-6C0A-4738-B072-3C6A12A1F951}" type="slidenum">
              <a:rPr lang="en-GB" altLang="en-US"/>
              <a:pPr/>
              <a:t>43</a:t>
            </a:fld>
            <a:endParaRPr lang="en-GB" altLang="en-US"/>
          </a:p>
        </p:txBody>
      </p:sp>
      <p:sp>
        <p:nvSpPr>
          <p:cNvPr id="38914" name="Rectangle 2"/>
          <p:cNvSpPr>
            <a:spLocks noGrp="1" noRot="1" noChangeAspect="1" noChangeArrowheads="1" noTextEdit="1"/>
          </p:cNvSpPr>
          <p:nvPr>
            <p:ph type="sldImg"/>
          </p:nvPr>
        </p:nvSpPr>
        <p:spPr>
          <a:xfrm>
            <a:off x="246063" y="639763"/>
            <a:ext cx="6824662" cy="3840162"/>
          </a:xfrm>
          <a:ln/>
        </p:spPr>
      </p:sp>
      <p:sp>
        <p:nvSpPr>
          <p:cNvPr id="38915" name="Rectangle 3"/>
          <p:cNvSpPr>
            <a:spLocks noGrp="1" noChangeArrowheads="1"/>
          </p:cNvSpPr>
          <p:nvPr>
            <p:ph type="body" idx="1"/>
          </p:nvPr>
        </p:nvSpPr>
        <p:spPr>
          <a:xfrm>
            <a:off x="974725" y="4560888"/>
            <a:ext cx="5365750" cy="4319587"/>
          </a:xfrm>
        </p:spPr>
        <p:txBody>
          <a:bodyPr/>
          <a:lstStyle/>
          <a:p>
            <a:r>
              <a:rPr lang="en-GB" altLang="en-US"/>
              <a:t>RDF is an XML application defined using a document type definition (DTD).  A DTD was used because the design of RDF essentially pre-dates XML schema.</a:t>
            </a:r>
          </a:p>
          <a:p>
            <a:r>
              <a:rPr lang="en-GB" altLang="en-US"/>
              <a:t>RDF is made up of triples which are like simple grammatical sentences with a subject, a verb and an object (in that order).  The subject and the verb will be a URI, the object may be a URI or may be a literal.  A literal is a character string or other primitive datatype defined by XML.</a:t>
            </a:r>
          </a:p>
          <a:p>
            <a:r>
              <a:rPr lang="en-GB" altLang="en-US"/>
              <a:t>The uniqueness of the URI convention prevents confusion.  Frequently the URI will be a URL where information about the data is stored.  E.g. if I want to represent myself (Paul Warren) uniquely then I can create a URL somewhere (with a reasonable chance of guaranteeing persistence).  The URL may have a descriptive identifier, e.g. …johnDavies.htm - but this is merely incidental.  The page pointed at should preferably say something about the fact that the URL represents me.  What we do require is that the URL be persistent.</a:t>
            </a:r>
          </a:p>
          <a:p>
            <a:r>
              <a:rPr lang="en-GB" altLang="en-US"/>
              <a:t>Someone else, e.g. the tax office, may construct a URI representing me, and all the intelligent agents in the world will be blissfully ignorant that the two URIs refer to the same person … until a human intervenes and defines an equivalence between them.</a:t>
            </a:r>
          </a:p>
          <a:p>
            <a:r>
              <a:rPr lang="en-GB" altLang="en-US"/>
              <a:t>Besides URLs, other forms of URI include identification of electronic mailboxes.</a:t>
            </a:r>
          </a:p>
        </p:txBody>
      </p:sp>
    </p:spTree>
    <p:extLst>
      <p:ext uri="{BB962C8B-B14F-4D97-AF65-F5344CB8AC3E}">
        <p14:creationId xmlns:p14="http://schemas.microsoft.com/office/powerpoint/2010/main" val="1937200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1BFBB-F88A-4916-BB70-6E15F9D42F09}" type="slidenum">
              <a:rPr lang="en-GB" altLang="en-US"/>
              <a:pPr/>
              <a:t>45</a:t>
            </a:fld>
            <a:endParaRPr lang="en-GB"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913021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32D5B-58D2-480E-A905-47A2903DDB17}" type="slidenum">
              <a:rPr lang="en-US" altLang="en-US"/>
              <a:pPr/>
              <a:t>55</a:t>
            </a:fld>
            <a:endParaRPr lang="en-US" altLang="en-US"/>
          </a:p>
        </p:txBody>
      </p:sp>
      <p:sp>
        <p:nvSpPr>
          <p:cNvPr id="1546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73666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F19D3-40CD-4678-9216-02D76708D379}" type="slidenum">
              <a:rPr lang="en-GB" altLang="en-US"/>
              <a:pPr/>
              <a:t>5</a:t>
            </a:fld>
            <a:endParaRPr lang="en-GB"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86364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 of data integration</a:t>
            </a:r>
          </a:p>
          <a:p>
            <a:r>
              <a:rPr lang="en-US" dirty="0"/>
              <a:t>Motivation</a:t>
            </a:r>
            <a:r>
              <a:rPr lang="en-US" baseline="0" dirty="0"/>
              <a:t> of automatic data integration</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58</a:t>
            </a:fld>
            <a:endParaRPr lang="zh-CN" altLang="en-US"/>
          </a:p>
        </p:txBody>
      </p:sp>
    </p:spTree>
    <p:extLst>
      <p:ext uri="{BB962C8B-B14F-4D97-AF65-F5344CB8AC3E}">
        <p14:creationId xmlns:p14="http://schemas.microsoft.com/office/powerpoint/2010/main" val="1188688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category for data integration is</a:t>
            </a:r>
            <a:r>
              <a:rPr lang="en-US" baseline="0" dirty="0"/>
              <a:t> ontology-based data integration</a:t>
            </a:r>
          </a:p>
          <a:p>
            <a:r>
              <a:rPr lang="en-US" baseline="0" dirty="0"/>
              <a:t>Two common approaches: single ontology and multiple ontology</a:t>
            </a:r>
          </a:p>
          <a:p>
            <a:r>
              <a:rPr lang="en-US" baseline="0" dirty="0"/>
              <a:t>For multiple ontology approach, the problem of ontology integration arises. Our work is in this problem domain. </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60</a:t>
            </a:fld>
            <a:endParaRPr lang="zh-CN" altLang="en-US"/>
          </a:p>
        </p:txBody>
      </p:sp>
    </p:spTree>
    <p:extLst>
      <p:ext uri="{BB962C8B-B14F-4D97-AF65-F5344CB8AC3E}">
        <p14:creationId xmlns:p14="http://schemas.microsoft.com/office/powerpoint/2010/main" val="3277350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common</a:t>
            </a:r>
            <a:r>
              <a:rPr lang="en-US" baseline="0" dirty="0"/>
              <a:t> tasks in ontology integration: matching discovery and query execution</a:t>
            </a:r>
            <a:endParaRPr lang="en-US" dirty="0"/>
          </a:p>
        </p:txBody>
      </p:sp>
      <p:sp>
        <p:nvSpPr>
          <p:cNvPr id="4" name="Slide Number Placeholder 3"/>
          <p:cNvSpPr>
            <a:spLocks noGrp="1"/>
          </p:cNvSpPr>
          <p:nvPr>
            <p:ph type="sldNum" sz="quarter" idx="10"/>
          </p:nvPr>
        </p:nvSpPr>
        <p:spPr/>
        <p:txBody>
          <a:bodyPr/>
          <a:lstStyle/>
          <a:p>
            <a:fld id="{7F32952F-2FC0-4CBF-960C-8D70C428D2EE}" type="slidenum">
              <a:rPr lang="zh-CN" altLang="en-US" smtClean="0"/>
              <a:t>61</a:t>
            </a:fld>
            <a:endParaRPr lang="zh-CN" altLang="en-US"/>
          </a:p>
        </p:txBody>
      </p:sp>
    </p:spTree>
    <p:extLst>
      <p:ext uri="{BB962C8B-B14F-4D97-AF65-F5344CB8AC3E}">
        <p14:creationId xmlns:p14="http://schemas.microsoft.com/office/powerpoint/2010/main" val="4153859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615D0-A894-42A4-BD5B-048898237A5B}" type="slidenum">
              <a:rPr lang="en-US" altLang="en-US"/>
              <a:pPr/>
              <a:t>62</a:t>
            </a:fld>
            <a:endParaRPr lang="en-US" altLang="en-US"/>
          </a:p>
        </p:txBody>
      </p:sp>
      <p:sp>
        <p:nvSpPr>
          <p:cNvPr id="29698"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Graphic showing protein functional domains (sequences of amino acids?); the identifying characteristics of different proteins.</a:t>
            </a:r>
          </a:p>
        </p:txBody>
      </p:sp>
    </p:spTree>
    <p:extLst>
      <p:ext uri="{BB962C8B-B14F-4D97-AF65-F5344CB8AC3E}">
        <p14:creationId xmlns:p14="http://schemas.microsoft.com/office/powerpoint/2010/main" val="2297530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FF2A7-9140-4FAE-9C5A-A7FA52B0E770}" type="slidenum">
              <a:rPr lang="en-US" altLang="en-US"/>
              <a:pPr/>
              <a:t>63</a:t>
            </a:fld>
            <a:endParaRPr lang="en-US" altLang="en-US"/>
          </a:p>
        </p:txBody>
      </p:sp>
      <p:sp>
        <p:nvSpPr>
          <p:cNvPr id="38914"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r>
              <a:rPr lang="en-US" altLang="en-US"/>
              <a:t>- Example from project to (semi-) automate the annotation of MRI images of the brain</a:t>
            </a:r>
          </a:p>
          <a:p>
            <a:r>
              <a:rPr lang="en-US" altLang="en-US"/>
              <a:t>- FMA derived ontology used to capture knowledge of brain anatomy </a:t>
            </a:r>
          </a:p>
        </p:txBody>
      </p:sp>
    </p:spTree>
    <p:extLst>
      <p:ext uri="{BB962C8B-B14F-4D97-AF65-F5344CB8AC3E}">
        <p14:creationId xmlns:p14="http://schemas.microsoft.com/office/powerpoint/2010/main" val="1095596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48B4E6-5C70-4DBF-AFE3-4FFD1A3F7BE7}" type="slidenum">
              <a:rPr lang="en-US" altLang="en-US"/>
              <a:pPr/>
              <a:t>64</a:t>
            </a:fld>
            <a:endParaRPr lang="en-US" altLang="en-US"/>
          </a:p>
        </p:txBody>
      </p:sp>
      <p:sp>
        <p:nvSpPr>
          <p:cNvPr id="40962"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065207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7D7C9B5-F990-4302-B635-55549CBE5549}" type="slidenum">
              <a:rPr lang="en-GB" altLang="en-US"/>
              <a:pPr/>
              <a:t>93</a:t>
            </a:fld>
            <a:endParaRPr lang="en-GB" altLang="en-US"/>
          </a:p>
        </p:txBody>
      </p:sp>
      <p:sp>
        <p:nvSpPr>
          <p:cNvPr id="321537"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1538"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dirty="0">
                <a:cs typeface="Arial Unicode MS" panose="020B0604020202020204" pitchFamily="34" charset="-128"/>
              </a:rPr>
              <a:t>The important point here is that (1) the data becomes available to the World via a unified format (</a:t>
            </a:r>
            <a:r>
              <a:rPr lang="en-US" altLang="en-US" dirty="0" err="1">
                <a:cs typeface="Arial Unicode MS" panose="020B0604020202020204" pitchFamily="34" charset="-128"/>
              </a:rPr>
              <a:t>ie</a:t>
            </a:r>
            <a:r>
              <a:rPr lang="en-US" altLang="en-US" dirty="0">
                <a:cs typeface="Arial Unicode MS" panose="020B0604020202020204" pitchFamily="34" charset="-128"/>
              </a:rPr>
              <a:t>, RDF), regardless on how it is stored inside and (2) the various datasets are interlinked together, </a:t>
            </a:r>
            <a:r>
              <a:rPr lang="en-US" altLang="en-US" dirty="0" err="1">
                <a:cs typeface="Arial Unicode MS" panose="020B0604020202020204" pitchFamily="34" charset="-128"/>
              </a:rPr>
              <a:t>ie</a:t>
            </a:r>
            <a:r>
              <a:rPr lang="en-US" altLang="en-US" dirty="0">
                <a:cs typeface="Arial Unicode MS" panose="020B0604020202020204" pitchFamily="34" charset="-128"/>
              </a:rPr>
              <a:t>, they are not independent islands. </a:t>
            </a:r>
            <a:r>
              <a:rPr lang="en-US" altLang="en-US" dirty="0" err="1">
                <a:cs typeface="Arial Unicode MS" panose="020B0604020202020204" pitchFamily="34" charset="-128"/>
              </a:rPr>
              <a:t>Dbpedia</a:t>
            </a:r>
            <a:r>
              <a:rPr lang="en-US" altLang="en-US" dirty="0">
                <a:cs typeface="Arial Unicode MS" panose="020B0604020202020204" pitchFamily="34" charset="-128"/>
              </a:rPr>
              <a:t> is probably the most important 'hub' in the project.</a:t>
            </a:r>
          </a:p>
        </p:txBody>
      </p:sp>
    </p:spTree>
    <p:extLst>
      <p:ext uri="{BB962C8B-B14F-4D97-AF65-F5344CB8AC3E}">
        <p14:creationId xmlns:p14="http://schemas.microsoft.com/office/powerpoint/2010/main" val="518265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63B30F9-68B8-4AAE-8ABB-AE5DEA055EB2}" type="slidenum">
              <a:rPr lang="en-GB" altLang="en-US"/>
              <a:pPr/>
              <a:t>94</a:t>
            </a:fld>
            <a:endParaRPr lang="en-GB" altLang="en-US"/>
          </a:p>
        </p:txBody>
      </p:sp>
      <p:sp>
        <p:nvSpPr>
          <p:cNvPr id="322561"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2562" name="Rectangle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99244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2141189-C7E4-4DD3-8480-916120C24375}" type="slidenum">
              <a:rPr lang="en-GB" altLang="en-US"/>
              <a:pPr/>
              <a:t>95</a:t>
            </a:fld>
            <a:endParaRPr lang="en-GB" altLang="en-US"/>
          </a:p>
        </p:txBody>
      </p:sp>
      <p:sp>
        <p:nvSpPr>
          <p:cNvPr id="323585"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3586"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a:cs typeface="Arial Unicode MS" panose="020B0604020202020204" pitchFamily="34" charset="-128"/>
              </a:rPr>
              <a:t>The right hand portion of the wiki side is what is referred to as 'infobox'. The left side is the dbpedia content as made available.</a:t>
            </a:r>
          </a:p>
        </p:txBody>
      </p:sp>
    </p:spTree>
    <p:extLst>
      <p:ext uri="{BB962C8B-B14F-4D97-AF65-F5344CB8AC3E}">
        <p14:creationId xmlns:p14="http://schemas.microsoft.com/office/powerpoint/2010/main" val="2135208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BE6165B-586E-4E43-8307-9F5E75A076E3}" type="slidenum">
              <a:rPr lang="en-GB" altLang="en-US"/>
              <a:pPr/>
              <a:t>99</a:t>
            </a:fld>
            <a:endParaRPr lang="en-GB" altLang="en-US"/>
          </a:p>
        </p:txBody>
      </p:sp>
      <p:sp>
        <p:nvSpPr>
          <p:cNvPr id="324609" name="Rectangle 1"/>
          <p:cNvSpPr txBox="1">
            <a:spLocks noGrp="1" noRot="1" noChangeAspect="1" noChangeArrowheads="1"/>
          </p:cNvSpPr>
          <p:nvPr>
            <p:ph type="sldImg"/>
          </p:nvPr>
        </p:nvSpPr>
        <p:spPr bwMode="auto">
          <a:xfrm>
            <a:off x="215900"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4610" name="Text Box 2"/>
          <p:cNvSpPr txBox="1">
            <a:spLocks noGrp="1" noChangeArrowheads="1"/>
          </p:cNvSpPr>
          <p:nvPr>
            <p:ph type="body" idx="1"/>
          </p:nvPr>
        </p:nvSpPr>
        <p:spPr bwMode="auto">
          <a:xfrm>
            <a:off x="755650" y="5078413"/>
            <a:ext cx="6046788" cy="4810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560" rIns="0" bIns="0"/>
          <a:lstStyle/>
          <a:p>
            <a:pPr>
              <a:lnSpc>
                <a:spcPct val="95000"/>
              </a:lnSpc>
              <a:spcBef>
                <a:spcPts val="450"/>
              </a:spcBef>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pPr>
            <a:r>
              <a:rPr lang="en-US" altLang="en-US">
                <a:cs typeface="Arial Unicode MS" panose="020B0604020202020204" pitchFamily="34" charset="-128"/>
              </a:rPr>
              <a:t>This is the important point: this is why this is </a:t>
            </a:r>
            <a:r>
              <a:rPr lang="en-US" altLang="en-US" i="1">
                <a:cs typeface="Arial Unicode MS" panose="020B0604020202020204" pitchFamily="34" charset="-128"/>
              </a:rPr>
              <a:t>Linking</a:t>
            </a:r>
            <a:r>
              <a:rPr lang="en-US" altLang="en-US">
                <a:cs typeface="Arial Unicode MS" panose="020B0604020202020204" pitchFamily="34" charset="-128"/>
              </a:rPr>
              <a:t> open data. What the community does (and this </a:t>
            </a:r>
            <a:r>
              <a:rPr lang="en-US" altLang="en-US" i="1">
                <a:cs typeface="Arial Unicode MS" panose="020B0604020202020204" pitchFamily="34" charset="-128"/>
              </a:rPr>
              <a:t>is</a:t>
            </a:r>
            <a:r>
              <a:rPr lang="en-US" altLang="en-US">
                <a:cs typeface="Arial Unicode MS" panose="020B0604020202020204" pitchFamily="34" charset="-128"/>
              </a:rPr>
              <a:t> a community project) is to make agreements on how the different datasets can be linked and then the linkage is done automatically by the 'bridges' that map the public datasets into RDF. Eg, geonames is a public dataset by geonames.org and dbpedia is, well... wikipedia:-)</a:t>
            </a:r>
          </a:p>
        </p:txBody>
      </p:sp>
    </p:spTree>
    <p:extLst>
      <p:ext uri="{BB962C8B-B14F-4D97-AF65-F5344CB8AC3E}">
        <p14:creationId xmlns:p14="http://schemas.microsoft.com/office/powerpoint/2010/main" val="25041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4643BB-7599-43E4-BCA5-78B6E9FC77A3}" type="slidenum">
              <a:rPr lang="en-GB" altLang="en-US"/>
              <a:pPr/>
              <a:t>6</a:t>
            </a:fld>
            <a:endParaRPr lang="en-GB"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28795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A2EED-336E-4E35-92DA-00C762C0039E}" type="slidenum">
              <a:rPr lang="en-US" altLang="en-US"/>
              <a:pPr/>
              <a:t>101</a:t>
            </a:fld>
            <a:endParaRPr lang="en-US" altLang="en-US"/>
          </a:p>
        </p:txBody>
      </p:sp>
      <p:sp>
        <p:nvSpPr>
          <p:cNvPr id="522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952129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A2EED-336E-4E35-92DA-00C762C0039E}" type="slidenum">
              <a:rPr lang="en-US" altLang="en-US"/>
              <a:pPr/>
              <a:t>102</a:t>
            </a:fld>
            <a:endParaRPr lang="en-US" altLang="en-US"/>
          </a:p>
        </p:txBody>
      </p:sp>
      <p:sp>
        <p:nvSpPr>
          <p:cNvPr id="52226" name="Rectangle 2"/>
          <p:cNvSpPr>
            <a:spLocks noGrp="1" noRot="1" noChangeAspect="1" noChangeArrowheads="1"/>
          </p:cNvSpPr>
          <p:nvPr>
            <p:ph type="sldImg"/>
          </p:nvPr>
        </p:nvSpPr>
        <p:spPr bwMode="auto">
          <a:xfrm>
            <a:off x="1506538" y="542925"/>
            <a:ext cx="3844925" cy="2163763"/>
          </a:xfrm>
          <a:prstGeom prst="rect">
            <a:avLst/>
          </a:prstGeom>
          <a:solidFill>
            <a:srgbClr val="FFFFFF"/>
          </a:solidFill>
          <a:ln>
            <a:solidFill>
              <a:srgbClr val="000000"/>
            </a:solidFill>
            <a:miter lim="800000"/>
            <a:headEnd/>
            <a:tailEnd/>
          </a:ln>
        </p:spPr>
      </p:sp>
      <p:sp>
        <p:nvSpPr>
          <p:cNvPr id="52227" name="Rectangle 3"/>
          <p:cNvSpPr>
            <a:spLocks noGrp="1" noChangeArrowheads="1"/>
          </p:cNvSpPr>
          <p:nvPr>
            <p:ph type="body" idx="1"/>
          </p:nvPr>
        </p:nvSpPr>
        <p:spPr bwMode="auto">
          <a:xfrm>
            <a:off x="915988" y="2921000"/>
            <a:ext cx="5026025" cy="5538788"/>
          </a:xfrm>
          <a:prstGeom prst="rect">
            <a:avLst/>
          </a:prstGeom>
          <a:solidFill>
            <a:srgbClr val="FFFFFF"/>
          </a:solidFill>
          <a:ln>
            <a:solidFill>
              <a:srgbClr val="000000"/>
            </a:solidFill>
            <a:miter lim="800000"/>
            <a:headEnd/>
            <a:tailEnd/>
          </a:ln>
        </p:spPr>
        <p:txBody>
          <a:bodyPr lIns="86493" tIns="43247" rIns="86493" bIns="43247"/>
          <a:lstStyle/>
          <a:p>
            <a:endParaRPr lang="en-US" altLang="en-US"/>
          </a:p>
        </p:txBody>
      </p:sp>
    </p:spTree>
    <p:extLst>
      <p:ext uri="{BB962C8B-B14F-4D97-AF65-F5344CB8AC3E}">
        <p14:creationId xmlns:p14="http://schemas.microsoft.com/office/powerpoint/2010/main" val="3764643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51AF0-161D-4CDB-B4C8-D92D949C8F9D}" type="slidenum">
              <a:rPr lang="en-GB" altLang="en-US"/>
              <a:pPr/>
              <a:t>7</a:t>
            </a:fld>
            <a:endParaRPr lang="en-GB" alt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7995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E5C635-F117-4196-AB8D-D1F060F64FAA}" type="slidenum">
              <a:rPr lang="en-GB" altLang="en-US"/>
              <a:pPr/>
              <a:t>8</a:t>
            </a:fld>
            <a:endParaRPr lang="en-GB" alt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112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D47D76-ADB0-4C49-9754-00F22ACAC038}" type="slidenum">
              <a:rPr lang="en-GB" altLang="en-US"/>
              <a:pPr/>
              <a:t>9</a:t>
            </a:fld>
            <a:endParaRPr lang="en-GB"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31503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BD53A-95A5-4912-A283-F1B6310D9274}" type="slidenum">
              <a:rPr lang="en-GB" altLang="en-US"/>
              <a:pPr/>
              <a:t>10</a:t>
            </a:fld>
            <a:endParaRPr lang="en-GB"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528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18F87-1C35-4DAF-99B8-74EE9E23CE8F}" type="slidenum">
              <a:rPr lang="en-GB" altLang="en-US"/>
              <a:pPr/>
              <a:t>11</a:t>
            </a:fld>
            <a:endParaRPr lang="en-GB"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de-DE" altLang="en-US"/>
          </a:p>
        </p:txBody>
      </p:sp>
    </p:spTree>
    <p:extLst>
      <p:ext uri="{BB962C8B-B14F-4D97-AF65-F5344CB8AC3E}">
        <p14:creationId xmlns:p14="http://schemas.microsoft.com/office/powerpoint/2010/main" val="402496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AA4F10-2D55-4ACB-96A7-1E368EDD5514}"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2561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1B8FE-1623-47F3-B98D-24E975712807}"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407206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81D20E-F9C7-497F-8C05-8F6D5BD9C966}"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64947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728E05-C865-4073-B4F2-4B156DF7DF8D}"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1546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A834E-AF92-4461-9465-1BF054BA57B1}" type="datetime1">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1050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125D7D-4ECB-4272-8154-0E0CD4015FD6}"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0924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F130C-2FFB-497B-A638-61223BE485A2}" type="datetime1">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9488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04310C-425C-4178-BFAC-4DE476D07EC0}" type="datetime1">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06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94A53-8791-4D69-8440-20A7856A6CA4}" type="datetime1">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159875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75531F-C0EA-444D-BD1E-2A17CDE7FB6C}"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348435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A53895-DF35-4477-855A-19D37DED9BC9}" type="datetime1">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FC74C-1AAD-4A23-8CBA-CF1A3849B798}" type="slidenum">
              <a:rPr lang="en-US" smtClean="0"/>
              <a:t>‹#›</a:t>
            </a:fld>
            <a:endParaRPr lang="en-US"/>
          </a:p>
        </p:txBody>
      </p:sp>
    </p:spTree>
    <p:extLst>
      <p:ext uri="{BB962C8B-B14F-4D97-AF65-F5344CB8AC3E}">
        <p14:creationId xmlns:p14="http://schemas.microsoft.com/office/powerpoint/2010/main" val="28891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5715-5B69-4C14-B97B-C4FEA3372027}" type="datetime1">
              <a:rPr lang="en-US" smtClean="0"/>
              <a:t>10/31/2024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8FC74C-1AAD-4A23-8CBA-CF1A3849B798}" type="slidenum">
              <a:rPr lang="en-US" smtClean="0"/>
              <a:t>‹#›</a:t>
            </a:fld>
            <a:endParaRPr lang="en-US"/>
          </a:p>
        </p:txBody>
      </p:sp>
    </p:spTree>
    <p:extLst>
      <p:ext uri="{BB962C8B-B14F-4D97-AF65-F5344CB8AC3E}">
        <p14:creationId xmlns:p14="http://schemas.microsoft.com/office/powerpoint/2010/main" val="1936516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foaf-project.or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hyperlink" Target="http://xmlns.com/foaf/0.1/" TargetMode="Externa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ldodds.com/foaf/foaf-a-matic.en.html"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rdflib.readthedocs.io/en/stable/"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hyperlink" Target="https://dbpedia.org/snorq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CPSC 583</a:t>
            </a:r>
            <a:br>
              <a:rPr lang="en-US" dirty="0"/>
            </a:br>
            <a:r>
              <a:rPr lang="en-US" dirty="0"/>
              <a:t>Expert Systems Design Theory</a:t>
            </a:r>
          </a:p>
        </p:txBody>
      </p:sp>
      <p:sp>
        <p:nvSpPr>
          <p:cNvPr id="3" name="Subtitle 2"/>
          <p:cNvSpPr>
            <a:spLocks noGrp="1"/>
          </p:cNvSpPr>
          <p:nvPr>
            <p:ph type="subTitle" idx="1"/>
          </p:nvPr>
        </p:nvSpPr>
        <p:spPr/>
        <p:txBody>
          <a:bodyPr/>
          <a:lstStyle/>
          <a:p>
            <a:r>
              <a:rPr lang="en-US" dirty="0"/>
              <a:t>Dr. Anand </a:t>
            </a:r>
            <a:r>
              <a:rPr lang="en-US" dirty="0" err="1"/>
              <a:t>Panangadan</a:t>
            </a:r>
            <a:endParaRPr lang="en-US" dirty="0"/>
          </a:p>
          <a:p>
            <a:r>
              <a:rPr lang="en-US" dirty="0"/>
              <a:t>apanangadan@fullerton.edu</a:t>
            </a:r>
          </a:p>
        </p:txBody>
      </p:sp>
    </p:spTree>
    <p:extLst>
      <p:ext uri="{BB962C8B-B14F-4D97-AF65-F5344CB8AC3E}">
        <p14:creationId xmlns:p14="http://schemas.microsoft.com/office/powerpoint/2010/main" val="4257088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
          <p:cNvSpPr>
            <a:spLocks noGrp="1"/>
          </p:cNvSpPr>
          <p:nvPr>
            <p:ph type="sldNum" sz="quarter" idx="10"/>
          </p:nvPr>
        </p:nvSpPr>
        <p:spPr/>
        <p:txBody>
          <a:bodyPr/>
          <a:lstStyle/>
          <a:p>
            <a:fld id="{2868CC19-0775-43F4-8BC0-3942F96E870B}" type="slidenum">
              <a:rPr lang="en-US" altLang="en-US"/>
              <a:pPr/>
              <a:t>10</a:t>
            </a:fld>
            <a:endParaRPr lang="en-US" altLang="en-US"/>
          </a:p>
        </p:txBody>
      </p:sp>
      <p:sp>
        <p:nvSpPr>
          <p:cNvPr id="23554" name="Rectangle 2"/>
          <p:cNvSpPr>
            <a:spLocks noGrp="1" noRot="1" noChangeArrowheads="1"/>
          </p:cNvSpPr>
          <p:nvPr>
            <p:ph type="title"/>
          </p:nvPr>
        </p:nvSpPr>
        <p:spPr>
          <a:xfrm>
            <a:off x="1920875" y="215900"/>
            <a:ext cx="8535988" cy="685800"/>
          </a:xfrm>
        </p:spPr>
        <p:txBody>
          <a:bodyPr>
            <a:normAutofit fontScale="90000"/>
          </a:bodyPr>
          <a:lstStyle/>
          <a:p>
            <a:r>
              <a:rPr lang="en-US" altLang="en-US" dirty="0"/>
              <a:t>What about XML?</a:t>
            </a:r>
          </a:p>
        </p:txBody>
      </p:sp>
      <p:grpSp>
        <p:nvGrpSpPr>
          <p:cNvPr id="23555" name="Group 3"/>
          <p:cNvGrpSpPr>
            <a:grpSpLocks/>
          </p:cNvGrpSpPr>
          <p:nvPr/>
        </p:nvGrpSpPr>
        <p:grpSpPr bwMode="auto">
          <a:xfrm>
            <a:off x="2638425" y="1989138"/>
            <a:ext cx="5118050" cy="3657600"/>
            <a:chOff x="720" y="1541"/>
            <a:chExt cx="3493" cy="2304"/>
          </a:xfrm>
        </p:grpSpPr>
        <p:sp>
          <p:nvSpPr>
            <p:cNvPr id="23556" name="Rectangle 4"/>
            <p:cNvSpPr>
              <a:spLocks noChangeArrowheads="1"/>
            </p:cNvSpPr>
            <p:nvPr/>
          </p:nvSpPr>
          <p:spPr bwMode="auto">
            <a:xfrm>
              <a:off x="720" y="2476"/>
              <a:ext cx="126" cy="233"/>
            </a:xfrm>
            <a:prstGeom prst="rect">
              <a:avLst/>
            </a:prstGeom>
            <a:solidFill>
              <a:srgbClr val="FFFF99"/>
            </a:solidFill>
            <a:ln w="28575">
              <a:solidFill>
                <a:schemeClr val="tx1"/>
              </a:solidFill>
              <a:miter lim="800000"/>
              <a:headEnd/>
              <a:tailEnd/>
            </a:ln>
            <a:effectLst>
              <a:outerShdw dist="107763" dir="2700000" algn="ctr" rotWithShape="0">
                <a:schemeClr val="bg2"/>
              </a:outerShdw>
            </a:effectLst>
          </p:spPr>
          <p:txBody>
            <a:bodyPr wrap="none" anchor="ctr">
              <a:spAutoFit/>
            </a:bodyPr>
            <a:lstStyle/>
            <a:p>
              <a:endParaRPr lang="en-US"/>
            </a:p>
          </p:txBody>
        </p:sp>
        <p:pic>
          <p:nvPicPr>
            <p:cNvPr id="23557" name="Picture 5" descr="chin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 y="1541"/>
              <a:ext cx="2352" cy="2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558" name="Group 6"/>
          <p:cNvGrpSpPr>
            <a:grpSpLocks/>
          </p:cNvGrpSpPr>
          <p:nvPr/>
        </p:nvGrpSpPr>
        <p:grpSpPr bwMode="auto">
          <a:xfrm>
            <a:off x="7756526" y="2217738"/>
            <a:ext cx="727075" cy="3352800"/>
            <a:chOff x="5424" y="1536"/>
            <a:chExt cx="496" cy="2256"/>
          </a:xfrm>
        </p:grpSpPr>
        <p:sp>
          <p:nvSpPr>
            <p:cNvPr id="23559" name="AutoShape 7"/>
            <p:cNvSpPr>
              <a:spLocks/>
            </p:cNvSpPr>
            <p:nvPr/>
          </p:nvSpPr>
          <p:spPr bwMode="auto">
            <a:xfrm>
              <a:off x="5424" y="1536"/>
              <a:ext cx="96" cy="2256"/>
            </a:xfrm>
            <a:prstGeom prst="rightBracket">
              <a:avLst>
                <a:gd name="adj" fmla="val 195833"/>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Text Box 8"/>
            <p:cNvSpPr txBox="1">
              <a:spLocks noChangeArrowheads="1"/>
            </p:cNvSpPr>
            <p:nvPr/>
          </p:nvSpPr>
          <p:spPr bwMode="auto">
            <a:xfrm>
              <a:off x="5505" y="2510"/>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CV</a:t>
              </a:r>
              <a:endParaRPr lang="en-US" altLang="en-US" sz="2400">
                <a:solidFill>
                  <a:schemeClr val="tx2"/>
                </a:solidFill>
                <a:latin typeface="Arial" panose="020B0604020202020204" pitchFamily="34" charset="0"/>
              </a:endParaRPr>
            </a:p>
          </p:txBody>
        </p:sp>
      </p:grpSp>
      <p:grpSp>
        <p:nvGrpSpPr>
          <p:cNvPr id="23561" name="Group 9"/>
          <p:cNvGrpSpPr>
            <a:grpSpLocks/>
          </p:cNvGrpSpPr>
          <p:nvPr/>
        </p:nvGrpSpPr>
        <p:grpSpPr bwMode="auto">
          <a:xfrm>
            <a:off x="4927601" y="1828800"/>
            <a:ext cx="4568825" cy="457200"/>
            <a:chOff x="2592" y="1392"/>
            <a:chExt cx="3118" cy="288"/>
          </a:xfrm>
        </p:grpSpPr>
        <p:grpSp>
          <p:nvGrpSpPr>
            <p:cNvPr id="23562" name="Group 10"/>
            <p:cNvGrpSpPr>
              <a:grpSpLocks/>
            </p:cNvGrpSpPr>
            <p:nvPr/>
          </p:nvGrpSpPr>
          <p:grpSpPr bwMode="auto">
            <a:xfrm>
              <a:off x="2592" y="1435"/>
              <a:ext cx="2544" cy="202"/>
              <a:chOff x="2592" y="1478"/>
              <a:chExt cx="2544" cy="202"/>
            </a:xfrm>
          </p:grpSpPr>
          <p:sp>
            <p:nvSpPr>
              <p:cNvPr id="23563" name="Oval 11"/>
              <p:cNvSpPr>
                <a:spLocks noChangeArrowheads="1"/>
              </p:cNvSpPr>
              <p:nvPr/>
            </p:nvSpPr>
            <p:spPr bwMode="auto">
              <a:xfrm>
                <a:off x="2592" y="1478"/>
                <a:ext cx="1440" cy="202"/>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Line 12"/>
              <p:cNvSpPr>
                <a:spLocks noChangeShapeType="1"/>
              </p:cNvSpPr>
              <p:nvPr/>
            </p:nvSpPr>
            <p:spPr bwMode="auto">
              <a:xfrm>
                <a:off x="4032" y="1579"/>
                <a:ext cx="110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5" name="Text Box 13"/>
            <p:cNvSpPr txBox="1">
              <a:spLocks noChangeArrowheads="1"/>
            </p:cNvSpPr>
            <p:nvPr/>
          </p:nvSpPr>
          <p:spPr bwMode="auto">
            <a:xfrm>
              <a:off x="5063" y="1392"/>
              <a:ext cx="6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name</a:t>
              </a:r>
              <a:endParaRPr lang="en-US" altLang="en-US" sz="2400">
                <a:solidFill>
                  <a:schemeClr val="tx2"/>
                </a:solidFill>
                <a:latin typeface="Arial" panose="020B0604020202020204" pitchFamily="34" charset="0"/>
              </a:endParaRPr>
            </a:p>
          </p:txBody>
        </p:sp>
      </p:grpSp>
      <p:grpSp>
        <p:nvGrpSpPr>
          <p:cNvPr id="23566" name="Group 14"/>
          <p:cNvGrpSpPr>
            <a:grpSpLocks/>
          </p:cNvGrpSpPr>
          <p:nvPr/>
        </p:nvGrpSpPr>
        <p:grpSpPr bwMode="auto">
          <a:xfrm>
            <a:off x="2774951" y="2286000"/>
            <a:ext cx="1535113" cy="1379538"/>
            <a:chOff x="1113" y="1723"/>
            <a:chExt cx="1047" cy="869"/>
          </a:xfrm>
        </p:grpSpPr>
        <p:sp>
          <p:nvSpPr>
            <p:cNvPr id="23567" name="AutoShape 15"/>
            <p:cNvSpPr>
              <a:spLocks/>
            </p:cNvSpPr>
            <p:nvPr/>
          </p:nvSpPr>
          <p:spPr bwMode="auto">
            <a:xfrm>
              <a:off x="2064" y="1723"/>
              <a:ext cx="96" cy="869"/>
            </a:xfrm>
            <a:prstGeom prst="leftBracket">
              <a:avLst>
                <a:gd name="adj" fmla="val 75434"/>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Text Box 16"/>
            <p:cNvSpPr txBox="1">
              <a:spLocks noChangeArrowheads="1"/>
            </p:cNvSpPr>
            <p:nvPr/>
          </p:nvSpPr>
          <p:spPr bwMode="auto">
            <a:xfrm>
              <a:off x="1113" y="1973"/>
              <a:ext cx="10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education</a:t>
              </a:r>
              <a:endParaRPr lang="en-US" altLang="en-US" sz="2400">
                <a:solidFill>
                  <a:schemeClr val="tx2"/>
                </a:solidFill>
                <a:latin typeface="Arial" panose="020B0604020202020204" pitchFamily="34" charset="0"/>
              </a:endParaRPr>
            </a:p>
          </p:txBody>
        </p:sp>
      </p:grpSp>
      <p:grpSp>
        <p:nvGrpSpPr>
          <p:cNvPr id="23569" name="Group 17"/>
          <p:cNvGrpSpPr>
            <a:grpSpLocks/>
          </p:cNvGrpSpPr>
          <p:nvPr/>
        </p:nvGrpSpPr>
        <p:grpSpPr bwMode="auto">
          <a:xfrm>
            <a:off x="3427413" y="3817938"/>
            <a:ext cx="882650" cy="914400"/>
            <a:chOff x="1558" y="2688"/>
            <a:chExt cx="602" cy="576"/>
          </a:xfrm>
        </p:grpSpPr>
        <p:sp>
          <p:nvSpPr>
            <p:cNvPr id="23570" name="AutoShape 18"/>
            <p:cNvSpPr>
              <a:spLocks/>
            </p:cNvSpPr>
            <p:nvPr/>
          </p:nvSpPr>
          <p:spPr bwMode="auto">
            <a:xfrm>
              <a:off x="2064" y="2688"/>
              <a:ext cx="96" cy="576"/>
            </a:xfrm>
            <a:prstGeom prst="leftBracket">
              <a:avLst>
                <a:gd name="adj" fmla="val 50000"/>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Text Box 19"/>
            <p:cNvSpPr txBox="1">
              <a:spLocks noChangeArrowheads="1"/>
            </p:cNvSpPr>
            <p:nvPr/>
          </p:nvSpPr>
          <p:spPr bwMode="auto">
            <a:xfrm>
              <a:off x="1558" y="2806"/>
              <a:ext cx="5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work</a:t>
              </a:r>
              <a:endParaRPr lang="en-US" altLang="en-US" sz="2400">
                <a:solidFill>
                  <a:schemeClr val="tx2"/>
                </a:solidFill>
                <a:latin typeface="Arial" panose="020B0604020202020204" pitchFamily="34" charset="0"/>
              </a:endParaRPr>
            </a:p>
          </p:txBody>
        </p:sp>
      </p:grpSp>
      <p:grpSp>
        <p:nvGrpSpPr>
          <p:cNvPr id="23572" name="Group 20"/>
          <p:cNvGrpSpPr>
            <a:grpSpLocks/>
          </p:cNvGrpSpPr>
          <p:nvPr/>
        </p:nvGrpSpPr>
        <p:grpSpPr bwMode="auto">
          <a:xfrm>
            <a:off x="3167063" y="4884738"/>
            <a:ext cx="1143000" cy="762000"/>
            <a:chOff x="1380" y="3360"/>
            <a:chExt cx="780" cy="480"/>
          </a:xfrm>
        </p:grpSpPr>
        <p:sp>
          <p:nvSpPr>
            <p:cNvPr id="23573" name="AutoShape 21"/>
            <p:cNvSpPr>
              <a:spLocks/>
            </p:cNvSpPr>
            <p:nvPr/>
          </p:nvSpPr>
          <p:spPr bwMode="auto">
            <a:xfrm>
              <a:off x="2064" y="3360"/>
              <a:ext cx="96" cy="480"/>
            </a:xfrm>
            <a:prstGeom prst="leftBracket">
              <a:avLst>
                <a:gd name="adj" fmla="val 41667"/>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Text Box 22"/>
            <p:cNvSpPr txBox="1">
              <a:spLocks noChangeArrowheads="1"/>
            </p:cNvSpPr>
            <p:nvPr/>
          </p:nvSpPr>
          <p:spPr bwMode="auto">
            <a:xfrm>
              <a:off x="1380" y="3408"/>
              <a:ext cx="7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private</a:t>
              </a:r>
              <a:endParaRPr lang="en-US" altLang="en-US" sz="2400">
                <a:solidFill>
                  <a:schemeClr val="tx2"/>
                </a:solidFill>
                <a:latin typeface="Arial" panose="020B0604020202020204" pitchFamily="34" charset="0"/>
              </a:endParaRPr>
            </a:p>
          </p:txBody>
        </p:sp>
      </p:grpSp>
      <p:sp>
        <p:nvSpPr>
          <p:cNvPr id="23576" name="Rectangle 24"/>
          <p:cNvSpPr>
            <a:spLocks noChangeArrowheads="1"/>
          </p:cNvSpPr>
          <p:nvPr/>
        </p:nvSpPr>
        <p:spPr bwMode="auto">
          <a:xfrm>
            <a:off x="94488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3427468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1+#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anim calcmode="lin" valueType="num">
                                      <p:cBhvr additive="base">
                                        <p:cTn id="13" dur="500" fill="hold"/>
                                        <p:tgtEl>
                                          <p:spTgt spid="23561"/>
                                        </p:tgtEl>
                                        <p:attrNameLst>
                                          <p:attrName>ppt_x</p:attrName>
                                        </p:attrNameLst>
                                      </p:cBhvr>
                                      <p:tavLst>
                                        <p:tav tm="0">
                                          <p:val>
                                            <p:strVal val="1+#ppt_w/2"/>
                                          </p:val>
                                        </p:tav>
                                        <p:tav tm="100000">
                                          <p:val>
                                            <p:strVal val="#ppt_x"/>
                                          </p:val>
                                        </p:tav>
                                      </p:tavLst>
                                    </p:anim>
                                    <p:anim calcmode="lin" valueType="num">
                                      <p:cBhvr additive="base">
                                        <p:cTn id="14"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566"/>
                                        </p:tgtEl>
                                        <p:attrNameLst>
                                          <p:attrName>style.visibility</p:attrName>
                                        </p:attrNameLst>
                                      </p:cBhvr>
                                      <p:to>
                                        <p:strVal val="visible"/>
                                      </p:to>
                                    </p:set>
                                    <p:anim calcmode="lin" valueType="num">
                                      <p:cBhvr additive="base">
                                        <p:cTn id="19" dur="500" fill="hold"/>
                                        <p:tgtEl>
                                          <p:spTgt spid="23566"/>
                                        </p:tgtEl>
                                        <p:attrNameLst>
                                          <p:attrName>ppt_x</p:attrName>
                                        </p:attrNameLst>
                                      </p:cBhvr>
                                      <p:tavLst>
                                        <p:tav tm="0">
                                          <p:val>
                                            <p:strVal val="0-#ppt_w/2"/>
                                          </p:val>
                                        </p:tav>
                                        <p:tav tm="100000">
                                          <p:val>
                                            <p:strVal val="#ppt_x"/>
                                          </p:val>
                                        </p:tav>
                                      </p:tavLst>
                                    </p:anim>
                                    <p:anim calcmode="lin" valueType="num">
                                      <p:cBhvr additive="base">
                                        <p:cTn id="20" dur="500" fill="hold"/>
                                        <p:tgtEl>
                                          <p:spTgt spid="235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569"/>
                                        </p:tgtEl>
                                        <p:attrNameLst>
                                          <p:attrName>style.visibility</p:attrName>
                                        </p:attrNameLst>
                                      </p:cBhvr>
                                      <p:to>
                                        <p:strVal val="visible"/>
                                      </p:to>
                                    </p:set>
                                    <p:anim calcmode="lin" valueType="num">
                                      <p:cBhvr additive="base">
                                        <p:cTn id="25" dur="500" fill="hold"/>
                                        <p:tgtEl>
                                          <p:spTgt spid="23569"/>
                                        </p:tgtEl>
                                        <p:attrNameLst>
                                          <p:attrName>ppt_x</p:attrName>
                                        </p:attrNameLst>
                                      </p:cBhvr>
                                      <p:tavLst>
                                        <p:tav tm="0">
                                          <p:val>
                                            <p:strVal val="0-#ppt_w/2"/>
                                          </p:val>
                                        </p:tav>
                                        <p:tav tm="100000">
                                          <p:val>
                                            <p:strVal val="#ppt_x"/>
                                          </p:val>
                                        </p:tav>
                                      </p:tavLst>
                                    </p:anim>
                                    <p:anim calcmode="lin" valueType="num">
                                      <p:cBhvr additive="base">
                                        <p:cTn id="26" dur="500" fill="hold"/>
                                        <p:tgtEl>
                                          <p:spTgt spid="2356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3572"/>
                                        </p:tgtEl>
                                        <p:attrNameLst>
                                          <p:attrName>style.visibility</p:attrName>
                                        </p:attrNameLst>
                                      </p:cBhvr>
                                      <p:to>
                                        <p:strVal val="visible"/>
                                      </p:to>
                                    </p:set>
                                    <p:anim calcmode="lin" valueType="num">
                                      <p:cBhvr additive="base">
                                        <p:cTn id="31" dur="500" fill="hold"/>
                                        <p:tgtEl>
                                          <p:spTgt spid="23572"/>
                                        </p:tgtEl>
                                        <p:attrNameLst>
                                          <p:attrName>ppt_x</p:attrName>
                                        </p:attrNameLst>
                                      </p:cBhvr>
                                      <p:tavLst>
                                        <p:tav tm="0">
                                          <p:val>
                                            <p:strVal val="0-#ppt_w/2"/>
                                          </p:val>
                                        </p:tav>
                                        <p:tav tm="100000">
                                          <p:val>
                                            <p:strVal val="#ppt_x"/>
                                          </p:val>
                                        </p:tav>
                                      </p:tavLst>
                                    </p:anim>
                                    <p:anim calcmode="lin" valueType="num">
                                      <p:cBhvr additive="base">
                                        <p:cTn id="32" dur="500" fill="hold"/>
                                        <p:tgtEl>
                                          <p:spTgt spid="23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2288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2288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5C983A-2C01-4511-9910-CE812493DF15}" type="slidenum">
              <a:rPr lang="el-GR" altLang="en-US">
                <a:solidFill>
                  <a:schemeClr val="bg1"/>
                </a:solidFill>
              </a:rPr>
              <a:pPr eaLnBrk="1" hangingPunct="1"/>
              <a:t>100</a:t>
            </a:fld>
            <a:endParaRPr lang="el-GR" altLang="en-US">
              <a:solidFill>
                <a:schemeClr val="bg1"/>
              </a:solidFill>
            </a:endParaRPr>
          </a:p>
        </p:txBody>
      </p:sp>
      <p:sp>
        <p:nvSpPr>
          <p:cNvPr id="122885" name="AutoShape 2"/>
          <p:cNvSpPr>
            <a:spLocks noGrp="1" noChangeArrowheads="1"/>
          </p:cNvSpPr>
          <p:nvPr>
            <p:ph type="title"/>
          </p:nvPr>
        </p:nvSpPr>
        <p:spPr/>
        <p:txBody>
          <a:bodyPr/>
          <a:lstStyle/>
          <a:p>
            <a:pPr eaLnBrk="1" hangingPunct="1"/>
            <a:r>
              <a:rPr lang="en-US" altLang="en-US" dirty="0"/>
              <a:t>RDF Summary</a:t>
            </a:r>
            <a:endParaRPr lang="el-GR" altLang="en-US" dirty="0"/>
          </a:p>
        </p:txBody>
      </p:sp>
      <p:sp>
        <p:nvSpPr>
          <p:cNvPr id="122886" name="Rectangle 3"/>
          <p:cNvSpPr>
            <a:spLocks noGrp="1" noChangeArrowheads="1"/>
          </p:cNvSpPr>
          <p:nvPr>
            <p:ph type="body" idx="1"/>
          </p:nvPr>
        </p:nvSpPr>
        <p:spPr>
          <a:xfrm>
            <a:off x="838200" y="1613647"/>
            <a:ext cx="10515600" cy="4563316"/>
          </a:xfrm>
        </p:spPr>
        <p:txBody>
          <a:bodyPr>
            <a:normAutofit fontScale="92500" lnSpcReduction="10000"/>
          </a:bodyPr>
          <a:lstStyle/>
          <a:p>
            <a:pPr eaLnBrk="1" hangingPunct="1">
              <a:lnSpc>
                <a:spcPct val="90000"/>
              </a:lnSpc>
            </a:pPr>
            <a:r>
              <a:rPr lang="el-GR" altLang="en-US" sz="2400" dirty="0"/>
              <a:t>RDF provides a foundation for representing and processing metadata </a:t>
            </a:r>
            <a:endParaRPr lang="en-US" altLang="en-US" sz="2400" dirty="0"/>
          </a:p>
          <a:p>
            <a:pPr eaLnBrk="1" hangingPunct="1">
              <a:lnSpc>
                <a:spcPct val="90000"/>
              </a:lnSpc>
            </a:pPr>
            <a:r>
              <a:rPr lang="el-GR" altLang="en-US" sz="2400" dirty="0"/>
              <a:t>RDF has a graph-based data model </a:t>
            </a:r>
            <a:endParaRPr lang="en-US" altLang="en-US" sz="2400" dirty="0"/>
          </a:p>
          <a:p>
            <a:pPr eaLnBrk="1" hangingPunct="1">
              <a:lnSpc>
                <a:spcPct val="90000"/>
              </a:lnSpc>
            </a:pPr>
            <a:r>
              <a:rPr lang="en-US" altLang="en-US" sz="2400" dirty="0"/>
              <a:t>RDF has an XML-based syntax to support syntactic interoperability </a:t>
            </a:r>
            <a:endParaRPr lang="el-GR" altLang="en-US" sz="2400" dirty="0"/>
          </a:p>
          <a:p>
            <a:pPr lvl="1" eaLnBrk="1" hangingPunct="1">
              <a:lnSpc>
                <a:spcPct val="90000"/>
              </a:lnSpc>
            </a:pPr>
            <a:r>
              <a:rPr lang="el-GR" altLang="en-US" sz="2000" dirty="0"/>
              <a:t>XML and RDF complement each other because RDF supports semantic interoperability </a:t>
            </a:r>
            <a:endParaRPr lang="en-US" altLang="en-US" sz="2000" dirty="0"/>
          </a:p>
          <a:p>
            <a:pPr eaLnBrk="1" hangingPunct="1">
              <a:lnSpc>
                <a:spcPct val="90000"/>
              </a:lnSpc>
            </a:pPr>
            <a:r>
              <a:rPr lang="el-GR" altLang="en-US" sz="2400" dirty="0"/>
              <a:t>RDF allows incremental building of knowledge, and its sharing and reuse</a:t>
            </a:r>
            <a:endParaRPr lang="en-US" altLang="en-US" sz="2400" dirty="0"/>
          </a:p>
          <a:p>
            <a:pPr>
              <a:defRPr/>
            </a:pPr>
            <a:r>
              <a:rPr lang="en-US" sz="2400" dirty="0"/>
              <a:t>RDF is domain-independent </a:t>
            </a:r>
            <a:endParaRPr lang="en-GB" sz="2400" dirty="0"/>
          </a:p>
          <a:p>
            <a:pPr>
              <a:buNone/>
              <a:defRPr/>
            </a:pPr>
            <a:r>
              <a:rPr lang="en-GB" sz="2400" dirty="0"/>
              <a:t>	 -  </a:t>
            </a:r>
            <a:r>
              <a:rPr lang="en-GB" sz="2000" dirty="0"/>
              <a:t>RDF Schema provides a mechanism for describing specific domains</a:t>
            </a:r>
            <a:endParaRPr lang="en-US" sz="2000" dirty="0"/>
          </a:p>
          <a:p>
            <a:pPr>
              <a:defRPr/>
            </a:pPr>
            <a:r>
              <a:rPr lang="en-US" sz="2400" dirty="0"/>
              <a:t>RDF Schema is a primitive ontology language</a:t>
            </a:r>
            <a:endParaRPr lang="en-GB" sz="2400" dirty="0"/>
          </a:p>
          <a:p>
            <a:pPr lvl="1">
              <a:defRPr/>
            </a:pPr>
            <a:r>
              <a:rPr lang="en-GB" sz="2000" dirty="0"/>
              <a:t>It offers certain modelling primitives with fixed meaning </a:t>
            </a:r>
          </a:p>
          <a:p>
            <a:pPr>
              <a:defRPr/>
            </a:pPr>
            <a:r>
              <a:rPr lang="en-GB" sz="2400" dirty="0"/>
              <a:t>Key concepts of RDF Schema are class, subclass relations, property, </a:t>
            </a:r>
            <a:r>
              <a:rPr lang="en-GB" sz="2400" dirty="0" err="1"/>
              <a:t>subproperty</a:t>
            </a:r>
            <a:r>
              <a:rPr lang="en-GB" sz="2400" dirty="0"/>
              <a:t> relations, and domain and range restrictions</a:t>
            </a:r>
            <a:endParaRPr lang="en-US" sz="2400" dirty="0"/>
          </a:p>
          <a:p>
            <a:pPr>
              <a:defRPr/>
            </a:pPr>
            <a:r>
              <a:rPr lang="en-US" sz="2400" dirty="0"/>
              <a:t>SPARQL is a query language for RDF and RDFS</a:t>
            </a:r>
            <a:endParaRPr lang="el-GR" sz="2400" dirty="0"/>
          </a:p>
          <a:p>
            <a:pPr eaLnBrk="1" hangingPunct="1">
              <a:lnSpc>
                <a:spcPct val="90000"/>
              </a:lnSpc>
            </a:pPr>
            <a:endParaRPr lang="en-US" altLang="en-US" sz="2400" dirty="0"/>
          </a:p>
          <a:p>
            <a:pPr eaLnBrk="1" hangingPunct="1">
              <a:lnSpc>
                <a:spcPct val="90000"/>
              </a:lnSpc>
              <a:buFont typeface="Wingdings" panose="05000000000000000000" pitchFamily="2" charset="2"/>
              <a:buNone/>
            </a:pPr>
            <a:endParaRPr lang="el-GR" altLang="en-US" sz="2400" dirty="0"/>
          </a:p>
        </p:txBody>
      </p:sp>
    </p:spTree>
    <p:extLst>
      <p:ext uri="{BB962C8B-B14F-4D97-AF65-F5344CB8AC3E}">
        <p14:creationId xmlns:p14="http://schemas.microsoft.com/office/powerpoint/2010/main" val="3269407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en-US" dirty="0"/>
              <a:t>RDFS as an Ontology Language</a:t>
            </a:r>
          </a:p>
        </p:txBody>
      </p:sp>
      <p:sp>
        <p:nvSpPr>
          <p:cNvPr id="51203" name="Rectangle 3"/>
          <p:cNvSpPr>
            <a:spLocks noGrp="1" noChangeArrowheads="1"/>
          </p:cNvSpPr>
          <p:nvPr>
            <p:ph idx="1"/>
          </p:nvPr>
        </p:nvSpPr>
        <p:spPr/>
        <p:txBody>
          <a:bodyPr/>
          <a:lstStyle/>
          <a:p>
            <a:pPr>
              <a:lnSpc>
                <a:spcPct val="90000"/>
              </a:lnSpc>
            </a:pPr>
            <a:r>
              <a:rPr lang="en-GB" altLang="en-US" sz="1800" dirty="0"/>
              <a:t>RDFS is recognisable as an ontology language</a:t>
            </a:r>
          </a:p>
          <a:p>
            <a:pPr lvl="1">
              <a:lnSpc>
                <a:spcPct val="90000"/>
              </a:lnSpc>
            </a:pPr>
            <a:r>
              <a:rPr lang="en-GB" altLang="en-US" sz="1600" b="1" dirty="0">
                <a:solidFill>
                  <a:srgbClr val="0033CC"/>
                </a:solidFill>
              </a:rPr>
              <a:t>Classes</a:t>
            </a:r>
            <a:r>
              <a:rPr lang="en-GB" altLang="en-US" sz="1600" dirty="0"/>
              <a:t> and </a:t>
            </a:r>
            <a:r>
              <a:rPr lang="en-GB" altLang="en-US" sz="1600" b="1" dirty="0">
                <a:solidFill>
                  <a:srgbClr val="0033CC"/>
                </a:solidFill>
              </a:rPr>
              <a:t>properties</a:t>
            </a:r>
            <a:endParaRPr lang="en-GB" altLang="en-US" sz="1600" dirty="0">
              <a:solidFill>
                <a:srgbClr val="0033CC"/>
              </a:solidFill>
            </a:endParaRPr>
          </a:p>
          <a:p>
            <a:pPr lvl="1">
              <a:lnSpc>
                <a:spcPct val="90000"/>
              </a:lnSpc>
            </a:pPr>
            <a:r>
              <a:rPr lang="en-GB" altLang="en-US" sz="1600" b="1" dirty="0">
                <a:solidFill>
                  <a:srgbClr val="0033CC"/>
                </a:solidFill>
              </a:rPr>
              <a:t>Sub/super-classes</a:t>
            </a:r>
            <a:r>
              <a:rPr lang="en-GB" altLang="en-US" sz="1600" dirty="0"/>
              <a:t> (and properties)</a:t>
            </a:r>
          </a:p>
          <a:p>
            <a:pPr lvl="1">
              <a:lnSpc>
                <a:spcPct val="90000"/>
              </a:lnSpc>
            </a:pPr>
            <a:r>
              <a:rPr lang="en-GB" altLang="en-US" sz="1600" b="1" dirty="0">
                <a:solidFill>
                  <a:srgbClr val="0033CC"/>
                </a:solidFill>
              </a:rPr>
              <a:t>Range</a:t>
            </a:r>
            <a:r>
              <a:rPr lang="en-GB" altLang="en-US" sz="1600" dirty="0"/>
              <a:t> and </a:t>
            </a:r>
            <a:r>
              <a:rPr lang="en-GB" altLang="en-US" sz="1600" b="1" dirty="0">
                <a:solidFill>
                  <a:srgbClr val="0033CC"/>
                </a:solidFill>
              </a:rPr>
              <a:t>domain</a:t>
            </a:r>
            <a:r>
              <a:rPr lang="en-GB" altLang="en-US" sz="1600" dirty="0"/>
              <a:t> (of properties)</a:t>
            </a:r>
          </a:p>
        </p:txBody>
      </p:sp>
    </p:spTree>
    <p:extLst>
      <p:ext uri="{BB962C8B-B14F-4D97-AF65-F5344CB8AC3E}">
        <p14:creationId xmlns:p14="http://schemas.microsoft.com/office/powerpoint/2010/main" val="3558295619"/>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en-US" dirty="0"/>
              <a:t>RDFS as an Ontology Language</a:t>
            </a:r>
          </a:p>
        </p:txBody>
      </p:sp>
      <p:sp>
        <p:nvSpPr>
          <p:cNvPr id="51203" name="Rectangle 3"/>
          <p:cNvSpPr>
            <a:spLocks noGrp="1" noChangeArrowheads="1"/>
          </p:cNvSpPr>
          <p:nvPr>
            <p:ph idx="1"/>
          </p:nvPr>
        </p:nvSpPr>
        <p:spPr/>
        <p:txBody>
          <a:bodyPr/>
          <a:lstStyle/>
          <a:p>
            <a:pPr>
              <a:lnSpc>
                <a:spcPct val="90000"/>
              </a:lnSpc>
            </a:pPr>
            <a:r>
              <a:rPr lang="en-GB" altLang="en-US" sz="1800" dirty="0"/>
              <a:t>RDFS is recognisable as an ontology language</a:t>
            </a:r>
          </a:p>
          <a:p>
            <a:pPr lvl="1">
              <a:lnSpc>
                <a:spcPct val="90000"/>
              </a:lnSpc>
            </a:pPr>
            <a:r>
              <a:rPr lang="en-GB" altLang="en-US" sz="1600" b="1" dirty="0">
                <a:solidFill>
                  <a:srgbClr val="0033CC"/>
                </a:solidFill>
              </a:rPr>
              <a:t>Classes</a:t>
            </a:r>
            <a:r>
              <a:rPr lang="en-GB" altLang="en-US" sz="1600" dirty="0"/>
              <a:t> and </a:t>
            </a:r>
            <a:r>
              <a:rPr lang="en-GB" altLang="en-US" sz="1600" b="1" dirty="0">
                <a:solidFill>
                  <a:srgbClr val="0033CC"/>
                </a:solidFill>
              </a:rPr>
              <a:t>properties</a:t>
            </a:r>
            <a:endParaRPr lang="en-GB" altLang="en-US" sz="1600" dirty="0">
              <a:solidFill>
                <a:srgbClr val="0033CC"/>
              </a:solidFill>
            </a:endParaRPr>
          </a:p>
          <a:p>
            <a:pPr lvl="1">
              <a:lnSpc>
                <a:spcPct val="90000"/>
              </a:lnSpc>
            </a:pPr>
            <a:r>
              <a:rPr lang="en-GB" altLang="en-US" sz="1600" b="1" dirty="0">
                <a:solidFill>
                  <a:srgbClr val="0033CC"/>
                </a:solidFill>
              </a:rPr>
              <a:t>Sub/super-classes</a:t>
            </a:r>
            <a:r>
              <a:rPr lang="en-GB" altLang="en-US" sz="1600" dirty="0"/>
              <a:t> (and properties)</a:t>
            </a:r>
          </a:p>
          <a:p>
            <a:pPr lvl="1">
              <a:lnSpc>
                <a:spcPct val="90000"/>
              </a:lnSpc>
            </a:pPr>
            <a:r>
              <a:rPr lang="en-GB" altLang="en-US" sz="1600" b="1" dirty="0">
                <a:solidFill>
                  <a:srgbClr val="0033CC"/>
                </a:solidFill>
              </a:rPr>
              <a:t>Range</a:t>
            </a:r>
            <a:r>
              <a:rPr lang="en-GB" altLang="en-US" sz="1600" dirty="0"/>
              <a:t> and </a:t>
            </a:r>
            <a:r>
              <a:rPr lang="en-GB" altLang="en-US" sz="1600" b="1" dirty="0">
                <a:solidFill>
                  <a:srgbClr val="0033CC"/>
                </a:solidFill>
              </a:rPr>
              <a:t>domain</a:t>
            </a:r>
            <a:r>
              <a:rPr lang="en-GB" altLang="en-US" sz="1600" dirty="0"/>
              <a:t> (of properties)</a:t>
            </a:r>
          </a:p>
          <a:p>
            <a:r>
              <a:rPr lang="en-GB" altLang="en-US" sz="1800" dirty="0"/>
              <a:t>But RDFS </a:t>
            </a:r>
            <a:r>
              <a:rPr lang="en-GB" altLang="en-US" sz="1800" b="1" dirty="0">
                <a:solidFill>
                  <a:srgbClr val="0033CC"/>
                </a:solidFill>
              </a:rPr>
              <a:t>too weak</a:t>
            </a:r>
            <a:r>
              <a:rPr lang="en-GB" altLang="en-US" sz="1800" dirty="0"/>
              <a:t> to describe resources in sufficient detail, e.g.:</a:t>
            </a:r>
          </a:p>
          <a:p>
            <a:pPr lvl="1"/>
            <a:r>
              <a:rPr lang="en-GB" altLang="en-US" sz="1600" dirty="0"/>
              <a:t>No </a:t>
            </a:r>
            <a:r>
              <a:rPr lang="en-GB" altLang="en-US" sz="1600" b="1" dirty="0">
                <a:solidFill>
                  <a:srgbClr val="0033CC"/>
                </a:solidFill>
              </a:rPr>
              <a:t>existence/cardinality</a:t>
            </a:r>
            <a:r>
              <a:rPr lang="en-GB" altLang="en-US" sz="1600" dirty="0"/>
              <a:t> constraints</a:t>
            </a:r>
          </a:p>
          <a:p>
            <a:pPr lvl="1"/>
            <a:r>
              <a:rPr lang="en-GB" altLang="en-US" sz="1600" dirty="0"/>
              <a:t>No </a:t>
            </a:r>
            <a:r>
              <a:rPr lang="en-GB" altLang="en-US" sz="1600" b="1" dirty="0">
                <a:solidFill>
                  <a:srgbClr val="0033CC"/>
                </a:solidFill>
              </a:rPr>
              <a:t>transitive, inverse or symmetrical</a:t>
            </a:r>
            <a:r>
              <a:rPr lang="en-GB" altLang="en-US" sz="1600" dirty="0"/>
              <a:t> properties</a:t>
            </a:r>
          </a:p>
          <a:p>
            <a:pPr lvl="1"/>
            <a:r>
              <a:rPr lang="en-GB" altLang="en-US" sz="1600" dirty="0"/>
              <a:t>No </a:t>
            </a:r>
            <a:r>
              <a:rPr lang="en-GB" altLang="en-US" sz="1600" b="1" dirty="0">
                <a:solidFill>
                  <a:srgbClr val="0033CC"/>
                </a:solidFill>
              </a:rPr>
              <a:t>localised range and domain</a:t>
            </a:r>
            <a:r>
              <a:rPr lang="en-GB" altLang="en-US" sz="1600" dirty="0"/>
              <a:t> constraints</a:t>
            </a:r>
          </a:p>
          <a:p>
            <a:pPr lvl="1"/>
            <a:r>
              <a:rPr lang="en-GB" altLang="en-US" sz="1600" dirty="0"/>
              <a:t>…</a:t>
            </a:r>
          </a:p>
          <a:p>
            <a:r>
              <a:rPr lang="en-GB" altLang="en-US" sz="1800" dirty="0"/>
              <a:t>OWL: a more sophisticated ontology language</a:t>
            </a:r>
            <a:endParaRPr lang="en-GB" altLang="en-US" sz="1600" dirty="0">
              <a:solidFill>
                <a:srgbClr val="0033CC"/>
              </a:solidFill>
            </a:endParaRPr>
          </a:p>
        </p:txBody>
      </p:sp>
    </p:spTree>
    <p:extLst>
      <p:ext uri="{BB962C8B-B14F-4D97-AF65-F5344CB8AC3E}">
        <p14:creationId xmlns:p14="http://schemas.microsoft.com/office/powerpoint/2010/main" val="266193044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entailment</a:t>
            </a:r>
          </a:p>
        </p:txBody>
      </p:sp>
      <p:sp>
        <p:nvSpPr>
          <p:cNvPr id="3" name="Slide Number Placeholder 2"/>
          <p:cNvSpPr>
            <a:spLocks noGrp="1"/>
          </p:cNvSpPr>
          <p:nvPr>
            <p:ph type="sldNum" sz="quarter" idx="12"/>
          </p:nvPr>
        </p:nvSpPr>
        <p:spPr/>
        <p:txBody>
          <a:bodyPr/>
          <a:lstStyle/>
          <a:p>
            <a:fld id="{A78FC74C-1AAD-4A23-8CBA-CF1A3849B798}" type="slidenum">
              <a:rPr lang="en-US" smtClean="0"/>
              <a:t>103</a:t>
            </a:fld>
            <a:endParaRPr lang="en-US"/>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65970"/>
          <a:stretch/>
        </p:blipFill>
        <p:spPr bwMode="auto">
          <a:xfrm>
            <a:off x="1301839" y="2686050"/>
            <a:ext cx="8680361" cy="2152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906982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a:t>
            </a:r>
          </a:p>
        </p:txBody>
      </p:sp>
      <p:sp>
        <p:nvSpPr>
          <p:cNvPr id="5" name="Content Placeholder 4"/>
          <p:cNvSpPr>
            <a:spLocks noGrp="1"/>
          </p:cNvSpPr>
          <p:nvPr>
            <p:ph idx="1"/>
          </p:nvPr>
        </p:nvSpPr>
        <p:spPr/>
        <p:txBody>
          <a:bodyPr>
            <a:normAutofit/>
          </a:bodyPr>
          <a:lstStyle/>
          <a:p>
            <a:r>
              <a:rPr lang="en-US" dirty="0"/>
              <a:t>“A semantic Web primer,” by Frank van </a:t>
            </a:r>
            <a:r>
              <a:rPr lang="en-US" dirty="0" err="1"/>
              <a:t>Harmelen</a:t>
            </a:r>
            <a:r>
              <a:rPr lang="en-US" dirty="0"/>
              <a:t> and G. Antoniou</a:t>
            </a:r>
          </a:p>
          <a:p>
            <a:r>
              <a:rPr lang="en-US" dirty="0"/>
              <a:t>“FOAF,” by Ying Ding, Indiana University</a:t>
            </a:r>
          </a:p>
          <a:p>
            <a:r>
              <a:rPr lang="en-US" dirty="0"/>
              <a:t>“Introduction to the Semantic Web (tutorial),” by Ivan Herman, W3C</a:t>
            </a:r>
          </a:p>
          <a:p>
            <a:r>
              <a:rPr lang="en-US" dirty="0"/>
              <a:t/>
            </a:r>
            <a:br>
              <a:rPr lang="en-US" dirty="0"/>
            </a:br>
            <a:endParaRPr lang="en-US" dirty="0"/>
          </a:p>
          <a:p>
            <a:endParaRPr lang="en-US" dirty="0"/>
          </a:p>
        </p:txBody>
      </p:sp>
    </p:spTree>
    <p:extLst>
      <p:ext uri="{BB962C8B-B14F-4D97-AF65-F5344CB8AC3E}">
        <p14:creationId xmlns:p14="http://schemas.microsoft.com/office/powerpoint/2010/main" val="971322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E9C8D697-950E-4EE1-A87A-0B901EB60745}" type="slidenum">
              <a:rPr lang="en-US" altLang="en-US"/>
              <a:pPr/>
              <a:t>11</a:t>
            </a:fld>
            <a:endParaRPr lang="en-US" altLang="en-US"/>
          </a:p>
        </p:txBody>
      </p:sp>
      <p:sp>
        <p:nvSpPr>
          <p:cNvPr id="25602" name="Rectangle 2"/>
          <p:cNvSpPr>
            <a:spLocks noGrp="1" noRot="1" noChangeArrowheads="1"/>
          </p:cNvSpPr>
          <p:nvPr>
            <p:ph type="title"/>
          </p:nvPr>
        </p:nvSpPr>
        <p:spPr/>
        <p:txBody>
          <a:bodyPr/>
          <a:lstStyle/>
          <a:p>
            <a:r>
              <a:rPr lang="en-US" altLang="en-US"/>
              <a:t>XML</a:t>
            </a:r>
            <a:endParaRPr lang="en-US" altLang="en-US" sz="2400"/>
          </a:p>
        </p:txBody>
      </p:sp>
      <p:sp>
        <p:nvSpPr>
          <p:cNvPr id="25603" name="Text Box 3"/>
          <p:cNvSpPr txBox="1">
            <a:spLocks noChangeArrowheads="1"/>
          </p:cNvSpPr>
          <p:nvPr/>
        </p:nvSpPr>
        <p:spPr bwMode="auto">
          <a:xfrm>
            <a:off x="2209800" y="2362200"/>
            <a:ext cx="8153400" cy="1930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anchor="ctr">
            <a:spAutoFit/>
          </a:bodyPr>
          <a:lstStyle/>
          <a:p>
            <a:r>
              <a:rPr lang="en-US" altLang="en-US" sz="2400" b="1">
                <a:solidFill>
                  <a:srgbClr val="00CC00"/>
                </a:solidFill>
                <a:latin typeface="Trebuchet MS" panose="020B0603020202020204" pitchFamily="34" charset="0"/>
              </a:rPr>
              <a:t>&lt;H1&gt;</a:t>
            </a:r>
            <a:r>
              <a:rPr lang="en-US" altLang="en-US" sz="2400" b="1">
                <a:solidFill>
                  <a:schemeClr val="bg2"/>
                </a:solidFill>
                <a:latin typeface="Trebuchet MS" panose="020B0603020202020204" pitchFamily="34" charset="0"/>
              </a:rPr>
              <a:t>Internet</a:t>
            </a:r>
            <a:r>
              <a:rPr lang="en-US" altLang="en-US" sz="2400" b="1">
                <a:solidFill>
                  <a:srgbClr val="00CC00"/>
                </a:solidFill>
                <a:latin typeface="Trebuchet MS" panose="020B0603020202020204" pitchFamily="34" charset="0"/>
              </a:rPr>
              <a:t> </a:t>
            </a:r>
            <a:r>
              <a:rPr lang="en-US" altLang="en-US" sz="2400" b="1">
                <a:solidFill>
                  <a:schemeClr val="bg2"/>
                </a:solidFill>
                <a:latin typeface="Trebuchet MS" panose="020B0603020202020204" pitchFamily="34" charset="0"/>
              </a:rPr>
              <a:t>and World Wide Web</a:t>
            </a:r>
            <a:r>
              <a:rPr lang="en-US" altLang="en-US" sz="2400" b="1">
                <a:solidFill>
                  <a:srgbClr val="00CC00"/>
                </a:solidFill>
                <a:latin typeface="Trebuchet MS" panose="020B0603020202020204" pitchFamily="34" charset="0"/>
              </a:rPr>
              <a:t>&lt;/H1&gt;</a:t>
            </a:r>
            <a:r>
              <a:rPr lang="en-US" altLang="en-US" sz="2400" b="1">
                <a:solidFill>
                  <a:schemeClr val="bg2"/>
                </a:solidFill>
                <a:latin typeface="Trebuchet MS" panose="020B0603020202020204" pitchFamily="34" charset="0"/>
              </a:rPr>
              <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&lt;UL&gt;</a:t>
            </a:r>
            <a:r>
              <a:rPr lang="en-US" altLang="en-US" sz="2400" b="1">
                <a:solidFill>
                  <a:schemeClr val="bg2"/>
                </a:solidFill>
                <a:latin typeface="Trebuchet MS" panose="020B0603020202020204" pitchFamily="34" charset="0"/>
              </a:rPr>
              <a:t>	</a:t>
            </a:r>
          </a:p>
          <a:p>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&lt;LI&gt;</a:t>
            </a:r>
            <a:r>
              <a:rPr lang="en-US" altLang="en-US" sz="2400" b="1">
                <a:solidFill>
                  <a:schemeClr val="bg2"/>
                </a:solidFill>
                <a:latin typeface="Trebuchet MS" panose="020B0603020202020204" pitchFamily="34" charset="0"/>
              </a:rPr>
              <a:t>Code: G52IWW</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&lt;LI&gt;</a:t>
            </a:r>
            <a:r>
              <a:rPr lang="en-US" altLang="en-US" sz="2400" b="1">
                <a:solidFill>
                  <a:schemeClr val="bg2"/>
                </a:solidFill>
                <a:latin typeface="Trebuchet MS" panose="020B0603020202020204" pitchFamily="34" charset="0"/>
              </a:rPr>
              <a:t>Students: Undergraduate</a:t>
            </a:r>
            <a:br>
              <a:rPr lang="en-US" altLang="en-US" sz="2400" b="1">
                <a:solidFill>
                  <a:schemeClr val="bg2"/>
                </a:solidFill>
                <a:latin typeface="Trebuchet MS" panose="020B0603020202020204" pitchFamily="34" charset="0"/>
              </a:rPr>
            </a:br>
            <a:r>
              <a:rPr lang="en-US" altLang="en-US" sz="2400" b="1">
                <a:solidFill>
                  <a:schemeClr val="bg2"/>
                </a:solidFill>
                <a:latin typeface="Trebuchet MS" panose="020B0603020202020204" pitchFamily="34" charset="0"/>
              </a:rPr>
              <a:t>	</a:t>
            </a:r>
            <a:r>
              <a:rPr lang="en-US" altLang="en-US" sz="2400" b="1">
                <a:solidFill>
                  <a:srgbClr val="00CC00"/>
                </a:solidFill>
                <a:latin typeface="Trebuchet MS" panose="020B0603020202020204" pitchFamily="34" charset="0"/>
              </a:rPr>
              <a:t>&lt;/UL&gt;</a:t>
            </a:r>
            <a:r>
              <a:rPr lang="en-GB" altLang="en-US" sz="2400" b="1">
                <a:solidFill>
                  <a:schemeClr val="bg2"/>
                </a:solidFill>
                <a:latin typeface="Trebuchet MS" panose="020B0603020202020204" pitchFamily="34" charset="0"/>
              </a:rPr>
              <a:t>	</a:t>
            </a:r>
            <a:endParaRPr lang="en-US" altLang="en-US" sz="2400" b="1">
              <a:solidFill>
                <a:schemeClr val="bg2"/>
              </a:solidFill>
              <a:latin typeface="Trebuchet MS" panose="020B0603020202020204" pitchFamily="34" charset="0"/>
            </a:endParaRPr>
          </a:p>
        </p:txBody>
      </p:sp>
      <p:sp>
        <p:nvSpPr>
          <p:cNvPr id="25604" name="Text Box 4"/>
          <p:cNvSpPr txBox="1">
            <a:spLocks noChangeArrowheads="1"/>
          </p:cNvSpPr>
          <p:nvPr/>
        </p:nvSpPr>
        <p:spPr bwMode="auto">
          <a:xfrm>
            <a:off x="2101851" y="1827213"/>
            <a:ext cx="11858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00">
                <a:latin typeface="Trebuchet MS" panose="020B0603020202020204" pitchFamily="34" charset="0"/>
              </a:rPr>
              <a:t>HTML:</a:t>
            </a:r>
          </a:p>
        </p:txBody>
      </p:sp>
      <p:sp>
        <p:nvSpPr>
          <p:cNvPr id="25605" name="Text Box 5"/>
          <p:cNvSpPr txBox="1">
            <a:spLocks noChangeArrowheads="1"/>
          </p:cNvSpPr>
          <p:nvPr/>
        </p:nvSpPr>
        <p:spPr bwMode="auto">
          <a:xfrm>
            <a:off x="2209800" y="4735513"/>
            <a:ext cx="8153400" cy="19304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anchor="ctr">
            <a:spAutoFit/>
          </a:bodyPr>
          <a:lstStyle/>
          <a:p>
            <a:r>
              <a:rPr lang="en-US" altLang="en-US" sz="2400" b="1" dirty="0">
                <a:solidFill>
                  <a:srgbClr val="00CC00"/>
                </a:solidFill>
                <a:latin typeface="Trebuchet MS" panose="020B0603020202020204" pitchFamily="34" charset="0"/>
              </a:rPr>
              <a:t>&lt;module&gt;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&lt;title&gt;</a:t>
            </a:r>
            <a:r>
              <a:rPr lang="en-US" altLang="en-US" sz="2400" b="1" dirty="0">
                <a:solidFill>
                  <a:schemeClr val="bg2"/>
                </a:solidFill>
                <a:latin typeface="Trebuchet MS" panose="020B0603020202020204" pitchFamily="34" charset="0"/>
              </a:rPr>
              <a:t>Internet and World Wide Web</a:t>
            </a:r>
            <a:r>
              <a:rPr lang="en-US" altLang="en-US" sz="2400" b="1" dirty="0">
                <a:solidFill>
                  <a:srgbClr val="00CC00"/>
                </a:solidFill>
                <a:latin typeface="Trebuchet MS" panose="020B0603020202020204" pitchFamily="34" charset="0"/>
              </a:rPr>
              <a:t>&lt;/title&gt;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&lt;code&gt;</a:t>
            </a:r>
            <a:r>
              <a:rPr lang="en-US" altLang="en-US" sz="2400" b="1" dirty="0">
                <a:solidFill>
                  <a:schemeClr val="bg2"/>
                </a:solidFill>
                <a:latin typeface="Trebuchet MS" panose="020B0603020202020204" pitchFamily="34" charset="0"/>
              </a:rPr>
              <a:t>G52IWW</a:t>
            </a:r>
            <a:r>
              <a:rPr lang="en-US" altLang="en-US" sz="2400" b="1" dirty="0">
                <a:solidFill>
                  <a:srgbClr val="00CC00"/>
                </a:solidFill>
                <a:latin typeface="Trebuchet MS" panose="020B0603020202020204" pitchFamily="34" charset="0"/>
              </a:rPr>
              <a:t>&lt;/code&gt;</a:t>
            </a:r>
            <a:r>
              <a:rPr lang="en-US" altLang="en-US" sz="2400" b="1" dirty="0">
                <a:solidFill>
                  <a:schemeClr val="bg2"/>
                </a:solidFill>
                <a:latin typeface="Trebuchet MS" panose="020B0603020202020204" pitchFamily="34" charset="0"/>
              </a:rPr>
              <a:t/>
            </a:r>
            <a:br>
              <a:rPr lang="en-US" altLang="en-US" sz="2400" b="1" dirty="0">
                <a:solidFill>
                  <a:schemeClr val="bg2"/>
                </a:solidFill>
                <a:latin typeface="Trebuchet MS" panose="020B0603020202020204" pitchFamily="34" charset="0"/>
              </a:rPr>
            </a:br>
            <a:r>
              <a:rPr lang="en-US" altLang="en-US" sz="2400" b="1" dirty="0">
                <a:solidFill>
                  <a:schemeClr val="bg2"/>
                </a:solidFill>
                <a:latin typeface="Trebuchet MS" panose="020B0603020202020204" pitchFamily="34" charset="0"/>
              </a:rPr>
              <a:t>	</a:t>
            </a:r>
            <a:r>
              <a:rPr lang="en-US" altLang="en-US" sz="2400" b="1" dirty="0">
                <a:solidFill>
                  <a:srgbClr val="00CC00"/>
                </a:solidFill>
                <a:latin typeface="Trebuchet MS" panose="020B0603020202020204" pitchFamily="34" charset="0"/>
              </a:rPr>
              <a:t>&lt;students&gt;</a:t>
            </a:r>
            <a:r>
              <a:rPr lang="en-US" altLang="en-US" sz="2400" b="1" dirty="0">
                <a:solidFill>
                  <a:schemeClr val="bg2"/>
                </a:solidFill>
                <a:latin typeface="Trebuchet MS" panose="020B0603020202020204" pitchFamily="34" charset="0"/>
              </a:rPr>
              <a:t>Undergraduate</a:t>
            </a:r>
            <a:r>
              <a:rPr lang="en-US" altLang="en-US" sz="2400" b="1" dirty="0">
                <a:solidFill>
                  <a:srgbClr val="00CC00"/>
                </a:solidFill>
                <a:latin typeface="Trebuchet MS" panose="020B0603020202020204" pitchFamily="34" charset="0"/>
              </a:rPr>
              <a:t>&lt;/students&gt;</a:t>
            </a:r>
            <a:br>
              <a:rPr lang="en-US" altLang="en-US" sz="2400" b="1" dirty="0">
                <a:solidFill>
                  <a:srgbClr val="00CC00"/>
                </a:solidFill>
                <a:latin typeface="Trebuchet MS" panose="020B0603020202020204" pitchFamily="34" charset="0"/>
              </a:rPr>
            </a:br>
            <a:r>
              <a:rPr lang="en-US" altLang="en-US" sz="2400" b="1" dirty="0">
                <a:solidFill>
                  <a:srgbClr val="00CC00"/>
                </a:solidFill>
                <a:latin typeface="Trebuchet MS" panose="020B0603020202020204" pitchFamily="34" charset="0"/>
              </a:rPr>
              <a:t>&lt;/module&gt;</a:t>
            </a:r>
          </a:p>
        </p:txBody>
      </p:sp>
      <p:sp>
        <p:nvSpPr>
          <p:cNvPr id="25606" name="Text Box 6"/>
          <p:cNvSpPr txBox="1">
            <a:spLocks noChangeArrowheads="1"/>
          </p:cNvSpPr>
          <p:nvPr/>
        </p:nvSpPr>
        <p:spPr bwMode="auto">
          <a:xfrm>
            <a:off x="2133600" y="4267201"/>
            <a:ext cx="9271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800">
                <a:latin typeface="Trebuchet MS" panose="020B0603020202020204" pitchFamily="34" charset="0"/>
              </a:rPr>
              <a:t>XML</a:t>
            </a:r>
            <a:r>
              <a:rPr lang="en-US" altLang="en-US" sz="2400">
                <a:latin typeface="Trebuchet MS" panose="020B0603020202020204" pitchFamily="34" charset="0"/>
              </a:rPr>
              <a:t>:</a:t>
            </a:r>
          </a:p>
        </p:txBody>
      </p:sp>
      <p:sp>
        <p:nvSpPr>
          <p:cNvPr id="25607" name="Rectangle 7"/>
          <p:cNvSpPr>
            <a:spLocks noChangeArrowheads="1"/>
          </p:cNvSpPr>
          <p:nvPr/>
        </p:nvSpPr>
        <p:spPr bwMode="auto">
          <a:xfrm>
            <a:off x="1981201" y="1187450"/>
            <a:ext cx="8277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
            </a:pPr>
            <a:r>
              <a:rPr lang="en-US" altLang="en-US" sz="3200">
                <a:latin typeface="Trebuchet MS" panose="020B0603020202020204" pitchFamily="34" charset="0"/>
              </a:rPr>
              <a:t>User </a:t>
            </a:r>
            <a:r>
              <a:rPr lang="en-US" altLang="en-US" sz="3200">
                <a:solidFill>
                  <a:srgbClr val="0000FF"/>
                </a:solidFill>
                <a:latin typeface="Trebuchet MS" panose="020B0603020202020204" pitchFamily="34" charset="0"/>
              </a:rPr>
              <a:t>definable</a:t>
            </a:r>
            <a:r>
              <a:rPr lang="en-US" altLang="en-US" sz="3200">
                <a:latin typeface="Trebuchet MS" panose="020B0603020202020204" pitchFamily="34" charset="0"/>
              </a:rPr>
              <a:t> and </a:t>
            </a:r>
            <a:r>
              <a:rPr lang="en-US" altLang="en-US" sz="3200">
                <a:solidFill>
                  <a:srgbClr val="0000FF"/>
                </a:solidFill>
                <a:latin typeface="Trebuchet MS" panose="020B0603020202020204" pitchFamily="34" charset="0"/>
              </a:rPr>
              <a:t>domain specific</a:t>
            </a:r>
            <a:r>
              <a:rPr lang="en-US" altLang="en-US" sz="3200">
                <a:latin typeface="Trebuchet MS" panose="020B0603020202020204" pitchFamily="34" charset="0"/>
              </a:rPr>
              <a:t> markup</a:t>
            </a:r>
            <a:endParaRPr lang="en-GB" altLang="en-US" sz="3200">
              <a:latin typeface="Trebuchet MS" panose="020B0603020202020204" pitchFamily="34" charset="0"/>
            </a:endParaRPr>
          </a:p>
        </p:txBody>
      </p:sp>
    </p:spTree>
    <p:extLst>
      <p:ext uri="{BB962C8B-B14F-4D97-AF65-F5344CB8AC3E}">
        <p14:creationId xmlns:p14="http://schemas.microsoft.com/office/powerpoint/2010/main" val="2480596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2"/>
          <p:cNvSpPr>
            <a:spLocks noGrp="1"/>
          </p:cNvSpPr>
          <p:nvPr>
            <p:ph type="sldNum" sz="quarter" idx="10"/>
          </p:nvPr>
        </p:nvSpPr>
        <p:spPr/>
        <p:txBody>
          <a:bodyPr/>
          <a:lstStyle/>
          <a:p>
            <a:fld id="{95E60800-DF1E-44A2-B5D0-6FA3688C17E9}" type="slidenum">
              <a:rPr lang="en-US" altLang="en-US"/>
              <a:pPr/>
              <a:t>12</a:t>
            </a:fld>
            <a:endParaRPr lang="en-US" altLang="en-US"/>
          </a:p>
        </p:txBody>
      </p:sp>
      <p:sp>
        <p:nvSpPr>
          <p:cNvPr id="29698" name="Rectangle 2"/>
          <p:cNvSpPr>
            <a:spLocks noGrp="1" noRot="1" noChangeArrowheads="1"/>
          </p:cNvSpPr>
          <p:nvPr>
            <p:ph type="title"/>
          </p:nvPr>
        </p:nvSpPr>
        <p:spPr>
          <a:xfrm>
            <a:off x="2133600" y="180975"/>
            <a:ext cx="8534400" cy="762000"/>
          </a:xfrm>
        </p:spPr>
        <p:txBody>
          <a:bodyPr/>
          <a:lstStyle/>
          <a:p>
            <a:r>
              <a:rPr lang="en-US" altLang="en-US"/>
              <a:t>XML: Document = labeled tree</a:t>
            </a:r>
          </a:p>
        </p:txBody>
      </p:sp>
      <p:sp>
        <p:nvSpPr>
          <p:cNvPr id="29700" name="Rectangle 4"/>
          <p:cNvSpPr>
            <a:spLocks noChangeArrowheads="1"/>
          </p:cNvSpPr>
          <p:nvPr/>
        </p:nvSpPr>
        <p:spPr bwMode="auto">
          <a:xfrm>
            <a:off x="1752600" y="1712914"/>
            <a:ext cx="8686800" cy="3011487"/>
          </a:xfrm>
          <a:prstGeom prst="rect">
            <a:avLst/>
          </a:prstGeom>
          <a:solidFill>
            <a:srgbClr val="FFFF99"/>
          </a:solidFill>
          <a:ln w="9525" cap="flat" cmpd="sng">
            <a:solidFill>
              <a:schemeClr val="tx1"/>
            </a:solidFill>
            <a:prstDash val="solid"/>
            <a:miter lim="800000"/>
            <a:headEnd/>
            <a:tailEnd/>
          </a:ln>
          <a:effectLst>
            <a:outerShdw dist="107763" dir="2700000" algn="ctr" rotWithShape="0">
              <a:schemeClr val="bg2"/>
            </a:outerShdw>
          </a:effectLst>
        </p:spPr>
        <p:txBody>
          <a:bodyPr/>
          <a:lstStyle>
            <a:lvl1pPr>
              <a:spcBef>
                <a:spcPct val="20000"/>
              </a:spcBef>
              <a:buClr>
                <a:schemeClr val="hlink"/>
              </a:buClr>
              <a:buSzPct val="70000"/>
              <a:buFont typeface="Wingdings" panose="05000000000000000000" pitchFamily="2" charset="2"/>
              <a:buChar char="n"/>
              <a:defRPr sz="3200">
                <a:solidFill>
                  <a:schemeClr val="bg2"/>
                </a:solidFill>
                <a:latin typeface="Trebuchet MS" panose="020B0603020202020204" pitchFamily="34" charset="0"/>
              </a:defRPr>
            </a:lvl1pPr>
            <a:lvl2pPr>
              <a:spcBef>
                <a:spcPct val="20000"/>
              </a:spcBef>
              <a:buClr>
                <a:schemeClr val="accent2"/>
              </a:buClr>
              <a:buSzPct val="70000"/>
              <a:buFont typeface="Wingdings" panose="05000000000000000000" pitchFamily="2" charset="2"/>
              <a:buChar char="n"/>
              <a:defRPr sz="2800">
                <a:solidFill>
                  <a:schemeClr val="bg2"/>
                </a:solidFill>
                <a:latin typeface="Trebuchet MS" panose="020B0603020202020204" pitchFamily="34" charset="0"/>
              </a:defRPr>
            </a:lvl2pPr>
            <a:lvl3pPr>
              <a:spcBef>
                <a:spcPct val="20000"/>
              </a:spcBef>
              <a:buClr>
                <a:schemeClr val="tx2"/>
              </a:buClr>
              <a:buSzPct val="70000"/>
              <a:buFont typeface="Wingdings" panose="05000000000000000000" pitchFamily="2" charset="2"/>
              <a:buChar char="n"/>
              <a:defRPr sz="2400">
                <a:solidFill>
                  <a:schemeClr val="bg2"/>
                </a:solidFill>
                <a:latin typeface="Trebuchet MS" panose="020B0603020202020204" pitchFamily="34" charset="0"/>
              </a:defRPr>
            </a:lvl3pPr>
            <a:lvl4pPr>
              <a:spcBef>
                <a:spcPct val="20000"/>
              </a:spcBef>
              <a:buClr>
                <a:schemeClr val="accent2"/>
              </a:buClr>
              <a:buSzPct val="70000"/>
              <a:buFont typeface="Wingdings" panose="05000000000000000000" pitchFamily="2" charset="2"/>
              <a:buChar char="n"/>
              <a:defRPr sz="2000">
                <a:solidFill>
                  <a:schemeClr val="bg2"/>
                </a:solidFill>
                <a:latin typeface="Trebuchet MS" panose="020B0603020202020204" pitchFamily="34" charset="0"/>
              </a:defRPr>
            </a:lvl4pPr>
            <a:lvl5pPr>
              <a:spcBef>
                <a:spcPct val="20000"/>
              </a:spcBef>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5pPr>
            <a:lvl6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6pPr>
            <a:lvl7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7pPr>
            <a:lvl8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8pPr>
            <a:lvl9pPr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9pPr>
          </a:lstStyle>
          <a:p>
            <a:pPr eaLnBrk="1" hangingPunct="1">
              <a:spcBef>
                <a:spcPct val="0"/>
              </a:spcBef>
              <a:buFont typeface="Wingdings" panose="05000000000000000000" pitchFamily="2" charset="2"/>
              <a:buNone/>
            </a:pPr>
            <a:r>
              <a:rPr lang="en-US" altLang="en-US"/>
              <a:t> </a:t>
            </a:r>
          </a:p>
        </p:txBody>
      </p:sp>
      <p:grpSp>
        <p:nvGrpSpPr>
          <p:cNvPr id="29701" name="Group 5"/>
          <p:cNvGrpSpPr>
            <a:grpSpLocks/>
          </p:cNvGrpSpPr>
          <p:nvPr/>
        </p:nvGrpSpPr>
        <p:grpSpPr bwMode="auto">
          <a:xfrm>
            <a:off x="6858001" y="1989138"/>
            <a:ext cx="3389313" cy="1968500"/>
            <a:chOff x="3385" y="1344"/>
            <a:chExt cx="2135" cy="1240"/>
          </a:xfrm>
        </p:grpSpPr>
        <p:sp>
          <p:nvSpPr>
            <p:cNvPr id="29702" name="Oval 6"/>
            <p:cNvSpPr>
              <a:spLocks noChangeArrowheads="1"/>
            </p:cNvSpPr>
            <p:nvPr/>
          </p:nvSpPr>
          <p:spPr bwMode="auto">
            <a:xfrm>
              <a:off x="4153" y="134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module</a:t>
              </a:r>
            </a:p>
          </p:txBody>
        </p:sp>
        <p:sp>
          <p:nvSpPr>
            <p:cNvPr id="29703" name="Oval 7"/>
            <p:cNvSpPr>
              <a:spLocks noChangeArrowheads="1"/>
            </p:cNvSpPr>
            <p:nvPr/>
          </p:nvSpPr>
          <p:spPr bwMode="auto">
            <a:xfrm>
              <a:off x="4153"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lecturer</a:t>
              </a:r>
            </a:p>
          </p:txBody>
        </p:sp>
        <p:sp>
          <p:nvSpPr>
            <p:cNvPr id="29704" name="Oval 8"/>
            <p:cNvSpPr>
              <a:spLocks noChangeArrowheads="1"/>
            </p:cNvSpPr>
            <p:nvPr/>
          </p:nvSpPr>
          <p:spPr bwMode="auto">
            <a:xfrm>
              <a:off x="3385"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title</a:t>
              </a:r>
            </a:p>
          </p:txBody>
        </p:sp>
        <p:sp>
          <p:nvSpPr>
            <p:cNvPr id="29705" name="Oval 9"/>
            <p:cNvSpPr>
              <a:spLocks noChangeArrowheads="1"/>
            </p:cNvSpPr>
            <p:nvPr/>
          </p:nvSpPr>
          <p:spPr bwMode="auto">
            <a:xfrm>
              <a:off x="4921" y="182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dirty="0">
                  <a:latin typeface="Trebuchet MS" panose="020B0603020202020204" pitchFamily="34" charset="0"/>
                </a:rPr>
                <a:t>students</a:t>
              </a:r>
            </a:p>
          </p:txBody>
        </p:sp>
        <p:sp>
          <p:nvSpPr>
            <p:cNvPr id="29706" name="Oval 10"/>
            <p:cNvSpPr>
              <a:spLocks noChangeArrowheads="1"/>
            </p:cNvSpPr>
            <p:nvPr/>
          </p:nvSpPr>
          <p:spPr bwMode="auto">
            <a:xfrm>
              <a:off x="3769" y="230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name</a:t>
              </a:r>
            </a:p>
          </p:txBody>
        </p:sp>
        <p:sp>
          <p:nvSpPr>
            <p:cNvPr id="29707" name="Oval 11"/>
            <p:cNvSpPr>
              <a:spLocks noChangeArrowheads="1"/>
            </p:cNvSpPr>
            <p:nvPr/>
          </p:nvSpPr>
          <p:spPr bwMode="auto">
            <a:xfrm>
              <a:off x="4537" y="2304"/>
              <a:ext cx="599" cy="280"/>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en-US">
                  <a:latin typeface="Trebuchet MS" panose="020B0603020202020204" pitchFamily="34" charset="0"/>
                </a:rPr>
                <a:t>weblink</a:t>
              </a:r>
            </a:p>
          </p:txBody>
        </p:sp>
        <p:cxnSp>
          <p:nvCxnSpPr>
            <p:cNvPr id="29708" name="AutoShape 12"/>
            <p:cNvCxnSpPr>
              <a:cxnSpLocks noChangeShapeType="1"/>
              <a:stCxn id="29702" idx="4"/>
              <a:endCxn id="29704" idx="7"/>
            </p:cNvCxnSpPr>
            <p:nvPr/>
          </p:nvCxnSpPr>
          <p:spPr bwMode="auto">
            <a:xfrm flipH="1">
              <a:off x="3896" y="1624"/>
              <a:ext cx="557"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p:cNvCxnSpPr>
              <a:cxnSpLocks noChangeShapeType="1"/>
              <a:stCxn id="29702" idx="4"/>
              <a:endCxn id="29703" idx="0"/>
            </p:cNvCxnSpPr>
            <p:nvPr/>
          </p:nvCxnSpPr>
          <p:spPr bwMode="auto">
            <a:xfrm>
              <a:off x="4453" y="1624"/>
              <a:ext cx="0" cy="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a:stCxn id="29702" idx="4"/>
              <a:endCxn id="29705" idx="1"/>
            </p:cNvCxnSpPr>
            <p:nvPr/>
          </p:nvCxnSpPr>
          <p:spPr bwMode="auto">
            <a:xfrm>
              <a:off x="4453" y="1624"/>
              <a:ext cx="556"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5"/>
            <p:cNvCxnSpPr>
              <a:cxnSpLocks noChangeShapeType="1"/>
              <a:stCxn id="29703" idx="4"/>
              <a:endCxn id="29706" idx="7"/>
            </p:cNvCxnSpPr>
            <p:nvPr/>
          </p:nvCxnSpPr>
          <p:spPr bwMode="auto">
            <a:xfrm flipH="1">
              <a:off x="4280" y="2104"/>
              <a:ext cx="173"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6"/>
            <p:cNvCxnSpPr>
              <a:cxnSpLocks noChangeShapeType="1"/>
              <a:stCxn id="29703" idx="4"/>
              <a:endCxn id="29707" idx="1"/>
            </p:cNvCxnSpPr>
            <p:nvPr/>
          </p:nvCxnSpPr>
          <p:spPr bwMode="auto">
            <a:xfrm>
              <a:off x="4453" y="2104"/>
              <a:ext cx="172" cy="241"/>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713" name="Text Box 17"/>
          <p:cNvSpPr txBox="1">
            <a:spLocks noChangeArrowheads="1"/>
          </p:cNvSpPr>
          <p:nvPr/>
        </p:nvSpPr>
        <p:spPr bwMode="auto">
          <a:xfrm>
            <a:off x="1828800" y="1789114"/>
            <a:ext cx="4953000" cy="2847975"/>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p>
            <a:r>
              <a:rPr lang="en-US" altLang="en-US" sz="2000" b="1" dirty="0">
                <a:latin typeface="Courier New" panose="02070309020205020404" pitchFamily="49" charset="0"/>
              </a:rPr>
              <a:t>&lt;module date=“...”&gt;</a:t>
            </a:r>
            <a:br>
              <a:rPr lang="en-US" altLang="en-US" sz="2000" b="1" dirty="0">
                <a:latin typeface="Courier New" panose="02070309020205020404" pitchFamily="49" charset="0"/>
              </a:rPr>
            </a:br>
            <a:r>
              <a:rPr lang="en-US" altLang="en-US" sz="2000" b="1" dirty="0">
                <a:latin typeface="Courier New" panose="02070309020205020404" pitchFamily="49" charset="0"/>
              </a:rPr>
              <a:t>	&lt;title&gt;...&lt;/title&gt;</a:t>
            </a:r>
            <a:br>
              <a:rPr lang="en-US" altLang="en-US" sz="2000" b="1" dirty="0">
                <a:latin typeface="Courier New" panose="02070309020205020404" pitchFamily="49" charset="0"/>
              </a:rPr>
            </a:br>
            <a:r>
              <a:rPr lang="en-US" altLang="en-US" sz="2000" b="1" dirty="0">
                <a:latin typeface="Courier New" panose="02070309020205020404" pitchFamily="49" charset="0"/>
              </a:rPr>
              <a:t>	&lt;lecturer&gt;</a:t>
            </a:r>
          </a:p>
          <a:p>
            <a:r>
              <a:rPr lang="en-US" altLang="en-US" sz="2000" b="1" dirty="0">
                <a:latin typeface="Courier New" panose="02070309020205020404" pitchFamily="49" charset="0"/>
              </a:rPr>
              <a:t>		&lt;name&gt;...&lt;/name&gt;</a:t>
            </a:r>
          </a:p>
          <a:p>
            <a:r>
              <a:rPr lang="en-US" altLang="en-US" sz="2000" b="1" dirty="0">
                <a:latin typeface="Courier New" panose="02070309020205020404" pitchFamily="49" charset="0"/>
              </a:rPr>
              <a:t>		&lt;</a:t>
            </a:r>
            <a:r>
              <a:rPr lang="en-US" altLang="en-US" sz="2000" b="1" dirty="0" err="1">
                <a:latin typeface="Courier New" panose="02070309020205020404" pitchFamily="49" charset="0"/>
              </a:rPr>
              <a:t>weblink</a:t>
            </a:r>
            <a:r>
              <a:rPr lang="en-US" altLang="en-US" sz="2000" b="1" dirty="0">
                <a:latin typeface="Courier New" panose="02070309020205020404" pitchFamily="49" charset="0"/>
              </a:rPr>
              <a:t>&gt;...&lt;/</a:t>
            </a:r>
            <a:r>
              <a:rPr lang="en-US" altLang="en-US" sz="2000" b="1" dirty="0" err="1">
                <a:latin typeface="Courier New" panose="02070309020205020404" pitchFamily="49" charset="0"/>
              </a:rPr>
              <a:t>weblink</a:t>
            </a:r>
            <a:r>
              <a:rPr lang="en-US" altLang="en-US" sz="2000" b="1" dirty="0">
                <a:latin typeface="Courier New" panose="02070309020205020404" pitchFamily="49" charset="0"/>
              </a:rPr>
              <a:t>&gt;</a:t>
            </a:r>
          </a:p>
          <a:p>
            <a:r>
              <a:rPr lang="en-US" altLang="en-US" sz="2000" b="1" dirty="0">
                <a:latin typeface="Courier New" panose="02070309020205020404" pitchFamily="49" charset="0"/>
              </a:rPr>
              <a:t>	&lt;/lecturer&gt;</a:t>
            </a:r>
            <a:br>
              <a:rPr lang="en-US" altLang="en-US" sz="2000" b="1" dirty="0">
                <a:latin typeface="Courier New" panose="02070309020205020404" pitchFamily="49" charset="0"/>
              </a:rPr>
            </a:br>
            <a:r>
              <a:rPr lang="en-US" altLang="en-US" sz="2000" b="1" dirty="0">
                <a:latin typeface="Courier New" panose="02070309020205020404" pitchFamily="49" charset="0"/>
              </a:rPr>
              <a:t>	&lt;students&gt;...&lt;/students&gt;</a:t>
            </a:r>
            <a:br>
              <a:rPr lang="en-US" altLang="en-US" sz="2000" b="1" dirty="0">
                <a:latin typeface="Courier New" panose="02070309020205020404" pitchFamily="49" charset="0"/>
              </a:rPr>
            </a:br>
            <a:r>
              <a:rPr lang="en-US" altLang="en-US" sz="2000" b="1" dirty="0">
                <a:latin typeface="Courier New" panose="02070309020205020404" pitchFamily="49" charset="0"/>
              </a:rPr>
              <a:t>&lt;/module&gt;</a:t>
            </a:r>
          </a:p>
        </p:txBody>
      </p:sp>
      <p:sp>
        <p:nvSpPr>
          <p:cNvPr id="29714" name="Text Box 18"/>
          <p:cNvSpPr txBox="1">
            <a:spLocks noChangeArrowheads="1"/>
          </p:cNvSpPr>
          <p:nvPr/>
        </p:nvSpPr>
        <p:spPr bwMode="auto">
          <a:xfrm>
            <a:off x="6230939" y="2476500"/>
            <a:ext cx="5746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5400" b="1">
                <a:solidFill>
                  <a:schemeClr val="bg2"/>
                </a:solidFill>
                <a:latin typeface="Times New Roman" panose="02020603050405020304" pitchFamily="18" charset="0"/>
              </a:rPr>
              <a:t>=</a:t>
            </a:r>
          </a:p>
        </p:txBody>
      </p:sp>
      <p:sp>
        <p:nvSpPr>
          <p:cNvPr id="29715" name="Text Box 19"/>
          <p:cNvSpPr txBox="1">
            <a:spLocks noChangeArrowheads="1"/>
          </p:cNvSpPr>
          <p:nvPr/>
        </p:nvSpPr>
        <p:spPr bwMode="auto">
          <a:xfrm>
            <a:off x="1963739" y="4799014"/>
            <a:ext cx="9837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hlink"/>
              </a:buClr>
              <a:buFont typeface="Wingdings" panose="05000000000000000000" pitchFamily="2" charset="2"/>
              <a:buChar char="§"/>
            </a:pPr>
            <a:r>
              <a:rPr lang="en-US" altLang="en-US" sz="2800" dirty="0">
                <a:latin typeface="Tahoma" panose="020B0604030504040204" pitchFamily="34" charset="0"/>
              </a:rPr>
              <a:t> document type definition (DTD): describe the grammar and structure of </a:t>
            </a:r>
            <a:r>
              <a:rPr lang="en-US" altLang="en-US" sz="2800" i="1" dirty="0">
                <a:latin typeface="Tahoma" panose="020B0604030504040204" pitchFamily="34" charset="0"/>
              </a:rPr>
              <a:t>permissible</a:t>
            </a:r>
            <a:r>
              <a:rPr lang="en-US" altLang="en-US" sz="2800" dirty="0">
                <a:latin typeface="Tahoma" panose="020B0604030504040204" pitchFamily="34" charset="0"/>
              </a:rPr>
              <a:t> XML trees</a:t>
            </a:r>
          </a:p>
          <a:p>
            <a:pPr>
              <a:buFontTx/>
              <a:buChar char="•"/>
            </a:pPr>
            <a:endParaRPr lang="en-US" altLang="en-US" sz="3600" dirty="0">
              <a:latin typeface="Tahoma" panose="020B0604030504040204" pitchFamily="34" charset="0"/>
            </a:endParaRPr>
          </a:p>
        </p:txBody>
      </p:sp>
      <p:sp>
        <p:nvSpPr>
          <p:cNvPr id="29716" name="Text Box 20"/>
          <p:cNvSpPr txBox="1">
            <a:spLocks noChangeArrowheads="1"/>
          </p:cNvSpPr>
          <p:nvPr/>
        </p:nvSpPr>
        <p:spPr bwMode="auto">
          <a:xfrm>
            <a:off x="1978025" y="1152526"/>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hlink"/>
              </a:buClr>
              <a:buFont typeface="Wingdings" panose="05000000000000000000" pitchFamily="2" charset="2"/>
              <a:buChar char="§"/>
            </a:pPr>
            <a:r>
              <a:rPr lang="en-US" altLang="en-US" sz="2800">
                <a:latin typeface="Tahoma" panose="020B0604030504040204" pitchFamily="34" charset="0"/>
              </a:rPr>
              <a:t> node = label + contents</a:t>
            </a:r>
          </a:p>
        </p:txBody>
      </p:sp>
    </p:spTree>
    <p:extLst>
      <p:ext uri="{BB962C8B-B14F-4D97-AF65-F5344CB8AC3E}">
        <p14:creationId xmlns:p14="http://schemas.microsoft.com/office/powerpoint/2010/main" val="1094745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2"/>
          <p:cNvSpPr>
            <a:spLocks noGrp="1"/>
          </p:cNvSpPr>
          <p:nvPr>
            <p:ph type="sldNum" sz="quarter" idx="10"/>
          </p:nvPr>
        </p:nvSpPr>
        <p:spPr/>
        <p:txBody>
          <a:bodyPr/>
          <a:lstStyle/>
          <a:p>
            <a:fld id="{B0466B06-8624-4D5F-88F3-8168FE190C17}" type="slidenum">
              <a:rPr lang="en-US" altLang="en-US"/>
              <a:pPr/>
              <a:t>13</a:t>
            </a:fld>
            <a:endParaRPr lang="en-US" altLang="en-US"/>
          </a:p>
        </p:txBody>
      </p:sp>
      <p:sp>
        <p:nvSpPr>
          <p:cNvPr id="248834" name="Rectangle 2"/>
          <p:cNvSpPr>
            <a:spLocks noGrp="1" noRot="1" noChangeArrowheads="1"/>
          </p:cNvSpPr>
          <p:nvPr>
            <p:ph type="title"/>
          </p:nvPr>
        </p:nvSpPr>
        <p:spPr>
          <a:xfrm>
            <a:off x="1774825" y="304800"/>
            <a:ext cx="8535988" cy="685800"/>
          </a:xfrm>
        </p:spPr>
        <p:txBody>
          <a:bodyPr>
            <a:normAutofit fontScale="90000"/>
          </a:bodyPr>
          <a:lstStyle/>
          <a:p>
            <a:r>
              <a:rPr lang="en-US" altLang="en-US" dirty="0"/>
              <a:t>But XML tags don’t have a commonly accepted meaning</a:t>
            </a:r>
          </a:p>
        </p:txBody>
      </p:sp>
      <p:sp>
        <p:nvSpPr>
          <p:cNvPr id="248835" name="Rectangle 3"/>
          <p:cNvSpPr>
            <a:spLocks noChangeArrowheads="1"/>
          </p:cNvSpPr>
          <p:nvPr/>
        </p:nvSpPr>
        <p:spPr bwMode="auto">
          <a:xfrm>
            <a:off x="1981200" y="3676134"/>
            <a:ext cx="8153400" cy="369332"/>
          </a:xfrm>
          <a:prstGeom prst="rect">
            <a:avLst/>
          </a:prstGeom>
          <a:solidFill>
            <a:srgbClr val="FFFF99"/>
          </a:solidFill>
          <a:ln w="28575">
            <a:solidFill>
              <a:schemeClr val="tx1"/>
            </a:solidFill>
            <a:miter lim="800000"/>
            <a:headEnd/>
            <a:tailEnd/>
          </a:ln>
          <a:effectLst>
            <a:outerShdw dist="107763" dir="2700000" algn="ctr" rotWithShape="0">
              <a:schemeClr val="bg2"/>
            </a:outerShdw>
          </a:effectLst>
        </p:spPr>
        <p:txBody>
          <a:bodyPr anchor="ctr">
            <a:spAutoFit/>
          </a:bodyPr>
          <a:lstStyle/>
          <a:p>
            <a:endParaRPr lang="en-US"/>
          </a:p>
        </p:txBody>
      </p:sp>
      <p:pic>
        <p:nvPicPr>
          <p:cNvPr id="248836" name="Picture 4" descr="chin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64" y="2192338"/>
            <a:ext cx="3438525" cy="3657600"/>
          </a:xfrm>
          <a:prstGeom prst="rect">
            <a:avLst/>
          </a:prstGeom>
          <a:noFill/>
          <a:extLst>
            <a:ext uri="{909E8E84-426E-40DD-AFC4-6F175D3DCCD1}">
              <a14:hiddenFill xmlns:a14="http://schemas.microsoft.com/office/drawing/2010/main">
                <a:solidFill>
                  <a:srgbClr val="FFFFFF"/>
                </a:solidFill>
              </a14:hiddenFill>
            </a:ext>
          </a:extLst>
        </p:spPr>
      </p:pic>
      <p:sp>
        <p:nvSpPr>
          <p:cNvPr id="248837" name="AutoShape 5"/>
          <p:cNvSpPr>
            <a:spLocks/>
          </p:cNvSpPr>
          <p:nvPr/>
        </p:nvSpPr>
        <p:spPr bwMode="auto">
          <a:xfrm>
            <a:off x="7697789" y="2420938"/>
            <a:ext cx="141287" cy="3352800"/>
          </a:xfrm>
          <a:prstGeom prst="rightBracket">
            <a:avLst>
              <a:gd name="adj" fmla="val 197754"/>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838" name="Group 6"/>
          <p:cNvGrpSpPr>
            <a:grpSpLocks/>
          </p:cNvGrpSpPr>
          <p:nvPr/>
        </p:nvGrpSpPr>
        <p:grpSpPr bwMode="auto">
          <a:xfrm>
            <a:off x="4868864" y="2100264"/>
            <a:ext cx="3513137" cy="320675"/>
            <a:chOff x="2592" y="1478"/>
            <a:chExt cx="2544" cy="202"/>
          </a:xfrm>
        </p:grpSpPr>
        <p:sp>
          <p:nvSpPr>
            <p:cNvPr id="248839" name="Oval 7"/>
            <p:cNvSpPr>
              <a:spLocks noChangeArrowheads="1"/>
            </p:cNvSpPr>
            <p:nvPr/>
          </p:nvSpPr>
          <p:spPr bwMode="auto">
            <a:xfrm>
              <a:off x="2592" y="1478"/>
              <a:ext cx="1440" cy="202"/>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0" name="Line 8"/>
            <p:cNvSpPr>
              <a:spLocks noChangeShapeType="1"/>
            </p:cNvSpPr>
            <p:nvPr/>
          </p:nvSpPr>
          <p:spPr bwMode="auto">
            <a:xfrm>
              <a:off x="4032" y="1579"/>
              <a:ext cx="110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8841" name="AutoShape 9"/>
          <p:cNvSpPr>
            <a:spLocks/>
          </p:cNvSpPr>
          <p:nvPr/>
        </p:nvSpPr>
        <p:spPr bwMode="auto">
          <a:xfrm>
            <a:off x="4110039" y="2489200"/>
            <a:ext cx="141287" cy="1379538"/>
          </a:xfrm>
          <a:prstGeom prst="leftBracket">
            <a:avLst>
              <a:gd name="adj" fmla="val 81367"/>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2" name="AutoShape 10"/>
          <p:cNvSpPr>
            <a:spLocks/>
          </p:cNvSpPr>
          <p:nvPr/>
        </p:nvSpPr>
        <p:spPr bwMode="auto">
          <a:xfrm>
            <a:off x="4110039" y="4021138"/>
            <a:ext cx="141287" cy="914400"/>
          </a:xfrm>
          <a:prstGeom prst="leftBracket">
            <a:avLst>
              <a:gd name="adj" fmla="val 53933"/>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843" name="AutoShape 11"/>
          <p:cNvSpPr>
            <a:spLocks/>
          </p:cNvSpPr>
          <p:nvPr/>
        </p:nvSpPr>
        <p:spPr bwMode="auto">
          <a:xfrm>
            <a:off x="4110039" y="5087938"/>
            <a:ext cx="141287" cy="762000"/>
          </a:xfrm>
          <a:prstGeom prst="leftBracket">
            <a:avLst>
              <a:gd name="adj" fmla="val 44944"/>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8844" name="Group 12"/>
          <p:cNvGrpSpPr>
            <a:grpSpLocks/>
          </p:cNvGrpSpPr>
          <p:nvPr/>
        </p:nvGrpSpPr>
        <p:grpSpPr bwMode="auto">
          <a:xfrm>
            <a:off x="2362200" y="2032000"/>
            <a:ext cx="7315200" cy="3589338"/>
            <a:chOff x="528" y="1440"/>
            <a:chExt cx="4608" cy="2261"/>
          </a:xfrm>
        </p:grpSpPr>
        <p:sp>
          <p:nvSpPr>
            <p:cNvPr id="248845" name="Text Box 13"/>
            <p:cNvSpPr txBox="1">
              <a:spLocks noChangeArrowheads="1"/>
            </p:cNvSpPr>
            <p:nvPr/>
          </p:nvSpPr>
          <p:spPr bwMode="auto">
            <a:xfrm>
              <a:off x="4129" y="2597"/>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CV</a:t>
              </a:r>
              <a:endParaRPr lang="en-US" altLang="en-US" sz="2400">
                <a:solidFill>
                  <a:schemeClr val="tx2"/>
                </a:solidFill>
                <a:latin typeface="Arial" panose="020B0604020202020204" pitchFamily="34" charset="0"/>
              </a:endParaRPr>
            </a:p>
          </p:txBody>
        </p:sp>
        <p:sp>
          <p:nvSpPr>
            <p:cNvPr id="248846" name="Text Box 14"/>
            <p:cNvSpPr txBox="1">
              <a:spLocks noChangeArrowheads="1"/>
            </p:cNvSpPr>
            <p:nvPr/>
          </p:nvSpPr>
          <p:spPr bwMode="auto">
            <a:xfrm>
              <a:off x="4539" y="1440"/>
              <a:ext cx="5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name</a:t>
              </a:r>
              <a:endParaRPr lang="en-US" altLang="en-US" sz="2400">
                <a:solidFill>
                  <a:schemeClr val="tx2"/>
                </a:solidFill>
                <a:latin typeface="Arial" panose="020B0604020202020204" pitchFamily="34" charset="0"/>
              </a:endParaRPr>
            </a:p>
          </p:txBody>
        </p:sp>
        <p:sp>
          <p:nvSpPr>
            <p:cNvPr id="248847" name="Text Box 15"/>
            <p:cNvSpPr txBox="1">
              <a:spLocks noChangeArrowheads="1"/>
            </p:cNvSpPr>
            <p:nvPr/>
          </p:nvSpPr>
          <p:spPr bwMode="auto">
            <a:xfrm>
              <a:off x="528" y="1978"/>
              <a:ext cx="9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education</a:t>
              </a:r>
              <a:endParaRPr lang="en-US" altLang="en-US" sz="2400">
                <a:solidFill>
                  <a:schemeClr val="tx2"/>
                </a:solidFill>
                <a:latin typeface="Arial" panose="020B0604020202020204" pitchFamily="34" charset="0"/>
              </a:endParaRPr>
            </a:p>
          </p:txBody>
        </p:sp>
        <p:sp>
          <p:nvSpPr>
            <p:cNvPr id="248848" name="Text Box 16"/>
            <p:cNvSpPr txBox="1">
              <a:spLocks noChangeArrowheads="1"/>
            </p:cNvSpPr>
            <p:nvPr/>
          </p:nvSpPr>
          <p:spPr bwMode="auto">
            <a:xfrm>
              <a:off x="939" y="2811"/>
              <a:ext cx="5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work</a:t>
              </a:r>
              <a:endParaRPr lang="en-US" altLang="en-US" sz="2400">
                <a:solidFill>
                  <a:schemeClr val="tx2"/>
                </a:solidFill>
                <a:latin typeface="Arial" panose="020B0604020202020204" pitchFamily="34" charset="0"/>
              </a:endParaRPr>
            </a:p>
          </p:txBody>
        </p:sp>
        <p:sp>
          <p:nvSpPr>
            <p:cNvPr id="248849" name="Text Box 17"/>
            <p:cNvSpPr txBox="1">
              <a:spLocks noChangeArrowheads="1"/>
            </p:cNvSpPr>
            <p:nvPr/>
          </p:nvSpPr>
          <p:spPr bwMode="auto">
            <a:xfrm>
              <a:off x="775" y="3413"/>
              <a:ext cx="6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a:solidFill>
                    <a:srgbClr val="FF0000"/>
                  </a:solidFill>
                  <a:latin typeface="Arial" panose="020B0604020202020204" pitchFamily="34" charset="0"/>
                </a:rPr>
                <a:t>private</a:t>
              </a:r>
              <a:endParaRPr lang="en-US" altLang="en-US" sz="2400">
                <a:solidFill>
                  <a:schemeClr val="tx2"/>
                </a:solidFill>
                <a:latin typeface="Arial" panose="020B0604020202020204" pitchFamily="34" charset="0"/>
              </a:endParaRPr>
            </a:p>
          </p:txBody>
        </p:sp>
      </p:grpSp>
      <p:grpSp>
        <p:nvGrpSpPr>
          <p:cNvPr id="248850" name="Group 18"/>
          <p:cNvGrpSpPr>
            <a:grpSpLocks/>
          </p:cNvGrpSpPr>
          <p:nvPr/>
        </p:nvGrpSpPr>
        <p:grpSpPr bwMode="auto">
          <a:xfrm>
            <a:off x="2154238" y="2032000"/>
            <a:ext cx="7721600" cy="3589338"/>
            <a:chOff x="413" y="1440"/>
            <a:chExt cx="4864" cy="2261"/>
          </a:xfrm>
        </p:grpSpPr>
        <p:sp>
          <p:nvSpPr>
            <p:cNvPr id="248851" name="Text Box 19"/>
            <p:cNvSpPr txBox="1">
              <a:spLocks noChangeArrowheads="1"/>
            </p:cNvSpPr>
            <p:nvPr/>
          </p:nvSpPr>
          <p:spPr bwMode="auto">
            <a:xfrm>
              <a:off x="3994" y="2597"/>
              <a:ext cx="6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2" name="Text Box 20"/>
            <p:cNvSpPr txBox="1">
              <a:spLocks noChangeArrowheads="1"/>
            </p:cNvSpPr>
            <p:nvPr/>
          </p:nvSpPr>
          <p:spPr bwMode="auto">
            <a:xfrm>
              <a:off x="4407" y="1440"/>
              <a:ext cx="8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3" name="Text Box 21"/>
            <p:cNvSpPr txBox="1">
              <a:spLocks noChangeArrowheads="1"/>
            </p:cNvSpPr>
            <p:nvPr/>
          </p:nvSpPr>
          <p:spPr bwMode="auto">
            <a:xfrm>
              <a:off x="413" y="1978"/>
              <a:ext cx="11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4" name="Text Box 22"/>
            <p:cNvSpPr txBox="1">
              <a:spLocks noChangeArrowheads="1"/>
            </p:cNvSpPr>
            <p:nvPr/>
          </p:nvSpPr>
          <p:spPr bwMode="auto">
            <a:xfrm>
              <a:off x="820" y="2811"/>
              <a:ext cx="7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sp>
          <p:nvSpPr>
            <p:cNvPr id="248855" name="Text Box 23"/>
            <p:cNvSpPr txBox="1">
              <a:spLocks noChangeArrowheads="1"/>
            </p:cNvSpPr>
            <p:nvPr/>
          </p:nvSpPr>
          <p:spPr bwMode="auto">
            <a:xfrm>
              <a:off x="637" y="3413"/>
              <a:ext cx="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&gt;</a:t>
              </a:r>
              <a:endParaRPr lang="en-US" altLang="en-US" sz="2400" b="1">
                <a:solidFill>
                  <a:schemeClr val="tx2"/>
                </a:solidFill>
                <a:latin typeface="Arial" panose="020B0604020202020204" pitchFamily="34" charset="0"/>
              </a:endParaRPr>
            </a:p>
          </p:txBody>
        </p:sp>
      </p:grpSp>
      <p:grpSp>
        <p:nvGrpSpPr>
          <p:cNvPr id="248856" name="Group 24"/>
          <p:cNvGrpSpPr>
            <a:grpSpLocks/>
          </p:cNvGrpSpPr>
          <p:nvPr/>
        </p:nvGrpSpPr>
        <p:grpSpPr bwMode="auto">
          <a:xfrm>
            <a:off x="2133601" y="2024064"/>
            <a:ext cx="7732713" cy="3589337"/>
            <a:chOff x="396" y="1440"/>
            <a:chExt cx="4871" cy="2261"/>
          </a:xfrm>
        </p:grpSpPr>
        <p:sp>
          <p:nvSpPr>
            <p:cNvPr id="248857" name="Text Box 25"/>
            <p:cNvSpPr txBox="1">
              <a:spLocks noChangeArrowheads="1"/>
            </p:cNvSpPr>
            <p:nvPr/>
          </p:nvSpPr>
          <p:spPr bwMode="auto">
            <a:xfrm>
              <a:off x="3987" y="2597"/>
              <a:ext cx="669"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 </a:t>
              </a:r>
              <a:r>
                <a:rPr lang="en-US" altLang="en-US" sz="2400" b="1">
                  <a:solidFill>
                    <a:srgbClr val="FF0000"/>
                  </a:solidFill>
                  <a:latin typeface="Symbol" panose="05050102010706020507" pitchFamily="18" charset="2"/>
                </a:rPr>
                <a:t>CV</a:t>
              </a:r>
              <a:r>
                <a:rPr lang="en-US" altLang="en-US" sz="2400" b="1">
                  <a:solidFill>
                    <a:srgbClr val="FF0000"/>
                  </a:solidFill>
                  <a:latin typeface="Arial" panose="020B0604020202020204" pitchFamily="34" charset="0"/>
                </a:rPr>
                <a:t> &gt;</a:t>
              </a:r>
              <a:endParaRPr lang="en-US" altLang="en-US" sz="2400" b="1">
                <a:solidFill>
                  <a:schemeClr val="tx2"/>
                </a:solidFill>
                <a:latin typeface="Arial" panose="020B0604020202020204" pitchFamily="34" charset="0"/>
              </a:endParaRPr>
            </a:p>
          </p:txBody>
        </p:sp>
        <p:sp>
          <p:nvSpPr>
            <p:cNvPr id="248858" name="Text Box 26"/>
            <p:cNvSpPr txBox="1">
              <a:spLocks noChangeArrowheads="1"/>
            </p:cNvSpPr>
            <p:nvPr/>
          </p:nvSpPr>
          <p:spPr bwMode="auto">
            <a:xfrm>
              <a:off x="4410" y="1440"/>
              <a:ext cx="857"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 name</a:t>
              </a:r>
              <a:r>
                <a:rPr lang="en-US" altLang="en-US" sz="2400" b="1">
                  <a:solidFill>
                    <a:srgbClr val="FF0000"/>
                  </a:solidFill>
                  <a:latin typeface="Arial" panose="020B0604020202020204" pitchFamily="34" charset="0"/>
                </a:rPr>
                <a:t> &gt;</a:t>
              </a:r>
              <a:endParaRPr lang="en-US" altLang="en-US" sz="2400" b="1">
                <a:solidFill>
                  <a:schemeClr val="tx2"/>
                </a:solidFill>
                <a:latin typeface="Arial" panose="020B0604020202020204" pitchFamily="34" charset="0"/>
              </a:endParaRPr>
            </a:p>
          </p:txBody>
        </p:sp>
        <p:sp>
          <p:nvSpPr>
            <p:cNvPr id="248859" name="Text Box 27"/>
            <p:cNvSpPr txBox="1">
              <a:spLocks noChangeArrowheads="1"/>
            </p:cNvSpPr>
            <p:nvPr/>
          </p:nvSpPr>
          <p:spPr bwMode="auto">
            <a:xfrm>
              <a:off x="396" y="1978"/>
              <a:ext cx="1210"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education</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sp>
          <p:nvSpPr>
            <p:cNvPr id="248860" name="Text Box 28"/>
            <p:cNvSpPr txBox="1">
              <a:spLocks noChangeArrowheads="1"/>
            </p:cNvSpPr>
            <p:nvPr/>
          </p:nvSpPr>
          <p:spPr bwMode="auto">
            <a:xfrm>
              <a:off x="804" y="2811"/>
              <a:ext cx="787"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work</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sp>
          <p:nvSpPr>
            <p:cNvPr id="248861" name="Text Box 29"/>
            <p:cNvSpPr txBox="1">
              <a:spLocks noChangeArrowheads="1"/>
            </p:cNvSpPr>
            <p:nvPr/>
          </p:nvSpPr>
          <p:spPr bwMode="auto">
            <a:xfrm>
              <a:off x="600" y="3413"/>
              <a:ext cx="1041" cy="2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400" b="1">
                  <a:solidFill>
                    <a:srgbClr val="FF0000"/>
                  </a:solidFill>
                  <a:latin typeface="Arial" panose="020B0604020202020204" pitchFamily="34" charset="0"/>
                </a:rPr>
                <a:t>&lt;</a:t>
              </a:r>
              <a:r>
                <a:rPr lang="en-US" altLang="en-US" sz="2400" b="1">
                  <a:solidFill>
                    <a:srgbClr val="FF0000"/>
                  </a:solidFill>
                  <a:latin typeface="Symbol" panose="05050102010706020507" pitchFamily="18" charset="2"/>
                </a:rPr>
                <a:t>private</a:t>
              </a:r>
              <a:r>
                <a:rPr lang="en-US" altLang="en-US" sz="2400" b="1">
                  <a:solidFill>
                    <a:srgbClr val="FF0000"/>
                  </a:solidFill>
                  <a:latin typeface="Arial" panose="020B0604020202020204" pitchFamily="34" charset="0"/>
                </a:rPr>
                <a:t>&gt;</a:t>
              </a:r>
              <a:endParaRPr lang="en-US" altLang="en-US" sz="2400" b="1">
                <a:solidFill>
                  <a:schemeClr val="tx2"/>
                </a:solidFill>
                <a:latin typeface="Arial" panose="020B0604020202020204" pitchFamily="34" charset="0"/>
              </a:endParaRPr>
            </a:p>
          </p:txBody>
        </p:sp>
      </p:grpSp>
      <p:sp>
        <p:nvSpPr>
          <p:cNvPr id="248862" name="Rectangle 30"/>
          <p:cNvSpPr>
            <a:spLocks noChangeArrowheads="1"/>
          </p:cNvSpPr>
          <p:nvPr/>
        </p:nvSpPr>
        <p:spPr bwMode="auto">
          <a:xfrm>
            <a:off x="93726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634254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GB" altLang="en-US" dirty="0"/>
              <a:t>XML</a:t>
            </a:r>
          </a:p>
        </p:txBody>
      </p:sp>
      <p:sp>
        <p:nvSpPr>
          <p:cNvPr id="31747" name="Rectangle 3"/>
          <p:cNvSpPr>
            <a:spLocks noGrp="1" noChangeArrowheads="1"/>
          </p:cNvSpPr>
          <p:nvPr>
            <p:ph idx="1"/>
          </p:nvPr>
        </p:nvSpPr>
        <p:spPr/>
        <p:txBody>
          <a:bodyPr>
            <a:normAutofit/>
          </a:bodyPr>
          <a:lstStyle/>
          <a:p>
            <a:pPr>
              <a:lnSpc>
                <a:spcPct val="90000"/>
              </a:lnSpc>
            </a:pPr>
            <a:r>
              <a:rPr lang="en-US" altLang="en-US" dirty="0"/>
              <a:t>Meaning of XML-Documents is </a:t>
            </a:r>
            <a:r>
              <a:rPr lang="en-US" altLang="en-US" i="1" dirty="0">
                <a:solidFill>
                  <a:srgbClr val="0000FF"/>
                </a:solidFill>
              </a:rPr>
              <a:t>intuitively</a:t>
            </a:r>
            <a:r>
              <a:rPr lang="en-US" altLang="en-US" dirty="0">
                <a:solidFill>
                  <a:schemeClr val="hlink"/>
                </a:solidFill>
              </a:rPr>
              <a:t> </a:t>
            </a:r>
            <a:r>
              <a:rPr lang="en-US" altLang="en-US" dirty="0"/>
              <a:t>clear</a:t>
            </a:r>
          </a:p>
          <a:p>
            <a:pPr lvl="1">
              <a:lnSpc>
                <a:spcPct val="90000"/>
              </a:lnSpc>
            </a:pPr>
            <a:r>
              <a:rPr lang="en-US" altLang="en-US" dirty="0"/>
              <a:t>Due to </a:t>
            </a:r>
            <a:r>
              <a:rPr lang="en-US" altLang="en-US" i="1" dirty="0"/>
              <a:t>"</a:t>
            </a:r>
            <a:r>
              <a:rPr lang="en-US" altLang="en-US" i="1" dirty="0">
                <a:solidFill>
                  <a:srgbClr val="0000FF"/>
                </a:solidFill>
              </a:rPr>
              <a:t>semantic</a:t>
            </a:r>
            <a:r>
              <a:rPr lang="en-US" altLang="en-US" i="1" dirty="0"/>
              <a:t>"</a:t>
            </a:r>
            <a:r>
              <a:rPr lang="en-US" altLang="en-US" dirty="0"/>
              <a:t> Mark-Up</a:t>
            </a:r>
          </a:p>
          <a:p>
            <a:pPr lvl="1">
              <a:lnSpc>
                <a:spcPct val="90000"/>
              </a:lnSpc>
            </a:pPr>
            <a:r>
              <a:rPr lang="en-US" altLang="en-US" dirty="0"/>
              <a:t>Understandable by humans</a:t>
            </a:r>
          </a:p>
          <a:p>
            <a:pPr lvl="2"/>
            <a:r>
              <a:rPr lang="en-US" altLang="en-US" sz="1800" dirty="0"/>
              <a:t>Tags are domain-terms</a:t>
            </a:r>
          </a:p>
          <a:p>
            <a:pPr>
              <a:lnSpc>
                <a:spcPct val="90000"/>
              </a:lnSpc>
            </a:pPr>
            <a:r>
              <a:rPr lang="en-US" altLang="en-US" dirty="0"/>
              <a:t>But computers do not have intuition</a:t>
            </a:r>
          </a:p>
          <a:p>
            <a:pPr lvl="1">
              <a:lnSpc>
                <a:spcPct val="90000"/>
              </a:lnSpc>
            </a:pPr>
            <a:r>
              <a:rPr lang="en-US" altLang="en-US" dirty="0"/>
              <a:t>tag-names do not provide semantics for machines</a:t>
            </a:r>
            <a:endParaRPr lang="en-US" altLang="en-US" sz="2800" dirty="0"/>
          </a:p>
          <a:p>
            <a:pPr>
              <a:lnSpc>
                <a:spcPct val="90000"/>
              </a:lnSpc>
            </a:pPr>
            <a:r>
              <a:rPr lang="en-US" altLang="en-US" dirty="0"/>
              <a:t>DTDs or XML Schema specify the </a:t>
            </a:r>
            <a:r>
              <a:rPr lang="en-US" altLang="en-US" i="1" dirty="0">
                <a:solidFill>
                  <a:srgbClr val="0000FF"/>
                </a:solidFill>
              </a:rPr>
              <a:t>structure</a:t>
            </a:r>
            <a:r>
              <a:rPr lang="en-US" altLang="en-US" dirty="0"/>
              <a:t> of documents, </a:t>
            </a:r>
            <a:r>
              <a:rPr lang="en-US" altLang="en-US" i="1" dirty="0">
                <a:solidFill>
                  <a:srgbClr val="0000FF"/>
                </a:solidFill>
              </a:rPr>
              <a:t>not</a:t>
            </a:r>
            <a:r>
              <a:rPr lang="en-US" altLang="en-US" dirty="0"/>
              <a:t> the meaning of the document contents</a:t>
            </a:r>
          </a:p>
          <a:p>
            <a:pPr>
              <a:lnSpc>
                <a:spcPct val="90000"/>
              </a:lnSpc>
            </a:pPr>
            <a:r>
              <a:rPr lang="en-US" altLang="en-US" dirty="0"/>
              <a:t>XML lacks a </a:t>
            </a:r>
            <a:r>
              <a:rPr lang="en-US" altLang="en-US" b="1" dirty="0"/>
              <a:t>semantic model</a:t>
            </a:r>
          </a:p>
          <a:p>
            <a:pPr lvl="1">
              <a:lnSpc>
                <a:spcPct val="90000"/>
              </a:lnSpc>
            </a:pPr>
            <a:r>
              <a:rPr lang="en-US" altLang="en-US" dirty="0"/>
              <a:t>has only a "surface model”,  i.e. tree</a:t>
            </a:r>
            <a:endParaRPr lang="en-GB" altLang="en-US" dirty="0"/>
          </a:p>
        </p:txBody>
      </p:sp>
      <p:sp>
        <p:nvSpPr>
          <p:cNvPr id="4" name="Slide Number Placeholder 3"/>
          <p:cNvSpPr>
            <a:spLocks noGrp="1"/>
          </p:cNvSpPr>
          <p:nvPr>
            <p:ph type="sldNum" sz="quarter" idx="12"/>
          </p:nvPr>
        </p:nvSpPr>
        <p:spPr/>
        <p:txBody>
          <a:bodyPr/>
          <a:lstStyle/>
          <a:p>
            <a:fld id="{F4CB8D66-C874-4109-8265-C50502B3F5DD}" type="slidenum">
              <a:rPr lang="en-US" altLang="en-US"/>
              <a:pPr/>
              <a:t>14</a:t>
            </a:fld>
            <a:endParaRPr lang="en-US" altLang="en-US"/>
          </a:p>
        </p:txBody>
      </p:sp>
    </p:spTree>
    <p:extLst>
      <p:ext uri="{BB962C8B-B14F-4D97-AF65-F5344CB8AC3E}">
        <p14:creationId xmlns:p14="http://schemas.microsoft.com/office/powerpoint/2010/main" val="1008625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normAutofit/>
          </a:bodyPr>
          <a:lstStyle/>
          <a:p>
            <a:r>
              <a:rPr lang="en-US" altLang="en-US" dirty="0"/>
              <a:t>XML: limitations for semantic markup</a:t>
            </a:r>
          </a:p>
        </p:txBody>
      </p:sp>
      <p:sp>
        <p:nvSpPr>
          <p:cNvPr id="32771" name="Rectangle 3"/>
          <p:cNvSpPr>
            <a:spLocks noGrp="1" noChangeArrowheads="1"/>
          </p:cNvSpPr>
          <p:nvPr>
            <p:ph idx="1"/>
          </p:nvPr>
        </p:nvSpPr>
        <p:spPr/>
        <p:txBody>
          <a:bodyPr/>
          <a:lstStyle/>
          <a:p>
            <a:r>
              <a:rPr lang="en-US" altLang="en-US" sz="2600" dirty="0"/>
              <a:t>XML representation makes no commitment on:</a:t>
            </a:r>
          </a:p>
          <a:p>
            <a:pPr lvl="1"/>
            <a:r>
              <a:rPr lang="en-US" altLang="en-US" sz="2000" dirty="0"/>
              <a:t>Domain specific </a:t>
            </a:r>
            <a:r>
              <a:rPr lang="en-US" altLang="en-US" sz="2000" b="1" dirty="0">
                <a:solidFill>
                  <a:srgbClr val="0000FF"/>
                </a:solidFill>
              </a:rPr>
              <a:t>vocabulary</a:t>
            </a:r>
          </a:p>
          <a:p>
            <a:pPr lvl="2"/>
            <a:r>
              <a:rPr lang="en-US" altLang="en-US" sz="1800" dirty="0"/>
              <a:t>Which words shall we use to describe a given set of concepts?</a:t>
            </a:r>
          </a:p>
          <a:p>
            <a:pPr lvl="1"/>
            <a:r>
              <a:rPr lang="en-US" altLang="en-US" sz="2000" b="1" dirty="0">
                <a:solidFill>
                  <a:srgbClr val="0000FF"/>
                </a:solidFill>
              </a:rPr>
              <a:t>Primitives for combining concepts</a:t>
            </a:r>
          </a:p>
          <a:p>
            <a:pPr lvl="2"/>
            <a:r>
              <a:rPr lang="en-US" altLang="en-US" sz="1800" dirty="0"/>
              <a:t>How to combine these concepts, e.g. “car is a-kind-of (subclass-of) vehicle”</a:t>
            </a:r>
          </a:p>
          <a:p>
            <a:pPr>
              <a:buClr>
                <a:schemeClr val="tx1"/>
              </a:buClr>
              <a:buFontTx/>
              <a:buNone/>
            </a:pPr>
            <a:r>
              <a:rPr lang="en-US" altLang="en-US" sz="2200" dirty="0">
                <a:solidFill>
                  <a:srgbClr val="FF0000"/>
                </a:solidFill>
              </a:rPr>
              <a:t> </a:t>
            </a:r>
            <a:r>
              <a:rPr lang="en-US" altLang="en-US" sz="2600" dirty="0">
                <a:sym typeface="Wingdings" panose="05000000000000000000" pitchFamily="2" charset="2"/>
              </a:rPr>
              <a:t> </a:t>
            </a:r>
            <a:r>
              <a:rPr lang="en-US" altLang="en-US" sz="2600" dirty="0"/>
              <a:t>requires pre-arranged agreement on </a:t>
            </a:r>
            <a:r>
              <a:rPr lang="en-US" altLang="en-US" sz="2600" dirty="0">
                <a:sym typeface="Wingdings" panose="05000000000000000000" pitchFamily="2" charset="2"/>
              </a:rPr>
              <a:t>vocabulary and primitives</a:t>
            </a:r>
          </a:p>
          <a:p>
            <a:pPr>
              <a:buClr>
                <a:schemeClr val="tx1"/>
              </a:buClr>
              <a:buFontTx/>
              <a:buNone/>
            </a:pPr>
            <a:endParaRPr lang="en-US" altLang="en-US" sz="2600" dirty="0">
              <a:sym typeface="Wingdings" panose="05000000000000000000" pitchFamily="2" charset="2"/>
            </a:endParaRPr>
          </a:p>
        </p:txBody>
      </p:sp>
      <p:sp>
        <p:nvSpPr>
          <p:cNvPr id="7" name="Slide Number Placeholder 3"/>
          <p:cNvSpPr>
            <a:spLocks noGrp="1"/>
          </p:cNvSpPr>
          <p:nvPr>
            <p:ph type="sldNum" sz="quarter" idx="12"/>
          </p:nvPr>
        </p:nvSpPr>
        <p:spPr/>
        <p:txBody>
          <a:bodyPr/>
          <a:lstStyle/>
          <a:p>
            <a:fld id="{8D3B7A4B-BE15-4A3C-94CA-9AC81B31F4D0}" type="slidenum">
              <a:rPr lang="en-US" altLang="en-US"/>
              <a:pPr/>
              <a:t>15</a:t>
            </a:fld>
            <a:endParaRPr lang="en-US" altLang="en-US"/>
          </a:p>
        </p:txBody>
      </p:sp>
    </p:spTree>
    <p:extLst>
      <p:ext uri="{BB962C8B-B14F-4D97-AF65-F5344CB8AC3E}">
        <p14:creationId xmlns:p14="http://schemas.microsoft.com/office/powerpoint/2010/main" val="3295942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GB" altLang="en-US"/>
              <a:t>XML is a first step</a:t>
            </a:r>
          </a:p>
        </p:txBody>
      </p:sp>
      <p:sp>
        <p:nvSpPr>
          <p:cNvPr id="35843" name="Rectangle 3"/>
          <p:cNvSpPr>
            <a:spLocks noGrp="1" noChangeArrowheads="1"/>
          </p:cNvSpPr>
          <p:nvPr>
            <p:ph idx="1"/>
          </p:nvPr>
        </p:nvSpPr>
        <p:spPr/>
        <p:txBody>
          <a:bodyPr/>
          <a:lstStyle/>
          <a:p>
            <a:pPr>
              <a:lnSpc>
                <a:spcPct val="90000"/>
              </a:lnSpc>
            </a:pPr>
            <a:r>
              <a:rPr lang="en-GB" altLang="en-US"/>
              <a:t>Semantic markup</a:t>
            </a:r>
          </a:p>
          <a:p>
            <a:pPr lvl="1">
              <a:lnSpc>
                <a:spcPct val="90000"/>
              </a:lnSpc>
            </a:pPr>
            <a:r>
              <a:rPr lang="en-GB" altLang="en-US"/>
              <a:t>HTML </a:t>
            </a:r>
            <a:r>
              <a:rPr lang="en-GB" altLang="en-US" b="1">
                <a:solidFill>
                  <a:srgbClr val="0000FF"/>
                </a:solidFill>
                <a:sym typeface="Wingdings" panose="05000000000000000000" pitchFamily="2" charset="2"/>
              </a:rPr>
              <a:t></a:t>
            </a:r>
            <a:r>
              <a:rPr lang="en-GB" altLang="en-US"/>
              <a:t> layout</a:t>
            </a:r>
          </a:p>
          <a:p>
            <a:pPr lvl="1">
              <a:lnSpc>
                <a:spcPct val="90000"/>
              </a:lnSpc>
            </a:pPr>
            <a:r>
              <a:rPr lang="en-GB" altLang="en-US"/>
              <a:t>XML </a:t>
            </a:r>
            <a:r>
              <a:rPr lang="en-GB" altLang="en-US" b="1">
                <a:solidFill>
                  <a:srgbClr val="0000FF"/>
                </a:solidFill>
                <a:sym typeface="Wingdings" panose="05000000000000000000" pitchFamily="2" charset="2"/>
              </a:rPr>
              <a:t></a:t>
            </a:r>
            <a:r>
              <a:rPr lang="en-GB" altLang="en-US"/>
              <a:t> content</a:t>
            </a:r>
          </a:p>
          <a:p>
            <a:pPr>
              <a:lnSpc>
                <a:spcPct val="90000"/>
              </a:lnSpc>
            </a:pPr>
            <a:r>
              <a:rPr lang="en-GB" altLang="en-US"/>
              <a:t>Metadata</a:t>
            </a:r>
          </a:p>
          <a:p>
            <a:pPr lvl="1">
              <a:lnSpc>
                <a:spcPct val="90000"/>
              </a:lnSpc>
            </a:pPr>
            <a:r>
              <a:rPr lang="en-GB" altLang="en-US"/>
              <a:t>within documents, not across documents</a:t>
            </a:r>
          </a:p>
          <a:p>
            <a:pPr lvl="1">
              <a:lnSpc>
                <a:spcPct val="90000"/>
              </a:lnSpc>
            </a:pPr>
            <a:r>
              <a:rPr lang="en-GB" altLang="en-US" i="1"/>
              <a:t>prescriptive</a:t>
            </a:r>
            <a:r>
              <a:rPr lang="en-GB" altLang="en-US"/>
              <a:t>, not </a:t>
            </a:r>
            <a:r>
              <a:rPr lang="en-GB" altLang="en-US" i="1"/>
              <a:t>descriptive</a:t>
            </a:r>
          </a:p>
          <a:p>
            <a:pPr lvl="1">
              <a:lnSpc>
                <a:spcPct val="90000"/>
              </a:lnSpc>
            </a:pPr>
            <a:r>
              <a:rPr lang="en-GB" altLang="en-US"/>
              <a:t>No commitment on vocabulary and modelling primitives</a:t>
            </a:r>
          </a:p>
          <a:p>
            <a:pPr>
              <a:lnSpc>
                <a:spcPct val="90000"/>
              </a:lnSpc>
            </a:pPr>
            <a:r>
              <a:rPr lang="en-GB" altLang="en-US">
                <a:solidFill>
                  <a:srgbClr val="FF3300"/>
                </a:solidFill>
              </a:rPr>
              <a:t>RDF</a:t>
            </a:r>
            <a:r>
              <a:rPr lang="en-GB" altLang="en-US"/>
              <a:t> is the next step</a:t>
            </a:r>
          </a:p>
          <a:p>
            <a:pPr>
              <a:lnSpc>
                <a:spcPct val="90000"/>
              </a:lnSpc>
            </a:pPr>
            <a:endParaRPr lang="en-GB" altLang="en-US"/>
          </a:p>
        </p:txBody>
      </p:sp>
      <p:sp>
        <p:nvSpPr>
          <p:cNvPr id="5" name="Slide Number Placeholder 3"/>
          <p:cNvSpPr>
            <a:spLocks noGrp="1"/>
          </p:cNvSpPr>
          <p:nvPr>
            <p:ph type="sldNum" sz="quarter" idx="12"/>
          </p:nvPr>
        </p:nvSpPr>
        <p:spPr/>
        <p:txBody>
          <a:bodyPr/>
          <a:lstStyle/>
          <a:p>
            <a:fld id="{CB74BF61-B125-43C8-937C-6FB75B1119B8}" type="slidenum">
              <a:rPr lang="en-US" altLang="en-US"/>
              <a:pPr/>
              <a:t>16</a:t>
            </a:fld>
            <a:endParaRPr lang="en-US" altLang="en-US"/>
          </a:p>
        </p:txBody>
      </p:sp>
      <p:sp>
        <p:nvSpPr>
          <p:cNvPr id="35844" name="Rectangle 4"/>
          <p:cNvSpPr>
            <a:spLocks noChangeArrowheads="1"/>
          </p:cNvSpPr>
          <p:nvPr/>
        </p:nvSpPr>
        <p:spPr bwMode="auto">
          <a:xfrm>
            <a:off x="1676400" y="63246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latin typeface="Trebuchet MS" panose="020B0603020202020204" pitchFamily="34" charset="0"/>
              </a:rPr>
              <a:t>[Davies, 03]</a:t>
            </a:r>
          </a:p>
        </p:txBody>
      </p:sp>
    </p:spTree>
    <p:extLst>
      <p:ext uri="{BB962C8B-B14F-4D97-AF65-F5344CB8AC3E}">
        <p14:creationId xmlns:p14="http://schemas.microsoft.com/office/powerpoint/2010/main" val="352748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solution(?)</a:t>
            </a:r>
          </a:p>
        </p:txBody>
      </p:sp>
      <p:sp>
        <p:nvSpPr>
          <p:cNvPr id="23554" name="Rectangle 2"/>
          <p:cNvSpPr>
            <a:spLocks noGrp="1" noChangeArrowheads="1"/>
          </p:cNvSpPr>
          <p:nvPr>
            <p:ph idx="1"/>
          </p:nvPr>
        </p:nvSpPr>
        <p:spPr/>
        <p:txBody>
          <a:bodyPr>
            <a:normAutofit/>
          </a:bodyPr>
          <a:lstStyle/>
          <a:p>
            <a:pPr marL="234950" indent="-234950">
              <a:spcBef>
                <a:spcPct val="0"/>
              </a:spcBef>
              <a:buNone/>
            </a:pPr>
            <a:r>
              <a:rPr kumimoji="1" lang="en-GB" altLang="en-US" sz="3600" dirty="0"/>
              <a:t>“</a:t>
            </a:r>
            <a:r>
              <a:rPr lang="de-DE" altLang="en-US" sz="3600" dirty="0"/>
              <a:t>The </a:t>
            </a:r>
            <a:r>
              <a:rPr lang="de-DE" altLang="en-US" sz="3600" b="1" dirty="0">
                <a:solidFill>
                  <a:srgbClr val="0000FF"/>
                </a:solidFill>
              </a:rPr>
              <a:t>Semantic Web</a:t>
            </a:r>
            <a:r>
              <a:rPr lang="de-DE" altLang="en-US" sz="3600" dirty="0"/>
              <a:t> is an extension of the current web in which information is given well-defined </a:t>
            </a:r>
            <a:r>
              <a:rPr lang="de-DE" altLang="en-US" sz="3600" b="1" dirty="0">
                <a:solidFill>
                  <a:srgbClr val="0000FF"/>
                </a:solidFill>
              </a:rPr>
              <a:t>meaning</a:t>
            </a:r>
            <a:r>
              <a:rPr lang="de-DE" altLang="en-US" sz="3600" dirty="0"/>
              <a:t>, better enabling computers and people to </a:t>
            </a:r>
            <a:br>
              <a:rPr lang="de-DE" altLang="en-US" sz="3600" dirty="0"/>
            </a:br>
            <a:r>
              <a:rPr lang="de-DE" altLang="en-US" sz="3600" b="1" dirty="0">
                <a:solidFill>
                  <a:srgbClr val="0000FF"/>
                </a:solidFill>
              </a:rPr>
              <a:t>work in</a:t>
            </a:r>
            <a:r>
              <a:rPr lang="de-DE" altLang="en-US" sz="3600" dirty="0">
                <a:solidFill>
                  <a:srgbClr val="0000FF"/>
                </a:solidFill>
              </a:rPr>
              <a:t> </a:t>
            </a:r>
            <a:r>
              <a:rPr lang="de-DE" altLang="en-US" sz="3600" b="1" dirty="0">
                <a:solidFill>
                  <a:srgbClr val="0000FF"/>
                </a:solidFill>
              </a:rPr>
              <a:t>co-operation</a:t>
            </a:r>
            <a:r>
              <a:rPr lang="de-DE" altLang="en-US" sz="3600" dirty="0"/>
              <a:t>.</a:t>
            </a:r>
            <a:r>
              <a:rPr kumimoji="1" lang="en-GB" altLang="en-US" sz="3600" dirty="0"/>
              <a:t>”</a:t>
            </a:r>
            <a:r>
              <a:rPr kumimoji="1" lang="en-US" altLang="en-US" sz="3600" dirty="0"/>
              <a:t> </a:t>
            </a:r>
          </a:p>
          <a:p>
            <a:pPr marL="234950" indent="-234950">
              <a:spcBef>
                <a:spcPct val="0"/>
              </a:spcBef>
              <a:buNone/>
            </a:pPr>
            <a:endParaRPr kumimoji="1" lang="en-US" altLang="en-US" sz="3600" dirty="0"/>
          </a:p>
          <a:p>
            <a:pPr marL="234950" indent="-234950">
              <a:spcBef>
                <a:spcPct val="0"/>
              </a:spcBef>
              <a:buNone/>
            </a:pPr>
            <a:r>
              <a:rPr kumimoji="1" lang="en-US" altLang="en-US" dirty="0"/>
              <a:t>		-- Tim Berners-Lee, inventor of the WWW</a:t>
            </a:r>
            <a:endParaRPr lang="en-US" altLang="en-US" dirty="0"/>
          </a:p>
          <a:p>
            <a:pPr marL="234950" indent="-234950"/>
            <a:endParaRPr lang="en-US" altLang="en-US" b="1" dirty="0"/>
          </a:p>
        </p:txBody>
      </p:sp>
    </p:spTree>
    <p:extLst>
      <p:ext uri="{BB962C8B-B14F-4D97-AF65-F5344CB8AC3E}">
        <p14:creationId xmlns:p14="http://schemas.microsoft.com/office/powerpoint/2010/main" val="2581102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b="1" dirty="0"/>
              <a:t>semantic web </a:t>
            </a:r>
            <a:r>
              <a:rPr lang="en-US" altLang="en-US" dirty="0"/>
              <a:t>and </a:t>
            </a:r>
            <a:r>
              <a:rPr lang="en-US" altLang="en-US" b="1" dirty="0"/>
              <a:t>Semantic Web</a:t>
            </a:r>
          </a:p>
        </p:txBody>
      </p:sp>
      <p:sp>
        <p:nvSpPr>
          <p:cNvPr id="62467" name="Rectangle 3"/>
          <p:cNvSpPr>
            <a:spLocks noGrp="1" noChangeArrowheads="1"/>
          </p:cNvSpPr>
          <p:nvPr>
            <p:ph idx="1"/>
          </p:nvPr>
        </p:nvSpPr>
        <p:spPr/>
        <p:txBody>
          <a:bodyPr/>
          <a:lstStyle/>
          <a:p>
            <a:pPr eaLnBrk="1" hangingPunct="1">
              <a:lnSpc>
                <a:spcPct val="90000"/>
              </a:lnSpc>
            </a:pPr>
            <a:r>
              <a:rPr lang="en-US" altLang="en-US" b="1" dirty="0"/>
              <a:t>semantic web</a:t>
            </a:r>
          </a:p>
          <a:p>
            <a:pPr lvl="1" eaLnBrk="1" hangingPunct="1">
              <a:lnSpc>
                <a:spcPct val="90000"/>
              </a:lnSpc>
            </a:pPr>
            <a:r>
              <a:rPr lang="en-US" altLang="en-US" dirty="0">
                <a:ea typeface="ＭＳ Ｐゴシック" panose="020B0600070205080204" pitchFamily="34" charset="-128"/>
              </a:rPr>
              <a:t>The idea of a web of machine understandable information</a:t>
            </a:r>
          </a:p>
          <a:p>
            <a:pPr lvl="1" eaLnBrk="1" hangingPunct="1">
              <a:lnSpc>
                <a:spcPct val="90000"/>
              </a:lnSpc>
            </a:pPr>
            <a:r>
              <a:rPr lang="en-US" altLang="en-US" dirty="0">
                <a:ea typeface="ＭＳ Ｐゴシック" panose="020B0600070205080204" pitchFamily="34" charset="-128"/>
              </a:rPr>
              <a:t>Does not commit to the technology used to support it</a:t>
            </a:r>
          </a:p>
          <a:p>
            <a:pPr lvl="1" eaLnBrk="1" hangingPunct="1">
              <a:lnSpc>
                <a:spcPct val="90000"/>
              </a:lnSpc>
            </a:pPr>
            <a:r>
              <a:rPr lang="en-US" altLang="en-US" dirty="0">
                <a:ea typeface="ＭＳ Ｐゴシック" panose="020B0600070205080204" pitchFamily="34" charset="-128"/>
              </a:rPr>
              <a:t>May involve more AI (e.g., NLP)</a:t>
            </a:r>
          </a:p>
          <a:p>
            <a:pPr eaLnBrk="1" hangingPunct="1">
              <a:lnSpc>
                <a:spcPct val="90000"/>
              </a:lnSpc>
            </a:pPr>
            <a:r>
              <a:rPr lang="en-US" altLang="en-US" b="1" dirty="0"/>
              <a:t>Semantic Web</a:t>
            </a:r>
          </a:p>
          <a:p>
            <a:pPr lvl="1" eaLnBrk="1" hangingPunct="1">
              <a:lnSpc>
                <a:spcPct val="90000"/>
              </a:lnSpc>
            </a:pPr>
            <a:r>
              <a:rPr lang="en-US" altLang="en-US" dirty="0">
                <a:ea typeface="ＭＳ Ｐゴシック" panose="020B0600070205080204" pitchFamily="34" charset="-128"/>
              </a:rPr>
              <a:t>The current vision of a semantic web as defined by the W3C community: a web of data</a:t>
            </a:r>
          </a:p>
          <a:p>
            <a:pPr lvl="1" eaLnBrk="1" hangingPunct="1">
              <a:lnSpc>
                <a:spcPct val="90000"/>
              </a:lnSpc>
            </a:pPr>
            <a:r>
              <a:rPr lang="en-US" altLang="en-US" dirty="0">
                <a:ea typeface="ＭＳ Ｐゴシック" panose="020B0600070205080204" pitchFamily="34" charset="-128"/>
              </a:rPr>
              <a:t>Using W3C supported standards (i.e., RDF, OWL, SPARQL, XML)</a:t>
            </a:r>
          </a:p>
          <a:p>
            <a:pPr lvl="1" eaLnBrk="1" hangingPunct="1">
              <a:lnSpc>
                <a:spcPct val="90000"/>
              </a:lnSpc>
            </a:pPr>
            <a:r>
              <a:rPr lang="en-US" altLang="en-US" dirty="0">
                <a:ea typeface="ＭＳ Ｐゴシック" panose="020B0600070205080204" pitchFamily="34" charset="-128"/>
              </a:rPr>
              <a:t>For machines to support human-oriented applications</a:t>
            </a:r>
          </a:p>
        </p:txBody>
      </p:sp>
    </p:spTree>
    <p:extLst>
      <p:ext uri="{BB962C8B-B14F-4D97-AF65-F5344CB8AC3E}">
        <p14:creationId xmlns:p14="http://schemas.microsoft.com/office/powerpoint/2010/main" val="2811135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Semantic Web languages today</a:t>
            </a:r>
          </a:p>
        </p:txBody>
      </p:sp>
      <p:sp>
        <p:nvSpPr>
          <p:cNvPr id="60419" name="Rectangle 3"/>
          <p:cNvSpPr>
            <a:spLocks noGrp="1" noChangeArrowheads="1"/>
          </p:cNvSpPr>
          <p:nvPr>
            <p:ph idx="1"/>
          </p:nvPr>
        </p:nvSpPr>
        <p:spPr/>
        <p:txBody>
          <a:bodyPr/>
          <a:lstStyle/>
          <a:p>
            <a:r>
              <a:rPr lang="en-US" altLang="en-US" b="1" dirty="0">
                <a:ea typeface="ＭＳ Ｐゴシック" panose="020B0600070205080204" pitchFamily="34" charset="-128"/>
              </a:rPr>
              <a:t>RDF </a:t>
            </a:r>
            <a:r>
              <a:rPr lang="en-US" altLang="en-US" dirty="0">
                <a:ea typeface="ＭＳ Ｐゴシック" panose="020B0600070205080204" pitchFamily="34" charset="-128"/>
              </a:rPr>
              <a:t>– Resource Description Framework</a:t>
            </a:r>
            <a:br>
              <a:rPr lang="en-US" altLang="en-US" dirty="0">
                <a:ea typeface="ＭＳ Ｐゴシック" panose="020B0600070205080204" pitchFamily="34" charset="-128"/>
              </a:rPr>
            </a:br>
            <a:r>
              <a:rPr lang="en-US" altLang="en-US" dirty="0">
                <a:ea typeface="ＭＳ Ｐゴシック" panose="020B0600070205080204" pitchFamily="34" charset="-128"/>
              </a:rPr>
              <a:t>http://www.w3.org/RDF/</a:t>
            </a:r>
          </a:p>
          <a:p>
            <a:r>
              <a:rPr lang="en-US" altLang="en-US" b="1" dirty="0">
                <a:ea typeface="ＭＳ Ｐゴシック" panose="020B0600070205080204" pitchFamily="34" charset="-128"/>
              </a:rPr>
              <a:t>OWL</a:t>
            </a:r>
            <a:r>
              <a:rPr lang="en-US" altLang="en-US" dirty="0">
                <a:ea typeface="ＭＳ Ｐゴシック" panose="020B0600070205080204" pitchFamily="34" charset="-128"/>
              </a:rPr>
              <a:t> – Ontology Web Language</a:t>
            </a:r>
            <a:br>
              <a:rPr lang="en-US" altLang="en-US" dirty="0">
                <a:ea typeface="ＭＳ Ｐゴシック" panose="020B0600070205080204" pitchFamily="34" charset="-128"/>
              </a:rPr>
            </a:br>
            <a:r>
              <a:rPr lang="en-US" altLang="en-US" dirty="0">
                <a:ea typeface="ＭＳ Ｐゴシック" panose="020B0600070205080204" pitchFamily="34" charset="-128"/>
              </a:rPr>
              <a:t>http://www.w3.org/2001/sw/</a:t>
            </a:r>
          </a:p>
        </p:txBody>
      </p:sp>
    </p:spTree>
    <p:extLst>
      <p:ext uri="{BB962C8B-B14F-4D97-AF65-F5344CB8AC3E}">
        <p14:creationId xmlns:p14="http://schemas.microsoft.com/office/powerpoint/2010/main" val="42031352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 facts + rules</a:t>
            </a:r>
          </a:p>
        </p:txBody>
      </p:sp>
      <p:sp>
        <p:nvSpPr>
          <p:cNvPr id="3" name="Content Placeholder 2"/>
          <p:cNvSpPr>
            <a:spLocks noGrp="1"/>
          </p:cNvSpPr>
          <p:nvPr>
            <p:ph idx="1"/>
          </p:nvPr>
        </p:nvSpPr>
        <p:spPr/>
        <p:txBody>
          <a:bodyPr/>
          <a:lstStyle/>
          <a:p>
            <a:r>
              <a:rPr lang="en-US" dirty="0"/>
              <a:t>Where are the facts?!</a:t>
            </a:r>
          </a:p>
          <a:p>
            <a:r>
              <a:rPr lang="en-US" dirty="0"/>
              <a:t>Can we use the explosion of information since the Web was invented?</a:t>
            </a:r>
          </a:p>
        </p:txBody>
      </p:sp>
      <p:sp>
        <p:nvSpPr>
          <p:cNvPr id="4" name="Slide Number Placeholder 3"/>
          <p:cNvSpPr>
            <a:spLocks noGrp="1"/>
          </p:cNvSpPr>
          <p:nvPr>
            <p:ph type="sldNum" sz="quarter" idx="12"/>
          </p:nvPr>
        </p:nvSpPr>
        <p:spPr/>
        <p:txBody>
          <a:bodyPr/>
          <a:lstStyle/>
          <a:p>
            <a:fld id="{A78FC74C-1AAD-4A23-8CBA-CF1A3849B798}" type="slidenum">
              <a:rPr lang="en-US" smtClean="0"/>
              <a:t>2</a:t>
            </a:fld>
            <a:endParaRPr lang="en-US"/>
          </a:p>
        </p:txBody>
      </p:sp>
    </p:spTree>
    <p:extLst>
      <p:ext uri="{BB962C8B-B14F-4D97-AF65-F5344CB8AC3E}">
        <p14:creationId xmlns:p14="http://schemas.microsoft.com/office/powerpoint/2010/main" val="421811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GB" altLang="en-US"/>
              <a:t>Resource Description </a:t>
            </a:r>
            <a:br>
              <a:rPr lang="en-GB" altLang="en-US"/>
            </a:br>
            <a:r>
              <a:rPr lang="en-GB" altLang="en-US"/>
              <a:t>Framework (RDF)</a:t>
            </a:r>
          </a:p>
        </p:txBody>
      </p:sp>
      <p:sp>
        <p:nvSpPr>
          <p:cNvPr id="37891" name="Rectangle 3"/>
          <p:cNvSpPr>
            <a:spLocks noGrp="1" noChangeArrowheads="1"/>
          </p:cNvSpPr>
          <p:nvPr>
            <p:ph idx="1"/>
          </p:nvPr>
        </p:nvSpPr>
        <p:spPr/>
        <p:txBody>
          <a:bodyPr/>
          <a:lstStyle/>
          <a:p>
            <a:pPr>
              <a:lnSpc>
                <a:spcPct val="80000"/>
              </a:lnSpc>
            </a:pPr>
            <a:r>
              <a:rPr lang="en-GB" altLang="en-US" sz="3000" dirty="0"/>
              <a:t>A standard of W3C</a:t>
            </a:r>
          </a:p>
          <a:p>
            <a:pPr>
              <a:lnSpc>
                <a:spcPct val="80000"/>
              </a:lnSpc>
            </a:pPr>
            <a:r>
              <a:rPr lang="en-GB" altLang="en-US" sz="3000" dirty="0"/>
              <a:t>Relationships </a:t>
            </a:r>
            <a:r>
              <a:rPr lang="en-GB" altLang="en-US" sz="3000" i="1" dirty="0"/>
              <a:t>between</a:t>
            </a:r>
            <a:r>
              <a:rPr lang="en-GB" altLang="en-US" sz="3000" dirty="0"/>
              <a:t> documents</a:t>
            </a:r>
          </a:p>
          <a:p>
            <a:pPr>
              <a:lnSpc>
                <a:spcPct val="80000"/>
              </a:lnSpc>
            </a:pPr>
            <a:r>
              <a:rPr lang="en-GB" altLang="en-US" sz="3000" dirty="0"/>
              <a:t>Consisting of triples or sentences:</a:t>
            </a:r>
          </a:p>
          <a:p>
            <a:pPr lvl="1">
              <a:lnSpc>
                <a:spcPct val="80000"/>
              </a:lnSpc>
            </a:pPr>
            <a:r>
              <a:rPr lang="en-GB" altLang="en-US" dirty="0"/>
              <a:t>&lt;subject, property, object&gt;</a:t>
            </a:r>
          </a:p>
          <a:p>
            <a:pPr lvl="1">
              <a:lnSpc>
                <a:spcPct val="80000"/>
              </a:lnSpc>
            </a:pPr>
            <a:r>
              <a:rPr lang="en-GB" altLang="en-US" dirty="0"/>
              <a:t>&lt;“Mozart”, composed, “The Magic Flute”</a:t>
            </a:r>
            <a:r>
              <a:rPr lang="en-GB" altLang="en-US" sz="3200" dirty="0"/>
              <a:t> </a:t>
            </a:r>
            <a:r>
              <a:rPr lang="en-GB" altLang="en-US" dirty="0"/>
              <a:t>&gt;</a:t>
            </a:r>
          </a:p>
          <a:p>
            <a:pPr lvl="1">
              <a:lnSpc>
                <a:spcPct val="80000"/>
              </a:lnSpc>
            </a:pPr>
            <a:endParaRPr lang="en-GB" altLang="en-US" sz="2600" dirty="0"/>
          </a:p>
        </p:txBody>
      </p:sp>
      <p:sp>
        <p:nvSpPr>
          <p:cNvPr id="5" name="Slide Number Placeholder 3"/>
          <p:cNvSpPr>
            <a:spLocks noGrp="1"/>
          </p:cNvSpPr>
          <p:nvPr>
            <p:ph type="sldNum" sz="quarter" idx="12"/>
          </p:nvPr>
        </p:nvSpPr>
        <p:spPr/>
        <p:txBody>
          <a:bodyPr/>
          <a:lstStyle/>
          <a:p>
            <a:fld id="{B5771D73-1B48-437E-B201-C89598D43CF0}" type="slidenum">
              <a:rPr lang="en-US" altLang="en-US"/>
              <a:pPr/>
              <a:t>20</a:t>
            </a:fld>
            <a:endParaRPr lang="en-US" altLang="en-US"/>
          </a:p>
        </p:txBody>
      </p:sp>
      <p:pic>
        <p:nvPicPr>
          <p:cNvPr id="37892" name="Picture 4" descr="sw-rdf-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1524000"/>
            <a:ext cx="2209800" cy="41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46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GB" altLang="en-US"/>
              <a:t>The RDF Data Model</a:t>
            </a:r>
          </a:p>
        </p:txBody>
      </p:sp>
      <p:sp>
        <p:nvSpPr>
          <p:cNvPr id="94211" name="Rectangle 3"/>
          <p:cNvSpPr>
            <a:spLocks noGrp="1" noChangeArrowheads="1"/>
          </p:cNvSpPr>
          <p:nvPr>
            <p:ph idx="1"/>
          </p:nvPr>
        </p:nvSpPr>
        <p:spPr/>
        <p:txBody>
          <a:bodyPr/>
          <a:lstStyle/>
          <a:p>
            <a:pPr eaLnBrk="1" hangingPunct="1"/>
            <a:r>
              <a:rPr lang="en-GB" altLang="en-US" sz="2400"/>
              <a:t>An RDF document is an unordered collection of statements, each with a </a:t>
            </a:r>
            <a:r>
              <a:rPr lang="en-GB" altLang="en-US" sz="2400" b="1"/>
              <a:t>subject</a:t>
            </a:r>
            <a:r>
              <a:rPr lang="en-GB" altLang="en-US" sz="2400"/>
              <a:t>, </a:t>
            </a:r>
            <a:r>
              <a:rPr lang="en-GB" altLang="en-US" sz="2400" b="1"/>
              <a:t>predicate</a:t>
            </a:r>
            <a:r>
              <a:rPr lang="en-GB" altLang="en-US" sz="2400"/>
              <a:t> and </a:t>
            </a:r>
            <a:r>
              <a:rPr lang="en-GB" altLang="en-US" sz="2400" b="1"/>
              <a:t>object</a:t>
            </a:r>
            <a:r>
              <a:rPr lang="en-GB" altLang="en-US" sz="2400"/>
              <a:t> (aka </a:t>
            </a:r>
            <a:r>
              <a:rPr lang="en-GB" altLang="en-US" sz="2400" b="1"/>
              <a:t>triples</a:t>
            </a:r>
            <a:r>
              <a:rPr lang="en-GB" altLang="en-US" sz="2400"/>
              <a:t>)</a:t>
            </a:r>
          </a:p>
          <a:p>
            <a:pPr eaLnBrk="1" hangingPunct="1"/>
            <a:r>
              <a:rPr lang="en-GB" altLang="en-US" sz="2400"/>
              <a:t>A triple can be thought of as a labelled arc in a graph</a:t>
            </a:r>
          </a:p>
          <a:p>
            <a:pPr eaLnBrk="1" hangingPunct="1"/>
            <a:r>
              <a:rPr lang="en-GB" altLang="en-US" sz="2400"/>
              <a:t>Statements describe properties of web </a:t>
            </a:r>
            <a:r>
              <a:rPr lang="en-GB" altLang="en-US" sz="2400" b="1"/>
              <a:t>resources</a:t>
            </a:r>
          </a:p>
          <a:p>
            <a:pPr eaLnBrk="1" hangingPunct="1"/>
            <a:r>
              <a:rPr lang="en-GB" altLang="en-US" sz="2400"/>
              <a:t>A resource is any object that can be pointed to by a </a:t>
            </a:r>
            <a:r>
              <a:rPr lang="en-GB" altLang="en-US" sz="2400" b="1"/>
              <a:t>URI</a:t>
            </a:r>
            <a:r>
              <a:rPr lang="en-GB" altLang="en-US" sz="2400"/>
              <a:t>:</a:t>
            </a:r>
          </a:p>
          <a:p>
            <a:pPr lvl="1" eaLnBrk="1" hangingPunct="1"/>
            <a:r>
              <a:rPr lang="en-GB" altLang="en-US" sz="2000">
                <a:ea typeface="ＭＳ Ｐゴシック" panose="020B0600070205080204" pitchFamily="34" charset="-128"/>
              </a:rPr>
              <a:t>a document, a picture, a paragraph on the Web, …</a:t>
            </a:r>
          </a:p>
          <a:p>
            <a:pPr lvl="1" eaLnBrk="1" hangingPunct="1"/>
            <a:r>
              <a:rPr lang="en-GB" altLang="en-US" sz="2000">
                <a:ea typeface="ＭＳ Ｐゴシック" panose="020B0600070205080204" pitchFamily="34" charset="-128"/>
              </a:rPr>
              <a:t>E.g., http://umbc.edu/~finin/cv.html </a:t>
            </a:r>
          </a:p>
          <a:p>
            <a:pPr lvl="1" eaLnBrk="1" hangingPunct="1"/>
            <a:r>
              <a:rPr lang="en-GB" altLang="en-US" sz="2000">
                <a:ea typeface="ＭＳ Ｐゴシック" panose="020B0600070205080204" pitchFamily="34" charset="-128"/>
              </a:rPr>
              <a:t>a book in the library, a real person (?)</a:t>
            </a:r>
          </a:p>
          <a:p>
            <a:pPr lvl="1" eaLnBrk="1" hangingPunct="1"/>
            <a:r>
              <a:rPr lang="en-GB" altLang="en-US" sz="2000">
                <a:ea typeface="ＭＳ Ｐゴシック" panose="020B0600070205080204" pitchFamily="34" charset="-128"/>
              </a:rPr>
              <a:t>isbn://5031-4444-3333</a:t>
            </a:r>
          </a:p>
          <a:p>
            <a:pPr lvl="1" eaLnBrk="1" hangingPunct="1"/>
            <a:r>
              <a:rPr lang="en-GB" altLang="en-US" sz="2000">
                <a:ea typeface="ＭＳ Ｐゴシック" panose="020B0600070205080204" pitchFamily="34" charset="-128"/>
              </a:rPr>
              <a:t>…</a:t>
            </a:r>
          </a:p>
          <a:p>
            <a:pPr eaLnBrk="1" hangingPunct="1"/>
            <a:r>
              <a:rPr lang="en-GB" altLang="en-US" sz="2400"/>
              <a:t>Properties themselves are also resources (URIs)</a:t>
            </a:r>
          </a:p>
        </p:txBody>
      </p:sp>
      <p:sp>
        <p:nvSpPr>
          <p:cNvPr id="94212" name="Rectangle 4"/>
          <p:cNvSpPr>
            <a:spLocks noChangeArrowheads="1"/>
          </p:cNvSpPr>
          <p:nvPr/>
        </p:nvSpPr>
        <p:spPr bwMode="auto">
          <a:xfrm>
            <a:off x="2209800" y="373380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Clr>
                <a:srgbClr val="993300"/>
              </a:buClr>
              <a:buFontTx/>
              <a:buChar char="•"/>
            </a:pPr>
            <a:endParaRPr lang="en-GB" altLang="en-US" sz="2000" b="1"/>
          </a:p>
        </p:txBody>
      </p:sp>
    </p:spTree>
    <p:extLst>
      <p:ext uri="{BB962C8B-B14F-4D97-AF65-F5344CB8AC3E}">
        <p14:creationId xmlns:p14="http://schemas.microsoft.com/office/powerpoint/2010/main" val="72451191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AutoShape 2"/>
          <p:cNvSpPr>
            <a:spLocks noGrp="1" noChangeArrowheads="1"/>
          </p:cNvSpPr>
          <p:nvPr>
            <p:ph type="title"/>
          </p:nvPr>
        </p:nvSpPr>
        <p:spPr/>
        <p:txBody>
          <a:bodyPr/>
          <a:lstStyle/>
          <a:p>
            <a:pPr eaLnBrk="1" hangingPunct="1"/>
            <a:r>
              <a:rPr lang="en-US" altLang="en-US" dirty="0"/>
              <a:t>RDF</a:t>
            </a:r>
            <a:endParaRPr lang="el-GR" altLang="en-US" dirty="0"/>
          </a:p>
        </p:txBody>
      </p:sp>
      <p:sp>
        <p:nvSpPr>
          <p:cNvPr id="7174" name="Rectangle 3"/>
          <p:cNvSpPr>
            <a:spLocks noGrp="1" noChangeArrowheads="1"/>
          </p:cNvSpPr>
          <p:nvPr>
            <p:ph idx="1"/>
          </p:nvPr>
        </p:nvSpPr>
        <p:spPr/>
        <p:txBody>
          <a:bodyPr/>
          <a:lstStyle/>
          <a:p>
            <a:pPr eaLnBrk="1" hangingPunct="1"/>
            <a:r>
              <a:rPr lang="en-US" altLang="en-US" dirty="0">
                <a:sym typeface="Symbol" panose="05050102010706020507" pitchFamily="18" charset="2"/>
              </a:rPr>
              <a:t>Basic building block: </a:t>
            </a:r>
            <a:r>
              <a:rPr lang="en-US" altLang="en-US" b="1" dirty="0">
                <a:sym typeface="Symbol" panose="05050102010706020507" pitchFamily="18" charset="2"/>
              </a:rPr>
              <a:t>subject-property-value</a:t>
            </a:r>
            <a:r>
              <a:rPr lang="en-US" altLang="en-US" dirty="0">
                <a:sym typeface="Symbol" panose="05050102010706020507" pitchFamily="18" charset="2"/>
              </a:rPr>
              <a:t> </a:t>
            </a:r>
            <a:r>
              <a:rPr lang="en-US" altLang="en-US" i="1" dirty="0">
                <a:sym typeface="Symbol" panose="05050102010706020507" pitchFamily="18" charset="2"/>
              </a:rPr>
              <a:t>triple</a:t>
            </a:r>
            <a:endParaRPr lang="en-GB" altLang="en-US" i="1" dirty="0">
              <a:sym typeface="Symbol" panose="05050102010706020507" pitchFamily="18" charset="2"/>
            </a:endParaRPr>
          </a:p>
          <a:p>
            <a:pPr lvl="1" eaLnBrk="1" hangingPunct="1"/>
            <a:r>
              <a:rPr lang="en-GB" altLang="en-US" dirty="0">
                <a:sym typeface="Symbol" panose="05050102010706020507" pitchFamily="18" charset="2"/>
              </a:rPr>
              <a:t>Called a </a:t>
            </a:r>
            <a:r>
              <a:rPr lang="en-GB" altLang="en-US" dirty="0">
                <a:solidFill>
                  <a:schemeClr val="accent1"/>
                </a:solidFill>
                <a:sym typeface="Symbol" panose="05050102010706020507" pitchFamily="18" charset="2"/>
              </a:rPr>
              <a:t>statement</a:t>
            </a:r>
            <a:endParaRPr lang="en-GB" altLang="en-US" dirty="0">
              <a:sym typeface="Symbol" panose="05050102010706020507" pitchFamily="18" charset="2"/>
            </a:endParaRPr>
          </a:p>
          <a:p>
            <a:pPr lvl="1" eaLnBrk="1" hangingPunct="1"/>
            <a:r>
              <a:rPr lang="en-GB" altLang="en-US" dirty="0">
                <a:sym typeface="Symbol" panose="05050102010706020507" pitchFamily="18" charset="2"/>
              </a:rPr>
              <a:t>Example:</a:t>
            </a:r>
          </a:p>
          <a:p>
            <a:pPr lvl="2"/>
            <a:r>
              <a:rPr lang="en-GB" altLang="en-US" dirty="0">
                <a:sym typeface="Symbol" panose="05050102010706020507" pitchFamily="18" charset="2"/>
              </a:rPr>
              <a:t>[Washington, DC]  [is-capital-of] [USA]</a:t>
            </a:r>
          </a:p>
          <a:p>
            <a:r>
              <a:rPr lang="en-GB" altLang="en-US" dirty="0">
                <a:sym typeface="Symbol" panose="05050102010706020507" pitchFamily="18" charset="2"/>
              </a:rPr>
              <a:t>Set of triples make a </a:t>
            </a:r>
            <a:r>
              <a:rPr lang="en-GB" altLang="en-US" i="1" dirty="0">
                <a:sym typeface="Symbol" panose="05050102010706020507" pitchFamily="18" charset="2"/>
              </a:rPr>
              <a:t>document</a:t>
            </a:r>
          </a:p>
        </p:txBody>
      </p:sp>
      <p:sp>
        <p:nvSpPr>
          <p:cNvPr id="717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2C93C5-AA4E-40B2-93E0-3BF9130DCBA8}" type="slidenum">
              <a:rPr lang="el-GR" altLang="en-US">
                <a:solidFill>
                  <a:schemeClr val="bg1"/>
                </a:solidFill>
              </a:rPr>
              <a:pPr eaLnBrk="1" hangingPunct="1"/>
              <a:t>22</a:t>
            </a:fld>
            <a:endParaRPr lang="el-GR" altLang="en-US">
              <a:solidFill>
                <a:schemeClr val="bg1"/>
              </a:solidFill>
            </a:endParaRPr>
          </a:p>
        </p:txBody>
      </p:sp>
    </p:spTree>
    <p:extLst>
      <p:ext uri="{BB962C8B-B14F-4D97-AF65-F5344CB8AC3E}">
        <p14:creationId xmlns:p14="http://schemas.microsoft.com/office/powerpoint/2010/main" val="2221224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3B8AF7E-B096-4CF1-989D-4C81D067A9B0}" type="slidenum">
              <a:rPr lang="en-US" altLang="en-US"/>
              <a:pPr/>
              <a:t>23</a:t>
            </a:fld>
            <a:endParaRPr lang="en-US" altLang="en-US"/>
          </a:p>
        </p:txBody>
      </p:sp>
      <p:sp>
        <p:nvSpPr>
          <p:cNvPr id="256002" name="Rectangle 2"/>
          <p:cNvSpPr>
            <a:spLocks noGrp="1" noRot="1" noChangeArrowheads="1"/>
          </p:cNvSpPr>
          <p:nvPr>
            <p:ph type="title"/>
          </p:nvPr>
        </p:nvSpPr>
        <p:spPr/>
        <p:txBody>
          <a:bodyPr/>
          <a:lstStyle/>
          <a:p>
            <a:r>
              <a:rPr lang="en-US" altLang="en-US"/>
              <a:t>RDF: Basic Ideas</a:t>
            </a:r>
          </a:p>
        </p:txBody>
      </p:sp>
      <p:sp>
        <p:nvSpPr>
          <p:cNvPr id="256003" name="Rectangle 3"/>
          <p:cNvSpPr>
            <a:spLocks noGrp="1" noChangeArrowheads="1"/>
          </p:cNvSpPr>
          <p:nvPr>
            <p:ph type="body" idx="1"/>
          </p:nvPr>
        </p:nvSpPr>
        <p:spPr/>
        <p:txBody>
          <a:bodyPr/>
          <a:lstStyle/>
          <a:p>
            <a:pPr>
              <a:lnSpc>
                <a:spcPct val="90000"/>
              </a:lnSpc>
            </a:pPr>
            <a:r>
              <a:rPr lang="en-US" altLang="en-US" dirty="0"/>
              <a:t>Resources</a:t>
            </a:r>
          </a:p>
          <a:p>
            <a:pPr lvl="1">
              <a:lnSpc>
                <a:spcPct val="90000"/>
              </a:lnSpc>
            </a:pPr>
            <a:r>
              <a:rPr lang="en-US" altLang="en-US" dirty="0"/>
              <a:t>Every resource has a URI (Universal Resource Identifier)</a:t>
            </a:r>
          </a:p>
          <a:p>
            <a:pPr lvl="1">
              <a:lnSpc>
                <a:spcPct val="90000"/>
              </a:lnSpc>
            </a:pPr>
            <a:r>
              <a:rPr lang="en-US" altLang="en-US" dirty="0"/>
              <a:t>A URI can be a URL (a web address) or a some other kind of identifier;</a:t>
            </a:r>
          </a:p>
          <a:p>
            <a:pPr lvl="1">
              <a:lnSpc>
                <a:spcPct val="90000"/>
              </a:lnSpc>
            </a:pPr>
            <a:r>
              <a:rPr lang="en-US" altLang="en-US" dirty="0"/>
              <a:t>An identifier does not necessarily enable access to a resources</a:t>
            </a:r>
          </a:p>
          <a:p>
            <a:pPr lvl="1">
              <a:lnSpc>
                <a:spcPct val="90000"/>
              </a:lnSpc>
            </a:pPr>
            <a:r>
              <a:rPr lang="en-US" altLang="en-US" dirty="0"/>
              <a:t>We can think of a resource as an object that we want to describe:</a:t>
            </a:r>
          </a:p>
          <a:p>
            <a:pPr lvl="2">
              <a:lnSpc>
                <a:spcPct val="90000"/>
              </a:lnSpc>
            </a:pPr>
            <a:r>
              <a:rPr lang="en-US" altLang="en-US" dirty="0"/>
              <a:t>Book</a:t>
            </a:r>
          </a:p>
          <a:p>
            <a:pPr lvl="2">
              <a:lnSpc>
                <a:spcPct val="90000"/>
              </a:lnSpc>
            </a:pPr>
            <a:r>
              <a:rPr lang="en-US" altLang="en-US" dirty="0"/>
              <a:t>Person</a:t>
            </a:r>
          </a:p>
          <a:p>
            <a:pPr lvl="2">
              <a:lnSpc>
                <a:spcPct val="90000"/>
              </a:lnSpc>
            </a:pPr>
            <a:r>
              <a:rPr lang="en-US" altLang="en-US" dirty="0"/>
              <a:t>Place, etc.</a:t>
            </a:r>
          </a:p>
        </p:txBody>
      </p:sp>
    </p:spTree>
    <p:extLst>
      <p:ext uri="{BB962C8B-B14F-4D97-AF65-F5344CB8AC3E}">
        <p14:creationId xmlns:p14="http://schemas.microsoft.com/office/powerpoint/2010/main" val="1345893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GB" altLang="en-US" dirty="0"/>
              <a:t>URIs are </a:t>
            </a:r>
            <a:r>
              <a:rPr lang="en-GB" altLang="en-US" dirty="0" smtClean="0"/>
              <a:t>the </a:t>
            </a:r>
            <a:r>
              <a:rPr lang="en-GB" altLang="en-US" dirty="0"/>
              <a:t>foundation</a:t>
            </a:r>
          </a:p>
        </p:txBody>
      </p:sp>
      <p:sp>
        <p:nvSpPr>
          <p:cNvPr id="95235" name="Rectangle 3"/>
          <p:cNvSpPr>
            <a:spLocks noGrp="1" noChangeArrowheads="1"/>
          </p:cNvSpPr>
          <p:nvPr>
            <p:ph idx="1"/>
          </p:nvPr>
        </p:nvSpPr>
        <p:spPr/>
        <p:txBody>
          <a:bodyPr>
            <a:normAutofit lnSpcReduction="10000"/>
          </a:bodyPr>
          <a:lstStyle/>
          <a:p>
            <a:pPr eaLnBrk="1" hangingPunct="1">
              <a:lnSpc>
                <a:spcPct val="115000"/>
              </a:lnSpc>
            </a:pPr>
            <a:r>
              <a:rPr lang="en-GB" altLang="en-US" sz="2400" dirty="0"/>
              <a:t>URI = </a:t>
            </a:r>
            <a:r>
              <a:rPr lang="en-GB" altLang="en-US" sz="2400" b="1" dirty="0"/>
              <a:t>Uniform Resource Identifier</a:t>
            </a:r>
          </a:p>
          <a:p>
            <a:pPr lvl="1" eaLnBrk="1" hangingPunct="1">
              <a:lnSpc>
                <a:spcPct val="115000"/>
              </a:lnSpc>
            </a:pPr>
            <a:r>
              <a:rPr lang="en-GB" altLang="en-US" sz="2000" dirty="0">
                <a:ea typeface="ＭＳ Ｐゴシック" panose="020B0600070205080204" pitchFamily="34" charset="-128"/>
              </a:rPr>
              <a:t>"The generic set of all names/addresses that are short strings that refer to resources"</a:t>
            </a:r>
          </a:p>
          <a:p>
            <a:pPr lvl="1" eaLnBrk="1" hangingPunct="1">
              <a:lnSpc>
                <a:spcPct val="115000"/>
              </a:lnSpc>
            </a:pPr>
            <a:r>
              <a:rPr lang="en-GB" altLang="en-US" sz="2000" dirty="0">
                <a:ea typeface="ＭＳ Ｐゴシック" panose="020B0600070205080204" pitchFamily="34" charset="-128"/>
              </a:rPr>
              <a:t>URLs (Uniform Resource Locators) are a subset of URIs, used for resources that can be </a:t>
            </a:r>
            <a:r>
              <a:rPr lang="en-GB" altLang="en-US" sz="2000" i="1" dirty="0">
                <a:ea typeface="ＭＳ Ｐゴシック" panose="020B0600070205080204" pitchFamily="34" charset="-128"/>
              </a:rPr>
              <a:t>accessed</a:t>
            </a:r>
            <a:r>
              <a:rPr lang="en-GB" altLang="en-US" sz="2000" dirty="0">
                <a:ea typeface="ＭＳ Ｐゴシック" panose="020B0600070205080204" pitchFamily="34" charset="-128"/>
              </a:rPr>
              <a:t> on the web </a:t>
            </a:r>
          </a:p>
          <a:p>
            <a:pPr eaLnBrk="1" hangingPunct="1">
              <a:lnSpc>
                <a:spcPct val="115000"/>
              </a:lnSpc>
            </a:pPr>
            <a:r>
              <a:rPr lang="en-GB" altLang="en-US" sz="2400" dirty="0"/>
              <a:t>URIs look like “normal” URLs, often with fragment identifiers to point to a document part:</a:t>
            </a:r>
          </a:p>
          <a:p>
            <a:pPr lvl="1" eaLnBrk="1" hangingPunct="1">
              <a:lnSpc>
                <a:spcPct val="115000"/>
              </a:lnSpc>
            </a:pPr>
            <a:r>
              <a:rPr lang="en-GB" altLang="en-US" sz="2000" dirty="0">
                <a:ea typeface="ＭＳ Ｐゴシック" panose="020B0600070205080204" pitchFamily="34" charset="-128"/>
              </a:rPr>
              <a:t>http://foo.com/bar/mumble.html#pitch</a:t>
            </a:r>
          </a:p>
          <a:p>
            <a:pPr eaLnBrk="1" hangingPunct="1">
              <a:lnSpc>
                <a:spcPct val="115000"/>
              </a:lnSpc>
            </a:pPr>
            <a:r>
              <a:rPr lang="en-GB" altLang="en-US" sz="2400" dirty="0"/>
              <a:t>URIs are </a:t>
            </a:r>
            <a:r>
              <a:rPr lang="en-GB" altLang="en-US" sz="2400" b="1" dirty="0"/>
              <a:t>unambiguous</a:t>
            </a:r>
            <a:endParaRPr lang="en-GB" altLang="en-US" sz="2400" dirty="0"/>
          </a:p>
          <a:p>
            <a:pPr lvl="1" eaLnBrk="1" hangingPunct="1">
              <a:lnSpc>
                <a:spcPct val="115000"/>
              </a:lnSpc>
            </a:pPr>
            <a:r>
              <a:rPr lang="en-GB" altLang="en-US" sz="2000" dirty="0">
                <a:ea typeface="ＭＳ Ｐゴシック" panose="020B0600070205080204" pitchFamily="34" charset="-128"/>
              </a:rPr>
              <a:t>the web provides a </a:t>
            </a:r>
            <a:r>
              <a:rPr lang="en-GB" altLang="en-US" sz="2000" b="1" dirty="0">
                <a:ea typeface="ＭＳ Ｐゴシック" panose="020B0600070205080204" pitchFamily="34" charset="-128"/>
              </a:rPr>
              <a:t>global</a:t>
            </a:r>
            <a:r>
              <a:rPr lang="en-GB" altLang="en-US" sz="2000" dirty="0">
                <a:ea typeface="ＭＳ Ｐゴシック" panose="020B0600070205080204" pitchFamily="34" charset="-128"/>
              </a:rPr>
              <a:t> </a:t>
            </a:r>
            <a:r>
              <a:rPr lang="en-GB" altLang="en-US" sz="2000" b="1" dirty="0">
                <a:ea typeface="ＭＳ Ｐゴシック" panose="020B0600070205080204" pitchFamily="34" charset="-128"/>
              </a:rPr>
              <a:t>namespace</a:t>
            </a:r>
          </a:p>
          <a:p>
            <a:pPr lvl="1" eaLnBrk="1" hangingPunct="1">
              <a:lnSpc>
                <a:spcPct val="115000"/>
              </a:lnSpc>
            </a:pPr>
            <a:r>
              <a:rPr lang="en-GB" altLang="en-US" sz="2000" dirty="0">
                <a:ea typeface="ＭＳ Ｐゴシック" panose="020B0600070205080204" pitchFamily="34" charset="-128"/>
              </a:rPr>
              <a:t>We assume references to the same URI are to the same thing</a:t>
            </a:r>
          </a:p>
        </p:txBody>
      </p:sp>
    </p:spTree>
    <p:extLst>
      <p:ext uri="{BB962C8B-B14F-4D97-AF65-F5344CB8AC3E}">
        <p14:creationId xmlns:p14="http://schemas.microsoft.com/office/powerpoint/2010/main" val="134788047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a:t>What does a URI mean?</a:t>
            </a:r>
          </a:p>
        </p:txBody>
      </p:sp>
      <p:sp>
        <p:nvSpPr>
          <p:cNvPr id="69635" name="Rectangle 3"/>
          <p:cNvSpPr>
            <a:spLocks noGrp="1" noChangeArrowheads="1"/>
          </p:cNvSpPr>
          <p:nvPr>
            <p:ph type="body" idx="1"/>
          </p:nvPr>
        </p:nvSpPr>
        <p:spPr/>
        <p:txBody>
          <a:bodyPr/>
          <a:lstStyle/>
          <a:p>
            <a:pPr marL="227013" indent="-227013"/>
            <a:r>
              <a:rPr lang="en-US" altLang="en-US" dirty="0"/>
              <a:t>Sometimes URIs denote a web resource</a:t>
            </a:r>
          </a:p>
          <a:p>
            <a:pPr marL="574675" lvl="1" indent="-233363"/>
            <a:r>
              <a:rPr lang="en-US" altLang="en-US" dirty="0">
                <a:ea typeface="ＭＳ Ｐゴシック" panose="020B0600070205080204" pitchFamily="34" charset="-128"/>
              </a:rPr>
              <a:t>http://umbc.edu/~finin/finin.jpg denotes a file</a:t>
            </a:r>
          </a:p>
          <a:p>
            <a:pPr marL="574675" lvl="1" indent="-233363"/>
            <a:r>
              <a:rPr lang="en-US" altLang="en-US" dirty="0">
                <a:ea typeface="ＭＳ Ｐゴシック" panose="020B0600070205080204" pitchFamily="34" charset="-128"/>
              </a:rPr>
              <a:t>We can use RDF to make assertions about the resource, e.g., it’s an image and depicts a person with name Tim </a:t>
            </a:r>
            <a:r>
              <a:rPr lang="en-US" altLang="en-US" dirty="0" err="1">
                <a:ea typeface="ＭＳ Ｐゴシック" panose="020B0600070205080204" pitchFamily="34" charset="-128"/>
              </a:rPr>
              <a:t>Finin</a:t>
            </a:r>
            <a:r>
              <a:rPr lang="en-US" altLang="en-US" dirty="0">
                <a:ea typeface="ＭＳ Ｐゴシック" panose="020B0600070205080204" pitchFamily="34" charset="-128"/>
              </a:rPr>
              <a:t>, …</a:t>
            </a:r>
          </a:p>
          <a:p>
            <a:pPr marL="227013" indent="-227013"/>
            <a:r>
              <a:rPr lang="en-US" altLang="en-US" dirty="0"/>
              <a:t>Sometimes concepts in the external world</a:t>
            </a:r>
          </a:p>
          <a:p>
            <a:pPr marL="574675" lvl="1" indent="-233363"/>
            <a:r>
              <a:rPr lang="en-US" altLang="en-US" dirty="0">
                <a:ea typeface="ＭＳ Ｐゴシック" panose="020B0600070205080204" pitchFamily="34" charset="-128"/>
              </a:rPr>
              <a:t>http://umbc.edu/ denotes a particular University located in Baltimore</a:t>
            </a:r>
          </a:p>
          <a:p>
            <a:pPr marL="117475" indent="-233363"/>
            <a:r>
              <a:rPr lang="en-US" altLang="en-US" dirty="0" smtClean="0">
                <a:ea typeface="ＭＳ Ｐゴシック" panose="020B0600070205080204" pitchFamily="34" charset="-128"/>
              </a:rPr>
              <a:t>Distinguished by content negotiation</a:t>
            </a:r>
          </a:p>
          <a:p>
            <a:pPr marL="574675" lvl="1" indent="-233363"/>
            <a:r>
              <a:rPr lang="en-US" altLang="en-US" dirty="0" smtClean="0">
                <a:ea typeface="ＭＳ Ｐゴシック" panose="020B0600070205080204" pitchFamily="34" charset="-128"/>
              </a:rPr>
              <a:t>HTTP 303 status code</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61171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2DFAF7-D6D3-41FF-B60A-866CFE53AA87}" type="slidenum">
              <a:rPr lang="en-US" altLang="en-US"/>
              <a:pPr/>
              <a:t>26</a:t>
            </a:fld>
            <a:endParaRPr lang="en-US" altLang="en-US"/>
          </a:p>
        </p:txBody>
      </p:sp>
      <p:sp>
        <p:nvSpPr>
          <p:cNvPr id="257026" name="Rectangle 2"/>
          <p:cNvSpPr>
            <a:spLocks noGrp="1" noRot="1" noChangeArrowheads="1"/>
          </p:cNvSpPr>
          <p:nvPr>
            <p:ph type="title"/>
          </p:nvPr>
        </p:nvSpPr>
        <p:spPr/>
        <p:txBody>
          <a:bodyPr/>
          <a:lstStyle/>
          <a:p>
            <a:r>
              <a:rPr lang="en-US" altLang="en-US"/>
              <a:t>RDF: Basic Ideas</a:t>
            </a:r>
          </a:p>
        </p:txBody>
      </p:sp>
      <p:sp>
        <p:nvSpPr>
          <p:cNvPr id="257027" name="Rectangle 3"/>
          <p:cNvSpPr>
            <a:spLocks noGrp="1" noChangeArrowheads="1"/>
          </p:cNvSpPr>
          <p:nvPr>
            <p:ph type="body" idx="1"/>
          </p:nvPr>
        </p:nvSpPr>
        <p:spPr/>
        <p:txBody>
          <a:bodyPr/>
          <a:lstStyle/>
          <a:p>
            <a:r>
              <a:rPr lang="en-US" altLang="en-US"/>
              <a:t>Properties</a:t>
            </a:r>
          </a:p>
          <a:p>
            <a:pPr lvl="1"/>
            <a:r>
              <a:rPr lang="en-US" altLang="en-US"/>
              <a:t>Properties are special kind of resources;</a:t>
            </a:r>
          </a:p>
          <a:p>
            <a:pPr lvl="1"/>
            <a:r>
              <a:rPr lang="en-US" altLang="en-US"/>
              <a:t>Properties describe relations between resources.</a:t>
            </a:r>
          </a:p>
          <a:p>
            <a:pPr lvl="1"/>
            <a:r>
              <a:rPr lang="en-US" altLang="en-US"/>
              <a:t>For example: “written by”, “composed by”, “title”, “topic”, etc.</a:t>
            </a:r>
          </a:p>
          <a:p>
            <a:pPr lvl="1"/>
            <a:r>
              <a:rPr lang="en-US" altLang="en-US"/>
              <a:t>Properties in RDF are also identified by URIs.</a:t>
            </a:r>
          </a:p>
          <a:p>
            <a:pPr lvl="1"/>
            <a:r>
              <a:rPr lang="en-US" altLang="en-US"/>
              <a:t>This provides a global, unique naming scheme.</a:t>
            </a:r>
          </a:p>
        </p:txBody>
      </p:sp>
    </p:spTree>
    <p:extLst>
      <p:ext uri="{BB962C8B-B14F-4D97-AF65-F5344CB8AC3E}">
        <p14:creationId xmlns:p14="http://schemas.microsoft.com/office/powerpoint/2010/main" val="3205038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8AAC63-4D24-48A2-8D2F-A594172E4F94}" type="slidenum">
              <a:rPr lang="el-GR" altLang="en-US">
                <a:solidFill>
                  <a:schemeClr val="bg1"/>
                </a:solidFill>
              </a:rPr>
              <a:pPr eaLnBrk="1" hangingPunct="1"/>
              <a:t>27</a:t>
            </a:fld>
            <a:endParaRPr lang="el-GR" altLang="en-US">
              <a:solidFill>
                <a:schemeClr val="bg1"/>
              </a:solidFill>
            </a:endParaRPr>
          </a:p>
        </p:txBody>
      </p:sp>
      <p:sp>
        <p:nvSpPr>
          <p:cNvPr id="11269" name="AutoShape 2"/>
          <p:cNvSpPr>
            <a:spLocks noGrp="1" noChangeArrowheads="1"/>
          </p:cNvSpPr>
          <p:nvPr>
            <p:ph type="title"/>
          </p:nvPr>
        </p:nvSpPr>
        <p:spPr/>
        <p:txBody>
          <a:bodyPr/>
          <a:lstStyle/>
          <a:p>
            <a:pPr eaLnBrk="1" hangingPunct="1"/>
            <a:r>
              <a:rPr lang="en-US" altLang="en-US" dirty="0"/>
              <a:t>Values</a:t>
            </a:r>
            <a:endParaRPr lang="el-GR" altLang="en-US" dirty="0"/>
          </a:p>
        </p:txBody>
      </p:sp>
      <p:sp>
        <p:nvSpPr>
          <p:cNvPr id="11270" name="Rectangle 3"/>
          <p:cNvSpPr>
            <a:spLocks noGrp="1" noChangeArrowheads="1"/>
          </p:cNvSpPr>
          <p:nvPr>
            <p:ph type="body" idx="1"/>
          </p:nvPr>
        </p:nvSpPr>
        <p:spPr/>
        <p:txBody>
          <a:bodyPr/>
          <a:lstStyle/>
          <a:p>
            <a:pPr eaLnBrk="1" hangingPunct="1"/>
            <a:r>
              <a:rPr lang="en-US" altLang="en-US" dirty="0"/>
              <a:t>Values can be resources or </a:t>
            </a:r>
            <a:r>
              <a:rPr lang="en-US" altLang="en-US" b="1" dirty="0"/>
              <a:t>literals</a:t>
            </a:r>
            <a:r>
              <a:rPr lang="en-US" altLang="en-US" dirty="0"/>
              <a:t> </a:t>
            </a:r>
            <a:endParaRPr lang="en-GB" altLang="en-US" dirty="0"/>
          </a:p>
          <a:p>
            <a:pPr lvl="1" eaLnBrk="1" hangingPunct="1"/>
            <a:r>
              <a:rPr lang="en-GB" altLang="en-US" dirty="0"/>
              <a:t>Literals are atomic values</a:t>
            </a:r>
          </a:p>
          <a:p>
            <a:r>
              <a:rPr lang="en-GB" altLang="en-US" dirty="0"/>
              <a:t>Example</a:t>
            </a:r>
          </a:p>
          <a:p>
            <a:pPr lvl="1"/>
            <a:r>
              <a:rPr lang="en-US" altLang="en-US" dirty="0"/>
              <a:t>&lt;#pat&gt; &lt;#knows&gt; &lt;#jo&gt; .</a:t>
            </a:r>
          </a:p>
          <a:p>
            <a:pPr lvl="1"/>
            <a:r>
              <a:rPr lang="en-US" altLang="en-US" dirty="0"/>
              <a:t>&lt;#pat&gt; &lt;#age&gt; 24 .</a:t>
            </a:r>
            <a:endParaRPr lang="el-GR" altLang="en-US" dirty="0"/>
          </a:p>
        </p:txBody>
      </p:sp>
    </p:spTree>
    <p:extLst>
      <p:ext uri="{BB962C8B-B14F-4D97-AF65-F5344CB8AC3E}">
        <p14:creationId xmlns:p14="http://schemas.microsoft.com/office/powerpoint/2010/main" val="3869028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2355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2355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CA811A-C521-4D7A-982B-E3989511B932}" type="slidenum">
              <a:rPr lang="el-GR" altLang="en-US">
                <a:solidFill>
                  <a:schemeClr val="bg1"/>
                </a:solidFill>
              </a:rPr>
              <a:pPr eaLnBrk="1" hangingPunct="1"/>
              <a:t>28</a:t>
            </a:fld>
            <a:endParaRPr lang="el-GR" altLang="en-US">
              <a:solidFill>
                <a:schemeClr val="bg1"/>
              </a:solidFill>
            </a:endParaRPr>
          </a:p>
        </p:txBody>
      </p:sp>
      <p:sp>
        <p:nvSpPr>
          <p:cNvPr id="23557" name="AutoShape 2"/>
          <p:cNvSpPr>
            <a:spLocks noGrp="1" noChangeArrowheads="1"/>
          </p:cNvSpPr>
          <p:nvPr>
            <p:ph type="title"/>
          </p:nvPr>
        </p:nvSpPr>
        <p:spPr/>
        <p:txBody>
          <a:bodyPr/>
          <a:lstStyle/>
          <a:p>
            <a:pPr eaLnBrk="1" hangingPunct="1"/>
            <a:r>
              <a:rPr lang="en-US" altLang="en-US" dirty="0"/>
              <a:t>Data Types</a:t>
            </a:r>
            <a:endParaRPr lang="el-GR" altLang="en-US" dirty="0"/>
          </a:p>
        </p:txBody>
      </p:sp>
      <p:sp>
        <p:nvSpPr>
          <p:cNvPr id="23558" name="Rectangle 3"/>
          <p:cNvSpPr>
            <a:spLocks noGrp="1" noChangeArrowheads="1"/>
          </p:cNvSpPr>
          <p:nvPr>
            <p:ph type="body" idx="1"/>
          </p:nvPr>
        </p:nvSpPr>
        <p:spPr/>
        <p:txBody>
          <a:bodyPr/>
          <a:lstStyle/>
          <a:p>
            <a:pPr eaLnBrk="1" hangingPunct="1">
              <a:lnSpc>
                <a:spcPct val="90000"/>
              </a:lnSpc>
            </a:pPr>
            <a:r>
              <a:rPr lang="el-GR" altLang="en-US" b="1" dirty="0"/>
              <a:t>^</a:t>
            </a:r>
            <a:r>
              <a:rPr lang="el-GR" altLang="en-US" dirty="0"/>
              <a:t>-notation indicate</a:t>
            </a:r>
            <a:r>
              <a:rPr lang="en-US" altLang="en-US" dirty="0"/>
              <a:t>s</a:t>
            </a:r>
            <a:r>
              <a:rPr lang="el-GR" altLang="en-US" dirty="0"/>
              <a:t> the type of a literal </a:t>
            </a:r>
            <a:endParaRPr lang="en-US" altLang="en-US" dirty="0"/>
          </a:p>
          <a:p>
            <a:pPr eaLnBrk="1" hangingPunct="1">
              <a:lnSpc>
                <a:spcPct val="90000"/>
              </a:lnSpc>
            </a:pPr>
            <a:r>
              <a:rPr lang="en-US" altLang="en-US" dirty="0"/>
              <a:t>M</a:t>
            </a:r>
            <a:r>
              <a:rPr lang="el-GR" altLang="en-US" dirty="0"/>
              <a:t>ost widely used data typing scheme </a:t>
            </a:r>
            <a:r>
              <a:rPr lang="en-US" altLang="en-US" dirty="0"/>
              <a:t>is </a:t>
            </a:r>
            <a:r>
              <a:rPr lang="el-GR" altLang="en-US" dirty="0"/>
              <a:t>XML Schema </a:t>
            </a:r>
            <a:endParaRPr lang="en-US" altLang="en-US" dirty="0"/>
          </a:p>
          <a:p>
            <a:pPr eaLnBrk="1" hangingPunct="1"/>
            <a:r>
              <a:rPr lang="en-GB" altLang="en-US" dirty="0"/>
              <a:t>XML Schema predefines a large range of data types</a:t>
            </a:r>
          </a:p>
          <a:p>
            <a:pPr lvl="1" eaLnBrk="1" hangingPunct="1"/>
            <a:r>
              <a:rPr lang="en-GB" altLang="en-US" dirty="0"/>
              <a:t>E.g. Booleans, integers, floating-point numbers, times, dates, etc.</a:t>
            </a:r>
          </a:p>
          <a:p>
            <a:r>
              <a:rPr lang="en-GB" altLang="en-US" dirty="0"/>
              <a:t>Example</a:t>
            </a:r>
          </a:p>
          <a:p>
            <a:pPr lvl="1"/>
            <a:r>
              <a:rPr lang="sv-SE" altLang="en-US" dirty="0"/>
              <a:t>(#David Billington, http://www.mydomain.org/age,	“27”^http://www.w3.org/2001/XMLSchema#integer) </a:t>
            </a:r>
          </a:p>
          <a:p>
            <a:pPr lvl="1"/>
            <a:endParaRPr lang="el-GR" altLang="en-US" dirty="0"/>
          </a:p>
        </p:txBody>
      </p:sp>
    </p:spTree>
    <p:extLst>
      <p:ext uri="{BB962C8B-B14F-4D97-AF65-F5344CB8AC3E}">
        <p14:creationId xmlns:p14="http://schemas.microsoft.com/office/powerpoint/2010/main" val="1477700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433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434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360F34-53B7-47FF-B71C-EDE79DB53DD0}" type="slidenum">
              <a:rPr lang="el-GR" altLang="en-US">
                <a:solidFill>
                  <a:schemeClr val="bg1"/>
                </a:solidFill>
              </a:rPr>
              <a:pPr eaLnBrk="1" hangingPunct="1"/>
              <a:t>29</a:t>
            </a:fld>
            <a:endParaRPr lang="el-GR" altLang="en-US">
              <a:solidFill>
                <a:schemeClr val="bg1"/>
              </a:solidFill>
            </a:endParaRPr>
          </a:p>
        </p:txBody>
      </p:sp>
      <p:sp>
        <p:nvSpPr>
          <p:cNvPr id="14341" name="AutoShape 2"/>
          <p:cNvSpPr>
            <a:spLocks noGrp="1" noChangeArrowheads="1"/>
          </p:cNvSpPr>
          <p:nvPr>
            <p:ph type="title"/>
          </p:nvPr>
        </p:nvSpPr>
        <p:spPr/>
        <p:txBody>
          <a:bodyPr/>
          <a:lstStyle/>
          <a:p>
            <a:pPr eaLnBrk="1" hangingPunct="1"/>
            <a:r>
              <a:rPr lang="en-US" altLang="en-US" dirty="0"/>
              <a:t>RDF triple = Edge in a graph</a:t>
            </a:r>
            <a:endParaRPr lang="el-GR" altLang="en-US" dirty="0"/>
          </a:p>
        </p:txBody>
      </p:sp>
      <p:sp>
        <p:nvSpPr>
          <p:cNvPr id="14342" name="Rectangle 3"/>
          <p:cNvSpPr>
            <a:spLocks noGrp="1" noChangeArrowheads="1"/>
          </p:cNvSpPr>
          <p:nvPr>
            <p:ph type="body" idx="1"/>
          </p:nvPr>
        </p:nvSpPr>
        <p:spPr/>
        <p:txBody>
          <a:bodyPr/>
          <a:lstStyle/>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r>
              <a:rPr lang="en-US" altLang="en-US" dirty="0"/>
              <a:t>A directed graph with labeled nodes and arcs</a:t>
            </a:r>
          </a:p>
          <a:p>
            <a:pPr lvl="1" eaLnBrk="1" hangingPunct="1">
              <a:lnSpc>
                <a:spcPct val="90000"/>
              </a:lnSpc>
            </a:pPr>
            <a:r>
              <a:rPr lang="en-GB" altLang="en-US" b="1" dirty="0"/>
              <a:t>from</a:t>
            </a:r>
            <a:r>
              <a:rPr lang="en-GB" altLang="en-US" dirty="0"/>
              <a:t> the resource (the </a:t>
            </a:r>
            <a:r>
              <a:rPr lang="en-GB" altLang="en-US" b="1" dirty="0"/>
              <a:t>subject</a:t>
            </a:r>
            <a:r>
              <a:rPr lang="en-GB" altLang="en-US" dirty="0"/>
              <a:t> of the statement) </a:t>
            </a:r>
            <a:endParaRPr lang="en-GB" altLang="en-US" b="1" dirty="0"/>
          </a:p>
          <a:p>
            <a:pPr lvl="1" eaLnBrk="1" hangingPunct="1">
              <a:lnSpc>
                <a:spcPct val="90000"/>
              </a:lnSpc>
            </a:pPr>
            <a:r>
              <a:rPr lang="en-GB" altLang="en-US" b="1" dirty="0"/>
              <a:t>to</a:t>
            </a:r>
            <a:r>
              <a:rPr lang="en-GB" altLang="en-US" dirty="0"/>
              <a:t> the resource/value (the </a:t>
            </a:r>
            <a:r>
              <a:rPr lang="en-GB" altLang="en-US" b="1" dirty="0"/>
              <a:t>object</a:t>
            </a:r>
            <a:r>
              <a:rPr lang="en-GB" altLang="en-US" dirty="0"/>
              <a:t> of the statement)</a:t>
            </a:r>
            <a:endParaRPr lang="en-US" altLang="en-US" dirty="0"/>
          </a:p>
          <a:p>
            <a:pPr eaLnBrk="1" hangingPunct="1">
              <a:lnSpc>
                <a:spcPct val="90000"/>
              </a:lnSpc>
            </a:pPr>
            <a:r>
              <a:rPr lang="en-US" altLang="en-US" dirty="0"/>
              <a:t>Known in AI as a </a:t>
            </a:r>
            <a:r>
              <a:rPr lang="en-US" altLang="en-US" i="1" dirty="0">
                <a:solidFill>
                  <a:schemeClr val="accent1"/>
                </a:solidFill>
              </a:rPr>
              <a:t>semantic net</a:t>
            </a:r>
          </a:p>
          <a:p>
            <a:pPr eaLnBrk="1" hangingPunct="1">
              <a:lnSpc>
                <a:spcPct val="90000"/>
              </a:lnSpc>
            </a:pPr>
            <a:r>
              <a:rPr lang="en-US" altLang="en-US" dirty="0"/>
              <a:t>The value of a statement may be a resource</a:t>
            </a:r>
            <a:endParaRPr lang="el-GR" altLang="en-US" dirty="0"/>
          </a:p>
          <a:p>
            <a:pPr lvl="1" eaLnBrk="1" hangingPunct="1">
              <a:lnSpc>
                <a:spcPct val="90000"/>
              </a:lnSpc>
            </a:pPr>
            <a:r>
              <a:rPr lang="el-GR" altLang="en-US" dirty="0"/>
              <a:t>Ι</a:t>
            </a:r>
            <a:r>
              <a:rPr lang="en-GB" altLang="en-US" dirty="0"/>
              <a:t>t may be linked to other resources</a:t>
            </a:r>
            <a:endParaRPr lang="el-GR" altLang="en-US" dirty="0"/>
          </a:p>
        </p:txBody>
      </p:sp>
      <p:pic>
        <p:nvPicPr>
          <p:cNvPr id="143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565" y="1825625"/>
            <a:ext cx="6391275"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8626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1791"/>
            <a:ext cx="10515600" cy="1325563"/>
          </a:xfrm>
        </p:spPr>
        <p:txBody>
          <a:bodyPr/>
          <a:lstStyle/>
          <a:p>
            <a:r>
              <a:rPr lang="en-US" dirty="0"/>
              <a:t>Semantic Web</a:t>
            </a:r>
          </a:p>
        </p:txBody>
      </p:sp>
      <p:sp>
        <p:nvSpPr>
          <p:cNvPr id="3" name="Slide Number Placeholder 2"/>
          <p:cNvSpPr>
            <a:spLocks noGrp="1"/>
          </p:cNvSpPr>
          <p:nvPr>
            <p:ph type="sldNum" sz="quarter" idx="12"/>
          </p:nvPr>
        </p:nvSpPr>
        <p:spPr/>
        <p:txBody>
          <a:bodyPr/>
          <a:lstStyle/>
          <a:p>
            <a:fld id="{A78FC74C-1AAD-4A23-8CBA-CF1A3849B798}" type="slidenum">
              <a:rPr lang="en-US" smtClean="0"/>
              <a:t>3</a:t>
            </a:fld>
            <a:endParaRPr lang="en-US"/>
          </a:p>
        </p:txBody>
      </p:sp>
    </p:spTree>
    <p:extLst>
      <p:ext uri="{BB962C8B-B14F-4D97-AF65-F5344CB8AC3E}">
        <p14:creationId xmlns:p14="http://schemas.microsoft.com/office/powerpoint/2010/main" val="2566880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EC8D3D27-C390-43F9-B1D3-6F3CA3610BE7}" type="slidenum">
              <a:rPr lang="en-US" altLang="en-US"/>
              <a:pPr/>
              <a:t>30</a:t>
            </a:fld>
            <a:endParaRPr lang="en-US" altLang="en-US"/>
          </a:p>
        </p:txBody>
      </p:sp>
      <p:sp>
        <p:nvSpPr>
          <p:cNvPr id="39938" name="Rectangle 2"/>
          <p:cNvSpPr>
            <a:spLocks noGrp="1" noRot="1" noChangeArrowheads="1"/>
          </p:cNvSpPr>
          <p:nvPr>
            <p:ph type="title"/>
          </p:nvPr>
        </p:nvSpPr>
        <p:spPr/>
        <p:txBody>
          <a:bodyPr/>
          <a:lstStyle/>
          <a:p>
            <a:r>
              <a:rPr lang="en-US" altLang="en-US"/>
              <a:t>RDF for semantic annotation</a:t>
            </a:r>
          </a:p>
        </p:txBody>
      </p:sp>
      <p:sp>
        <p:nvSpPr>
          <p:cNvPr id="39939" name="Rectangle 3"/>
          <p:cNvSpPr>
            <a:spLocks noGrp="1" noChangeArrowheads="1"/>
          </p:cNvSpPr>
          <p:nvPr>
            <p:ph type="body" idx="1"/>
          </p:nvPr>
        </p:nvSpPr>
        <p:spPr>
          <a:xfrm>
            <a:off x="2286000" y="1397000"/>
            <a:ext cx="7772400" cy="1600200"/>
          </a:xfrm>
        </p:spPr>
        <p:txBody>
          <a:bodyPr>
            <a:normAutofit fontScale="92500" lnSpcReduction="10000"/>
          </a:bodyPr>
          <a:lstStyle/>
          <a:p>
            <a:r>
              <a:rPr lang="en-US" altLang="en-US" sz="2400" dirty="0"/>
              <a:t>RDF provides metadata about Web resources</a:t>
            </a:r>
          </a:p>
          <a:p>
            <a:r>
              <a:rPr lang="en-US" altLang="en-US" sz="2400" b="1" dirty="0">
                <a:solidFill>
                  <a:srgbClr val="0000FF"/>
                </a:solidFill>
              </a:rPr>
              <a:t>Subject -&gt; Property/Attribute-&gt; Value</a:t>
            </a:r>
            <a:r>
              <a:rPr lang="en-US" altLang="en-US" sz="2400" dirty="0"/>
              <a:t> triples</a:t>
            </a:r>
          </a:p>
          <a:p>
            <a:r>
              <a:rPr lang="en-US" altLang="en-US" sz="2400" dirty="0"/>
              <a:t>It can have an </a:t>
            </a:r>
            <a:r>
              <a:rPr lang="en-US" altLang="en-US" sz="2400" b="1" dirty="0">
                <a:solidFill>
                  <a:srgbClr val="0000FF"/>
                </a:solidFill>
              </a:rPr>
              <a:t>XML syntax</a:t>
            </a:r>
          </a:p>
          <a:p>
            <a:r>
              <a:rPr lang="en-US" altLang="en-US" sz="2400" dirty="0"/>
              <a:t>Chained triples form a </a:t>
            </a:r>
            <a:r>
              <a:rPr lang="en-US" altLang="en-US" sz="2400" b="1" dirty="0">
                <a:solidFill>
                  <a:srgbClr val="0000FF"/>
                </a:solidFill>
              </a:rPr>
              <a:t>graph</a:t>
            </a:r>
          </a:p>
        </p:txBody>
      </p:sp>
      <p:grpSp>
        <p:nvGrpSpPr>
          <p:cNvPr id="39963" name="Group 27"/>
          <p:cNvGrpSpPr>
            <a:grpSpLocks/>
          </p:cNvGrpSpPr>
          <p:nvPr/>
        </p:nvGrpSpPr>
        <p:grpSpPr bwMode="auto">
          <a:xfrm>
            <a:off x="2554288" y="3217864"/>
            <a:ext cx="7448550" cy="1120775"/>
            <a:chOff x="649" y="2027"/>
            <a:chExt cx="4692" cy="706"/>
          </a:xfrm>
        </p:grpSpPr>
        <p:grpSp>
          <p:nvGrpSpPr>
            <p:cNvPr id="39962" name="Group 26"/>
            <p:cNvGrpSpPr>
              <a:grpSpLocks/>
            </p:cNvGrpSpPr>
            <p:nvPr/>
          </p:nvGrpSpPr>
          <p:grpSpPr bwMode="auto">
            <a:xfrm>
              <a:off x="649" y="2027"/>
              <a:ext cx="4692" cy="508"/>
              <a:chOff x="649" y="2027"/>
              <a:chExt cx="4692" cy="508"/>
            </a:xfrm>
          </p:grpSpPr>
          <p:sp>
            <p:nvSpPr>
              <p:cNvPr id="39941" name="Oval 5"/>
              <p:cNvSpPr>
                <a:spLocks noChangeArrowheads="1"/>
              </p:cNvSpPr>
              <p:nvPr/>
            </p:nvSpPr>
            <p:spPr bwMode="auto">
              <a:xfrm>
                <a:off x="649" y="2027"/>
                <a:ext cx="4692" cy="245"/>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http://sepang.nottingham.edu.my/~bpayam/images/payam-barnaghi.png</a:t>
                </a:r>
              </a:p>
            </p:txBody>
          </p:sp>
          <p:sp>
            <p:nvSpPr>
              <p:cNvPr id="39942" name="Text Box 6"/>
              <p:cNvSpPr txBox="1">
                <a:spLocks noChangeArrowheads="1"/>
              </p:cNvSpPr>
              <p:nvPr/>
            </p:nvSpPr>
            <p:spPr bwMode="auto">
              <a:xfrm>
                <a:off x="1392" y="2304"/>
                <a:ext cx="793"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has_image</a:t>
                </a:r>
              </a:p>
            </p:txBody>
          </p:sp>
        </p:grpSp>
        <p:sp>
          <p:nvSpPr>
            <p:cNvPr id="39943" name="Line 7"/>
            <p:cNvSpPr>
              <a:spLocks noChangeShapeType="1"/>
            </p:cNvSpPr>
            <p:nvPr/>
          </p:nvSpPr>
          <p:spPr bwMode="auto">
            <a:xfrm flipH="1">
              <a:off x="2203" y="2301"/>
              <a:ext cx="0" cy="432"/>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9944" name="Group 8"/>
          <p:cNvGrpSpPr>
            <a:grpSpLocks/>
          </p:cNvGrpSpPr>
          <p:nvPr/>
        </p:nvGrpSpPr>
        <p:grpSpPr bwMode="auto">
          <a:xfrm>
            <a:off x="4441826" y="4271967"/>
            <a:ext cx="5754039" cy="595313"/>
            <a:chOff x="1905" y="2691"/>
            <a:chExt cx="2504" cy="375"/>
          </a:xfrm>
        </p:grpSpPr>
        <p:sp>
          <p:nvSpPr>
            <p:cNvPr id="39945" name="Oval 9"/>
            <p:cNvSpPr>
              <a:spLocks noChangeArrowheads="1"/>
            </p:cNvSpPr>
            <p:nvPr/>
          </p:nvSpPr>
          <p:spPr bwMode="auto">
            <a:xfrm>
              <a:off x="1905" y="2739"/>
              <a:ext cx="672" cy="327"/>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#Payam</a:t>
              </a:r>
            </a:p>
          </p:txBody>
        </p:sp>
        <p:sp>
          <p:nvSpPr>
            <p:cNvPr id="39946" name="Oval 10"/>
            <p:cNvSpPr>
              <a:spLocks noChangeArrowheads="1"/>
            </p:cNvSpPr>
            <p:nvPr/>
          </p:nvSpPr>
          <p:spPr bwMode="auto">
            <a:xfrm>
              <a:off x="3408" y="2793"/>
              <a:ext cx="1001" cy="245"/>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200">
                  <a:latin typeface="Trebuchet MS" panose="020B0603020202020204" pitchFamily="34" charset="0"/>
                </a:rPr>
                <a:t>payam@nottingham</a:t>
              </a:r>
            </a:p>
          </p:txBody>
        </p:sp>
        <p:sp>
          <p:nvSpPr>
            <p:cNvPr id="39947" name="Line 11"/>
            <p:cNvSpPr>
              <a:spLocks noChangeShapeType="1"/>
            </p:cNvSpPr>
            <p:nvPr/>
          </p:nvSpPr>
          <p:spPr bwMode="auto">
            <a:xfrm flipV="1">
              <a:off x="2577" y="2922"/>
              <a:ext cx="83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8" name="Text Box 12"/>
            <p:cNvSpPr txBox="1">
              <a:spLocks noChangeArrowheads="1"/>
            </p:cNvSpPr>
            <p:nvPr/>
          </p:nvSpPr>
          <p:spPr bwMode="auto">
            <a:xfrm>
              <a:off x="2696" y="2691"/>
              <a:ext cx="594"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has_email</a:t>
              </a:r>
            </a:p>
          </p:txBody>
        </p:sp>
      </p:grpSp>
      <p:grpSp>
        <p:nvGrpSpPr>
          <p:cNvPr id="39949" name="Group 13"/>
          <p:cNvGrpSpPr>
            <a:grpSpLocks/>
          </p:cNvGrpSpPr>
          <p:nvPr/>
        </p:nvGrpSpPr>
        <p:grpSpPr bwMode="auto">
          <a:xfrm>
            <a:off x="2043113" y="4267201"/>
            <a:ext cx="4778374" cy="1700213"/>
            <a:chOff x="957" y="2932"/>
            <a:chExt cx="3010" cy="1071"/>
          </a:xfrm>
        </p:grpSpPr>
        <p:sp>
          <p:nvSpPr>
            <p:cNvPr id="39950" name="Oval 14"/>
            <p:cNvSpPr>
              <a:spLocks noChangeArrowheads="1"/>
            </p:cNvSpPr>
            <p:nvPr/>
          </p:nvSpPr>
          <p:spPr bwMode="auto">
            <a:xfrm>
              <a:off x="1288" y="2932"/>
              <a:ext cx="683" cy="354"/>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rebuchet MS" panose="020B0603020202020204" pitchFamily="34" charset="0"/>
                </a:rPr>
                <a:t>UNiM</a:t>
              </a:r>
            </a:p>
          </p:txBody>
        </p:sp>
        <p:sp>
          <p:nvSpPr>
            <p:cNvPr id="39951" name="Line 15"/>
            <p:cNvSpPr>
              <a:spLocks noChangeShapeType="1"/>
            </p:cNvSpPr>
            <p:nvPr/>
          </p:nvSpPr>
          <p:spPr bwMode="auto">
            <a:xfrm>
              <a:off x="2880" y="3312"/>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16"/>
            <p:cNvSpPr txBox="1">
              <a:spLocks noChangeArrowheads="1"/>
            </p:cNvSpPr>
            <p:nvPr/>
          </p:nvSpPr>
          <p:spPr bwMode="auto">
            <a:xfrm>
              <a:off x="2928" y="3411"/>
              <a:ext cx="959"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rebuchet MS" panose="020B0603020202020204" pitchFamily="34" charset="0"/>
                </a:rPr>
                <a:t>has_teaching</a:t>
              </a:r>
            </a:p>
          </p:txBody>
        </p:sp>
        <p:sp>
          <p:nvSpPr>
            <p:cNvPr id="39953" name="Oval 17"/>
            <p:cNvSpPr>
              <a:spLocks noChangeArrowheads="1"/>
            </p:cNvSpPr>
            <p:nvPr/>
          </p:nvSpPr>
          <p:spPr bwMode="auto">
            <a:xfrm>
              <a:off x="957" y="3758"/>
              <a:ext cx="3010" cy="245"/>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http://www.nottingham.edu.my/CSIT/G53ELC</a:t>
              </a:r>
            </a:p>
          </p:txBody>
        </p:sp>
        <p:sp>
          <p:nvSpPr>
            <p:cNvPr id="39954" name="Line 18"/>
            <p:cNvSpPr>
              <a:spLocks noChangeShapeType="1"/>
            </p:cNvSpPr>
            <p:nvPr/>
          </p:nvSpPr>
          <p:spPr bwMode="auto">
            <a:xfrm flipH="1" flipV="1">
              <a:off x="1584" y="3264"/>
              <a:ext cx="0" cy="4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5" name="Text Box 19"/>
            <p:cNvSpPr txBox="1">
              <a:spLocks noChangeArrowheads="1"/>
            </p:cNvSpPr>
            <p:nvPr/>
          </p:nvSpPr>
          <p:spPr bwMode="auto">
            <a:xfrm>
              <a:off x="1632" y="3408"/>
              <a:ext cx="1258"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rebuchet MS" panose="020B0603020202020204" pitchFamily="34" charset="0"/>
                </a:rPr>
                <a:t>has_owner</a:t>
              </a:r>
            </a:p>
          </p:txBody>
        </p:sp>
      </p:grpSp>
      <p:sp>
        <p:nvSpPr>
          <p:cNvPr id="39959" name="Rectangle 23"/>
          <p:cNvSpPr>
            <a:spLocks noChangeArrowheads="1"/>
          </p:cNvSpPr>
          <p:nvPr/>
        </p:nvSpPr>
        <p:spPr bwMode="auto">
          <a:xfrm>
            <a:off x="3925889" y="4038600"/>
            <a:ext cx="38385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rebuchet MS" panose="020B0603020202020204" pitchFamily="34" charset="0"/>
              </a:rPr>
              <a:t>http://sepang.nottingham.edu.my/~bpayam/#Payam</a:t>
            </a:r>
          </a:p>
        </p:txBody>
      </p:sp>
      <p:sp>
        <p:nvSpPr>
          <p:cNvPr id="2" name="TextBox 1"/>
          <p:cNvSpPr txBox="1"/>
          <p:nvPr/>
        </p:nvSpPr>
        <p:spPr>
          <a:xfrm>
            <a:off x="7185548" y="5644257"/>
            <a:ext cx="4733925" cy="1077218"/>
          </a:xfrm>
          <a:prstGeom prst="rect">
            <a:avLst/>
          </a:prstGeom>
          <a:noFill/>
        </p:spPr>
        <p:txBody>
          <a:bodyPr wrap="square" rtlCol="0">
            <a:spAutoFit/>
          </a:bodyPr>
          <a:lstStyle/>
          <a:p>
            <a:r>
              <a:rPr lang="en-US" altLang="en-US" sz="1600" dirty="0">
                <a:latin typeface="Consolas" panose="020B0609020204030204" pitchFamily="49" charset="0"/>
              </a:rPr>
              <a:t>&lt;</a:t>
            </a:r>
            <a:r>
              <a:rPr lang="en-US" altLang="en-US" sz="1600" dirty="0" err="1">
                <a:latin typeface="Consolas" panose="020B0609020204030204" pitchFamily="49" charset="0"/>
              </a:rPr>
              <a:t>rdf:Description</a:t>
            </a:r>
            <a:r>
              <a:rPr lang="en-US" altLang="en-US" sz="1600" dirty="0">
                <a:latin typeface="Consolas" panose="020B0609020204030204" pitchFamily="49" charset="0"/>
              </a:rPr>
              <a:t> </a:t>
            </a:r>
            <a:r>
              <a:rPr lang="en-US" altLang="en-US" sz="1600" dirty="0" err="1">
                <a:latin typeface="Consolas" panose="020B0609020204030204" pitchFamily="49" charset="0"/>
              </a:rPr>
              <a:t>rdf:about</a:t>
            </a:r>
            <a:r>
              <a:rPr lang="en-US" altLang="en-US" sz="1600" dirty="0">
                <a:latin typeface="Consolas" panose="020B0609020204030204" pitchFamily="49" charset="0"/>
              </a:rPr>
              <a:t>=“#Payam”&gt;</a:t>
            </a:r>
          </a:p>
          <a:p>
            <a:r>
              <a:rPr lang="en-US" altLang="en-US" sz="1600" dirty="0">
                <a:latin typeface="Consolas" panose="020B0609020204030204" pitchFamily="49" charset="0"/>
              </a:rPr>
              <a:t> &lt;</a:t>
            </a:r>
            <a:r>
              <a:rPr lang="en-US" altLang="en-US" sz="1600" dirty="0" err="1">
                <a:latin typeface="Consolas" panose="020B0609020204030204" pitchFamily="49" charset="0"/>
              </a:rPr>
              <a:t>has_email</a:t>
            </a:r>
            <a:r>
              <a:rPr lang="en-US" altLang="en-US" sz="1600" dirty="0">
                <a:latin typeface="Consolas" panose="020B0609020204030204" pitchFamily="49" charset="0"/>
              </a:rPr>
              <a:t>&gt;</a:t>
            </a:r>
            <a:r>
              <a:rPr lang="en-US" altLang="en-US" sz="1600" dirty="0" err="1">
                <a:latin typeface="Consolas" panose="020B0609020204030204" pitchFamily="49" charset="0"/>
              </a:rPr>
              <a:t>payam@nottingham</a:t>
            </a:r>
            <a:r>
              <a:rPr lang="en-US" altLang="en-US" sz="1600" dirty="0">
                <a:latin typeface="Consolas" panose="020B0609020204030204" pitchFamily="49" charset="0"/>
              </a:rPr>
              <a:t>&lt;/</a:t>
            </a:r>
            <a:r>
              <a:rPr lang="en-US" altLang="en-US" sz="1600" dirty="0" err="1">
                <a:latin typeface="Consolas" panose="020B0609020204030204" pitchFamily="49" charset="0"/>
              </a:rPr>
              <a:t>has_email</a:t>
            </a:r>
            <a:r>
              <a:rPr lang="en-US" altLang="en-US" sz="1600" dirty="0">
                <a:latin typeface="Consolas" panose="020B0609020204030204" pitchFamily="49" charset="0"/>
              </a:rPr>
              <a:t>&gt;</a:t>
            </a:r>
          </a:p>
          <a:p>
            <a:r>
              <a:rPr lang="en-US" altLang="en-US" sz="1600" dirty="0">
                <a:latin typeface="Consolas" panose="020B0609020204030204" pitchFamily="49" charset="0"/>
              </a:rPr>
              <a:t>&lt;/</a:t>
            </a:r>
            <a:r>
              <a:rPr lang="en-US" altLang="en-US" sz="1600" dirty="0" err="1">
                <a:latin typeface="Consolas" panose="020B0609020204030204" pitchFamily="49" charset="0"/>
              </a:rPr>
              <a:t>rdf:Description</a:t>
            </a:r>
            <a:r>
              <a:rPr lang="en-US" altLang="en-US" sz="1600" dirty="0">
                <a:latin typeface="Consolas" panose="020B0609020204030204" pitchFamily="49" charset="0"/>
              </a:rPr>
              <a:t>&gt;</a:t>
            </a:r>
          </a:p>
          <a:p>
            <a:endParaRPr lang="en-US" sz="1600" dirty="0">
              <a:latin typeface="Consolas" panose="020B0609020204030204" pitchFamily="49" charset="0"/>
            </a:endParaRPr>
          </a:p>
        </p:txBody>
      </p:sp>
    </p:spTree>
    <p:extLst>
      <p:ext uri="{BB962C8B-B14F-4D97-AF65-F5344CB8AC3E}">
        <p14:creationId xmlns:p14="http://schemas.microsoft.com/office/powerpoint/2010/main" val="3233543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9949"/>
                                        </p:tgtEl>
                                        <p:attrNameLst>
                                          <p:attrName>style.visibility</p:attrName>
                                        </p:attrNameLst>
                                      </p:cBhvr>
                                      <p:to>
                                        <p:strVal val="visible"/>
                                      </p:to>
                                    </p:set>
                                    <p:animEffect transition="in" filter="dissolve">
                                      <p:cBhvr>
                                        <p:cTn id="15" dur="500"/>
                                        <p:tgtEl>
                                          <p:spTgt spid="39949"/>
                                        </p:tgtEl>
                                      </p:cBhvr>
                                    </p:animEffect>
                                  </p:childTnLst>
                                </p:cTn>
                              </p:par>
                              <p:par>
                                <p:cTn id="16" presetID="1" presetClass="entr" presetSubtype="0" fill="hold" nodeType="withEffect">
                                  <p:stCondLst>
                                    <p:cond delay="0"/>
                                  </p:stCondLst>
                                  <p:childTnLst>
                                    <p:set>
                                      <p:cBhvr>
                                        <p:cTn id="17" dur="1" fill="hold">
                                          <p:stCondLst>
                                            <p:cond delay="0"/>
                                          </p:stCondLst>
                                        </p:cTn>
                                        <p:tgtEl>
                                          <p:spTgt spid="39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229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229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B9F86A-81D0-4C92-9DDD-C39CAE3F3EFC}" type="slidenum">
              <a:rPr lang="el-GR" altLang="en-US">
                <a:solidFill>
                  <a:schemeClr val="bg1"/>
                </a:solidFill>
              </a:rPr>
              <a:pPr eaLnBrk="1" hangingPunct="1"/>
              <a:t>31</a:t>
            </a:fld>
            <a:endParaRPr lang="el-GR" altLang="en-US">
              <a:solidFill>
                <a:schemeClr val="bg1"/>
              </a:solidFill>
            </a:endParaRPr>
          </a:p>
        </p:txBody>
      </p:sp>
      <p:sp>
        <p:nvSpPr>
          <p:cNvPr id="12293" name="AutoShape 2"/>
          <p:cNvSpPr>
            <a:spLocks noGrp="1" noChangeArrowheads="1"/>
          </p:cNvSpPr>
          <p:nvPr>
            <p:ph type="title"/>
          </p:nvPr>
        </p:nvSpPr>
        <p:spPr/>
        <p:txBody>
          <a:bodyPr/>
          <a:lstStyle/>
          <a:p>
            <a:pPr eaLnBrk="1" hangingPunct="1"/>
            <a:r>
              <a:rPr lang="en-US" altLang="en-US"/>
              <a:t>Three Views of a Statement</a:t>
            </a:r>
            <a:endParaRPr lang="el-GR" altLang="en-US"/>
          </a:p>
        </p:txBody>
      </p:sp>
      <p:sp>
        <p:nvSpPr>
          <p:cNvPr id="12294" name="Rectangle 3"/>
          <p:cNvSpPr>
            <a:spLocks noGrp="1" noChangeArrowheads="1"/>
          </p:cNvSpPr>
          <p:nvPr>
            <p:ph type="body" idx="1"/>
          </p:nvPr>
        </p:nvSpPr>
        <p:spPr/>
        <p:txBody>
          <a:bodyPr/>
          <a:lstStyle/>
          <a:p>
            <a:pPr eaLnBrk="1" hangingPunct="1"/>
            <a:r>
              <a:rPr lang="en-US" altLang="en-US"/>
              <a:t>A triple</a:t>
            </a:r>
          </a:p>
          <a:p>
            <a:pPr eaLnBrk="1" hangingPunct="1"/>
            <a:r>
              <a:rPr lang="en-US" altLang="en-US"/>
              <a:t>A piece of a graph</a:t>
            </a:r>
          </a:p>
          <a:p>
            <a:pPr eaLnBrk="1" hangingPunct="1"/>
            <a:r>
              <a:rPr lang="en-US" altLang="en-US"/>
              <a:t>A piece of XML code</a:t>
            </a:r>
          </a:p>
          <a:p>
            <a:pPr eaLnBrk="1" hangingPunct="1">
              <a:buFont typeface="Wingdings" panose="05000000000000000000" pitchFamily="2" charset="2"/>
              <a:buNone/>
            </a:pPr>
            <a:r>
              <a:rPr lang="en-US" altLang="en-US"/>
              <a:t>Thus an RDF document can be viewed as:</a:t>
            </a:r>
          </a:p>
          <a:p>
            <a:pPr eaLnBrk="1" hangingPunct="1"/>
            <a:r>
              <a:rPr lang="en-US" altLang="en-US"/>
              <a:t>A set of triples</a:t>
            </a:r>
          </a:p>
          <a:p>
            <a:pPr eaLnBrk="1" hangingPunct="1"/>
            <a:r>
              <a:rPr lang="en-US" altLang="en-US"/>
              <a:t>A graph (semantic net)</a:t>
            </a:r>
          </a:p>
          <a:p>
            <a:pPr eaLnBrk="1" hangingPunct="1"/>
            <a:r>
              <a:rPr lang="en-US" altLang="en-US"/>
              <a:t>An XML document</a:t>
            </a:r>
            <a:endParaRPr lang="el-GR" altLang="en-US"/>
          </a:p>
        </p:txBody>
      </p:sp>
    </p:spTree>
    <p:extLst>
      <p:ext uri="{BB962C8B-B14F-4D97-AF65-F5344CB8AC3E}">
        <p14:creationId xmlns:p14="http://schemas.microsoft.com/office/powerpoint/2010/main" val="591065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Serializing RDF</a:t>
            </a:r>
          </a:p>
        </p:txBody>
      </p:sp>
      <p:sp>
        <p:nvSpPr>
          <p:cNvPr id="63491" name="Text Box 3"/>
          <p:cNvSpPr txBox="1">
            <a:spLocks noChangeArrowheads="1"/>
          </p:cNvSpPr>
          <p:nvPr/>
        </p:nvSpPr>
        <p:spPr bwMode="gray">
          <a:xfrm>
            <a:off x="2057400" y="1684338"/>
            <a:ext cx="1905000" cy="107950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solidFill>
                  <a:srgbClr val="000000"/>
                </a:solidFill>
                <a:latin typeface="Courier New" panose="02070309020205020404" pitchFamily="49" charset="0"/>
              </a:rPr>
              <a:t>&lt;rdf:RDF ……..&gt;</a:t>
            </a:r>
          </a:p>
          <a:p>
            <a:r>
              <a:rPr lang="en-US" altLang="en-US" sz="1600">
                <a:solidFill>
                  <a:srgbClr val="000000"/>
                </a:solidFill>
                <a:latin typeface="Courier New" panose="02070309020205020404" pitchFamily="49" charset="0"/>
              </a:rPr>
              <a:t>     &lt;….&gt;</a:t>
            </a:r>
          </a:p>
          <a:p>
            <a:r>
              <a:rPr lang="en-US" altLang="en-US" sz="1600">
                <a:solidFill>
                  <a:srgbClr val="000000"/>
                </a:solidFill>
                <a:latin typeface="Courier New" panose="02070309020205020404" pitchFamily="49" charset="0"/>
              </a:rPr>
              <a:t>     &lt;….&gt;</a:t>
            </a:r>
          </a:p>
          <a:p>
            <a:r>
              <a:rPr lang="en-US" altLang="en-US" sz="1600">
                <a:solidFill>
                  <a:srgbClr val="000000"/>
                </a:solidFill>
                <a:latin typeface="Courier New" panose="02070309020205020404" pitchFamily="49" charset="0"/>
              </a:rPr>
              <a:t>&lt;/rdf:RDF&gt;</a:t>
            </a:r>
          </a:p>
        </p:txBody>
      </p:sp>
      <p:sp>
        <p:nvSpPr>
          <p:cNvPr id="63492" name="Text Box 4"/>
          <p:cNvSpPr txBox="1">
            <a:spLocks noChangeArrowheads="1"/>
          </p:cNvSpPr>
          <p:nvPr/>
        </p:nvSpPr>
        <p:spPr bwMode="gray">
          <a:xfrm>
            <a:off x="2081213" y="1304926"/>
            <a:ext cx="19288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XML Encoding</a:t>
            </a:r>
          </a:p>
        </p:txBody>
      </p:sp>
      <p:grpSp>
        <p:nvGrpSpPr>
          <p:cNvPr id="63493" name="Group 5"/>
          <p:cNvGrpSpPr>
            <a:grpSpLocks/>
          </p:cNvGrpSpPr>
          <p:nvPr/>
        </p:nvGrpSpPr>
        <p:grpSpPr bwMode="auto">
          <a:xfrm>
            <a:off x="8077200" y="1500188"/>
            <a:ext cx="1905000" cy="1066800"/>
            <a:chOff x="3264" y="1104"/>
            <a:chExt cx="2016" cy="912"/>
          </a:xfrm>
        </p:grpSpPr>
        <p:grpSp>
          <p:nvGrpSpPr>
            <p:cNvPr id="63505" name="Group 6"/>
            <p:cNvGrpSpPr>
              <a:grpSpLocks/>
            </p:cNvGrpSpPr>
            <p:nvPr/>
          </p:nvGrpSpPr>
          <p:grpSpPr bwMode="auto">
            <a:xfrm>
              <a:off x="3408" y="1296"/>
              <a:ext cx="1680" cy="624"/>
              <a:chOff x="2784" y="1392"/>
              <a:chExt cx="1680" cy="624"/>
            </a:xfrm>
          </p:grpSpPr>
          <p:sp>
            <p:nvSpPr>
              <p:cNvPr id="63507" name="Oval 7"/>
              <p:cNvSpPr>
                <a:spLocks noChangeArrowheads="1"/>
              </p:cNvSpPr>
              <p:nvPr/>
            </p:nvSpPr>
            <p:spPr bwMode="gray">
              <a:xfrm>
                <a:off x="2784" y="1584"/>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08" name="Oval 8"/>
              <p:cNvSpPr>
                <a:spLocks noChangeArrowheads="1"/>
              </p:cNvSpPr>
              <p:nvPr/>
            </p:nvSpPr>
            <p:spPr bwMode="gray">
              <a:xfrm>
                <a:off x="3792" y="1392"/>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09" name="Oval 9"/>
              <p:cNvSpPr>
                <a:spLocks noChangeArrowheads="1"/>
              </p:cNvSpPr>
              <p:nvPr/>
            </p:nvSpPr>
            <p:spPr bwMode="gray">
              <a:xfrm>
                <a:off x="3792" y="1824"/>
                <a:ext cx="672" cy="192"/>
              </a:xfrm>
              <a:prstGeom prst="ellipse">
                <a:avLst/>
              </a:prstGeom>
              <a:noFill/>
              <a:ln w="9525">
                <a:solidFill>
                  <a:srgbClr val="96969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63510" name="Line 10"/>
              <p:cNvSpPr>
                <a:spLocks noChangeShapeType="1"/>
              </p:cNvSpPr>
              <p:nvPr/>
            </p:nvSpPr>
            <p:spPr bwMode="gray">
              <a:xfrm flipV="1">
                <a:off x="3408" y="1488"/>
                <a:ext cx="384" cy="96"/>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11" name="Line 11"/>
              <p:cNvSpPr>
                <a:spLocks noChangeShapeType="1"/>
              </p:cNvSpPr>
              <p:nvPr/>
            </p:nvSpPr>
            <p:spPr bwMode="gray">
              <a:xfrm>
                <a:off x="3408" y="1776"/>
                <a:ext cx="384" cy="96"/>
              </a:xfrm>
              <a:prstGeom prst="line">
                <a:avLst/>
              </a:prstGeom>
              <a:noFill/>
              <a:ln w="9525">
                <a:solidFill>
                  <a:srgbClr val="96969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63506" name="Rectangle 12"/>
            <p:cNvSpPr>
              <a:spLocks noChangeArrowheads="1"/>
            </p:cNvSpPr>
            <p:nvPr/>
          </p:nvSpPr>
          <p:spPr bwMode="gray">
            <a:xfrm>
              <a:off x="3264" y="1104"/>
              <a:ext cx="2016" cy="912"/>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grpSp>
      <p:sp>
        <p:nvSpPr>
          <p:cNvPr id="63494" name="Text Box 13"/>
          <p:cNvSpPr txBox="1">
            <a:spLocks noChangeArrowheads="1"/>
          </p:cNvSpPr>
          <p:nvPr/>
        </p:nvSpPr>
        <p:spPr bwMode="gray">
          <a:xfrm>
            <a:off x="8555039" y="1120776"/>
            <a:ext cx="93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Graph</a:t>
            </a:r>
          </a:p>
        </p:txBody>
      </p:sp>
      <p:sp>
        <p:nvSpPr>
          <p:cNvPr id="63495" name="Text Box 14"/>
          <p:cNvSpPr txBox="1">
            <a:spLocks noChangeArrowheads="1"/>
          </p:cNvSpPr>
          <p:nvPr/>
        </p:nvSpPr>
        <p:spPr bwMode="gray">
          <a:xfrm>
            <a:off x="4724400" y="3933826"/>
            <a:ext cx="2743200" cy="1014413"/>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utura Lt" pitchFamily="34" charset="0"/>
              </a:rPr>
              <a:t>stmt(docInst, rdf_type, Document)</a:t>
            </a:r>
          </a:p>
          <a:p>
            <a:r>
              <a:rPr lang="en-US" altLang="en-US" sz="1200">
                <a:solidFill>
                  <a:srgbClr val="000000"/>
                </a:solidFill>
                <a:latin typeface="Futura Lt" pitchFamily="34" charset="0"/>
              </a:rPr>
              <a:t>stmt(personInst, rdf_type, Person)</a:t>
            </a:r>
          </a:p>
          <a:p>
            <a:r>
              <a:rPr lang="en-US" altLang="en-US" sz="1200">
                <a:solidFill>
                  <a:srgbClr val="000000"/>
                </a:solidFill>
                <a:latin typeface="Futura Lt" pitchFamily="34" charset="0"/>
              </a:rPr>
              <a:t>stmt(inroomInst, rdf_type, InRoom)</a:t>
            </a:r>
          </a:p>
          <a:p>
            <a:r>
              <a:rPr lang="en-US" altLang="en-US" sz="1200">
                <a:solidFill>
                  <a:srgbClr val="000000"/>
                </a:solidFill>
                <a:latin typeface="Futura Lt" pitchFamily="34" charset="0"/>
              </a:rPr>
              <a:t>stmt(personInst, holding, docInst)</a:t>
            </a:r>
          </a:p>
          <a:p>
            <a:r>
              <a:rPr lang="en-US" altLang="en-US" sz="1200">
                <a:solidFill>
                  <a:srgbClr val="000000"/>
                </a:solidFill>
                <a:latin typeface="Futura Lt" pitchFamily="34" charset="0"/>
              </a:rPr>
              <a:t>stmt(inroomInst, person, personInst)</a:t>
            </a:r>
          </a:p>
        </p:txBody>
      </p:sp>
      <p:sp>
        <p:nvSpPr>
          <p:cNvPr id="63496" name="Text Box 15"/>
          <p:cNvSpPr txBox="1">
            <a:spLocks noChangeArrowheads="1"/>
          </p:cNvSpPr>
          <p:nvPr/>
        </p:nvSpPr>
        <p:spPr bwMode="gray">
          <a:xfrm>
            <a:off x="5486401" y="3581401"/>
            <a:ext cx="1019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b="1">
                <a:solidFill>
                  <a:srgbClr val="000000"/>
                </a:solidFill>
                <a:latin typeface="Georgia" panose="02040502050405020303" pitchFamily="18" charset="0"/>
              </a:rPr>
              <a:t>Triples</a:t>
            </a:r>
          </a:p>
        </p:txBody>
      </p:sp>
      <p:sp>
        <p:nvSpPr>
          <p:cNvPr id="63497" name="Oval 16"/>
          <p:cNvSpPr>
            <a:spLocks noChangeArrowheads="1"/>
          </p:cNvSpPr>
          <p:nvPr/>
        </p:nvSpPr>
        <p:spPr bwMode="gray">
          <a:xfrm>
            <a:off x="5105400" y="1524000"/>
            <a:ext cx="1905000" cy="1212850"/>
          </a:xfrm>
          <a:prstGeom prst="ellipse">
            <a:avLst/>
          </a:prstGeom>
          <a:solidFill>
            <a:srgbClr val="3366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Futura Lt" pitchFamily="34" charset="0"/>
              </a:rPr>
              <a:t>RDF</a:t>
            </a:r>
          </a:p>
          <a:p>
            <a:pPr algn="ctr"/>
            <a:r>
              <a:rPr lang="en-US" altLang="en-US" b="1">
                <a:latin typeface="Futura Lt" pitchFamily="34" charset="0"/>
              </a:rPr>
              <a:t>Data Model</a:t>
            </a:r>
          </a:p>
        </p:txBody>
      </p:sp>
      <p:sp>
        <p:nvSpPr>
          <p:cNvPr id="63498" name="Line 17"/>
          <p:cNvSpPr>
            <a:spLocks noChangeShapeType="1"/>
          </p:cNvSpPr>
          <p:nvPr/>
        </p:nvSpPr>
        <p:spPr bwMode="gray">
          <a:xfrm>
            <a:off x="3962400" y="2230101"/>
            <a:ext cx="1143000" cy="1"/>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499" name="Line 18"/>
          <p:cNvSpPr>
            <a:spLocks noChangeShapeType="1"/>
          </p:cNvSpPr>
          <p:nvPr/>
        </p:nvSpPr>
        <p:spPr bwMode="gray">
          <a:xfrm>
            <a:off x="7079342" y="2173956"/>
            <a:ext cx="950232" cy="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3500" name="Line 19"/>
          <p:cNvSpPr>
            <a:spLocks noChangeShapeType="1"/>
          </p:cNvSpPr>
          <p:nvPr/>
        </p:nvSpPr>
        <p:spPr bwMode="gray">
          <a:xfrm>
            <a:off x="6013525" y="2736850"/>
            <a:ext cx="6275" cy="76835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204" name="Text Box 20"/>
          <p:cNvSpPr txBox="1">
            <a:spLocks noChangeArrowheads="1"/>
          </p:cNvSpPr>
          <p:nvPr/>
        </p:nvSpPr>
        <p:spPr bwMode="gray">
          <a:xfrm>
            <a:off x="2168525" y="2879726"/>
            <a:ext cx="16065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Machine</a:t>
            </a:r>
            <a:br>
              <a:rPr lang="en-US" altLang="en-US" sz="2000" b="1">
                <a:solidFill>
                  <a:srgbClr val="000000"/>
                </a:solidFill>
                <a:latin typeface="Georgia" panose="02040502050405020303" pitchFamily="18" charset="0"/>
              </a:rPr>
            </a:br>
            <a:r>
              <a:rPr lang="en-US" altLang="en-US" sz="2000" b="1">
                <a:solidFill>
                  <a:srgbClr val="000000"/>
                </a:solidFill>
                <a:latin typeface="Georgia" panose="02040502050405020303" pitchFamily="18" charset="0"/>
              </a:rPr>
              <a:t>Processing</a:t>
            </a:r>
          </a:p>
        </p:txBody>
      </p:sp>
      <p:sp>
        <p:nvSpPr>
          <p:cNvPr id="93205" name="Text Box 21"/>
          <p:cNvSpPr txBox="1">
            <a:spLocks noChangeArrowheads="1"/>
          </p:cNvSpPr>
          <p:nvPr/>
        </p:nvSpPr>
        <p:spPr bwMode="gray">
          <a:xfrm>
            <a:off x="8308975" y="2695576"/>
            <a:ext cx="14747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Human</a:t>
            </a:r>
            <a:br>
              <a:rPr lang="en-US" altLang="en-US" sz="2000" b="1">
                <a:solidFill>
                  <a:srgbClr val="000000"/>
                </a:solidFill>
                <a:latin typeface="Georgia" panose="02040502050405020303" pitchFamily="18" charset="0"/>
              </a:rPr>
            </a:br>
            <a:r>
              <a:rPr lang="en-US" altLang="en-US" sz="2000" b="1">
                <a:solidFill>
                  <a:srgbClr val="000000"/>
                </a:solidFill>
                <a:latin typeface="Georgia" panose="02040502050405020303" pitchFamily="18" charset="0"/>
              </a:rPr>
              <a:t>Viewing</a:t>
            </a:r>
          </a:p>
        </p:txBody>
      </p:sp>
      <p:sp>
        <p:nvSpPr>
          <p:cNvPr id="93206" name="Text Box 22"/>
          <p:cNvSpPr txBox="1">
            <a:spLocks noChangeArrowheads="1"/>
          </p:cNvSpPr>
          <p:nvPr/>
        </p:nvSpPr>
        <p:spPr bwMode="gray">
          <a:xfrm>
            <a:off x="5316538" y="4937126"/>
            <a:ext cx="1560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solidFill>
                  <a:srgbClr val="000000"/>
                </a:solidFill>
                <a:latin typeface="Georgia" panose="02040502050405020303" pitchFamily="18" charset="0"/>
              </a:rPr>
              <a:t>Good For </a:t>
            </a:r>
          </a:p>
          <a:p>
            <a:pPr algn="ctr"/>
            <a:r>
              <a:rPr lang="en-US" altLang="en-US" sz="2000" b="1">
                <a:solidFill>
                  <a:srgbClr val="000000"/>
                </a:solidFill>
                <a:latin typeface="Georgia" panose="02040502050405020303" pitchFamily="18" charset="0"/>
              </a:rPr>
              <a:t>Reasoning</a:t>
            </a:r>
          </a:p>
        </p:txBody>
      </p:sp>
      <p:sp>
        <p:nvSpPr>
          <p:cNvPr id="63504" name="Text Box 23"/>
          <p:cNvSpPr txBox="1">
            <a:spLocks noChangeArrowheads="1"/>
          </p:cNvSpPr>
          <p:nvPr/>
        </p:nvSpPr>
        <p:spPr bwMode="auto">
          <a:xfrm>
            <a:off x="8153400" y="4419601"/>
            <a:ext cx="2209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i="1">
                <a:latin typeface="Times New Roman" panose="02020603050405020304" pitchFamily="18" charset="0"/>
              </a:rPr>
              <a:t>RDF is a simple language for building graph based representations</a:t>
            </a:r>
          </a:p>
        </p:txBody>
      </p:sp>
    </p:spTree>
    <p:extLst>
      <p:ext uri="{BB962C8B-B14F-4D97-AF65-F5344CB8AC3E}">
        <p14:creationId xmlns:p14="http://schemas.microsoft.com/office/powerpoint/2010/main" val="3690665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2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4" grpId="0" autoUpdateAnimBg="0"/>
      <p:bldP spid="93205" grpId="0" autoUpdateAnimBg="0"/>
      <p:bldP spid="9320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a:t>N3 notation for RDF</a:t>
            </a:r>
          </a:p>
        </p:txBody>
      </p:sp>
      <p:sp>
        <p:nvSpPr>
          <p:cNvPr id="81923" name="Rectangle 3"/>
          <p:cNvSpPr>
            <a:spLocks noGrp="1" noChangeArrowheads="1"/>
          </p:cNvSpPr>
          <p:nvPr>
            <p:ph idx="1"/>
          </p:nvPr>
        </p:nvSpPr>
        <p:spPr/>
        <p:txBody>
          <a:bodyPr/>
          <a:lstStyle/>
          <a:p>
            <a:pPr marL="230188" indent="-230188"/>
            <a:r>
              <a:rPr lang="en-US" altLang="en-US" dirty="0"/>
              <a:t>XML is largely unreadable and even harder to write</a:t>
            </a:r>
          </a:p>
          <a:p>
            <a:pPr marL="230188" indent="-230188"/>
            <a:r>
              <a:rPr lang="en-US" altLang="en-US" dirty="0"/>
              <a:t>N3 is a compact notation for RDF that is easier for people to read, write and edit.</a:t>
            </a:r>
          </a:p>
          <a:p>
            <a:pPr marL="230188" indent="-230188"/>
            <a:r>
              <a:rPr lang="en-US" altLang="en-US" dirty="0"/>
              <a:t>Aka Notation 3, developed by Tim Berners-Lee.</a:t>
            </a:r>
          </a:p>
          <a:p>
            <a:pPr marL="230188" indent="-230188"/>
            <a:r>
              <a:rPr lang="en-US" altLang="en-US" dirty="0"/>
              <a:t>Translators exist between N3 and the XML encoding</a:t>
            </a:r>
            <a:endParaRPr lang="en-US" altLang="en-US" dirty="0">
              <a:ea typeface="ＭＳ Ｐゴシック" panose="020B0600070205080204" pitchFamily="34" charset="-128"/>
            </a:endParaRPr>
          </a:p>
          <a:p>
            <a:pPr marL="230188" indent="-230188"/>
            <a:r>
              <a:rPr lang="en-US" altLang="en-US" dirty="0"/>
              <a:t>“syntactic sugar”</a:t>
            </a:r>
          </a:p>
        </p:txBody>
      </p:sp>
    </p:spTree>
    <p:extLst>
      <p:ext uri="{BB962C8B-B14F-4D97-AF65-F5344CB8AC3E}">
        <p14:creationId xmlns:p14="http://schemas.microsoft.com/office/powerpoint/2010/main" val="156962382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dirty="0"/>
              <a:t>N3 triple representation</a:t>
            </a:r>
          </a:p>
        </p:txBody>
      </p:sp>
      <p:sp>
        <p:nvSpPr>
          <p:cNvPr id="79875" name="Rectangle 3"/>
          <p:cNvSpPr>
            <a:spLocks noGrp="1" noChangeArrowheads="1"/>
          </p:cNvSpPr>
          <p:nvPr>
            <p:ph idx="1"/>
          </p:nvPr>
        </p:nvSpPr>
        <p:spPr/>
        <p:txBody>
          <a:bodyPr>
            <a:normAutofit/>
          </a:bodyPr>
          <a:lstStyle/>
          <a:p>
            <a:pPr marL="230188" indent="-230188"/>
            <a:r>
              <a:rPr lang="en-US" altLang="en-US" sz="2400" b="1" dirty="0"/>
              <a:t>RDF triples have one of two forms:</a:t>
            </a:r>
          </a:p>
          <a:p>
            <a:pPr marL="573088" lvl="1"/>
            <a:r>
              <a:rPr lang="en-US" altLang="en-US" sz="1800" dirty="0">
                <a:ea typeface="ＭＳ Ｐゴシック" panose="020B0600070205080204" pitchFamily="34" charset="-128"/>
              </a:rPr>
              <a:t>&lt;URI&gt; &lt;URI&gt; &lt;URI&gt;</a:t>
            </a:r>
          </a:p>
          <a:p>
            <a:pPr marL="573088" lvl="1"/>
            <a:r>
              <a:rPr lang="en-US" altLang="en-US" sz="1800" dirty="0">
                <a:ea typeface="ＭＳ Ｐゴシック" panose="020B0600070205080204" pitchFamily="34" charset="-128"/>
              </a:rPr>
              <a:t>&lt;URI&gt; &lt;URI&gt; &lt;quoted string&gt;</a:t>
            </a:r>
          </a:p>
          <a:p>
            <a:pPr marL="230188" indent="-230188"/>
            <a:r>
              <a:rPr lang="en-US" altLang="en-US" sz="2400" b="1" dirty="0"/>
              <a:t>Triples are easily stored and managed in DBMS</a:t>
            </a:r>
          </a:p>
          <a:p>
            <a:pPr marL="573088" lvl="1"/>
            <a:r>
              <a:rPr lang="en-US" altLang="en-US" sz="2000" dirty="0">
                <a:ea typeface="ＭＳ Ｐゴシック" panose="020B0600070205080204" pitchFamily="34" charset="-128"/>
              </a:rPr>
              <a:t>Flat nature of a triple a good match for relational DBs</a:t>
            </a:r>
          </a:p>
        </p:txBody>
      </p:sp>
    </p:spTree>
    <p:extLst>
      <p:ext uri="{BB962C8B-B14F-4D97-AF65-F5344CB8AC3E}">
        <p14:creationId xmlns:p14="http://schemas.microsoft.com/office/powerpoint/2010/main" val="35014512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978026" y="295276"/>
            <a:ext cx="8156575" cy="855663"/>
          </a:xfrm>
        </p:spPr>
        <p:txBody>
          <a:bodyPr/>
          <a:lstStyle/>
          <a:p>
            <a:pPr eaLnBrk="1" hangingPunct="1"/>
            <a:r>
              <a:rPr lang="en-US" altLang="en-US" dirty="0"/>
              <a:t>RDF Example</a:t>
            </a:r>
          </a:p>
        </p:txBody>
      </p:sp>
      <p:sp>
        <p:nvSpPr>
          <p:cNvPr id="73731" name="Oval 3"/>
          <p:cNvSpPr>
            <a:spLocks noChangeArrowheads="1"/>
          </p:cNvSpPr>
          <p:nvPr/>
        </p:nvSpPr>
        <p:spPr bwMode="auto">
          <a:xfrm>
            <a:off x="2209800" y="12192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Times New Roman" panose="02020603050405020304" pitchFamily="18" charset="0"/>
              </a:rPr>
              <a:t>http://umbc.edu/</a:t>
            </a:r>
            <a:br>
              <a:rPr lang="en-US" altLang="en-US" sz="2000">
                <a:latin typeface="Times New Roman" panose="02020603050405020304" pitchFamily="18" charset="0"/>
              </a:rPr>
            </a:br>
            <a:r>
              <a:rPr lang="en-US" altLang="en-US" sz="2000">
                <a:latin typeface="Times New Roman" panose="02020603050405020304" pitchFamily="18" charset="0"/>
              </a:rPr>
              <a:t>~finin/talks/idm02/</a:t>
            </a:r>
          </a:p>
        </p:txBody>
      </p:sp>
      <p:sp>
        <p:nvSpPr>
          <p:cNvPr id="73732" name="Line 5"/>
          <p:cNvSpPr>
            <a:spLocks noChangeShapeType="1"/>
          </p:cNvSpPr>
          <p:nvPr/>
        </p:nvSpPr>
        <p:spPr bwMode="auto">
          <a:xfrm>
            <a:off x="4267200" y="2286000"/>
            <a:ext cx="1219200" cy="9906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3" name="Text Box 6"/>
          <p:cNvSpPr txBox="1">
            <a:spLocks noChangeArrowheads="1"/>
          </p:cNvSpPr>
          <p:nvPr/>
        </p:nvSpPr>
        <p:spPr bwMode="auto">
          <a:xfrm>
            <a:off x="6019801" y="1459340"/>
            <a:ext cx="42306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0000"/>
                </a:solidFill>
                <a:latin typeface="Times New Roman" panose="02020603050405020304" pitchFamily="18" charset="0"/>
              </a:rPr>
              <a:t>“Intelligent Information Systems</a:t>
            </a:r>
            <a:br>
              <a:rPr lang="en-US" altLang="en-US">
                <a:solidFill>
                  <a:srgbClr val="000000"/>
                </a:solidFill>
                <a:latin typeface="Times New Roman" panose="02020603050405020304" pitchFamily="18" charset="0"/>
              </a:rPr>
            </a:br>
            <a:r>
              <a:rPr lang="en-US" altLang="en-US">
                <a:solidFill>
                  <a:srgbClr val="000000"/>
                </a:solidFill>
                <a:latin typeface="Times New Roman" panose="02020603050405020304" pitchFamily="18" charset="0"/>
              </a:rPr>
              <a:t>on the Web and in the Aether”</a:t>
            </a:r>
          </a:p>
        </p:txBody>
      </p:sp>
      <p:sp>
        <p:nvSpPr>
          <p:cNvPr id="73734" name="Oval 7"/>
          <p:cNvSpPr>
            <a:spLocks noChangeArrowheads="1"/>
          </p:cNvSpPr>
          <p:nvPr/>
        </p:nvSpPr>
        <p:spPr bwMode="auto">
          <a:xfrm>
            <a:off x="5105400" y="31242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a:latin typeface="Times New Roman" panose="02020603050405020304" pitchFamily="18" charset="0"/>
            </a:endParaRPr>
          </a:p>
        </p:txBody>
      </p:sp>
      <p:sp>
        <p:nvSpPr>
          <p:cNvPr id="73735" name="Oval 8"/>
          <p:cNvSpPr>
            <a:spLocks noChangeArrowheads="1"/>
          </p:cNvSpPr>
          <p:nvPr/>
        </p:nvSpPr>
        <p:spPr bwMode="auto">
          <a:xfrm>
            <a:off x="1828800" y="4419600"/>
            <a:ext cx="2209800" cy="1295400"/>
          </a:xfrm>
          <a:prstGeom prst="ellipse">
            <a:avLst/>
          </a:prstGeom>
          <a:solidFill>
            <a:schemeClr val="bg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http://umbc.edu/</a:t>
            </a:r>
          </a:p>
        </p:txBody>
      </p:sp>
      <p:sp>
        <p:nvSpPr>
          <p:cNvPr id="73736" name="Line 9"/>
          <p:cNvSpPr>
            <a:spLocks noChangeShapeType="1"/>
          </p:cNvSpPr>
          <p:nvPr/>
        </p:nvSpPr>
        <p:spPr bwMode="auto">
          <a:xfrm flipH="1">
            <a:off x="3962400" y="3886200"/>
            <a:ext cx="1143000" cy="9144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37" name="Text Box 10"/>
          <p:cNvSpPr txBox="1">
            <a:spLocks noChangeArrowheads="1"/>
          </p:cNvSpPr>
          <p:nvPr/>
        </p:nvSpPr>
        <p:spPr bwMode="auto">
          <a:xfrm>
            <a:off x="4740276" y="1341438"/>
            <a:ext cx="116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dirty="0" err="1">
                <a:solidFill>
                  <a:srgbClr val="FF0000"/>
                </a:solidFill>
              </a:rPr>
              <a:t>dc:Title</a:t>
            </a:r>
            <a:endParaRPr lang="en-US" altLang="en-US" sz="2800" dirty="0">
              <a:solidFill>
                <a:srgbClr val="FF0000"/>
              </a:solidFill>
              <a:latin typeface="Times New Roman" panose="02020603050405020304" pitchFamily="18" charset="0"/>
            </a:endParaRPr>
          </a:p>
        </p:txBody>
      </p:sp>
      <p:sp>
        <p:nvSpPr>
          <p:cNvPr id="73738" name="Text Box 11"/>
          <p:cNvSpPr txBox="1">
            <a:spLocks noChangeArrowheads="1"/>
          </p:cNvSpPr>
          <p:nvPr/>
        </p:nvSpPr>
        <p:spPr bwMode="auto">
          <a:xfrm>
            <a:off x="4522789" y="2332038"/>
            <a:ext cx="1608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dc:Creator</a:t>
            </a:r>
            <a:endParaRPr lang="en-US" altLang="en-US" sz="2800">
              <a:solidFill>
                <a:srgbClr val="FF0000"/>
              </a:solidFill>
              <a:latin typeface="Times New Roman" panose="02020603050405020304" pitchFamily="18" charset="0"/>
            </a:endParaRPr>
          </a:p>
        </p:txBody>
      </p:sp>
      <p:sp>
        <p:nvSpPr>
          <p:cNvPr id="73739" name="Text Box 12"/>
          <p:cNvSpPr txBox="1">
            <a:spLocks noChangeArrowheads="1"/>
          </p:cNvSpPr>
          <p:nvPr/>
        </p:nvSpPr>
        <p:spPr bwMode="auto">
          <a:xfrm>
            <a:off x="3814763" y="385603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bib:Aff</a:t>
            </a:r>
            <a:endParaRPr lang="en-US" altLang="en-US" sz="2800">
              <a:solidFill>
                <a:srgbClr val="FF0000"/>
              </a:solidFill>
              <a:latin typeface="Times New Roman" panose="02020603050405020304" pitchFamily="18" charset="0"/>
            </a:endParaRPr>
          </a:p>
        </p:txBody>
      </p:sp>
      <p:sp>
        <p:nvSpPr>
          <p:cNvPr id="73740" name="Text Box 13"/>
          <p:cNvSpPr txBox="1">
            <a:spLocks noChangeArrowheads="1"/>
          </p:cNvSpPr>
          <p:nvPr/>
        </p:nvSpPr>
        <p:spPr bwMode="auto">
          <a:xfrm>
            <a:off x="5367339" y="5334000"/>
            <a:ext cx="167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000000"/>
                </a:solidFill>
                <a:latin typeface="Times New Roman" panose="02020603050405020304" pitchFamily="18" charset="0"/>
              </a:rPr>
              <a:t>“Tim Finin”</a:t>
            </a:r>
          </a:p>
        </p:txBody>
      </p:sp>
      <p:sp>
        <p:nvSpPr>
          <p:cNvPr id="73741" name="Text Box 14"/>
          <p:cNvSpPr txBox="1">
            <a:spLocks noChangeArrowheads="1"/>
          </p:cNvSpPr>
          <p:nvPr/>
        </p:nvSpPr>
        <p:spPr bwMode="auto">
          <a:xfrm>
            <a:off x="7391400" y="5257800"/>
            <a:ext cx="250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a:t>
            </a:r>
            <a:r>
              <a:rPr lang="en-US" altLang="en-US">
                <a:solidFill>
                  <a:srgbClr val="000000"/>
                </a:solidFill>
                <a:latin typeface="Times New Roman" panose="02020603050405020304" pitchFamily="18" charset="0"/>
              </a:rPr>
              <a:t>finin@umbc.edu</a:t>
            </a:r>
            <a:r>
              <a:rPr lang="en-US" altLang="en-US">
                <a:latin typeface="Times New Roman" panose="02020603050405020304" pitchFamily="18" charset="0"/>
              </a:rPr>
              <a:t>”</a:t>
            </a:r>
          </a:p>
        </p:txBody>
      </p:sp>
      <p:sp>
        <p:nvSpPr>
          <p:cNvPr id="73742" name="Line 15"/>
          <p:cNvSpPr>
            <a:spLocks noChangeShapeType="1"/>
          </p:cNvSpPr>
          <p:nvPr/>
        </p:nvSpPr>
        <p:spPr bwMode="auto">
          <a:xfrm flipH="1">
            <a:off x="6248400" y="4495800"/>
            <a:ext cx="0" cy="838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3" name="Text Box 16"/>
          <p:cNvSpPr txBox="1">
            <a:spLocks noChangeArrowheads="1"/>
          </p:cNvSpPr>
          <p:nvPr/>
        </p:nvSpPr>
        <p:spPr bwMode="auto">
          <a:xfrm>
            <a:off x="4870451" y="4618038"/>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solidFill>
                  <a:srgbClr val="FF0000"/>
                </a:solidFill>
              </a:rPr>
              <a:t>bib:name</a:t>
            </a:r>
            <a:endParaRPr lang="en-US" altLang="en-US" sz="2800">
              <a:solidFill>
                <a:srgbClr val="FF0000"/>
              </a:solidFill>
              <a:latin typeface="Times New Roman" panose="02020603050405020304" pitchFamily="18" charset="0"/>
            </a:endParaRPr>
          </a:p>
        </p:txBody>
      </p:sp>
      <p:sp>
        <p:nvSpPr>
          <p:cNvPr id="73744" name="Line 17"/>
          <p:cNvSpPr>
            <a:spLocks noChangeShapeType="1"/>
          </p:cNvSpPr>
          <p:nvPr/>
        </p:nvSpPr>
        <p:spPr bwMode="auto">
          <a:xfrm>
            <a:off x="7239000" y="4114800"/>
            <a:ext cx="1219200" cy="12192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3745" name="Text Box 18"/>
          <p:cNvSpPr txBox="1">
            <a:spLocks noChangeArrowheads="1"/>
          </p:cNvSpPr>
          <p:nvPr/>
        </p:nvSpPr>
        <p:spPr bwMode="auto">
          <a:xfrm>
            <a:off x="7761289" y="4389438"/>
            <a:ext cx="1406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dirty="0" err="1">
                <a:solidFill>
                  <a:srgbClr val="FF0000"/>
                </a:solidFill>
              </a:rPr>
              <a:t>bib:email</a:t>
            </a:r>
            <a:endParaRPr lang="en-US" altLang="en-US" sz="2800" dirty="0">
              <a:solidFill>
                <a:srgbClr val="FF0000"/>
              </a:solidFill>
              <a:latin typeface="Times New Roman" panose="02020603050405020304" pitchFamily="18" charset="0"/>
            </a:endParaRPr>
          </a:p>
        </p:txBody>
      </p:sp>
      <p:sp>
        <p:nvSpPr>
          <p:cNvPr id="73746" name="Line 19"/>
          <p:cNvSpPr>
            <a:spLocks noChangeShapeType="1"/>
          </p:cNvSpPr>
          <p:nvPr/>
        </p:nvSpPr>
        <p:spPr bwMode="auto">
          <a:xfrm>
            <a:off x="4495800" y="1905000"/>
            <a:ext cx="16002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 Box 18">
            <a:extLst>
              <a:ext uri="{FF2B5EF4-FFF2-40B4-BE49-F238E27FC236}">
                <a16:creationId xmlns:a16="http://schemas.microsoft.com/office/drawing/2014/main" id="{43F8F2B2-0BA4-49DC-A205-B18588C56CB0}"/>
              </a:ext>
            </a:extLst>
          </p:cNvPr>
          <p:cNvSpPr txBox="1">
            <a:spLocks noChangeArrowheads="1"/>
          </p:cNvSpPr>
          <p:nvPr/>
        </p:nvSpPr>
        <p:spPr bwMode="auto">
          <a:xfrm>
            <a:off x="7239000" y="3520388"/>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i="1" dirty="0">
                <a:solidFill>
                  <a:srgbClr val="0070C0"/>
                </a:solidFill>
              </a:rPr>
              <a:t>blank node</a:t>
            </a:r>
            <a:endParaRPr lang="en-US" altLang="en-US" sz="2000" i="1" dirty="0">
              <a:solidFill>
                <a:srgbClr val="0070C0"/>
              </a:solidFill>
              <a:latin typeface="Times New Roman" panose="02020603050405020304" pitchFamily="18" charset="0"/>
            </a:endParaRPr>
          </a:p>
        </p:txBody>
      </p:sp>
    </p:spTree>
    <p:extLst>
      <p:ext uri="{BB962C8B-B14F-4D97-AF65-F5344CB8AC3E}">
        <p14:creationId xmlns:p14="http://schemas.microsoft.com/office/powerpoint/2010/main" val="41998882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a:t>N3 triple representation</a:t>
            </a:r>
          </a:p>
        </p:txBody>
      </p:sp>
      <p:sp>
        <p:nvSpPr>
          <p:cNvPr id="77827" name="Rectangle 3"/>
          <p:cNvSpPr>
            <a:spLocks noGrp="1" noChangeArrowheads="1"/>
          </p:cNvSpPr>
          <p:nvPr>
            <p:ph idx="1"/>
          </p:nvPr>
        </p:nvSpPr>
        <p:spPr/>
        <p:txBody>
          <a:bodyPr>
            <a:normAutofit/>
          </a:bodyPr>
          <a:lstStyle/>
          <a:p>
            <a:pPr marL="461963" lvl="1" indent="-173038">
              <a:lnSpc>
                <a:spcPct val="150000"/>
              </a:lnSpc>
              <a:buNone/>
            </a:pPr>
            <a:r>
              <a:rPr lang="en-US" altLang="en-US" sz="1800" dirty="0">
                <a:latin typeface="Consolas" panose="020B0609020204030204" pitchFamily="49" charset="0"/>
                <a:ea typeface="ＭＳ Ｐゴシック" panose="020B0600070205080204" pitchFamily="34" charset="-128"/>
              </a:rPr>
              <a:t>&lt;http://umbc.edu/~finin/talks/idm02/&gt; &lt;http://purl.org/dc/elements/1.1/Title&gt; </a:t>
            </a:r>
            <a:br>
              <a:rPr lang="en-US" altLang="en-US" sz="1800" dirty="0">
                <a:latin typeface="Consolas" panose="020B0609020204030204" pitchFamily="49" charset="0"/>
                <a:ea typeface="ＭＳ Ｐゴシック" panose="020B0600070205080204" pitchFamily="34" charset="-128"/>
              </a:rPr>
            </a:br>
            <a:r>
              <a:rPr lang="en-US" altLang="en-US" sz="1800" dirty="0">
                <a:latin typeface="Consolas" panose="020B0609020204030204" pitchFamily="49" charset="0"/>
                <a:ea typeface="ＭＳ Ｐゴシック" panose="020B0600070205080204" pitchFamily="34" charset="-128"/>
              </a:rPr>
              <a:t>       "Intelligent Information Systems on the Web and in the Aether" .</a:t>
            </a:r>
          </a:p>
          <a:p>
            <a:pPr marL="461963" lvl="1" indent="-173038">
              <a:lnSpc>
                <a:spcPct val="150000"/>
              </a:lnSpc>
              <a:buNone/>
            </a:pPr>
            <a:r>
              <a:rPr lang="en-US" altLang="en-US" sz="1800" dirty="0">
                <a:latin typeface="Consolas" panose="020B0609020204030204" pitchFamily="49" charset="0"/>
                <a:ea typeface="ＭＳ Ｐゴシック" panose="020B0600070205080204" pitchFamily="34" charset="-128"/>
              </a:rPr>
              <a:t>_:j10949 &lt;http://daml.umbc.edu/ontologies/bib/Name&gt; "Tim </a:t>
            </a:r>
            <a:r>
              <a:rPr lang="en-US" altLang="en-US" sz="1800" dirty="0" err="1">
                <a:latin typeface="Consolas" panose="020B0609020204030204" pitchFamily="49" charset="0"/>
                <a:ea typeface="ＭＳ Ｐゴシック" panose="020B0600070205080204" pitchFamily="34" charset="-128"/>
              </a:rPr>
              <a:t>Finin</a:t>
            </a:r>
            <a:r>
              <a:rPr lang="en-US" altLang="en-US" sz="1800" dirty="0">
                <a:latin typeface="Consolas" panose="020B0609020204030204" pitchFamily="49" charset="0"/>
                <a:ea typeface="ＭＳ Ｐゴシック" panose="020B0600070205080204" pitchFamily="34" charset="-128"/>
              </a:rPr>
              <a:t>" .</a:t>
            </a:r>
          </a:p>
          <a:p>
            <a:pPr marL="461963" lvl="1" indent="-173038">
              <a:lnSpc>
                <a:spcPct val="150000"/>
              </a:lnSpc>
              <a:buNone/>
            </a:pPr>
            <a:r>
              <a:rPr lang="en-US" altLang="en-US" sz="1800" dirty="0">
                <a:latin typeface="Consolas" panose="020B0609020204030204" pitchFamily="49" charset="0"/>
                <a:ea typeface="ＭＳ Ｐゴシック" panose="020B0600070205080204" pitchFamily="34" charset="-128"/>
              </a:rPr>
              <a:t>_:j10949 &lt;http://daml.umbc.edu/ontologies/bib/Email&gt; "finin@umbc.edu" .</a:t>
            </a:r>
          </a:p>
          <a:p>
            <a:pPr marL="461963" lvl="1" indent="-173038">
              <a:lnSpc>
                <a:spcPct val="150000"/>
              </a:lnSpc>
              <a:buNone/>
            </a:pPr>
            <a:r>
              <a:rPr lang="en-US" altLang="en-US" sz="1800" dirty="0">
                <a:latin typeface="Consolas" panose="020B0609020204030204" pitchFamily="49" charset="0"/>
                <a:ea typeface="ＭＳ Ｐゴシック" panose="020B0600070205080204" pitchFamily="34" charset="-128"/>
              </a:rPr>
              <a:t>_:j10949 &lt;http://daml.umbc.edu/ontologies/bib/Aff&gt; &lt;http://umbc.edu/&gt; .</a:t>
            </a:r>
          </a:p>
          <a:p>
            <a:pPr marL="461963" lvl="1" indent="-173038">
              <a:lnSpc>
                <a:spcPct val="150000"/>
              </a:lnSpc>
              <a:buNone/>
            </a:pPr>
            <a:r>
              <a:rPr lang="en-US" altLang="en-US" sz="1800" dirty="0">
                <a:latin typeface="Consolas" panose="020B0609020204030204" pitchFamily="49" charset="0"/>
                <a:ea typeface="ＭＳ Ｐゴシック" panose="020B0600070205080204" pitchFamily="34" charset="-128"/>
              </a:rPr>
              <a:t>&lt;http://umbc.edu/~finin/talks/idm02/&gt; &lt;http://purl.org/dc/elements/1.1/Creator&gt;  _:j10949 .</a:t>
            </a:r>
          </a:p>
          <a:p>
            <a:pPr marL="461963" lvl="1" indent="-173038">
              <a:lnSpc>
                <a:spcPct val="150000"/>
              </a:lnSpc>
              <a:buNone/>
            </a:pPr>
            <a:endParaRPr lang="en-US" altLang="en-US" sz="2000" dirty="0">
              <a:latin typeface="Consolas" panose="020B0609020204030204" pitchFamily="49" charset="0"/>
              <a:ea typeface="ＭＳ Ｐゴシック" panose="020B0600070205080204" pitchFamily="34" charset="-128"/>
            </a:endParaRPr>
          </a:p>
        </p:txBody>
      </p:sp>
    </p:spTree>
    <p:extLst>
      <p:ext uri="{BB962C8B-B14F-4D97-AF65-F5344CB8AC3E}">
        <p14:creationId xmlns:p14="http://schemas.microsoft.com/office/powerpoint/2010/main" val="330114368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normAutofit lnSpcReduction="10000"/>
          </a:bodyPr>
          <a:lstStyle/>
          <a:p>
            <a:r>
              <a:rPr lang="en-US" dirty="0"/>
              <a:t>Represent the following facts as a Semantic Web:</a:t>
            </a:r>
          </a:p>
          <a:p>
            <a:pPr lvl="1"/>
            <a:r>
              <a:rPr lang="en-US" dirty="0"/>
              <a:t>Davis, Sacramento, and Phoenix are Cities. Davis and Sacramento are located in California. Phoenix is located in Arizona. Davis has a population of 68,986. Sacramento has a population of 501,901. Phoenix has a population of 1,445,632.</a:t>
            </a:r>
          </a:p>
          <a:p>
            <a:r>
              <a:rPr lang="en-US" dirty="0"/>
              <a:t>Use only three properties:</a:t>
            </a:r>
          </a:p>
          <a:p>
            <a:pPr marL="914400" lvl="1" indent="-457200">
              <a:buFont typeface="+mj-lt"/>
              <a:buAutoNum type="arabicPeriod"/>
            </a:pPr>
            <a:r>
              <a:rPr lang="en-US" sz="2000" dirty="0">
                <a:latin typeface="Consolas" panose="020B0609020204030204" pitchFamily="49" charset="0"/>
              </a:rPr>
              <a:t>is-located-in</a:t>
            </a:r>
          </a:p>
          <a:p>
            <a:pPr marL="914400" lvl="1" indent="-457200">
              <a:buFont typeface="+mj-lt"/>
              <a:buAutoNum type="arabicPeriod"/>
            </a:pPr>
            <a:r>
              <a:rPr lang="en-US" sz="2000" dirty="0" err="1">
                <a:latin typeface="Consolas" panose="020B0609020204030204" pitchFamily="49" charset="0"/>
              </a:rPr>
              <a:t>hasPopulation</a:t>
            </a:r>
            <a:endParaRPr lang="en-US" sz="2000" dirty="0">
              <a:latin typeface="Consolas" panose="020B0609020204030204" pitchFamily="49" charset="0"/>
            </a:endParaRPr>
          </a:p>
          <a:p>
            <a:pPr marL="914400" lvl="1" indent="-457200">
              <a:buFont typeface="+mj-lt"/>
              <a:buAutoNum type="arabicPeriod"/>
            </a:pPr>
            <a:r>
              <a:rPr lang="en-US" sz="2000" dirty="0" err="1">
                <a:latin typeface="Consolas" panose="020B0609020204030204" pitchFamily="49" charset="0"/>
              </a:rPr>
              <a:t>rdf:type</a:t>
            </a:r>
            <a:r>
              <a:rPr lang="en-US" sz="2000" dirty="0">
                <a:latin typeface="Consolas" panose="020B0609020204030204" pitchFamily="49" charset="0"/>
              </a:rPr>
              <a:t> </a:t>
            </a:r>
          </a:p>
          <a:p>
            <a:r>
              <a:rPr lang="en-US" dirty="0"/>
              <a:t>Show two representations</a:t>
            </a:r>
          </a:p>
          <a:p>
            <a:pPr marL="914400" lvl="1" indent="-457200">
              <a:buFont typeface="+mj-lt"/>
              <a:buAutoNum type="arabicPeriod"/>
            </a:pPr>
            <a:r>
              <a:rPr lang="en-US" dirty="0"/>
              <a:t>A graph</a:t>
            </a:r>
          </a:p>
          <a:p>
            <a:pPr marL="914400" lvl="1" indent="-457200">
              <a:buFont typeface="+mj-lt"/>
              <a:buAutoNum type="arabicPeriod"/>
            </a:pPr>
            <a:r>
              <a:rPr lang="en-US" dirty="0"/>
              <a:t>A set of triples</a:t>
            </a:r>
          </a:p>
        </p:txBody>
      </p:sp>
      <p:sp>
        <p:nvSpPr>
          <p:cNvPr id="4" name="Slide Number Placeholder 3"/>
          <p:cNvSpPr>
            <a:spLocks noGrp="1"/>
          </p:cNvSpPr>
          <p:nvPr>
            <p:ph type="sldNum" sz="quarter" idx="12"/>
          </p:nvPr>
        </p:nvSpPr>
        <p:spPr/>
        <p:txBody>
          <a:bodyPr/>
          <a:lstStyle/>
          <a:p>
            <a:fld id="{A78FC74C-1AAD-4A23-8CBA-CF1A3849B798}" type="slidenum">
              <a:rPr lang="en-US" smtClean="0"/>
              <a:t>37</a:t>
            </a:fld>
            <a:endParaRPr lang="en-US"/>
          </a:p>
        </p:txBody>
      </p:sp>
      <p:sp>
        <p:nvSpPr>
          <p:cNvPr id="5" name="Oval 4"/>
          <p:cNvSpPr/>
          <p:nvPr/>
        </p:nvSpPr>
        <p:spPr>
          <a:xfrm>
            <a:off x="7226300" y="3831432"/>
            <a:ext cx="1151890" cy="498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Davis</a:t>
            </a:r>
            <a:endParaRPr lang="en-US" sz="1100">
              <a:effectLst/>
              <a:ea typeface="Calibri" panose="020F0502020204030204" pitchFamily="34" charset="0"/>
              <a:cs typeface="Times New Roman" panose="02020603050405020304" pitchFamily="18" charset="0"/>
            </a:endParaRPr>
          </a:p>
        </p:txBody>
      </p:sp>
      <p:sp>
        <p:nvSpPr>
          <p:cNvPr id="6" name="Oval 5"/>
          <p:cNvSpPr/>
          <p:nvPr/>
        </p:nvSpPr>
        <p:spPr>
          <a:xfrm>
            <a:off x="9426892" y="3849054"/>
            <a:ext cx="878205" cy="498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City</a:t>
            </a:r>
            <a:endParaRPr lang="en-US" sz="1200">
              <a:effectLst/>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a:off x="8378190" y="4098291"/>
            <a:ext cx="10487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48687" y="3849054"/>
            <a:ext cx="681084" cy="276999"/>
          </a:xfrm>
          <a:prstGeom prst="rect">
            <a:avLst/>
          </a:prstGeom>
          <a:noFill/>
        </p:spPr>
        <p:txBody>
          <a:bodyPr wrap="none" rtlCol="0">
            <a:spAutoFit/>
          </a:bodyPr>
          <a:lstStyle/>
          <a:p>
            <a:r>
              <a:rPr lang="en-US" sz="1200" dirty="0" err="1"/>
              <a:t>rdf:type</a:t>
            </a:r>
            <a:endParaRPr lang="en-US" sz="1200" dirty="0"/>
          </a:p>
        </p:txBody>
      </p:sp>
    </p:spTree>
    <p:extLst>
      <p:ext uri="{BB962C8B-B14F-4D97-AF65-F5344CB8AC3E}">
        <p14:creationId xmlns:p14="http://schemas.microsoft.com/office/powerpoint/2010/main" val="4071521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3E61A2-62B5-49A3-B856-CD202CB8F4D7}" type="slidenum">
              <a:rPr lang="el-GR" altLang="en-US">
                <a:solidFill>
                  <a:schemeClr val="bg1"/>
                </a:solidFill>
              </a:rPr>
              <a:pPr eaLnBrk="1" hangingPunct="1"/>
              <a:t>38</a:t>
            </a:fld>
            <a:endParaRPr lang="el-GR" altLang="en-US">
              <a:solidFill>
                <a:schemeClr val="bg1"/>
              </a:solidFill>
            </a:endParaRPr>
          </a:p>
        </p:txBody>
      </p:sp>
      <p:sp>
        <p:nvSpPr>
          <p:cNvPr id="13317" name="AutoShape 2"/>
          <p:cNvSpPr>
            <a:spLocks noGrp="1" noChangeArrowheads="1"/>
          </p:cNvSpPr>
          <p:nvPr>
            <p:ph type="title"/>
          </p:nvPr>
        </p:nvSpPr>
        <p:spPr/>
        <p:txBody>
          <a:bodyPr/>
          <a:lstStyle/>
          <a:p>
            <a:pPr eaLnBrk="1" hangingPunct="1"/>
            <a:r>
              <a:rPr lang="en-US" altLang="en-US" dirty="0"/>
              <a:t>Triples as logical formula</a:t>
            </a:r>
            <a:endParaRPr lang="el-GR" altLang="en-US" dirty="0"/>
          </a:p>
        </p:txBody>
      </p:sp>
      <p:sp>
        <p:nvSpPr>
          <p:cNvPr id="13318" name="Rectangle 3"/>
          <p:cNvSpPr>
            <a:spLocks noGrp="1" noChangeArrowheads="1"/>
          </p:cNvSpPr>
          <p:nvPr>
            <p:ph type="body" idx="1"/>
          </p:nvPr>
        </p:nvSpPr>
        <p:spPr/>
        <p:txBody>
          <a:bodyPr/>
          <a:lstStyle/>
          <a:p>
            <a:pPr eaLnBrk="1" hangingPunct="1"/>
            <a:r>
              <a:rPr lang="en-US" altLang="en-US" dirty="0"/>
              <a:t>The triple (</a:t>
            </a:r>
            <a:r>
              <a:rPr lang="en-US" altLang="en-US" dirty="0" err="1"/>
              <a:t>x,P,y</a:t>
            </a:r>
            <a:r>
              <a:rPr lang="en-US" altLang="en-US" dirty="0"/>
              <a:t>) can be considered as a logical formula P(</a:t>
            </a:r>
            <a:r>
              <a:rPr lang="en-US" altLang="en-US" dirty="0" err="1"/>
              <a:t>x,y</a:t>
            </a:r>
            <a:r>
              <a:rPr lang="en-US" altLang="en-US" dirty="0"/>
              <a:t>)</a:t>
            </a:r>
            <a:endParaRPr lang="en-GB" altLang="en-US" dirty="0"/>
          </a:p>
          <a:p>
            <a:pPr lvl="1" eaLnBrk="1" hangingPunct="1"/>
            <a:r>
              <a:rPr lang="en-GB" altLang="en-US" dirty="0"/>
              <a:t>Binary predicate P relates object x to object y </a:t>
            </a:r>
          </a:p>
          <a:p>
            <a:pPr lvl="1" eaLnBrk="1" hangingPunct="1"/>
            <a:r>
              <a:rPr lang="en-GB" altLang="en-US" dirty="0"/>
              <a:t>RDF offers only </a:t>
            </a:r>
            <a:r>
              <a:rPr lang="en-GB" altLang="en-US" dirty="0">
                <a:solidFill>
                  <a:schemeClr val="accent1"/>
                </a:solidFill>
              </a:rPr>
              <a:t>binary predicates</a:t>
            </a:r>
            <a:endParaRPr lang="el-GR" altLang="en-US" dirty="0"/>
          </a:p>
        </p:txBody>
      </p:sp>
    </p:spTree>
    <p:extLst>
      <p:ext uri="{BB962C8B-B14F-4D97-AF65-F5344CB8AC3E}">
        <p14:creationId xmlns:p14="http://schemas.microsoft.com/office/powerpoint/2010/main" val="2000588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2458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BC14B9-C67C-4F94-A45D-AD555C69D4AC}" type="slidenum">
              <a:rPr lang="el-GR" altLang="en-US">
                <a:solidFill>
                  <a:schemeClr val="bg1"/>
                </a:solidFill>
              </a:rPr>
              <a:pPr eaLnBrk="1" hangingPunct="1"/>
              <a:t>39</a:t>
            </a:fld>
            <a:endParaRPr lang="el-GR" altLang="en-US">
              <a:solidFill>
                <a:schemeClr val="bg1"/>
              </a:solidFill>
            </a:endParaRPr>
          </a:p>
        </p:txBody>
      </p:sp>
      <p:sp>
        <p:nvSpPr>
          <p:cNvPr id="24581" name="AutoShape 2"/>
          <p:cNvSpPr>
            <a:spLocks noGrp="1" noChangeArrowheads="1"/>
          </p:cNvSpPr>
          <p:nvPr>
            <p:ph type="title"/>
          </p:nvPr>
        </p:nvSpPr>
        <p:spPr/>
        <p:txBody>
          <a:bodyPr/>
          <a:lstStyle/>
          <a:p>
            <a:pPr eaLnBrk="1" hangingPunct="1"/>
            <a:r>
              <a:rPr lang="en-US" altLang="en-US" sz="3200" dirty="0"/>
              <a:t>Binary Predicates</a:t>
            </a:r>
            <a:endParaRPr lang="el-GR" altLang="en-US" sz="3200" dirty="0"/>
          </a:p>
        </p:txBody>
      </p:sp>
      <p:sp>
        <p:nvSpPr>
          <p:cNvPr id="24582" name="Rectangle 3"/>
          <p:cNvSpPr>
            <a:spLocks noGrp="1" noChangeArrowheads="1"/>
          </p:cNvSpPr>
          <p:nvPr>
            <p:ph type="body" idx="1"/>
          </p:nvPr>
        </p:nvSpPr>
        <p:spPr/>
        <p:txBody>
          <a:bodyPr/>
          <a:lstStyle/>
          <a:p>
            <a:pPr eaLnBrk="1" hangingPunct="1"/>
            <a:r>
              <a:rPr lang="en-US" altLang="en-US" dirty="0"/>
              <a:t>RDF uses only binary properties</a:t>
            </a:r>
            <a:endParaRPr lang="en-GB" altLang="en-US" dirty="0"/>
          </a:p>
          <a:p>
            <a:pPr lvl="1" eaLnBrk="1" hangingPunct="1"/>
            <a:r>
              <a:rPr lang="en-GB" altLang="en-US" dirty="0"/>
              <a:t>How to represent predicates with more than 2 arguments?</a:t>
            </a:r>
            <a:endParaRPr lang="el-GR" altLang="en-US" dirty="0"/>
          </a:p>
          <a:p>
            <a:pPr lvl="1" eaLnBrk="1" hangingPunct="1"/>
            <a:r>
              <a:rPr lang="en-US" altLang="en-US" dirty="0"/>
              <a:t>Represent using </a:t>
            </a:r>
            <a:r>
              <a:rPr lang="en-US" altLang="en-US" i="1" dirty="0"/>
              <a:t>multiple</a:t>
            </a:r>
            <a:r>
              <a:rPr lang="en-US" altLang="en-US" dirty="0"/>
              <a:t> </a:t>
            </a:r>
            <a:r>
              <a:rPr lang="el-GR" altLang="en-US" dirty="0"/>
              <a:t>binary predicates</a:t>
            </a:r>
            <a:endParaRPr lang="en-US" altLang="en-US" dirty="0"/>
          </a:p>
          <a:p>
            <a:pPr eaLnBrk="1" hangingPunct="1"/>
            <a:r>
              <a:rPr lang="en-GB" altLang="en-US" dirty="0"/>
              <a:t>Example: </a:t>
            </a:r>
            <a:r>
              <a:rPr lang="en-GB" altLang="en-US" b="1" dirty="0"/>
              <a:t>referee(X,Y,Z)</a:t>
            </a:r>
            <a:r>
              <a:rPr lang="en-GB" altLang="en-US" dirty="0"/>
              <a:t> </a:t>
            </a:r>
            <a:endParaRPr lang="en-GB" altLang="en-US" b="1" dirty="0"/>
          </a:p>
          <a:p>
            <a:pPr lvl="1" eaLnBrk="1" hangingPunct="1"/>
            <a:r>
              <a:rPr lang="en-GB" altLang="en-US" b="1" dirty="0"/>
              <a:t>X</a:t>
            </a:r>
            <a:r>
              <a:rPr lang="en-GB" altLang="en-US" dirty="0"/>
              <a:t> is the referee in a chess game between players </a:t>
            </a:r>
            <a:r>
              <a:rPr lang="en-GB" altLang="en-US" b="1" dirty="0"/>
              <a:t>Y</a:t>
            </a:r>
            <a:r>
              <a:rPr lang="en-GB" altLang="en-US" dirty="0"/>
              <a:t> and </a:t>
            </a:r>
            <a:r>
              <a:rPr lang="en-GB" altLang="en-US" b="1" dirty="0"/>
              <a:t>Z</a:t>
            </a:r>
            <a:endParaRPr lang="el-GR" altLang="en-US" dirty="0"/>
          </a:p>
        </p:txBody>
      </p:sp>
    </p:spTree>
    <p:extLst>
      <p:ext uri="{BB962C8B-B14F-4D97-AF65-F5344CB8AC3E}">
        <p14:creationId xmlns:p14="http://schemas.microsoft.com/office/powerpoint/2010/main" val="52284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21506" name="Rectangle 2"/>
          <p:cNvSpPr>
            <a:spLocks noGrp="1" noChangeArrowheads="1"/>
          </p:cNvSpPr>
          <p:nvPr>
            <p:ph idx="1"/>
          </p:nvPr>
        </p:nvSpPr>
        <p:spPr/>
        <p:txBody>
          <a:bodyPr/>
          <a:lstStyle/>
          <a:p>
            <a:pPr marL="0" indent="0">
              <a:buNone/>
            </a:pPr>
            <a:r>
              <a:rPr lang="en-US" altLang="en-US" sz="3600" dirty="0"/>
              <a:t>“The web has made people smarter.  We need to understand how to use it to make machines smarter, too.”</a:t>
            </a:r>
          </a:p>
          <a:p>
            <a:pPr marL="0" indent="0">
              <a:buNone/>
            </a:pPr>
            <a:r>
              <a:rPr lang="en-US" altLang="en-US" dirty="0"/>
              <a:t> 	-- Michael I. Jordan, UC Berkeley</a:t>
            </a:r>
          </a:p>
        </p:txBody>
      </p:sp>
    </p:spTree>
    <p:extLst>
      <p:ext uri="{BB962C8B-B14F-4D97-AF65-F5344CB8AC3E}">
        <p14:creationId xmlns:p14="http://schemas.microsoft.com/office/powerpoint/2010/main" val="304193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2560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91738F-8B69-4E9E-8960-9AC88F341006}" type="slidenum">
              <a:rPr lang="el-GR" altLang="en-US">
                <a:solidFill>
                  <a:schemeClr val="bg1"/>
                </a:solidFill>
              </a:rPr>
              <a:pPr eaLnBrk="1" hangingPunct="1"/>
              <a:t>40</a:t>
            </a:fld>
            <a:endParaRPr lang="el-GR" altLang="en-US">
              <a:solidFill>
                <a:schemeClr val="bg1"/>
              </a:solidFill>
            </a:endParaRPr>
          </a:p>
        </p:txBody>
      </p:sp>
      <p:sp>
        <p:nvSpPr>
          <p:cNvPr id="25605" name="AutoShape 2"/>
          <p:cNvSpPr>
            <a:spLocks noGrp="1" noChangeArrowheads="1"/>
          </p:cNvSpPr>
          <p:nvPr>
            <p:ph type="title"/>
          </p:nvPr>
        </p:nvSpPr>
        <p:spPr/>
        <p:txBody>
          <a:bodyPr/>
          <a:lstStyle/>
          <a:p>
            <a:r>
              <a:rPr lang="en-US" altLang="en-US" sz="3200" dirty="0"/>
              <a:t>Binary Predicates</a:t>
            </a:r>
            <a:endParaRPr lang="el-GR" altLang="en-US" sz="3200" dirty="0"/>
          </a:p>
        </p:txBody>
      </p:sp>
      <p:sp>
        <p:nvSpPr>
          <p:cNvPr id="25606" name="Rectangle 3"/>
          <p:cNvSpPr>
            <a:spLocks noGrp="1" noChangeArrowheads="1"/>
          </p:cNvSpPr>
          <p:nvPr>
            <p:ph type="body" idx="1"/>
          </p:nvPr>
        </p:nvSpPr>
        <p:spPr/>
        <p:txBody>
          <a:bodyPr/>
          <a:lstStyle/>
          <a:p>
            <a:pPr eaLnBrk="1" hangingPunct="1"/>
            <a:r>
              <a:rPr lang="en-GB" altLang="en-US" dirty="0"/>
              <a:t>We introduce:</a:t>
            </a:r>
          </a:p>
          <a:p>
            <a:pPr lvl="1" eaLnBrk="1" hangingPunct="1"/>
            <a:r>
              <a:rPr lang="en-GB" altLang="en-US" dirty="0"/>
              <a:t>a new auxiliary resource </a:t>
            </a:r>
            <a:r>
              <a:rPr lang="en-GB" altLang="en-US" b="1" dirty="0" err="1"/>
              <a:t>chessGame</a:t>
            </a:r>
            <a:endParaRPr lang="en-GB" altLang="en-US" dirty="0"/>
          </a:p>
          <a:p>
            <a:pPr lvl="1" eaLnBrk="1" hangingPunct="1"/>
            <a:r>
              <a:rPr lang="en-GB" altLang="en-US" dirty="0"/>
              <a:t>the binary predicates </a:t>
            </a:r>
            <a:r>
              <a:rPr lang="en-GB" altLang="en-US" b="1" dirty="0"/>
              <a:t>ref</a:t>
            </a:r>
            <a:r>
              <a:rPr lang="en-GB" altLang="en-US" dirty="0"/>
              <a:t>, </a:t>
            </a:r>
            <a:r>
              <a:rPr lang="en-GB" altLang="en-US" b="1" dirty="0"/>
              <a:t>player1</a:t>
            </a:r>
            <a:r>
              <a:rPr lang="en-GB" altLang="en-US" dirty="0"/>
              <a:t>, and </a:t>
            </a:r>
            <a:r>
              <a:rPr lang="en-GB" altLang="en-US" b="1" dirty="0"/>
              <a:t>player2</a:t>
            </a:r>
            <a:endParaRPr lang="en-GB" altLang="en-US" dirty="0"/>
          </a:p>
          <a:p>
            <a:pPr eaLnBrk="1" hangingPunct="1"/>
            <a:r>
              <a:rPr lang="en-GB" altLang="en-US" dirty="0"/>
              <a:t>We can represent </a:t>
            </a:r>
            <a:r>
              <a:rPr lang="en-GB" altLang="en-US" b="1" dirty="0"/>
              <a:t>referee(X,Y,Z)</a:t>
            </a:r>
            <a:r>
              <a:rPr lang="en-GB" altLang="en-US" dirty="0"/>
              <a:t> as:</a:t>
            </a:r>
            <a:endParaRPr lang="en-US" altLang="en-US" dirty="0"/>
          </a:p>
          <a:p>
            <a:pPr lvl="1" eaLnBrk="1" hangingPunct="1"/>
            <a:endParaRPr lang="en-US" altLang="en-US" dirty="0"/>
          </a:p>
          <a:p>
            <a:pPr eaLnBrk="1" hangingPunct="1"/>
            <a:endParaRPr lang="el-GR" altLang="en-US" dirty="0"/>
          </a:p>
        </p:txBody>
      </p:sp>
      <p:pic>
        <p:nvPicPr>
          <p:cNvPr id="25607" name="Picture 4"/>
          <p:cNvPicPr>
            <a:picLocks noChangeAspect="1" noChangeArrowheads="1"/>
          </p:cNvPicPr>
          <p:nvPr/>
        </p:nvPicPr>
        <p:blipFill>
          <a:blip r:embed="rId2">
            <a:clrChange>
              <a:clrFrom>
                <a:srgbClr val="CCCCCC"/>
              </a:clrFrom>
              <a:clrTo>
                <a:srgbClr val="CCCCCC">
                  <a:alpha val="0"/>
                </a:srgbClr>
              </a:clrTo>
            </a:clrChange>
            <a:extLst>
              <a:ext uri="{28A0092B-C50C-407E-A947-70E740481C1C}">
                <a14:useLocalDpi xmlns:a14="http://schemas.microsoft.com/office/drawing/2010/main" val="0"/>
              </a:ext>
            </a:extLst>
          </a:blip>
          <a:srcRect l="4485" t="5797" r="4164" b="1855"/>
          <a:stretch>
            <a:fillRect/>
          </a:stretch>
        </p:blipFill>
        <p:spPr bwMode="auto">
          <a:xfrm>
            <a:off x="3950037" y="3876918"/>
            <a:ext cx="3084513"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829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Represent these two predicates as a Semantic Web:</a:t>
            </a:r>
          </a:p>
          <a:p>
            <a:pPr lvl="1"/>
            <a:r>
              <a:rPr lang="en-US" dirty="0"/>
              <a:t>Flight(LAX, JFK, United, 336 minutes)</a:t>
            </a:r>
          </a:p>
          <a:p>
            <a:pPr lvl="1"/>
            <a:r>
              <a:rPr lang="en-US" dirty="0"/>
              <a:t>Flight(JFK, LAX, Delta, 370 minutes)</a:t>
            </a:r>
          </a:p>
          <a:p>
            <a:pPr lvl="1"/>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41</a:t>
            </a:fld>
            <a:endParaRPr lang="en-US"/>
          </a:p>
        </p:txBody>
      </p:sp>
      <p:sp>
        <p:nvSpPr>
          <p:cNvPr id="5" name="Oval 4"/>
          <p:cNvSpPr/>
          <p:nvPr/>
        </p:nvSpPr>
        <p:spPr>
          <a:xfrm>
            <a:off x="2043953" y="4334781"/>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Flight1</a:t>
            </a:r>
          </a:p>
        </p:txBody>
      </p:sp>
      <p:sp>
        <p:nvSpPr>
          <p:cNvPr id="6" name="Oval 5"/>
          <p:cNvSpPr/>
          <p:nvPr/>
        </p:nvSpPr>
        <p:spPr>
          <a:xfrm>
            <a:off x="4121971" y="3818414"/>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LAX</a:t>
            </a:r>
          </a:p>
        </p:txBody>
      </p:sp>
      <p:cxnSp>
        <p:nvCxnSpPr>
          <p:cNvPr id="8" name="Straight Arrow Connector 7"/>
          <p:cNvCxnSpPr>
            <a:stCxn id="5" idx="7"/>
            <a:endCxn id="6" idx="2"/>
          </p:cNvCxnSpPr>
          <p:nvPr/>
        </p:nvCxnSpPr>
        <p:spPr>
          <a:xfrm flipV="1">
            <a:off x="3136638" y="4001294"/>
            <a:ext cx="985333" cy="38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36638" y="3837919"/>
            <a:ext cx="753732" cy="369332"/>
          </a:xfrm>
          <a:prstGeom prst="rect">
            <a:avLst/>
          </a:prstGeom>
          <a:noFill/>
        </p:spPr>
        <p:txBody>
          <a:bodyPr wrap="none" rtlCol="0">
            <a:spAutoFit/>
          </a:bodyPr>
          <a:lstStyle/>
          <a:p>
            <a:r>
              <a:rPr lang="en-US" dirty="0"/>
              <a:t>Origin</a:t>
            </a:r>
          </a:p>
        </p:txBody>
      </p:sp>
      <p:sp>
        <p:nvSpPr>
          <p:cNvPr id="11" name="Oval 10"/>
          <p:cNvSpPr/>
          <p:nvPr/>
        </p:nvSpPr>
        <p:spPr>
          <a:xfrm>
            <a:off x="4177551" y="4463546"/>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JFK</a:t>
            </a:r>
          </a:p>
        </p:txBody>
      </p:sp>
      <p:cxnSp>
        <p:nvCxnSpPr>
          <p:cNvPr id="12" name="Straight Arrow Connector 11"/>
          <p:cNvCxnSpPr>
            <a:endCxn id="11" idx="2"/>
          </p:cNvCxnSpPr>
          <p:nvPr/>
        </p:nvCxnSpPr>
        <p:spPr>
          <a:xfrm>
            <a:off x="3324113" y="4523282"/>
            <a:ext cx="853438" cy="123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92218" y="4483051"/>
            <a:ext cx="1263616" cy="369332"/>
          </a:xfrm>
          <a:prstGeom prst="rect">
            <a:avLst/>
          </a:prstGeom>
          <a:noFill/>
        </p:spPr>
        <p:txBody>
          <a:bodyPr wrap="none" rtlCol="0">
            <a:spAutoFit/>
          </a:bodyPr>
          <a:lstStyle/>
          <a:p>
            <a:r>
              <a:rPr lang="en-US" dirty="0"/>
              <a:t>Destination</a:t>
            </a:r>
          </a:p>
        </p:txBody>
      </p:sp>
    </p:spTree>
    <p:extLst>
      <p:ext uri="{BB962C8B-B14F-4D97-AF65-F5344CB8AC3E}">
        <p14:creationId xmlns:p14="http://schemas.microsoft.com/office/powerpoint/2010/main" val="17202814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Represent these two predicates as a Semantic Web:</a:t>
            </a:r>
          </a:p>
          <a:p>
            <a:pPr lvl="1"/>
            <a:r>
              <a:rPr lang="en-US" dirty="0"/>
              <a:t>Flight(LAX, JFK, United, 336 minutes)</a:t>
            </a:r>
          </a:p>
          <a:p>
            <a:pPr lvl="1"/>
            <a:r>
              <a:rPr lang="en-US" dirty="0"/>
              <a:t>Flight(JFK, LAX, Delta, 370 minutes)</a:t>
            </a:r>
          </a:p>
          <a:p>
            <a:pPr lvl="1"/>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42</a:t>
            </a:fld>
            <a:endParaRPr lang="en-US"/>
          </a:p>
        </p:txBody>
      </p:sp>
      <p:sp>
        <p:nvSpPr>
          <p:cNvPr id="5" name="Oval 4"/>
          <p:cNvSpPr/>
          <p:nvPr/>
        </p:nvSpPr>
        <p:spPr>
          <a:xfrm>
            <a:off x="2043953" y="4334781"/>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Flight1</a:t>
            </a:r>
          </a:p>
        </p:txBody>
      </p:sp>
      <p:sp>
        <p:nvSpPr>
          <p:cNvPr id="6" name="Oval 5"/>
          <p:cNvSpPr/>
          <p:nvPr/>
        </p:nvSpPr>
        <p:spPr>
          <a:xfrm>
            <a:off x="4121971" y="3818414"/>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LAX</a:t>
            </a:r>
          </a:p>
        </p:txBody>
      </p:sp>
      <p:cxnSp>
        <p:nvCxnSpPr>
          <p:cNvPr id="8" name="Straight Arrow Connector 7"/>
          <p:cNvCxnSpPr>
            <a:stCxn id="5" idx="7"/>
            <a:endCxn id="6" idx="2"/>
          </p:cNvCxnSpPr>
          <p:nvPr/>
        </p:nvCxnSpPr>
        <p:spPr>
          <a:xfrm flipV="1">
            <a:off x="3136638" y="4001294"/>
            <a:ext cx="985333" cy="38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36638" y="3837919"/>
            <a:ext cx="753732" cy="369332"/>
          </a:xfrm>
          <a:prstGeom prst="rect">
            <a:avLst/>
          </a:prstGeom>
          <a:noFill/>
        </p:spPr>
        <p:txBody>
          <a:bodyPr wrap="none" rtlCol="0">
            <a:spAutoFit/>
          </a:bodyPr>
          <a:lstStyle/>
          <a:p>
            <a:r>
              <a:rPr lang="en-US" dirty="0"/>
              <a:t>Origin</a:t>
            </a:r>
          </a:p>
        </p:txBody>
      </p:sp>
      <p:sp>
        <p:nvSpPr>
          <p:cNvPr id="11" name="Oval 10"/>
          <p:cNvSpPr/>
          <p:nvPr/>
        </p:nvSpPr>
        <p:spPr>
          <a:xfrm>
            <a:off x="4177551" y="4463546"/>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JFK</a:t>
            </a:r>
          </a:p>
        </p:txBody>
      </p:sp>
      <p:cxnSp>
        <p:nvCxnSpPr>
          <p:cNvPr id="12" name="Straight Arrow Connector 11"/>
          <p:cNvCxnSpPr>
            <a:endCxn id="11" idx="2"/>
          </p:cNvCxnSpPr>
          <p:nvPr/>
        </p:nvCxnSpPr>
        <p:spPr>
          <a:xfrm>
            <a:off x="3324113" y="4523282"/>
            <a:ext cx="853438" cy="123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92218" y="4483051"/>
            <a:ext cx="1263616" cy="369332"/>
          </a:xfrm>
          <a:prstGeom prst="rect">
            <a:avLst/>
          </a:prstGeom>
          <a:noFill/>
        </p:spPr>
        <p:txBody>
          <a:bodyPr wrap="none" rtlCol="0">
            <a:spAutoFit/>
          </a:bodyPr>
          <a:lstStyle/>
          <a:p>
            <a:r>
              <a:rPr lang="en-US" dirty="0"/>
              <a:t>Destination</a:t>
            </a:r>
          </a:p>
        </p:txBody>
      </p:sp>
      <p:sp>
        <p:nvSpPr>
          <p:cNvPr id="15" name="Oval 14"/>
          <p:cNvSpPr/>
          <p:nvPr/>
        </p:nvSpPr>
        <p:spPr>
          <a:xfrm>
            <a:off x="4253866" y="5085035"/>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United</a:t>
            </a:r>
          </a:p>
        </p:txBody>
      </p:sp>
      <p:cxnSp>
        <p:nvCxnSpPr>
          <p:cNvPr id="16" name="Straight Arrow Connector 15"/>
          <p:cNvCxnSpPr>
            <a:endCxn id="15" idx="2"/>
          </p:cNvCxnSpPr>
          <p:nvPr/>
        </p:nvCxnSpPr>
        <p:spPr>
          <a:xfrm>
            <a:off x="2979868" y="4620997"/>
            <a:ext cx="1273998" cy="64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68533" y="5104540"/>
            <a:ext cx="793807" cy="369332"/>
          </a:xfrm>
          <a:prstGeom prst="rect">
            <a:avLst/>
          </a:prstGeom>
          <a:noFill/>
        </p:spPr>
        <p:txBody>
          <a:bodyPr wrap="none" rtlCol="0">
            <a:spAutoFit/>
          </a:bodyPr>
          <a:lstStyle/>
          <a:p>
            <a:r>
              <a:rPr lang="en-US" dirty="0"/>
              <a:t>Airline</a:t>
            </a:r>
          </a:p>
        </p:txBody>
      </p:sp>
      <p:cxnSp>
        <p:nvCxnSpPr>
          <p:cNvPr id="19" name="Straight Arrow Connector 18"/>
          <p:cNvCxnSpPr>
            <a:stCxn id="5" idx="4"/>
          </p:cNvCxnSpPr>
          <p:nvPr/>
        </p:nvCxnSpPr>
        <p:spPr>
          <a:xfrm>
            <a:off x="2684033" y="4700541"/>
            <a:ext cx="1625413" cy="1212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56500" y="5554131"/>
            <a:ext cx="1006558" cy="369332"/>
          </a:xfrm>
          <a:prstGeom prst="rect">
            <a:avLst/>
          </a:prstGeom>
          <a:noFill/>
        </p:spPr>
        <p:txBody>
          <a:bodyPr wrap="none" rtlCol="0">
            <a:spAutoFit/>
          </a:bodyPr>
          <a:lstStyle/>
          <a:p>
            <a:r>
              <a:rPr lang="en-US" dirty="0"/>
              <a:t>Duration</a:t>
            </a:r>
          </a:p>
        </p:txBody>
      </p:sp>
      <p:sp>
        <p:nvSpPr>
          <p:cNvPr id="23" name="TextBox 22"/>
          <p:cNvSpPr txBox="1"/>
          <p:nvPr/>
        </p:nvSpPr>
        <p:spPr>
          <a:xfrm>
            <a:off x="4253866" y="5761205"/>
            <a:ext cx="535724" cy="369332"/>
          </a:xfrm>
          <a:prstGeom prst="rect">
            <a:avLst/>
          </a:prstGeom>
          <a:noFill/>
        </p:spPr>
        <p:txBody>
          <a:bodyPr wrap="none" rtlCol="0">
            <a:spAutoFit/>
          </a:bodyPr>
          <a:lstStyle/>
          <a:p>
            <a:r>
              <a:rPr lang="en-US" dirty="0"/>
              <a:t>336</a:t>
            </a:r>
          </a:p>
        </p:txBody>
      </p:sp>
      <p:sp>
        <p:nvSpPr>
          <p:cNvPr id="24" name="Oval 23"/>
          <p:cNvSpPr/>
          <p:nvPr/>
        </p:nvSpPr>
        <p:spPr>
          <a:xfrm>
            <a:off x="6311149" y="4438117"/>
            <a:ext cx="1280160" cy="365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Flight2</a:t>
            </a:r>
          </a:p>
        </p:txBody>
      </p:sp>
      <p:cxnSp>
        <p:nvCxnSpPr>
          <p:cNvPr id="25" name="Straight Arrow Connector 24"/>
          <p:cNvCxnSpPr>
            <a:stCxn id="24" idx="1"/>
            <a:endCxn id="6" idx="6"/>
          </p:cNvCxnSpPr>
          <p:nvPr/>
        </p:nvCxnSpPr>
        <p:spPr>
          <a:xfrm flipH="1" flipV="1">
            <a:off x="5402131" y="4001294"/>
            <a:ext cx="1096493" cy="490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633732" y="3933848"/>
            <a:ext cx="1263616" cy="369332"/>
          </a:xfrm>
          <a:prstGeom prst="rect">
            <a:avLst/>
          </a:prstGeom>
          <a:noFill/>
        </p:spPr>
        <p:txBody>
          <a:bodyPr wrap="none" rtlCol="0">
            <a:spAutoFit/>
          </a:bodyPr>
          <a:lstStyle/>
          <a:p>
            <a:r>
              <a:rPr lang="en-US" dirty="0"/>
              <a:t>Destination</a:t>
            </a:r>
          </a:p>
        </p:txBody>
      </p:sp>
    </p:spTree>
    <p:extLst>
      <p:ext uri="{BB962C8B-B14F-4D97-AF65-F5344CB8AC3E}">
        <p14:creationId xmlns:p14="http://schemas.microsoft.com/office/powerpoint/2010/main" val="31310301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GB" altLang="en-US" dirty="0"/>
              <a:t>RDF Schema</a:t>
            </a:r>
          </a:p>
        </p:txBody>
      </p:sp>
      <p:sp>
        <p:nvSpPr>
          <p:cNvPr id="37891" name="Rectangle 3"/>
          <p:cNvSpPr>
            <a:spLocks noGrp="1" noChangeArrowheads="1"/>
          </p:cNvSpPr>
          <p:nvPr>
            <p:ph idx="1"/>
          </p:nvPr>
        </p:nvSpPr>
        <p:spPr/>
        <p:txBody>
          <a:bodyPr/>
          <a:lstStyle/>
          <a:p>
            <a:pPr>
              <a:lnSpc>
                <a:spcPct val="80000"/>
              </a:lnSpc>
            </a:pPr>
            <a:r>
              <a:rPr lang="en-GB" altLang="en-US" sz="3000" dirty="0"/>
              <a:t>RDF Schema extends RDF with standard “ontology vocabulary”:</a:t>
            </a:r>
          </a:p>
          <a:p>
            <a:pPr lvl="1">
              <a:lnSpc>
                <a:spcPct val="80000"/>
              </a:lnSpc>
            </a:pPr>
            <a:r>
              <a:rPr lang="en-GB" altLang="en-US" sz="2600" dirty="0"/>
              <a:t>Class, Property</a:t>
            </a:r>
          </a:p>
          <a:p>
            <a:pPr lvl="1">
              <a:lnSpc>
                <a:spcPct val="80000"/>
              </a:lnSpc>
            </a:pPr>
            <a:r>
              <a:rPr lang="en-GB" altLang="en-US" sz="2600" dirty="0"/>
              <a:t>Type, </a:t>
            </a:r>
            <a:r>
              <a:rPr lang="en-GB" altLang="en-US" sz="2600" dirty="0" err="1"/>
              <a:t>subClassOf</a:t>
            </a:r>
            <a:endParaRPr lang="en-GB" altLang="en-US" sz="2600" dirty="0"/>
          </a:p>
          <a:p>
            <a:pPr lvl="1">
              <a:lnSpc>
                <a:spcPct val="80000"/>
              </a:lnSpc>
            </a:pPr>
            <a:r>
              <a:rPr lang="en-GB" altLang="en-US" sz="2600" dirty="0"/>
              <a:t>domain, range</a:t>
            </a:r>
          </a:p>
          <a:p>
            <a:pPr lvl="1">
              <a:lnSpc>
                <a:spcPct val="80000"/>
              </a:lnSpc>
            </a:pPr>
            <a:endParaRPr lang="en-GB" altLang="en-US" sz="2600" dirty="0"/>
          </a:p>
        </p:txBody>
      </p:sp>
      <p:sp>
        <p:nvSpPr>
          <p:cNvPr id="5" name="Slide Number Placeholder 3"/>
          <p:cNvSpPr>
            <a:spLocks noGrp="1"/>
          </p:cNvSpPr>
          <p:nvPr>
            <p:ph type="sldNum" sz="quarter" idx="12"/>
          </p:nvPr>
        </p:nvSpPr>
        <p:spPr/>
        <p:txBody>
          <a:bodyPr/>
          <a:lstStyle/>
          <a:p>
            <a:fld id="{B5771D73-1B48-437E-B201-C89598D43CF0}" type="slidenum">
              <a:rPr lang="en-US" altLang="en-US"/>
              <a:pPr/>
              <a:t>43</a:t>
            </a:fld>
            <a:endParaRPr lang="en-US" altLang="en-US"/>
          </a:p>
        </p:txBody>
      </p:sp>
    </p:spTree>
    <p:extLst>
      <p:ext uri="{BB962C8B-B14F-4D97-AF65-F5344CB8AC3E}">
        <p14:creationId xmlns:p14="http://schemas.microsoft.com/office/powerpoint/2010/main" val="38129036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3D45-0A59-454E-9702-19A99ABA67AE}" type="slidenum">
              <a:rPr lang="en-US" altLang="en-US"/>
              <a:pPr/>
              <a:t>44</a:t>
            </a:fld>
            <a:endParaRPr lang="en-US" altLang="en-US"/>
          </a:p>
        </p:txBody>
      </p:sp>
      <p:sp>
        <p:nvSpPr>
          <p:cNvPr id="259074" name="Rectangle 2"/>
          <p:cNvSpPr>
            <a:spLocks noGrp="1" noRot="1" noChangeArrowheads="1"/>
          </p:cNvSpPr>
          <p:nvPr>
            <p:ph type="title"/>
          </p:nvPr>
        </p:nvSpPr>
        <p:spPr/>
        <p:txBody>
          <a:bodyPr/>
          <a:lstStyle/>
          <a:p>
            <a:r>
              <a:rPr lang="en-US" altLang="en-US" dirty="0"/>
              <a:t>RDF Schema</a:t>
            </a:r>
          </a:p>
        </p:txBody>
      </p:sp>
      <p:sp>
        <p:nvSpPr>
          <p:cNvPr id="259075" name="Rectangle 3"/>
          <p:cNvSpPr>
            <a:spLocks noGrp="1" noChangeArrowheads="1"/>
          </p:cNvSpPr>
          <p:nvPr>
            <p:ph type="body" idx="1"/>
          </p:nvPr>
        </p:nvSpPr>
        <p:spPr/>
        <p:txBody>
          <a:bodyPr/>
          <a:lstStyle/>
          <a:p>
            <a:r>
              <a:rPr lang="en-US" altLang="en-US" dirty="0"/>
              <a:t>RDF is a universal language that enables users to describe their own vocabularies</a:t>
            </a:r>
          </a:p>
          <a:p>
            <a:r>
              <a:rPr lang="en-US" altLang="en-US" dirty="0"/>
              <a:t>But RDF does not place any restrictions about what is allowed/not allowed in any particular domain</a:t>
            </a:r>
          </a:p>
          <a:p>
            <a:r>
              <a:rPr lang="en-US" altLang="en-US" dirty="0"/>
              <a:t>User defines this using </a:t>
            </a:r>
            <a:r>
              <a:rPr lang="en-US" altLang="en-US" dirty="0">
                <a:solidFill>
                  <a:srgbClr val="FF0000"/>
                </a:solidFill>
              </a:rPr>
              <a:t>RDF Schema (RDFS)</a:t>
            </a:r>
          </a:p>
        </p:txBody>
      </p:sp>
    </p:spTree>
    <p:extLst>
      <p:ext uri="{BB962C8B-B14F-4D97-AF65-F5344CB8AC3E}">
        <p14:creationId xmlns:p14="http://schemas.microsoft.com/office/powerpoint/2010/main" val="3542177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a:spLocks noGrp="1"/>
          </p:cNvSpPr>
          <p:nvPr>
            <p:ph type="sldNum" sz="quarter" idx="10"/>
          </p:nvPr>
        </p:nvSpPr>
        <p:spPr/>
        <p:txBody>
          <a:bodyPr/>
          <a:lstStyle/>
          <a:p>
            <a:fld id="{1CCCF871-8E13-4DCA-ABFC-36750B83432B}" type="slidenum">
              <a:rPr lang="en-US" altLang="en-US"/>
              <a:pPr/>
              <a:t>45</a:t>
            </a:fld>
            <a:endParaRPr lang="en-US" altLang="en-US"/>
          </a:p>
        </p:txBody>
      </p:sp>
      <p:sp>
        <p:nvSpPr>
          <p:cNvPr id="41986" name="Rectangle 2"/>
          <p:cNvSpPr>
            <a:spLocks noGrp="1" noRot="1" noChangeArrowheads="1"/>
          </p:cNvSpPr>
          <p:nvPr>
            <p:ph type="title"/>
          </p:nvPr>
        </p:nvSpPr>
        <p:spPr/>
        <p:txBody>
          <a:bodyPr/>
          <a:lstStyle/>
          <a:p>
            <a:r>
              <a:rPr lang="en-US" altLang="en-US"/>
              <a:t>What does RDF Schema add?</a:t>
            </a:r>
          </a:p>
        </p:txBody>
      </p:sp>
      <p:sp>
        <p:nvSpPr>
          <p:cNvPr id="41987" name="Rectangle 3"/>
          <p:cNvSpPr>
            <a:spLocks noChangeArrowheads="1"/>
          </p:cNvSpPr>
          <p:nvPr/>
        </p:nvSpPr>
        <p:spPr bwMode="auto">
          <a:xfrm>
            <a:off x="2667000" y="1371600"/>
            <a:ext cx="7620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Tx/>
              <a:buChar char="•"/>
            </a:pPr>
            <a:r>
              <a:rPr lang="en-US" altLang="en-US" sz="2400">
                <a:latin typeface="Tahoma" panose="020B0604030504040204" pitchFamily="34" charset="0"/>
              </a:rPr>
              <a:t>Defines </a:t>
            </a:r>
            <a:r>
              <a:rPr lang="en-US" altLang="en-US" sz="2400">
                <a:solidFill>
                  <a:srgbClr val="0000FF"/>
                </a:solidFill>
                <a:latin typeface="Tahoma" panose="020B0604030504040204" pitchFamily="34" charset="0"/>
              </a:rPr>
              <a:t>vocabulary</a:t>
            </a:r>
            <a:r>
              <a:rPr lang="en-US" altLang="en-US" sz="2400">
                <a:latin typeface="Tahoma" panose="020B0604030504040204" pitchFamily="34" charset="0"/>
              </a:rPr>
              <a:t> for RDF</a:t>
            </a:r>
          </a:p>
          <a:p>
            <a:pPr eaLnBrk="1" hangingPunct="1">
              <a:spcBef>
                <a:spcPct val="20000"/>
              </a:spcBef>
              <a:buFontTx/>
              <a:buChar char="•"/>
            </a:pPr>
            <a:r>
              <a:rPr lang="en-US" altLang="en-US" sz="2400">
                <a:latin typeface="Tahoma" panose="020B0604030504040204" pitchFamily="34" charset="0"/>
              </a:rPr>
              <a:t>Organizes this vocabulary in a </a:t>
            </a:r>
            <a:r>
              <a:rPr lang="en-US" altLang="en-US" sz="2400">
                <a:solidFill>
                  <a:srgbClr val="0000FF"/>
                </a:solidFill>
                <a:latin typeface="Tahoma" panose="020B0604030504040204" pitchFamily="34" charset="0"/>
              </a:rPr>
              <a:t>typed hierarchy</a:t>
            </a:r>
          </a:p>
          <a:p>
            <a:pPr lvl="1" eaLnBrk="1" hangingPunct="1">
              <a:spcBef>
                <a:spcPct val="20000"/>
              </a:spcBef>
              <a:buFontTx/>
              <a:buChar char="•"/>
            </a:pPr>
            <a:r>
              <a:rPr lang="en-US" altLang="en-US" sz="2400">
                <a:latin typeface="Tahoma" panose="020B0604030504040204" pitchFamily="34" charset="0"/>
              </a:rPr>
              <a:t>Class, subClassOf, type</a:t>
            </a:r>
          </a:p>
          <a:p>
            <a:pPr lvl="1" eaLnBrk="1" hangingPunct="1">
              <a:spcBef>
                <a:spcPct val="20000"/>
              </a:spcBef>
              <a:buFontTx/>
              <a:buChar char="•"/>
            </a:pPr>
            <a:r>
              <a:rPr lang="en-US" altLang="en-US" sz="2400">
                <a:latin typeface="Tahoma" panose="020B0604030504040204" pitchFamily="34" charset="0"/>
              </a:rPr>
              <a:t>Property, subPropertyOf</a:t>
            </a:r>
          </a:p>
          <a:p>
            <a:pPr lvl="1" eaLnBrk="1" hangingPunct="1">
              <a:spcBef>
                <a:spcPct val="20000"/>
              </a:spcBef>
              <a:buFontTx/>
              <a:buChar char="•"/>
            </a:pPr>
            <a:r>
              <a:rPr lang="en-US" altLang="en-US" sz="2400">
                <a:latin typeface="Tahoma" panose="020B0604030504040204" pitchFamily="34" charset="0"/>
              </a:rPr>
              <a:t>domain, range</a:t>
            </a:r>
          </a:p>
        </p:txBody>
      </p:sp>
      <p:sp>
        <p:nvSpPr>
          <p:cNvPr id="41988" name="Oval 4"/>
          <p:cNvSpPr>
            <a:spLocks noChangeArrowheads="1"/>
          </p:cNvSpPr>
          <p:nvPr/>
        </p:nvSpPr>
        <p:spPr bwMode="auto">
          <a:xfrm>
            <a:off x="7754938" y="5513389"/>
            <a:ext cx="809682"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Alan</a:t>
            </a:r>
          </a:p>
        </p:txBody>
      </p:sp>
      <p:sp>
        <p:nvSpPr>
          <p:cNvPr id="41989" name="Oval 5"/>
          <p:cNvSpPr>
            <a:spLocks noChangeArrowheads="1"/>
          </p:cNvSpPr>
          <p:nvPr/>
        </p:nvSpPr>
        <p:spPr bwMode="auto">
          <a:xfrm>
            <a:off x="3054351" y="5529264"/>
            <a:ext cx="800485"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Tahoma" panose="020B0604030504040204" pitchFamily="34" charset="0"/>
              </a:rPr>
              <a:t>Tom</a:t>
            </a:r>
            <a:endParaRPr lang="en-US" altLang="en-US" sz="1600">
              <a:latin typeface="Tahoma" panose="020B0604030504040204" pitchFamily="34" charset="0"/>
            </a:endParaRPr>
          </a:p>
        </p:txBody>
      </p:sp>
      <p:cxnSp>
        <p:nvCxnSpPr>
          <p:cNvPr id="41990" name="AutoShape 6"/>
          <p:cNvCxnSpPr>
            <a:cxnSpLocks noChangeShapeType="1"/>
            <a:stCxn id="41989" idx="6"/>
            <a:endCxn id="41988" idx="2"/>
          </p:cNvCxnSpPr>
          <p:nvPr/>
        </p:nvCxnSpPr>
        <p:spPr bwMode="auto">
          <a:xfrm flipV="1">
            <a:off x="3854836" y="5751425"/>
            <a:ext cx="3900103" cy="158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1992" name="Oval 8"/>
          <p:cNvSpPr>
            <a:spLocks noChangeArrowheads="1"/>
          </p:cNvSpPr>
          <p:nvPr/>
        </p:nvSpPr>
        <p:spPr bwMode="auto">
          <a:xfrm>
            <a:off x="5602288" y="3505201"/>
            <a:ext cx="850528"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Staff</a:t>
            </a:r>
          </a:p>
        </p:txBody>
      </p:sp>
      <p:sp>
        <p:nvSpPr>
          <p:cNvPr id="41993" name="Oval 9"/>
          <p:cNvSpPr>
            <a:spLocks noChangeArrowheads="1"/>
          </p:cNvSpPr>
          <p:nvPr/>
        </p:nvSpPr>
        <p:spPr bwMode="auto">
          <a:xfrm>
            <a:off x="3041650" y="4505326"/>
            <a:ext cx="1301894"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Lecturer</a:t>
            </a:r>
          </a:p>
        </p:txBody>
      </p:sp>
      <p:sp>
        <p:nvSpPr>
          <p:cNvPr id="41994" name="Oval 10"/>
          <p:cNvSpPr>
            <a:spLocks noChangeArrowheads="1"/>
          </p:cNvSpPr>
          <p:nvPr/>
        </p:nvSpPr>
        <p:spPr bwMode="auto">
          <a:xfrm>
            <a:off x="7231063" y="4505326"/>
            <a:ext cx="2628852" cy="476071"/>
          </a:xfrm>
          <a:prstGeom prst="ellipse">
            <a:avLst/>
          </a:prstGeom>
          <a:solidFill>
            <a:schemeClr val="accent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Tahoma" panose="020B0604030504040204" pitchFamily="34" charset="0"/>
              </a:rPr>
              <a:t>Research Assistant</a:t>
            </a:r>
          </a:p>
        </p:txBody>
      </p:sp>
      <p:sp>
        <p:nvSpPr>
          <p:cNvPr id="41995" name="Text Box 11"/>
          <p:cNvSpPr txBox="1">
            <a:spLocks noChangeArrowheads="1"/>
          </p:cNvSpPr>
          <p:nvPr/>
        </p:nvSpPr>
        <p:spPr bwMode="auto">
          <a:xfrm>
            <a:off x="7086601" y="3794125"/>
            <a:ext cx="1311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subClassOf</a:t>
            </a:r>
          </a:p>
        </p:txBody>
      </p:sp>
      <p:sp>
        <p:nvSpPr>
          <p:cNvPr id="41996" name="Text Box 12"/>
          <p:cNvSpPr txBox="1">
            <a:spLocks noChangeArrowheads="1"/>
          </p:cNvSpPr>
          <p:nvPr/>
        </p:nvSpPr>
        <p:spPr bwMode="auto">
          <a:xfrm>
            <a:off x="3886201" y="3946525"/>
            <a:ext cx="1311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subClassOf</a:t>
            </a:r>
          </a:p>
        </p:txBody>
      </p:sp>
      <p:sp>
        <p:nvSpPr>
          <p:cNvPr id="41997" name="Text Box 13"/>
          <p:cNvSpPr txBox="1">
            <a:spLocks noChangeArrowheads="1"/>
          </p:cNvSpPr>
          <p:nvPr/>
        </p:nvSpPr>
        <p:spPr bwMode="auto">
          <a:xfrm>
            <a:off x="8229600" y="5165725"/>
            <a:ext cx="6350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type</a:t>
            </a:r>
          </a:p>
        </p:txBody>
      </p:sp>
      <p:sp>
        <p:nvSpPr>
          <p:cNvPr id="41998" name="Line 14"/>
          <p:cNvSpPr>
            <a:spLocks noChangeShapeType="1"/>
          </p:cNvSpPr>
          <p:nvPr/>
        </p:nvSpPr>
        <p:spPr bwMode="auto">
          <a:xfrm flipV="1">
            <a:off x="2438400" y="5105400"/>
            <a:ext cx="80772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p>
            <a:endParaRPr lang="en-US"/>
          </a:p>
        </p:txBody>
      </p:sp>
      <p:sp>
        <p:nvSpPr>
          <p:cNvPr id="41999" name="Rectangle 15"/>
          <p:cNvSpPr>
            <a:spLocks noChangeArrowheads="1"/>
          </p:cNvSpPr>
          <p:nvPr/>
        </p:nvSpPr>
        <p:spPr bwMode="auto">
          <a:xfrm>
            <a:off x="5029200" y="4548188"/>
            <a:ext cx="1676400" cy="381000"/>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en-US" altLang="en-US" sz="1600">
                <a:latin typeface="Avenir Heavy" pitchFamily="2" charset="0"/>
              </a:rPr>
              <a:t>supervisedBy</a:t>
            </a:r>
          </a:p>
        </p:txBody>
      </p:sp>
      <p:sp>
        <p:nvSpPr>
          <p:cNvPr id="42000" name="Text Box 16"/>
          <p:cNvSpPr txBox="1">
            <a:spLocks noChangeArrowheads="1"/>
          </p:cNvSpPr>
          <p:nvPr/>
        </p:nvSpPr>
        <p:spPr bwMode="auto">
          <a:xfrm>
            <a:off x="4276726" y="4429125"/>
            <a:ext cx="849313"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US" altLang="en-US" sz="1400" b="1">
                <a:latin typeface="Tahoma" panose="020B0604030504040204" pitchFamily="34" charset="0"/>
              </a:rPr>
              <a:t>domain</a:t>
            </a:r>
          </a:p>
        </p:txBody>
      </p:sp>
      <p:cxnSp>
        <p:nvCxnSpPr>
          <p:cNvPr id="42001" name="AutoShape 17"/>
          <p:cNvCxnSpPr>
            <a:cxnSpLocks noChangeShapeType="1"/>
            <a:stCxn id="41999" idx="1"/>
            <a:endCxn id="41993" idx="6"/>
          </p:cNvCxnSpPr>
          <p:nvPr/>
        </p:nvCxnSpPr>
        <p:spPr bwMode="auto">
          <a:xfrm flipH="1">
            <a:off x="4343544" y="4738689"/>
            <a:ext cx="685656" cy="46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2" name="AutoShape 18"/>
          <p:cNvCxnSpPr>
            <a:cxnSpLocks noChangeShapeType="1"/>
            <a:stCxn id="41999" idx="3"/>
            <a:endCxn id="41994" idx="2"/>
          </p:cNvCxnSpPr>
          <p:nvPr/>
        </p:nvCxnSpPr>
        <p:spPr bwMode="auto">
          <a:xfrm>
            <a:off x="6705601" y="4738689"/>
            <a:ext cx="525463" cy="46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3" name="AutoShape 19"/>
          <p:cNvCxnSpPr>
            <a:cxnSpLocks noChangeShapeType="1"/>
            <a:stCxn id="41988" idx="0"/>
            <a:endCxn id="41994" idx="4"/>
          </p:cNvCxnSpPr>
          <p:nvPr/>
        </p:nvCxnSpPr>
        <p:spPr bwMode="auto">
          <a:xfrm flipV="1">
            <a:off x="8159779" y="4981396"/>
            <a:ext cx="385710" cy="531992"/>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4" name="AutoShape 20"/>
          <p:cNvCxnSpPr>
            <a:cxnSpLocks noChangeShapeType="1"/>
            <a:stCxn id="41993" idx="0"/>
            <a:endCxn id="41992" idx="3"/>
          </p:cNvCxnSpPr>
          <p:nvPr/>
        </p:nvCxnSpPr>
        <p:spPr bwMode="auto">
          <a:xfrm flipV="1">
            <a:off x="3692597" y="3911553"/>
            <a:ext cx="2034248" cy="5937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005" name="AutoShape 21"/>
          <p:cNvCxnSpPr>
            <a:cxnSpLocks noChangeShapeType="1"/>
            <a:stCxn id="41994" idx="0"/>
            <a:endCxn id="41992" idx="5"/>
          </p:cNvCxnSpPr>
          <p:nvPr/>
        </p:nvCxnSpPr>
        <p:spPr bwMode="auto">
          <a:xfrm flipH="1" flipV="1">
            <a:off x="6328259" y="3911553"/>
            <a:ext cx="2217230" cy="593773"/>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006" name="Text Box 22"/>
          <p:cNvSpPr txBox="1">
            <a:spLocks noChangeArrowheads="1"/>
          </p:cNvSpPr>
          <p:nvPr/>
        </p:nvSpPr>
        <p:spPr bwMode="auto">
          <a:xfrm>
            <a:off x="6669089" y="4398963"/>
            <a:ext cx="700087"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US" altLang="en-US" sz="1400" b="1">
                <a:latin typeface="Tahoma" panose="020B0604030504040204" pitchFamily="34" charset="0"/>
              </a:rPr>
              <a:t>range</a:t>
            </a:r>
          </a:p>
        </p:txBody>
      </p:sp>
      <p:cxnSp>
        <p:nvCxnSpPr>
          <p:cNvPr id="42007" name="AutoShape 23"/>
          <p:cNvCxnSpPr>
            <a:cxnSpLocks noChangeShapeType="1"/>
            <a:stCxn id="41989" idx="0"/>
            <a:endCxn id="41993" idx="4"/>
          </p:cNvCxnSpPr>
          <p:nvPr/>
        </p:nvCxnSpPr>
        <p:spPr bwMode="auto">
          <a:xfrm flipV="1">
            <a:off x="3454593" y="4981397"/>
            <a:ext cx="238004" cy="547867"/>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2008" name="Text Box 24"/>
          <p:cNvSpPr txBox="1">
            <a:spLocks noChangeArrowheads="1"/>
          </p:cNvSpPr>
          <p:nvPr/>
        </p:nvSpPr>
        <p:spPr bwMode="auto">
          <a:xfrm>
            <a:off x="3048000" y="5083175"/>
            <a:ext cx="635000"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Tahoma" panose="020B0604030504040204" pitchFamily="34" charset="0"/>
              </a:rPr>
              <a:t>type</a:t>
            </a:r>
          </a:p>
        </p:txBody>
      </p:sp>
      <p:sp>
        <p:nvSpPr>
          <p:cNvPr id="42009" name="Text Box 25"/>
          <p:cNvSpPr txBox="1">
            <a:spLocks noChangeArrowheads="1"/>
          </p:cNvSpPr>
          <p:nvPr/>
        </p:nvSpPr>
        <p:spPr bwMode="auto">
          <a:xfrm>
            <a:off x="5550761" y="5543594"/>
            <a:ext cx="938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r>
              <a:rPr lang="en-GB" altLang="en-US" sz="1600" dirty="0" err="1">
                <a:solidFill>
                  <a:srgbClr val="0000FF"/>
                </a:solidFill>
                <a:latin typeface="Avenir Heavy" pitchFamily="2" charset="0"/>
              </a:rPr>
              <a:t>supervisedBy</a:t>
            </a:r>
            <a:endParaRPr lang="en-US" altLang="en-US" sz="1600" dirty="0">
              <a:solidFill>
                <a:srgbClr val="0000FF"/>
              </a:solidFill>
              <a:latin typeface="Avenir Heavy" pitchFamily="2" charset="0"/>
            </a:endParaRPr>
          </a:p>
        </p:txBody>
      </p:sp>
      <p:sp>
        <p:nvSpPr>
          <p:cNvPr id="42010" name="Rectangle 26"/>
          <p:cNvSpPr>
            <a:spLocks noChangeArrowheads="1"/>
          </p:cNvSpPr>
          <p:nvPr/>
        </p:nvSpPr>
        <p:spPr bwMode="auto">
          <a:xfrm>
            <a:off x="1752600" y="6400800"/>
            <a:ext cx="2381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200">
                <a:latin typeface="Trebuchet MS" panose="020B0603020202020204" pitchFamily="34" charset="0"/>
              </a:rPr>
              <a:t>[adapted from: Studer et al, 04]</a:t>
            </a:r>
          </a:p>
        </p:txBody>
      </p:sp>
      <p:sp>
        <p:nvSpPr>
          <p:cNvPr id="42011" name="Rectangle 27"/>
          <p:cNvSpPr>
            <a:spLocks noChangeArrowheads="1"/>
          </p:cNvSpPr>
          <p:nvPr/>
        </p:nvSpPr>
        <p:spPr bwMode="auto">
          <a:xfrm>
            <a:off x="8875714" y="3962401"/>
            <a:ext cx="179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Trebuchet MS" panose="020B0603020202020204" pitchFamily="34" charset="0"/>
              </a:rPr>
              <a:t>Schema(RDFS)</a:t>
            </a:r>
            <a:endParaRPr lang="en-GB" altLang="en-US" sz="2000" i="1">
              <a:latin typeface="Trebuchet MS" panose="020B0603020202020204" pitchFamily="34" charset="0"/>
            </a:endParaRPr>
          </a:p>
        </p:txBody>
      </p:sp>
      <p:sp>
        <p:nvSpPr>
          <p:cNvPr id="42012" name="Text Box 28"/>
          <p:cNvSpPr txBox="1">
            <a:spLocks noChangeArrowheads="1"/>
          </p:cNvSpPr>
          <p:nvPr/>
        </p:nvSpPr>
        <p:spPr bwMode="auto">
          <a:xfrm>
            <a:off x="9067801" y="5562601"/>
            <a:ext cx="1412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a:latin typeface="Arial" panose="020B0604020202020204" pitchFamily="34" charset="0"/>
              </a:rPr>
              <a:t>Data(RDF)</a:t>
            </a:r>
          </a:p>
        </p:txBody>
      </p:sp>
      <p:sp>
        <p:nvSpPr>
          <p:cNvPr id="42013" name="Line 29"/>
          <p:cNvSpPr>
            <a:spLocks noChangeShapeType="1"/>
          </p:cNvSpPr>
          <p:nvPr/>
        </p:nvSpPr>
        <p:spPr bwMode="auto">
          <a:xfrm flipV="1">
            <a:off x="6013427" y="5029199"/>
            <a:ext cx="6373" cy="533401"/>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20709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AutoShape 2"/>
          <p:cNvSpPr>
            <a:spLocks noGrp="1" noChangeArrowheads="1"/>
          </p:cNvSpPr>
          <p:nvPr>
            <p:ph type="title"/>
          </p:nvPr>
        </p:nvSpPr>
        <p:spPr/>
        <p:txBody>
          <a:bodyPr/>
          <a:lstStyle/>
          <a:p>
            <a:pPr eaLnBrk="1" hangingPunct="1"/>
            <a:r>
              <a:rPr lang="en-US" altLang="en-US" dirty="0"/>
              <a:t>Why Classes are Useful</a:t>
            </a:r>
            <a:endParaRPr lang="el-GR" altLang="en-US" dirty="0"/>
          </a:p>
        </p:txBody>
      </p:sp>
      <p:sp>
        <p:nvSpPr>
          <p:cNvPr id="61446" name="Rectangle 3"/>
          <p:cNvSpPr>
            <a:spLocks noGrp="1" noChangeArrowheads="1"/>
          </p:cNvSpPr>
          <p:nvPr>
            <p:ph idx="1"/>
          </p:nvPr>
        </p:nvSpPr>
        <p:spPr/>
        <p:txBody>
          <a:bodyPr/>
          <a:lstStyle/>
          <a:p>
            <a:pPr marL="533400" indent="-533400"/>
            <a:r>
              <a:rPr lang="en-US" altLang="en-US" dirty="0"/>
              <a:t>I</a:t>
            </a:r>
            <a:r>
              <a:rPr lang="el-GR" altLang="en-US" dirty="0"/>
              <a:t>mpose restrictions on what can be stated in an RDF document using the schema </a:t>
            </a:r>
            <a:endParaRPr lang="en-US" altLang="en-US" dirty="0"/>
          </a:p>
        </p:txBody>
      </p:sp>
      <p:sp>
        <p:nvSpPr>
          <p:cNvPr id="61442"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61443"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61444"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C34F00-F4BA-4589-8350-D086E799B483}" type="slidenum">
              <a:rPr lang="el-GR" altLang="en-US">
                <a:solidFill>
                  <a:schemeClr val="bg1"/>
                </a:solidFill>
              </a:rPr>
              <a:pPr eaLnBrk="1" hangingPunct="1"/>
              <a:t>46</a:t>
            </a:fld>
            <a:endParaRPr lang="el-GR" altLang="en-US">
              <a:solidFill>
                <a:schemeClr val="bg1"/>
              </a:solidFill>
            </a:endParaRPr>
          </a:p>
        </p:txBody>
      </p:sp>
    </p:spTree>
    <p:extLst>
      <p:ext uri="{BB962C8B-B14F-4D97-AF65-F5344CB8AC3E}">
        <p14:creationId xmlns:p14="http://schemas.microsoft.com/office/powerpoint/2010/main" val="2865039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2"/>
          <p:cNvSpPr>
            <a:spLocks noGrp="1" noChangeArrowheads="1"/>
          </p:cNvSpPr>
          <p:nvPr>
            <p:ph type="title"/>
          </p:nvPr>
        </p:nvSpPr>
        <p:spPr/>
        <p:txBody>
          <a:bodyPr/>
          <a:lstStyle/>
          <a:p>
            <a:r>
              <a:rPr lang="en-US" altLang="en-US" sz="3200" dirty="0"/>
              <a:t>Why Classes are Useful</a:t>
            </a:r>
            <a:endParaRPr lang="el-GR" altLang="en-US" sz="3200" dirty="0"/>
          </a:p>
        </p:txBody>
      </p:sp>
      <p:sp>
        <p:nvSpPr>
          <p:cNvPr id="62470" name="Rectangle 3"/>
          <p:cNvSpPr>
            <a:spLocks noGrp="1" noChangeArrowheads="1"/>
          </p:cNvSpPr>
          <p:nvPr>
            <p:ph idx="1"/>
          </p:nvPr>
        </p:nvSpPr>
        <p:spPr/>
        <p:txBody>
          <a:bodyPr/>
          <a:lstStyle/>
          <a:p>
            <a:pPr marL="533400" indent="-533400"/>
            <a:r>
              <a:rPr lang="en-US" altLang="en-US" dirty="0" err="1">
                <a:solidFill>
                  <a:schemeClr val="accent5"/>
                </a:solidFill>
              </a:rPr>
              <a:t>DiscreteMath</a:t>
            </a:r>
            <a:r>
              <a:rPr lang="en-US" altLang="en-US" dirty="0">
                <a:solidFill>
                  <a:schemeClr val="accent5"/>
                </a:solidFill>
              </a:rPr>
              <a:t> is-taught-by Calculus </a:t>
            </a:r>
            <a:r>
              <a:rPr lang="en-US" dirty="0">
                <a:solidFill>
                  <a:srgbClr val="FF0000"/>
                </a:solidFill>
              </a:rPr>
              <a:t>✗</a:t>
            </a:r>
            <a:endParaRPr lang="en-GB" altLang="en-US" dirty="0">
              <a:solidFill>
                <a:srgbClr val="FF0000"/>
              </a:solidFill>
            </a:endParaRPr>
          </a:p>
          <a:p>
            <a:pPr marL="914400" lvl="1" indent="-457200"/>
            <a:r>
              <a:rPr lang="en-GB" altLang="en-US" dirty="0"/>
              <a:t>We want courses to be taught by lecturers only </a:t>
            </a:r>
          </a:p>
          <a:p>
            <a:pPr marL="914400" lvl="1" indent="-457200"/>
            <a:r>
              <a:rPr lang="en-GB" altLang="en-US" dirty="0"/>
              <a:t>Restriction on values of the property “is taught by”</a:t>
            </a:r>
          </a:p>
          <a:p>
            <a:pPr marL="914400" lvl="1" indent="-457200"/>
            <a:r>
              <a:rPr lang="en-GB" altLang="en-US" b="1" dirty="0"/>
              <a:t>range restriction</a:t>
            </a:r>
            <a:endParaRPr lang="el-GR" altLang="en-US" dirty="0"/>
          </a:p>
          <a:p>
            <a:pPr marL="533400" indent="-533400"/>
            <a:r>
              <a:rPr lang="en-US" altLang="en-US" dirty="0">
                <a:solidFill>
                  <a:schemeClr val="accent5"/>
                </a:solidFill>
              </a:rPr>
              <a:t>RoomMZH5760 is-taught-by </a:t>
            </a:r>
            <a:r>
              <a:rPr lang="en-US" altLang="en-US" dirty="0" err="1">
                <a:solidFill>
                  <a:schemeClr val="accent5"/>
                </a:solidFill>
              </a:rPr>
              <a:t>DavidBillington</a:t>
            </a:r>
            <a:r>
              <a:rPr lang="en-US" altLang="en-US" dirty="0">
                <a:solidFill>
                  <a:srgbClr val="C00000"/>
                </a:solidFill>
              </a:rPr>
              <a:t> </a:t>
            </a:r>
            <a:r>
              <a:rPr lang="en-US" dirty="0">
                <a:solidFill>
                  <a:srgbClr val="FF0000"/>
                </a:solidFill>
              </a:rPr>
              <a:t>✗</a:t>
            </a:r>
            <a:endParaRPr lang="en-GB" altLang="en-US" dirty="0">
              <a:solidFill>
                <a:srgbClr val="C00000"/>
              </a:solidFill>
            </a:endParaRPr>
          </a:p>
          <a:p>
            <a:pPr marL="914400" lvl="1" indent="-457200"/>
            <a:r>
              <a:rPr lang="en-GB" altLang="en-US" dirty="0"/>
              <a:t>Only courses can be taught</a:t>
            </a:r>
          </a:p>
          <a:p>
            <a:pPr marL="914400" lvl="1" indent="-457200"/>
            <a:r>
              <a:rPr lang="en-GB" altLang="en-US" dirty="0"/>
              <a:t>Restriction on the objects to which the property can be applied</a:t>
            </a:r>
          </a:p>
          <a:p>
            <a:pPr marL="914400" lvl="1" indent="-457200"/>
            <a:r>
              <a:rPr lang="en-GB" altLang="en-US" b="1" dirty="0"/>
              <a:t>domain</a:t>
            </a:r>
            <a:r>
              <a:rPr lang="en-GB" altLang="en-US" dirty="0"/>
              <a:t> </a:t>
            </a:r>
            <a:r>
              <a:rPr lang="en-GB" altLang="en-US" b="1" dirty="0"/>
              <a:t>restriction</a:t>
            </a:r>
            <a:endParaRPr lang="el-GR" altLang="en-US" dirty="0"/>
          </a:p>
        </p:txBody>
      </p:sp>
      <p:sp>
        <p:nvSpPr>
          <p:cNvPr id="624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624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624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8244731-0152-42A7-AAB4-264F6858B892}" type="slidenum">
              <a:rPr lang="el-GR" altLang="en-US">
                <a:solidFill>
                  <a:schemeClr val="bg1"/>
                </a:solidFill>
              </a:rPr>
              <a:pPr eaLnBrk="1" hangingPunct="1"/>
              <a:t>47</a:t>
            </a:fld>
            <a:endParaRPr lang="el-GR" altLang="en-US">
              <a:solidFill>
                <a:schemeClr val="bg1"/>
              </a:solidFill>
            </a:endParaRPr>
          </a:p>
        </p:txBody>
      </p:sp>
    </p:spTree>
    <p:extLst>
      <p:ext uri="{BB962C8B-B14F-4D97-AF65-F5344CB8AC3E}">
        <p14:creationId xmlns:p14="http://schemas.microsoft.com/office/powerpoint/2010/main" val="34248451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6451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6451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D33294-B0B8-4832-9F20-43C72C93C222}" type="slidenum">
              <a:rPr lang="el-GR" altLang="en-US">
                <a:solidFill>
                  <a:schemeClr val="bg1"/>
                </a:solidFill>
              </a:rPr>
              <a:pPr eaLnBrk="1" hangingPunct="1"/>
              <a:t>48</a:t>
            </a:fld>
            <a:endParaRPr lang="el-GR" altLang="en-US">
              <a:solidFill>
                <a:schemeClr val="bg1"/>
              </a:solidFill>
            </a:endParaRPr>
          </a:p>
        </p:txBody>
      </p:sp>
      <p:sp>
        <p:nvSpPr>
          <p:cNvPr id="64517" name="AutoShape 2"/>
          <p:cNvSpPr>
            <a:spLocks noGrp="1" noChangeArrowheads="1"/>
          </p:cNvSpPr>
          <p:nvPr>
            <p:ph type="title"/>
          </p:nvPr>
        </p:nvSpPr>
        <p:spPr/>
        <p:txBody>
          <a:bodyPr/>
          <a:lstStyle/>
          <a:p>
            <a:pPr eaLnBrk="1" hangingPunct="1"/>
            <a:r>
              <a:rPr lang="en-US" altLang="en-US"/>
              <a:t>Class Hierarchy Example</a:t>
            </a:r>
            <a:endParaRPr lang="el-GR" altLang="en-US"/>
          </a:p>
        </p:txBody>
      </p:sp>
      <p:pic>
        <p:nvPicPr>
          <p:cNvPr id="5" name="Content Placeholder 4">
            <a:extLst>
              <a:ext uri="{FF2B5EF4-FFF2-40B4-BE49-F238E27FC236}">
                <a16:creationId xmlns:a16="http://schemas.microsoft.com/office/drawing/2014/main" id="{39F275B4-3941-4D57-8F46-ADCF2C8F8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240290"/>
            <a:ext cx="7372350" cy="3181350"/>
          </a:xfrm>
        </p:spPr>
      </p:pic>
    </p:spTree>
    <p:extLst>
      <p:ext uri="{BB962C8B-B14F-4D97-AF65-F5344CB8AC3E}">
        <p14:creationId xmlns:p14="http://schemas.microsoft.com/office/powerpoint/2010/main" val="37394127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AutoShape 2"/>
          <p:cNvSpPr>
            <a:spLocks noGrp="1" noChangeArrowheads="1"/>
          </p:cNvSpPr>
          <p:nvPr>
            <p:ph type="title"/>
          </p:nvPr>
        </p:nvSpPr>
        <p:spPr/>
        <p:txBody>
          <a:bodyPr/>
          <a:lstStyle/>
          <a:p>
            <a:pPr eaLnBrk="1" hangingPunct="1"/>
            <a:r>
              <a:rPr lang="en-US" altLang="en-US"/>
              <a:t>Inheritance in Class Hierarchies</a:t>
            </a:r>
            <a:endParaRPr lang="el-GR" altLang="en-US"/>
          </a:p>
        </p:txBody>
      </p:sp>
      <p:sp>
        <p:nvSpPr>
          <p:cNvPr id="65542" name="Rectangle 3"/>
          <p:cNvSpPr>
            <a:spLocks noGrp="1" noChangeArrowheads="1"/>
          </p:cNvSpPr>
          <p:nvPr>
            <p:ph idx="1"/>
          </p:nvPr>
        </p:nvSpPr>
        <p:spPr/>
        <p:txBody>
          <a:bodyPr/>
          <a:lstStyle/>
          <a:p>
            <a:pPr marL="533400" indent="-533400"/>
            <a:r>
              <a:rPr lang="en-US" altLang="en-US" sz="2400" dirty="0"/>
              <a:t>Range restriction: </a:t>
            </a:r>
            <a:r>
              <a:rPr lang="el-GR" altLang="en-US" sz="2400" b="1" dirty="0"/>
              <a:t>Courses must be taught by academic staff members only</a:t>
            </a:r>
            <a:r>
              <a:rPr lang="el-GR" altLang="en-US" sz="2400" dirty="0"/>
              <a:t> </a:t>
            </a:r>
            <a:endParaRPr lang="en-US" altLang="en-US" sz="2400" dirty="0"/>
          </a:p>
          <a:p>
            <a:pPr marL="990600" lvl="1" indent="-533400"/>
            <a:r>
              <a:rPr lang="en-US" altLang="en-US" sz="2000" dirty="0"/>
              <a:t>David </a:t>
            </a:r>
            <a:r>
              <a:rPr lang="en-US" altLang="en-US" sz="2000" dirty="0" err="1"/>
              <a:t>Billington</a:t>
            </a:r>
            <a:r>
              <a:rPr lang="en-US" altLang="en-US" sz="2000" dirty="0"/>
              <a:t> </a:t>
            </a:r>
            <a:r>
              <a:rPr lang="el-GR" altLang="en-US" sz="2000" dirty="0"/>
              <a:t>is a professor </a:t>
            </a:r>
            <a:endParaRPr lang="en-US" altLang="en-US" sz="2000" dirty="0"/>
          </a:p>
          <a:p>
            <a:pPr marL="990600" lvl="1" indent="-533400"/>
            <a:r>
              <a:rPr lang="en-US" altLang="en-US" sz="2000" dirty="0"/>
              <a:t>He </a:t>
            </a:r>
            <a:r>
              <a:rPr lang="el-GR" altLang="en-US" sz="2000" dirty="0">
                <a:solidFill>
                  <a:schemeClr val="accent1"/>
                </a:solidFill>
              </a:rPr>
              <a:t>inherit</a:t>
            </a:r>
            <a:r>
              <a:rPr lang="en-US" altLang="en-US" sz="2000" dirty="0">
                <a:solidFill>
                  <a:schemeClr val="accent1"/>
                </a:solidFill>
              </a:rPr>
              <a:t>s</a:t>
            </a:r>
            <a:r>
              <a:rPr lang="en-US" altLang="en-US" sz="2000" dirty="0"/>
              <a:t> </a:t>
            </a:r>
            <a:r>
              <a:rPr lang="el-GR" altLang="en-US" sz="2000" dirty="0"/>
              <a:t>the ability to teach from the class of academic staff members </a:t>
            </a:r>
            <a:endParaRPr lang="en-US" altLang="en-US" sz="2000" dirty="0"/>
          </a:p>
          <a:p>
            <a:pPr marL="533400" indent="-533400"/>
            <a:r>
              <a:rPr lang="en-US" altLang="en-US" sz="2400" dirty="0"/>
              <a:t>RDF Schema </a:t>
            </a:r>
            <a:r>
              <a:rPr lang="en-GB" altLang="en-US" sz="2400" dirty="0"/>
              <a:t>fixes the semantics of “is a subclass of”</a:t>
            </a:r>
          </a:p>
        </p:txBody>
      </p:sp>
      <p:sp>
        <p:nvSpPr>
          <p:cNvPr id="65538"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6553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6554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3835D5-106D-4AE2-949A-5142738FAFC7}" type="slidenum">
              <a:rPr lang="el-GR" altLang="en-US">
                <a:solidFill>
                  <a:schemeClr val="bg1"/>
                </a:solidFill>
              </a:rPr>
              <a:pPr eaLnBrk="1" hangingPunct="1"/>
              <a:t>49</a:t>
            </a:fld>
            <a:endParaRPr lang="el-GR" altLang="en-US">
              <a:solidFill>
                <a:schemeClr val="bg1"/>
              </a:solidFill>
            </a:endParaRPr>
          </a:p>
        </p:txBody>
      </p:sp>
    </p:spTree>
    <p:extLst>
      <p:ext uri="{BB962C8B-B14F-4D97-AF65-F5344CB8AC3E}">
        <p14:creationId xmlns:p14="http://schemas.microsoft.com/office/powerpoint/2010/main" val="3332844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6E9C297-58E9-4586-99C3-61BFADC02C5A}" type="slidenum">
              <a:rPr lang="en-US" altLang="en-US"/>
              <a:pPr/>
              <a:t>5</a:t>
            </a:fld>
            <a:endParaRPr lang="en-US" altLang="en-US"/>
          </a:p>
        </p:txBody>
      </p:sp>
      <p:sp>
        <p:nvSpPr>
          <p:cNvPr id="15362" name="Rectangle 2"/>
          <p:cNvSpPr>
            <a:spLocks noGrp="1" noRot="1" noChangeArrowheads="1"/>
          </p:cNvSpPr>
          <p:nvPr>
            <p:ph type="title"/>
          </p:nvPr>
        </p:nvSpPr>
        <p:spPr/>
        <p:txBody>
          <a:bodyPr/>
          <a:lstStyle/>
          <a:p>
            <a:r>
              <a:rPr lang="en-GB" altLang="en-US"/>
              <a:t>Today’s Web</a:t>
            </a:r>
          </a:p>
        </p:txBody>
      </p:sp>
      <p:sp>
        <p:nvSpPr>
          <p:cNvPr id="15363" name="Rectangle 3"/>
          <p:cNvSpPr>
            <a:spLocks noGrp="1" noChangeArrowheads="1"/>
          </p:cNvSpPr>
          <p:nvPr>
            <p:ph type="body" idx="1"/>
          </p:nvPr>
        </p:nvSpPr>
        <p:spPr/>
        <p:txBody>
          <a:bodyPr/>
          <a:lstStyle/>
          <a:p>
            <a:r>
              <a:rPr lang="en-GB" altLang="en-US" dirty="0"/>
              <a:t>Currently most of the Web content is suitable for human use.</a:t>
            </a:r>
          </a:p>
          <a:p>
            <a:r>
              <a:rPr lang="en-GB" altLang="en-US" dirty="0"/>
              <a:t>Typical uses of the Web today are information seeking, publishing, and using, searching for people and products, shopping, reviewing catalogues, etc. </a:t>
            </a:r>
          </a:p>
          <a:p>
            <a:r>
              <a:rPr lang="en-GB" altLang="en-US" dirty="0"/>
              <a:t>Dynamic pages generated based on information from databases but </a:t>
            </a:r>
            <a:r>
              <a:rPr lang="en-GB" altLang="en-US" i="1" dirty="0"/>
              <a:t>without</a:t>
            </a:r>
            <a:r>
              <a:rPr lang="en-GB" altLang="en-US" dirty="0"/>
              <a:t> the original </a:t>
            </a:r>
            <a:r>
              <a:rPr lang="en-GB" altLang="en-US" dirty="0">
                <a:solidFill>
                  <a:srgbClr val="FF0000"/>
                </a:solidFill>
              </a:rPr>
              <a:t>structure</a:t>
            </a:r>
            <a:r>
              <a:rPr lang="en-GB" altLang="en-US" dirty="0"/>
              <a:t> in the databases.</a:t>
            </a:r>
          </a:p>
        </p:txBody>
      </p:sp>
    </p:spTree>
    <p:extLst>
      <p:ext uri="{BB962C8B-B14F-4D97-AF65-F5344CB8AC3E}">
        <p14:creationId xmlns:p14="http://schemas.microsoft.com/office/powerpoint/2010/main" val="26717563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AutoShape 2"/>
          <p:cNvSpPr>
            <a:spLocks noGrp="1" noChangeArrowheads="1"/>
          </p:cNvSpPr>
          <p:nvPr>
            <p:ph type="title"/>
          </p:nvPr>
        </p:nvSpPr>
        <p:spPr/>
        <p:txBody>
          <a:bodyPr/>
          <a:lstStyle/>
          <a:p>
            <a:pPr eaLnBrk="1" hangingPunct="1"/>
            <a:r>
              <a:rPr lang="en-US" altLang="en-US"/>
              <a:t>Core Classes</a:t>
            </a:r>
            <a:endParaRPr lang="el-GR" altLang="en-US"/>
          </a:p>
        </p:txBody>
      </p:sp>
      <p:sp>
        <p:nvSpPr>
          <p:cNvPr id="72710" name="Rectangle 3"/>
          <p:cNvSpPr>
            <a:spLocks noGrp="1" noChangeArrowheads="1"/>
          </p:cNvSpPr>
          <p:nvPr>
            <p:ph idx="1"/>
          </p:nvPr>
        </p:nvSpPr>
        <p:spPr/>
        <p:txBody>
          <a:bodyPr/>
          <a:lstStyle/>
          <a:p>
            <a:pPr marL="533400" indent="-533400">
              <a:lnSpc>
                <a:spcPct val="80000"/>
              </a:lnSpc>
              <a:tabLst>
                <a:tab pos="1612900" algn="l"/>
                <a:tab pos="2057400" algn="l"/>
              </a:tabLst>
            </a:pPr>
            <a:r>
              <a:rPr lang="en-US" altLang="en-US" sz="3200" b="1" dirty="0" err="1"/>
              <a:t>rdfs:Resource</a:t>
            </a:r>
            <a:r>
              <a:rPr lang="en-US" altLang="en-US" sz="3200" dirty="0"/>
              <a:t>, the class of all resources</a:t>
            </a:r>
          </a:p>
          <a:p>
            <a:pPr marL="533400" indent="-533400">
              <a:lnSpc>
                <a:spcPct val="80000"/>
              </a:lnSpc>
              <a:tabLst>
                <a:tab pos="1612900" algn="l"/>
                <a:tab pos="2057400" algn="l"/>
              </a:tabLst>
            </a:pPr>
            <a:r>
              <a:rPr lang="en-US" altLang="en-US" sz="3200" b="1" dirty="0" err="1"/>
              <a:t>rdfs:Class</a:t>
            </a:r>
            <a:r>
              <a:rPr lang="en-US" altLang="en-US" sz="3200" dirty="0"/>
              <a:t>, the class of all classes</a:t>
            </a:r>
          </a:p>
          <a:p>
            <a:pPr marL="533400" indent="-533400">
              <a:lnSpc>
                <a:spcPct val="80000"/>
              </a:lnSpc>
              <a:tabLst>
                <a:tab pos="1612900" algn="l"/>
                <a:tab pos="2057400" algn="l"/>
              </a:tabLst>
            </a:pPr>
            <a:r>
              <a:rPr lang="en-US" altLang="en-US" sz="3200" b="1" dirty="0" err="1"/>
              <a:t>rdfs:Literal</a:t>
            </a:r>
            <a:r>
              <a:rPr lang="en-US" altLang="en-US" sz="3200" dirty="0"/>
              <a:t>, the class of all literals (strings) </a:t>
            </a:r>
            <a:endParaRPr lang="en-GB" altLang="en-US" sz="3200" dirty="0"/>
          </a:p>
        </p:txBody>
      </p:sp>
      <p:sp>
        <p:nvSpPr>
          <p:cNvPr id="7270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7270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7270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7F7A4B-3302-4275-A237-90302EACE174}" type="slidenum">
              <a:rPr lang="el-GR" altLang="en-US">
                <a:solidFill>
                  <a:schemeClr val="bg1"/>
                </a:solidFill>
              </a:rPr>
              <a:pPr eaLnBrk="1" hangingPunct="1"/>
              <a:t>50</a:t>
            </a:fld>
            <a:endParaRPr lang="el-GR" altLang="en-US">
              <a:solidFill>
                <a:schemeClr val="bg1"/>
              </a:solidFill>
            </a:endParaRPr>
          </a:p>
        </p:txBody>
      </p:sp>
    </p:spTree>
    <p:extLst>
      <p:ext uri="{BB962C8B-B14F-4D97-AF65-F5344CB8AC3E}">
        <p14:creationId xmlns:p14="http://schemas.microsoft.com/office/powerpoint/2010/main" val="14908737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AutoShape 2"/>
          <p:cNvSpPr>
            <a:spLocks noGrp="1" noChangeArrowheads="1"/>
          </p:cNvSpPr>
          <p:nvPr>
            <p:ph type="title"/>
          </p:nvPr>
        </p:nvSpPr>
        <p:spPr/>
        <p:txBody>
          <a:bodyPr/>
          <a:lstStyle/>
          <a:p>
            <a:pPr eaLnBrk="1" hangingPunct="1"/>
            <a:r>
              <a:rPr lang="el-GR" altLang="en-US"/>
              <a:t>Core Properties</a:t>
            </a:r>
          </a:p>
        </p:txBody>
      </p:sp>
      <p:sp>
        <p:nvSpPr>
          <p:cNvPr id="73734" name="Rectangle 3"/>
          <p:cNvSpPr>
            <a:spLocks noGrp="1" noChangeArrowheads="1"/>
          </p:cNvSpPr>
          <p:nvPr>
            <p:ph idx="1"/>
          </p:nvPr>
        </p:nvSpPr>
        <p:spPr/>
        <p:txBody>
          <a:bodyPr/>
          <a:lstStyle/>
          <a:p>
            <a:pPr marL="533400" indent="-533400"/>
            <a:r>
              <a:rPr lang="en-US" altLang="en-US" b="1" dirty="0" err="1"/>
              <a:t>rdfs:subClassOf</a:t>
            </a:r>
            <a:r>
              <a:rPr lang="en-US" altLang="en-US" dirty="0"/>
              <a:t>, </a:t>
            </a:r>
            <a:r>
              <a:rPr lang="en-US" altLang="en-US" dirty="0" smtClean="0"/>
              <a:t>relates </a:t>
            </a:r>
            <a:r>
              <a:rPr lang="en-US" altLang="en-US" dirty="0"/>
              <a:t>a class to one of its </a:t>
            </a:r>
            <a:r>
              <a:rPr lang="en-US" altLang="en-US" dirty="0" err="1"/>
              <a:t>superclasses</a:t>
            </a:r>
            <a:endParaRPr lang="en-GB" altLang="en-US" dirty="0"/>
          </a:p>
          <a:p>
            <a:pPr marL="914400" lvl="1" indent="-457200"/>
            <a:r>
              <a:rPr lang="en-GB" altLang="en-US" dirty="0"/>
              <a:t>All instances of a class are instances of its superclass</a:t>
            </a:r>
          </a:p>
          <a:p>
            <a:pPr marL="533400" indent="-533400"/>
            <a:r>
              <a:rPr lang="en-US" altLang="en-US" b="1" dirty="0" err="1"/>
              <a:t>rdfs:subPropertyOf</a:t>
            </a:r>
            <a:r>
              <a:rPr lang="en-US" altLang="en-US" dirty="0"/>
              <a:t>, relates a property to one of its </a:t>
            </a:r>
            <a:r>
              <a:rPr lang="en-US" altLang="en-US" dirty="0" err="1"/>
              <a:t>superproperties</a:t>
            </a:r>
            <a:endParaRPr lang="en-US" altLang="en-US" dirty="0"/>
          </a:p>
          <a:p>
            <a:pPr marL="533400" indent="-533400"/>
            <a:r>
              <a:rPr lang="en-US" altLang="en-US" sz="2400" b="1" dirty="0" err="1"/>
              <a:t>rdfs:domain</a:t>
            </a:r>
            <a:r>
              <a:rPr lang="en-US" altLang="en-US" sz="2400" dirty="0"/>
              <a:t>, specifies the domain of a property P</a:t>
            </a:r>
            <a:endParaRPr lang="en-GB" altLang="en-US" sz="2400" dirty="0"/>
          </a:p>
          <a:p>
            <a:pPr marL="914400" lvl="1" indent="-457200"/>
            <a:r>
              <a:rPr lang="en-GB" altLang="en-US" sz="2000" dirty="0"/>
              <a:t>The class of those resources that may appear as subjects in a triple with predicate P</a:t>
            </a:r>
          </a:p>
          <a:p>
            <a:pPr marL="914400" lvl="1" indent="-457200"/>
            <a:r>
              <a:rPr lang="en-GB" altLang="en-US" sz="2000" dirty="0"/>
              <a:t>If the domain is not specified, then any resource can be the subject</a:t>
            </a:r>
            <a:endParaRPr lang="en-US" altLang="en-US" sz="2000" b="1" dirty="0"/>
          </a:p>
          <a:p>
            <a:pPr marL="533400" indent="-533400"/>
            <a:r>
              <a:rPr lang="en-US" altLang="en-US" sz="2400" b="1" dirty="0" err="1"/>
              <a:t>rdfs:range</a:t>
            </a:r>
            <a:r>
              <a:rPr lang="en-US" altLang="en-US" sz="2400" dirty="0"/>
              <a:t>, specifies the range of a property P</a:t>
            </a:r>
            <a:endParaRPr lang="en-GB" altLang="en-US" sz="2400" dirty="0"/>
          </a:p>
          <a:p>
            <a:pPr marL="914400" lvl="1" indent="-457200"/>
            <a:r>
              <a:rPr lang="en-GB" altLang="en-US" sz="2000" dirty="0"/>
              <a:t>The class of those resources that may appear as values in a triple with predicate P</a:t>
            </a:r>
            <a:endParaRPr lang="el-GR" altLang="en-US" sz="2000" dirty="0"/>
          </a:p>
          <a:p>
            <a:pPr marL="533400" indent="-533400"/>
            <a:endParaRPr lang="el-GR" altLang="en-US" dirty="0"/>
          </a:p>
        </p:txBody>
      </p:sp>
      <p:sp>
        <p:nvSpPr>
          <p:cNvPr id="7373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7373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7373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80A010-98D2-4A1C-83B2-CD5AA0B8EADC}" type="slidenum">
              <a:rPr lang="el-GR" altLang="en-US">
                <a:solidFill>
                  <a:schemeClr val="bg1"/>
                </a:solidFill>
              </a:rPr>
              <a:pPr eaLnBrk="1" hangingPunct="1"/>
              <a:t>51</a:t>
            </a:fld>
            <a:endParaRPr lang="el-GR" altLang="en-US">
              <a:solidFill>
                <a:schemeClr val="bg1"/>
              </a:solidFill>
            </a:endParaRPr>
          </a:p>
        </p:txBody>
      </p:sp>
    </p:spTree>
    <p:extLst>
      <p:ext uri="{BB962C8B-B14F-4D97-AF65-F5344CB8AC3E}">
        <p14:creationId xmlns:p14="http://schemas.microsoft.com/office/powerpoint/2010/main" val="5049116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7577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7578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CD93ED-F1B0-46D7-8ADF-335A51D870E4}" type="slidenum">
              <a:rPr lang="el-GR" altLang="en-US">
                <a:solidFill>
                  <a:schemeClr val="bg1"/>
                </a:solidFill>
              </a:rPr>
              <a:pPr eaLnBrk="1" hangingPunct="1"/>
              <a:t>52</a:t>
            </a:fld>
            <a:endParaRPr lang="el-GR" altLang="en-US">
              <a:solidFill>
                <a:schemeClr val="bg1"/>
              </a:solidFill>
            </a:endParaRPr>
          </a:p>
        </p:txBody>
      </p:sp>
      <p:sp>
        <p:nvSpPr>
          <p:cNvPr id="75781" name="AutoShape 2"/>
          <p:cNvSpPr>
            <a:spLocks noGrp="1" noChangeArrowheads="1"/>
          </p:cNvSpPr>
          <p:nvPr>
            <p:ph type="title"/>
          </p:nvPr>
        </p:nvSpPr>
        <p:spPr/>
        <p:txBody>
          <a:bodyPr/>
          <a:lstStyle/>
          <a:p>
            <a:pPr eaLnBrk="1" hangingPunct="1"/>
            <a:r>
              <a:rPr lang="en-US" altLang="en-US" dirty="0"/>
              <a:t>Examples</a:t>
            </a:r>
            <a:r>
              <a:rPr lang="el-GR" altLang="en-US" dirty="0"/>
              <a:t> </a:t>
            </a:r>
          </a:p>
        </p:txBody>
      </p:sp>
      <p:sp>
        <p:nvSpPr>
          <p:cNvPr id="7578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a:latin typeface="Consolas" panose="020B0609020204030204" pitchFamily="49" charset="0"/>
              </a:rPr>
              <a:t>&lt;</a:t>
            </a:r>
            <a:r>
              <a:rPr lang="en-US" altLang="en-US" sz="2400" dirty="0" err="1">
                <a:latin typeface="Consolas" panose="020B0609020204030204" pitchFamily="49" charset="0"/>
              </a:rPr>
              <a:t>rdfs:Class</a:t>
            </a:r>
            <a:r>
              <a:rPr lang="en-US" altLang="en-US" sz="2400" dirty="0">
                <a:latin typeface="Consolas" panose="020B0609020204030204" pitchFamily="49" charset="0"/>
              </a:rPr>
              <a:t> </a:t>
            </a:r>
            <a:r>
              <a:rPr lang="en-US" altLang="en-US" sz="2400" dirty="0" err="1">
                <a:latin typeface="Consolas" panose="020B0609020204030204" pitchFamily="49" charset="0"/>
              </a:rPr>
              <a:t>rdf:about</a:t>
            </a:r>
            <a:r>
              <a:rPr lang="en-US" altLang="en-US" sz="2400" dirty="0">
                <a:latin typeface="Consolas" panose="020B0609020204030204" pitchFamily="49" charset="0"/>
              </a:rPr>
              <a:t>="#lecturer"&gt;</a:t>
            </a:r>
          </a:p>
          <a:p>
            <a:pPr eaLnBrk="1" hangingPunct="1">
              <a:buFont typeface="Wingdings" panose="05000000000000000000" pitchFamily="2" charset="2"/>
              <a:buNone/>
            </a:pPr>
            <a:r>
              <a:rPr lang="en-US" altLang="en-US" sz="2400" dirty="0">
                <a:latin typeface="Consolas" panose="020B0609020204030204" pitchFamily="49" charset="0"/>
              </a:rPr>
              <a:t>	&lt;</a:t>
            </a:r>
            <a:r>
              <a:rPr lang="en-US" altLang="en-US" sz="2400" dirty="0" err="1">
                <a:latin typeface="Consolas" panose="020B0609020204030204" pitchFamily="49" charset="0"/>
              </a:rPr>
              <a:t>rdfs:subClassOf</a:t>
            </a:r>
            <a:r>
              <a:rPr lang="en-US" altLang="en-US" sz="2400" dirty="0">
                <a:latin typeface="Consolas" panose="020B0609020204030204" pitchFamily="49" charset="0"/>
              </a:rPr>
              <a:t> </a:t>
            </a:r>
            <a:r>
              <a:rPr lang="en-US" altLang="en-US" sz="2400" dirty="0" err="1">
                <a:latin typeface="Consolas" panose="020B0609020204030204" pitchFamily="49" charset="0"/>
              </a:rPr>
              <a:t>rdf:resource</a:t>
            </a:r>
            <a:r>
              <a:rPr lang="en-US" altLang="en-US" sz="2400" dirty="0">
                <a:latin typeface="Consolas" panose="020B0609020204030204" pitchFamily="49" charset="0"/>
              </a:rPr>
              <a:t>="#</a:t>
            </a:r>
            <a:r>
              <a:rPr lang="en-US" altLang="en-US" sz="2400" dirty="0" err="1">
                <a:latin typeface="Consolas" panose="020B0609020204030204" pitchFamily="49" charset="0"/>
              </a:rPr>
              <a:t>staffMember</a:t>
            </a:r>
            <a:r>
              <a:rPr lang="en-US" altLang="en-US" sz="2400" dirty="0">
                <a:latin typeface="Consolas" panose="020B0609020204030204" pitchFamily="49" charset="0"/>
              </a:rPr>
              <a:t>"/&gt;</a:t>
            </a:r>
          </a:p>
          <a:p>
            <a:pPr eaLnBrk="1" hangingPunct="1">
              <a:spcAft>
                <a:spcPct val="50000"/>
              </a:spcAft>
              <a:buFont typeface="Wingdings" panose="05000000000000000000" pitchFamily="2" charset="2"/>
              <a:buNone/>
            </a:pPr>
            <a:r>
              <a:rPr lang="en-US" altLang="en-US" sz="2400" dirty="0">
                <a:latin typeface="Consolas" panose="020B0609020204030204" pitchFamily="49" charset="0"/>
              </a:rPr>
              <a:t>&lt;/</a:t>
            </a:r>
            <a:r>
              <a:rPr lang="en-US" altLang="en-US" sz="2400" dirty="0" err="1">
                <a:latin typeface="Consolas" panose="020B0609020204030204" pitchFamily="49" charset="0"/>
              </a:rPr>
              <a:t>rdfs:Class</a:t>
            </a:r>
            <a:r>
              <a:rPr lang="en-US" altLang="en-US" sz="2400" dirty="0">
                <a:latin typeface="Consolas" panose="020B0609020204030204" pitchFamily="49" charset="0"/>
              </a:rPr>
              <a:t>&gt;</a:t>
            </a:r>
          </a:p>
          <a:p>
            <a:pPr eaLnBrk="1" hangingPunct="1">
              <a:buFont typeface="Wingdings" panose="05000000000000000000" pitchFamily="2" charset="2"/>
              <a:buNone/>
            </a:pPr>
            <a:r>
              <a:rPr lang="en-US" altLang="en-US" sz="2400" dirty="0">
                <a:latin typeface="Consolas" panose="020B0609020204030204" pitchFamily="49" charset="0"/>
              </a:rPr>
              <a:t>&lt;</a:t>
            </a:r>
            <a:r>
              <a:rPr lang="en-US" altLang="en-US" sz="2400" dirty="0" err="1">
                <a:latin typeface="Consolas" panose="020B0609020204030204" pitchFamily="49" charset="0"/>
              </a:rPr>
              <a:t>rdf:Property</a:t>
            </a:r>
            <a:r>
              <a:rPr lang="en-US" altLang="en-US" sz="2400" dirty="0">
                <a:latin typeface="Consolas" panose="020B0609020204030204" pitchFamily="49" charset="0"/>
              </a:rPr>
              <a:t> </a:t>
            </a:r>
            <a:r>
              <a:rPr lang="en-US" altLang="en-US" sz="2400" dirty="0" err="1">
                <a:latin typeface="Consolas" panose="020B0609020204030204" pitchFamily="49" charset="0"/>
              </a:rPr>
              <a:t>rdf:ID</a:t>
            </a:r>
            <a:r>
              <a:rPr lang="en-US" altLang="en-US" sz="2400" dirty="0">
                <a:latin typeface="Consolas" panose="020B0609020204030204" pitchFamily="49" charset="0"/>
              </a:rPr>
              <a:t>="phone"&gt;</a:t>
            </a:r>
          </a:p>
          <a:p>
            <a:pPr eaLnBrk="1" hangingPunct="1">
              <a:buFont typeface="Wingdings" panose="05000000000000000000" pitchFamily="2" charset="2"/>
              <a:buNone/>
            </a:pPr>
            <a:r>
              <a:rPr lang="en-US" altLang="en-US" sz="2400" dirty="0">
                <a:latin typeface="Consolas" panose="020B0609020204030204" pitchFamily="49" charset="0"/>
              </a:rPr>
              <a:t>		&lt;</a:t>
            </a:r>
            <a:r>
              <a:rPr lang="en-US" altLang="en-US" sz="2400" dirty="0" err="1">
                <a:latin typeface="Consolas" panose="020B0609020204030204" pitchFamily="49" charset="0"/>
              </a:rPr>
              <a:t>rdfs:domain</a:t>
            </a:r>
            <a:r>
              <a:rPr lang="en-US" altLang="en-US" sz="2400" dirty="0">
                <a:latin typeface="Consolas" panose="020B0609020204030204" pitchFamily="49" charset="0"/>
              </a:rPr>
              <a:t> </a:t>
            </a:r>
            <a:r>
              <a:rPr lang="en-US" altLang="en-US" sz="2400" dirty="0" err="1">
                <a:latin typeface="Consolas" panose="020B0609020204030204" pitchFamily="49" charset="0"/>
              </a:rPr>
              <a:t>rdf:resource</a:t>
            </a:r>
            <a:r>
              <a:rPr lang="en-US" altLang="en-US" sz="2400" dirty="0">
                <a:latin typeface="Consolas" panose="020B0609020204030204" pitchFamily="49" charset="0"/>
              </a:rPr>
              <a:t>="#</a:t>
            </a:r>
            <a:r>
              <a:rPr lang="en-US" altLang="en-US" sz="2400" dirty="0" err="1">
                <a:latin typeface="Consolas" panose="020B0609020204030204" pitchFamily="49" charset="0"/>
              </a:rPr>
              <a:t>staffMember</a:t>
            </a:r>
            <a:r>
              <a:rPr lang="en-US" altLang="en-US" sz="2400" dirty="0">
                <a:latin typeface="Consolas" panose="020B0609020204030204" pitchFamily="49" charset="0"/>
              </a:rPr>
              <a:t>"/&gt;</a:t>
            </a:r>
          </a:p>
          <a:p>
            <a:pPr eaLnBrk="1" hangingPunct="1">
              <a:buFont typeface="Wingdings" panose="05000000000000000000" pitchFamily="2" charset="2"/>
              <a:buNone/>
            </a:pPr>
            <a:r>
              <a:rPr lang="en-US" altLang="en-US" sz="2400" dirty="0">
                <a:latin typeface="Consolas" panose="020B0609020204030204" pitchFamily="49" charset="0"/>
              </a:rPr>
              <a:t>		&lt;</a:t>
            </a:r>
            <a:r>
              <a:rPr lang="en-US" altLang="en-US" sz="2400" dirty="0" err="1">
                <a:latin typeface="Consolas" panose="020B0609020204030204" pitchFamily="49" charset="0"/>
              </a:rPr>
              <a:t>rdfs:range</a:t>
            </a:r>
            <a:r>
              <a:rPr lang="en-US" altLang="en-US" sz="2400" dirty="0">
                <a:latin typeface="Consolas" panose="020B0609020204030204" pitchFamily="49" charset="0"/>
              </a:rPr>
              <a:t> </a:t>
            </a:r>
            <a:r>
              <a:rPr lang="en-US" altLang="en-US" sz="2400" dirty="0" err="1">
                <a:latin typeface="Consolas" panose="020B0609020204030204" pitchFamily="49" charset="0"/>
              </a:rPr>
              <a:t>rdf:resource</a:t>
            </a:r>
            <a:r>
              <a:rPr lang="en-US" altLang="en-US" sz="2400" dirty="0">
                <a:latin typeface="Consolas" panose="020B0609020204030204" pitchFamily="49" charset="0"/>
              </a:rPr>
              <a:t>="http://www.w3.org/</a:t>
            </a:r>
          </a:p>
          <a:p>
            <a:pPr eaLnBrk="1" hangingPunct="1">
              <a:buFont typeface="Wingdings" panose="05000000000000000000" pitchFamily="2" charset="2"/>
              <a:buNone/>
            </a:pPr>
            <a:r>
              <a:rPr lang="en-US" altLang="en-US" sz="2400" dirty="0">
                <a:latin typeface="Consolas" panose="020B0609020204030204" pitchFamily="49" charset="0"/>
              </a:rPr>
              <a:t>			2000/01/</a:t>
            </a:r>
            <a:r>
              <a:rPr lang="en-US" altLang="en-US" sz="2400" dirty="0" err="1">
                <a:latin typeface="Consolas" panose="020B0609020204030204" pitchFamily="49" charset="0"/>
              </a:rPr>
              <a:t>rdf-schema#Literal</a:t>
            </a:r>
            <a:r>
              <a:rPr lang="en-US" altLang="en-US" sz="2400" dirty="0">
                <a:latin typeface="Consolas" panose="020B0609020204030204" pitchFamily="49" charset="0"/>
              </a:rPr>
              <a:t>"/&gt;</a:t>
            </a:r>
          </a:p>
          <a:p>
            <a:pPr eaLnBrk="1" hangingPunct="1">
              <a:buFont typeface="Wingdings" panose="05000000000000000000" pitchFamily="2" charset="2"/>
              <a:buNone/>
            </a:pPr>
            <a:r>
              <a:rPr lang="en-US" altLang="en-US" sz="2400" dirty="0">
                <a:latin typeface="Consolas" panose="020B0609020204030204" pitchFamily="49" charset="0"/>
              </a:rPr>
              <a:t>&lt;/</a:t>
            </a:r>
            <a:r>
              <a:rPr lang="en-US" altLang="en-US" sz="2400" dirty="0" err="1">
                <a:latin typeface="Consolas" panose="020B0609020204030204" pitchFamily="49" charset="0"/>
              </a:rPr>
              <a:t>rdf:Property</a:t>
            </a:r>
            <a:r>
              <a:rPr lang="en-US" altLang="en-US" sz="2400" dirty="0">
                <a:latin typeface="Consolas" panose="020B0609020204030204" pitchFamily="49" charset="0"/>
              </a:rPr>
              <a:t>&gt;</a:t>
            </a:r>
            <a:endParaRPr lang="el-GR" altLang="en-US" sz="2400" dirty="0">
              <a:latin typeface="Consolas" panose="020B0609020204030204" pitchFamily="49" charset="0"/>
            </a:endParaRPr>
          </a:p>
        </p:txBody>
      </p:sp>
    </p:spTree>
    <p:extLst>
      <p:ext uri="{BB962C8B-B14F-4D97-AF65-F5344CB8AC3E}">
        <p14:creationId xmlns:p14="http://schemas.microsoft.com/office/powerpoint/2010/main" val="378394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AutoShape 2"/>
          <p:cNvSpPr>
            <a:spLocks noGrp="1" noChangeArrowheads="1"/>
          </p:cNvSpPr>
          <p:nvPr>
            <p:ph type="title"/>
          </p:nvPr>
        </p:nvSpPr>
        <p:spPr/>
        <p:txBody>
          <a:bodyPr/>
          <a:lstStyle/>
          <a:p>
            <a:pPr eaLnBrk="1" hangingPunct="1"/>
            <a:r>
              <a:rPr lang="en-US" altLang="en-US"/>
              <a:t>Utility Properties</a:t>
            </a:r>
            <a:endParaRPr lang="el-GR" altLang="en-US"/>
          </a:p>
        </p:txBody>
      </p:sp>
      <p:sp>
        <p:nvSpPr>
          <p:cNvPr id="78854" name="Rectangle 3"/>
          <p:cNvSpPr>
            <a:spLocks noGrp="1" noChangeArrowheads="1"/>
          </p:cNvSpPr>
          <p:nvPr>
            <p:ph idx="1"/>
          </p:nvPr>
        </p:nvSpPr>
        <p:spPr/>
        <p:txBody>
          <a:bodyPr/>
          <a:lstStyle/>
          <a:p>
            <a:pPr marL="533400" indent="-533400"/>
            <a:r>
              <a:rPr lang="el-GR" altLang="en-US" sz="2400" b="1" dirty="0" smtClean="0">
                <a:sym typeface="Symbol" panose="05050102010706020507" pitchFamily="18" charset="2"/>
              </a:rPr>
              <a:t>rdfs:label</a:t>
            </a:r>
            <a:r>
              <a:rPr lang="el-GR" altLang="en-US" sz="2400" dirty="0" smtClean="0">
                <a:sym typeface="Symbol" panose="05050102010706020507" pitchFamily="18" charset="2"/>
              </a:rPr>
              <a:t> </a:t>
            </a:r>
            <a:r>
              <a:rPr lang="el-GR" altLang="en-US" sz="2400" dirty="0">
                <a:sym typeface="Symbol" panose="05050102010706020507" pitchFamily="18" charset="2"/>
              </a:rPr>
              <a:t>A human-friendly label (name) is associated with a resource </a:t>
            </a:r>
            <a:endParaRPr lang="en-US" altLang="en-US" sz="2400" dirty="0">
              <a:sym typeface="Symbol" panose="05050102010706020507" pitchFamily="18" charset="2"/>
            </a:endParaRPr>
          </a:p>
          <a:p>
            <a:pPr marL="533400" indent="-533400"/>
            <a:r>
              <a:rPr lang="en-US" altLang="en-US" sz="2400" b="1" dirty="0" err="1" smtClean="0">
                <a:sym typeface="Symbol" panose="05050102010706020507" pitchFamily="18" charset="2"/>
              </a:rPr>
              <a:t>rdfs:seeAlso</a:t>
            </a:r>
            <a:r>
              <a:rPr lang="en-US" altLang="en-US" sz="2400" b="1" dirty="0" smtClean="0">
                <a:sym typeface="Symbol" panose="05050102010706020507" pitchFamily="18" charset="2"/>
              </a:rPr>
              <a:t> </a:t>
            </a:r>
            <a:r>
              <a:rPr lang="en-US" altLang="en-US" sz="2400" dirty="0">
                <a:sym typeface="Symbol" panose="05050102010706020507" pitchFamily="18" charset="2"/>
              </a:rPr>
              <a:t>relates a resource to another resource that explains it</a:t>
            </a:r>
            <a:endParaRPr lang="el-GR" altLang="en-US" sz="2400" dirty="0">
              <a:sym typeface="Symbol" panose="05050102010706020507" pitchFamily="18" charset="2"/>
            </a:endParaRPr>
          </a:p>
          <a:p>
            <a:pPr marL="533400" indent="-533400"/>
            <a:r>
              <a:rPr lang="el-GR" altLang="en-US" sz="2400" b="1" dirty="0">
                <a:sym typeface="Symbol" panose="05050102010706020507" pitchFamily="18" charset="2"/>
              </a:rPr>
              <a:t>rdfs:isDefinedBy </a:t>
            </a:r>
            <a:r>
              <a:rPr lang="el-GR" altLang="en-US" sz="2400" dirty="0">
                <a:sym typeface="Symbol" panose="05050102010706020507" pitchFamily="18" charset="2"/>
              </a:rPr>
              <a:t>is a subproperty of </a:t>
            </a:r>
            <a:r>
              <a:rPr lang="el-GR" altLang="en-US" sz="2400" b="1" dirty="0">
                <a:sym typeface="Symbol" panose="05050102010706020507" pitchFamily="18" charset="2"/>
              </a:rPr>
              <a:t>rdfs:seeAlso</a:t>
            </a:r>
            <a:r>
              <a:rPr lang="el-GR" altLang="en-US" sz="2400" dirty="0">
                <a:sym typeface="Symbol" panose="05050102010706020507" pitchFamily="18" charset="2"/>
              </a:rPr>
              <a:t> and relates a resource to the place where its definition, typically an RDF schema, is found </a:t>
            </a:r>
            <a:endParaRPr lang="en-US" altLang="en-US" sz="2400" dirty="0">
              <a:sym typeface="Symbol" panose="05050102010706020507" pitchFamily="18" charset="2"/>
            </a:endParaRPr>
          </a:p>
          <a:p>
            <a:pPr marL="533400" indent="-533400"/>
            <a:r>
              <a:rPr lang="en-US" altLang="en-US" sz="2400" b="1" dirty="0" err="1" smtClean="0">
                <a:sym typeface="Symbol" panose="05050102010706020507" pitchFamily="18" charset="2"/>
              </a:rPr>
              <a:t>rdfs:comment</a:t>
            </a:r>
            <a:r>
              <a:rPr lang="en-US" altLang="en-US" sz="2400" dirty="0" smtClean="0">
                <a:sym typeface="Symbol" panose="05050102010706020507" pitchFamily="18" charset="2"/>
              </a:rPr>
              <a:t> </a:t>
            </a:r>
            <a:r>
              <a:rPr lang="en-US" altLang="en-US" sz="2400" dirty="0">
                <a:sym typeface="Symbol" panose="05050102010706020507" pitchFamily="18" charset="2"/>
              </a:rPr>
              <a:t>Comments, typically longer text, can be associated with a </a:t>
            </a:r>
            <a:r>
              <a:rPr lang="en-US" altLang="en-US" sz="2400" dirty="0" smtClean="0">
                <a:sym typeface="Symbol" panose="05050102010706020507" pitchFamily="18" charset="2"/>
              </a:rPr>
              <a:t>resource</a:t>
            </a:r>
            <a:endParaRPr lang="el-GR" altLang="en-US" sz="2400" b="1" dirty="0">
              <a:sym typeface="Symbol" panose="05050102010706020507" pitchFamily="18" charset="2"/>
            </a:endParaRPr>
          </a:p>
        </p:txBody>
      </p:sp>
      <p:sp>
        <p:nvSpPr>
          <p:cNvPr id="7885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7885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7885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A3A825-91ED-4075-9DF5-8FD7B410589F}" type="slidenum">
              <a:rPr lang="el-GR" altLang="en-US">
                <a:solidFill>
                  <a:schemeClr val="bg1"/>
                </a:solidFill>
              </a:rPr>
              <a:pPr eaLnBrk="1" hangingPunct="1"/>
              <a:t>53</a:t>
            </a:fld>
            <a:endParaRPr lang="el-GR" altLang="en-US">
              <a:solidFill>
                <a:schemeClr val="bg1"/>
              </a:solidFill>
            </a:endParaRPr>
          </a:p>
        </p:txBody>
      </p:sp>
    </p:spTree>
    <p:extLst>
      <p:ext uri="{BB962C8B-B14F-4D97-AF65-F5344CB8AC3E}">
        <p14:creationId xmlns:p14="http://schemas.microsoft.com/office/powerpoint/2010/main" val="5695204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B16A6E-318E-407D-9D76-C19ED3AF452B}" type="slidenum">
              <a:rPr lang="el-GR" altLang="en-US">
                <a:solidFill>
                  <a:schemeClr val="bg1"/>
                </a:solidFill>
              </a:rPr>
              <a:pPr eaLnBrk="1" hangingPunct="1"/>
              <a:t>54</a:t>
            </a:fld>
            <a:endParaRPr lang="el-GR" altLang="en-US">
              <a:solidFill>
                <a:schemeClr val="bg1"/>
              </a:solidFill>
            </a:endParaRPr>
          </a:p>
        </p:txBody>
      </p:sp>
      <p:sp>
        <p:nvSpPr>
          <p:cNvPr id="79877" name="AutoShape 2"/>
          <p:cNvSpPr>
            <a:spLocks noGrp="1" noChangeArrowheads="1"/>
          </p:cNvSpPr>
          <p:nvPr>
            <p:ph type="title"/>
          </p:nvPr>
        </p:nvSpPr>
        <p:spPr/>
        <p:txBody>
          <a:bodyPr/>
          <a:lstStyle/>
          <a:p>
            <a:pPr eaLnBrk="1" hangingPunct="1"/>
            <a:r>
              <a:rPr lang="en-US" altLang="en-US"/>
              <a:t>Example: A University</a:t>
            </a:r>
            <a:endParaRPr lang="el-GR" altLang="en-US"/>
          </a:p>
        </p:txBody>
      </p:sp>
      <p:sp>
        <p:nvSpPr>
          <p:cNvPr id="79878" name="Rectangle 3"/>
          <p:cNvSpPr>
            <a:spLocks noGrp="1" noChangeArrowheads="1"/>
          </p:cNvSpPr>
          <p:nvPr>
            <p:ph type="body" idx="1"/>
          </p:nvPr>
        </p:nvSpPr>
        <p:spPr>
          <a:xfrm>
            <a:off x="838200" y="1237129"/>
            <a:ext cx="10515600" cy="4939834"/>
          </a:xfrm>
        </p:spPr>
        <p:txBody>
          <a:bodyPr>
            <a:noAutofit/>
          </a:bodyPr>
          <a:lstStyle/>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rdfs:Class</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rdf:ID</a:t>
            </a:r>
            <a:r>
              <a:rPr lang="en-US" altLang="en-US" sz="1200" dirty="0">
                <a:solidFill>
                  <a:srgbClr val="0070C0"/>
                </a:solidFill>
                <a:latin typeface="Consolas" panose="020B0609020204030204" pitchFamily="49" charset="0"/>
                <a:sym typeface="Symbol" panose="05050102010706020507" pitchFamily="18" charset="2"/>
              </a:rPr>
              <a:t>="lecturer"&gt;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The class of lecturers. All lecturers are academic staff members.</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rdfs:subClassOf</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rdf:resource</a:t>
            </a:r>
            <a:r>
              <a:rPr lang="en-US" altLang="en-US" sz="1200" dirty="0">
                <a:solidFill>
                  <a:srgbClr val="0070C0"/>
                </a:solidFill>
                <a:latin typeface="Consolas" panose="020B0609020204030204" pitchFamily="49" charset="0"/>
                <a:sym typeface="Symbol" panose="05050102010706020507" pitchFamily="18" charset="2"/>
              </a:rPr>
              <a:t>="#</a:t>
            </a:r>
            <a:r>
              <a:rPr lang="en-US" altLang="en-US" sz="1200" dirty="0" err="1">
                <a:solidFill>
                  <a:srgbClr val="0070C0"/>
                </a:solidFill>
                <a:latin typeface="Consolas" panose="020B0609020204030204" pitchFamily="49" charset="0"/>
                <a:sym typeface="Symbol" panose="05050102010706020507" pitchFamily="18" charset="2"/>
              </a:rPr>
              <a:t>academicStaffMember</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rdfs:Class</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rdfs:Class</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rdf:ID</a:t>
            </a:r>
            <a:r>
              <a:rPr lang="en-US" altLang="en-US" sz="1200" dirty="0">
                <a:solidFill>
                  <a:srgbClr val="0070C0"/>
                </a:solidFill>
                <a:latin typeface="Consolas" panose="020B0609020204030204" pitchFamily="49" charset="0"/>
                <a:sym typeface="Symbol" panose="05050102010706020507" pitchFamily="18" charset="2"/>
              </a:rPr>
              <a:t>="course"&gt;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&gt;The class of courses&lt;/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rdfs:Class</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rdf:Property</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rdf:ID</a:t>
            </a:r>
            <a:r>
              <a:rPr lang="en-US" altLang="en-US" sz="1200" dirty="0">
                <a:solidFill>
                  <a:srgbClr val="0070C0"/>
                </a:solidFill>
                <a:latin typeface="Consolas" panose="020B0609020204030204" pitchFamily="49" charset="0"/>
                <a:sym typeface="Symbol" panose="05050102010706020507" pitchFamily="18" charset="2"/>
              </a:rPr>
              <a:t>="</a:t>
            </a:r>
            <a:r>
              <a:rPr lang="en-US" altLang="en-US" sz="1200" dirty="0" err="1">
                <a:solidFill>
                  <a:srgbClr val="0070C0"/>
                </a:solidFill>
                <a:latin typeface="Consolas" panose="020B0609020204030204" pitchFamily="49" charset="0"/>
                <a:sym typeface="Symbol" panose="05050102010706020507" pitchFamily="18" charset="2"/>
              </a:rPr>
              <a:t>isTaughtBy</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Inherits its domain ("course") and range ("lecturer") from its </a:t>
            </a:r>
            <a:r>
              <a:rPr lang="en-US" altLang="en-US" sz="1200" dirty="0" err="1">
                <a:solidFill>
                  <a:srgbClr val="0070C0"/>
                </a:solidFill>
                <a:latin typeface="Consolas" panose="020B0609020204030204" pitchFamily="49" charset="0"/>
                <a:sym typeface="Symbol" panose="05050102010706020507" pitchFamily="18" charset="2"/>
              </a:rPr>
              <a:t>superproperty</a:t>
            </a:r>
            <a:r>
              <a:rPr lang="en-US" altLang="en-US" sz="1200" dirty="0">
                <a:solidFill>
                  <a:srgbClr val="0070C0"/>
                </a:solidFill>
                <a:latin typeface="Consolas" panose="020B0609020204030204" pitchFamily="49" charset="0"/>
                <a:sym typeface="Symbol" panose="05050102010706020507" pitchFamily="18" charset="2"/>
              </a:rPr>
              <a:t> "involves"</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rdfs:subPropertyOf</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rdf:resource</a:t>
            </a:r>
            <a:r>
              <a:rPr lang="en-US" altLang="en-US" sz="1200" dirty="0">
                <a:solidFill>
                  <a:srgbClr val="0070C0"/>
                </a:solidFill>
                <a:latin typeface="Consolas" panose="020B0609020204030204" pitchFamily="49" charset="0"/>
                <a:sym typeface="Symbol" panose="05050102010706020507" pitchFamily="18" charset="2"/>
              </a:rPr>
              <a:t>="#involves"/&gt;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rdf:Property</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rdf:Property</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rdf:ID</a:t>
            </a:r>
            <a:r>
              <a:rPr lang="en-US" altLang="en-US" sz="1200" dirty="0">
                <a:solidFill>
                  <a:srgbClr val="0070C0"/>
                </a:solidFill>
                <a:latin typeface="Consolas" panose="020B0609020204030204" pitchFamily="49" charset="0"/>
                <a:sym typeface="Symbol" panose="05050102010706020507" pitchFamily="18" charset="2"/>
              </a:rPr>
              <a:t>="phone"&gt;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It is a property of staff members and takes literals as values.</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rdfs:comment</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rdfs:domain</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rdf:resource</a:t>
            </a:r>
            <a:r>
              <a:rPr lang="en-US" altLang="en-US" sz="1200" dirty="0">
                <a:solidFill>
                  <a:srgbClr val="0070C0"/>
                </a:solidFill>
                <a:latin typeface="Consolas" panose="020B0609020204030204" pitchFamily="49" charset="0"/>
                <a:sym typeface="Symbol" panose="05050102010706020507" pitchFamily="18" charset="2"/>
              </a:rPr>
              <a:t>="#</a:t>
            </a:r>
            <a:r>
              <a:rPr lang="en-US" altLang="en-US" sz="1200" dirty="0" err="1">
                <a:solidFill>
                  <a:srgbClr val="0070C0"/>
                </a:solidFill>
                <a:latin typeface="Consolas" panose="020B0609020204030204" pitchFamily="49" charset="0"/>
                <a:sym typeface="Symbol" panose="05050102010706020507" pitchFamily="18" charset="2"/>
              </a:rPr>
              <a:t>staffMember</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	&lt;</a:t>
            </a:r>
            <a:r>
              <a:rPr lang="en-US" altLang="en-US" sz="1200" dirty="0" err="1">
                <a:solidFill>
                  <a:srgbClr val="0070C0"/>
                </a:solidFill>
                <a:latin typeface="Consolas" panose="020B0609020204030204" pitchFamily="49" charset="0"/>
                <a:sym typeface="Symbol" panose="05050102010706020507" pitchFamily="18" charset="2"/>
              </a:rPr>
              <a:t>rdfs:range</a:t>
            </a:r>
            <a:r>
              <a:rPr lang="en-US" altLang="en-US" sz="1200" dirty="0">
                <a:solidFill>
                  <a:srgbClr val="0070C0"/>
                </a:solidFill>
                <a:latin typeface="Consolas" panose="020B0609020204030204" pitchFamily="49" charset="0"/>
                <a:sym typeface="Symbol" panose="05050102010706020507" pitchFamily="18" charset="2"/>
              </a:rPr>
              <a:t> </a:t>
            </a:r>
            <a:r>
              <a:rPr lang="en-US" altLang="en-US" sz="1200" dirty="0" err="1">
                <a:solidFill>
                  <a:srgbClr val="0070C0"/>
                </a:solidFill>
                <a:latin typeface="Consolas" panose="020B0609020204030204" pitchFamily="49" charset="0"/>
                <a:sym typeface="Symbol" panose="05050102010706020507" pitchFamily="18" charset="2"/>
              </a:rPr>
              <a:t>rdf:resource</a:t>
            </a:r>
            <a:r>
              <a:rPr lang="en-US" altLang="en-US" sz="1200" dirty="0">
                <a:solidFill>
                  <a:srgbClr val="0070C0"/>
                </a:solidFill>
                <a:latin typeface="Consolas" panose="020B0609020204030204" pitchFamily="49" charset="0"/>
                <a:sym typeface="Symbol" panose="05050102010706020507" pitchFamily="18" charset="2"/>
              </a:rPr>
              <a:t>="http://www.w3.org/2000/01/rdf-schema#Literal"/&gt;</a:t>
            </a:r>
          </a:p>
          <a:p>
            <a:pPr marL="533400" indent="-533400">
              <a:lnSpc>
                <a:spcPct val="120000"/>
              </a:lnSpc>
              <a:spcBef>
                <a:spcPts val="0"/>
              </a:spcBef>
              <a:buNone/>
            </a:pPr>
            <a:r>
              <a:rPr lang="en-US" altLang="en-US" sz="1200" dirty="0">
                <a:solidFill>
                  <a:srgbClr val="0070C0"/>
                </a:solidFill>
                <a:latin typeface="Consolas" panose="020B0609020204030204" pitchFamily="49" charset="0"/>
                <a:sym typeface="Symbol" panose="05050102010706020507" pitchFamily="18" charset="2"/>
              </a:rPr>
              <a:t>&lt;/</a:t>
            </a:r>
            <a:r>
              <a:rPr lang="en-US" altLang="en-US" sz="1200" dirty="0" err="1">
                <a:solidFill>
                  <a:srgbClr val="0070C0"/>
                </a:solidFill>
                <a:latin typeface="Consolas" panose="020B0609020204030204" pitchFamily="49" charset="0"/>
                <a:sym typeface="Symbol" panose="05050102010706020507" pitchFamily="18" charset="2"/>
              </a:rPr>
              <a:t>rdf:Property</a:t>
            </a:r>
            <a:r>
              <a:rPr lang="en-US" altLang="en-US" sz="1200" dirty="0">
                <a:solidFill>
                  <a:srgbClr val="0070C0"/>
                </a:solidFill>
                <a:latin typeface="Consolas" panose="020B0609020204030204" pitchFamily="49" charset="0"/>
                <a:sym typeface="Symbol" panose="05050102010706020507" pitchFamily="18" charset="2"/>
              </a:rPr>
              <a:t>&gt;</a:t>
            </a:r>
          </a:p>
          <a:p>
            <a:pPr marL="533400" indent="-533400">
              <a:lnSpc>
                <a:spcPct val="120000"/>
              </a:lnSpc>
              <a:spcBef>
                <a:spcPts val="0"/>
              </a:spcBef>
              <a:buNone/>
            </a:pPr>
            <a:endParaRPr lang="en-US" altLang="en-US" sz="1100" b="1" dirty="0">
              <a:solidFill>
                <a:srgbClr val="0070C0"/>
              </a:solidFill>
              <a:sym typeface="Symbol" panose="05050102010706020507" pitchFamily="18" charset="2"/>
            </a:endParaRPr>
          </a:p>
          <a:p>
            <a:pPr marL="533400" indent="-533400">
              <a:lnSpc>
                <a:spcPct val="120000"/>
              </a:lnSpc>
              <a:spcBef>
                <a:spcPts val="0"/>
              </a:spcBef>
              <a:buNone/>
            </a:pPr>
            <a:endParaRPr lang="en-US" altLang="en-US" sz="1100" b="1" dirty="0">
              <a:solidFill>
                <a:srgbClr val="0070C0"/>
              </a:solidFill>
              <a:sym typeface="Symbol" panose="05050102010706020507" pitchFamily="18" charset="2"/>
            </a:endParaRPr>
          </a:p>
        </p:txBody>
      </p:sp>
    </p:spTree>
    <p:extLst>
      <p:ext uri="{BB962C8B-B14F-4D97-AF65-F5344CB8AC3E}">
        <p14:creationId xmlns:p14="http://schemas.microsoft.com/office/powerpoint/2010/main" val="19246112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8" name="Picture 1032" descr="protege-pizz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71800" y="1581150"/>
            <a:ext cx="6629400" cy="5005388"/>
          </a:xfrm>
        </p:spPr>
      </p:pic>
      <p:sp>
        <p:nvSpPr>
          <p:cNvPr id="153603" name="Rectangle 1027"/>
          <p:cNvSpPr>
            <a:spLocks noGrp="1" noChangeArrowheads="1"/>
          </p:cNvSpPr>
          <p:nvPr>
            <p:ph type="title"/>
          </p:nvPr>
        </p:nvSpPr>
        <p:spPr>
          <a:xfrm>
            <a:off x="2316164" y="733426"/>
            <a:ext cx="7775575" cy="638175"/>
          </a:xfrm>
        </p:spPr>
        <p:txBody>
          <a:bodyPr>
            <a:normAutofit fontScale="90000"/>
          </a:bodyPr>
          <a:lstStyle/>
          <a:p>
            <a:r>
              <a:rPr lang="en-US" altLang="en-US" dirty="0"/>
              <a:t>Ontology editor (Protégé)</a:t>
            </a:r>
          </a:p>
        </p:txBody>
      </p:sp>
      <p:sp>
        <p:nvSpPr>
          <p:cNvPr id="153604" name="Oval 1028"/>
          <p:cNvSpPr>
            <a:spLocks noChangeArrowheads="1"/>
          </p:cNvSpPr>
          <p:nvPr/>
        </p:nvSpPr>
        <p:spPr bwMode="auto">
          <a:xfrm>
            <a:off x="3429000" y="4343400"/>
            <a:ext cx="12954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5" name="Oval 1029"/>
          <p:cNvSpPr>
            <a:spLocks noChangeArrowheads="1"/>
          </p:cNvSpPr>
          <p:nvPr/>
        </p:nvSpPr>
        <p:spPr bwMode="auto">
          <a:xfrm>
            <a:off x="4953000" y="4267200"/>
            <a:ext cx="2743200" cy="5334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06" name="Oval 1030"/>
          <p:cNvSpPr>
            <a:spLocks noChangeArrowheads="1"/>
          </p:cNvSpPr>
          <p:nvPr/>
        </p:nvSpPr>
        <p:spPr bwMode="auto">
          <a:xfrm>
            <a:off x="4953000" y="4724400"/>
            <a:ext cx="27432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03611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childTnLst>
                                  <p:subTnLst>
                                    <p:set>
                                      <p:cBhvr override="childStyle">
                                        <p:cTn dur="1" fill="hold" display="0" masterRel="nextClick" afterEffect="1"/>
                                        <p:tgtEl>
                                          <p:spTgt spid="15360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5"/>
                                        </p:tgtEl>
                                        <p:attrNameLst>
                                          <p:attrName>style.visibility</p:attrName>
                                        </p:attrNameLst>
                                      </p:cBhvr>
                                      <p:to>
                                        <p:strVal val="visible"/>
                                      </p:to>
                                    </p:set>
                                  </p:childTnLst>
                                  <p:subTnLst>
                                    <p:set>
                                      <p:cBhvr override="childStyle">
                                        <p:cTn dur="1" fill="hold" display="0" masterRel="nextClick" afterEffect="1"/>
                                        <p:tgtEl>
                                          <p:spTgt spid="15360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5" grpId="0" animBg="1"/>
      <p:bldP spid="15360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applications</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78FC74C-1AAD-4A23-8CBA-CF1A3849B798}" type="slidenum">
              <a:rPr lang="en-US" smtClean="0"/>
              <a:t>56</a:t>
            </a:fld>
            <a:endParaRPr lang="en-US"/>
          </a:p>
        </p:txBody>
      </p:sp>
    </p:spTree>
    <p:extLst>
      <p:ext uri="{BB962C8B-B14F-4D97-AF65-F5344CB8AC3E}">
        <p14:creationId xmlns:p14="http://schemas.microsoft.com/office/powerpoint/2010/main" val="42758237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integration</a:t>
            </a:r>
          </a:p>
        </p:txBody>
      </p:sp>
      <p:sp>
        <p:nvSpPr>
          <p:cNvPr id="3" name="Content Placeholder 2"/>
          <p:cNvSpPr>
            <a:spLocks noGrp="1"/>
          </p:cNvSpPr>
          <p:nvPr>
            <p:ph idx="1"/>
          </p:nvPr>
        </p:nvSpPr>
        <p:spPr/>
        <p:txBody>
          <a:bodyPr/>
          <a:lstStyle/>
          <a:p>
            <a:r>
              <a:rPr lang="en-US" dirty="0"/>
              <a:t>How do we query data from multiple databases?</a:t>
            </a:r>
          </a:p>
          <a:p>
            <a:r>
              <a:rPr lang="en-US" dirty="0"/>
              <a:t>Issues?</a:t>
            </a:r>
          </a:p>
        </p:txBody>
      </p:sp>
      <p:sp>
        <p:nvSpPr>
          <p:cNvPr id="4" name="Slide Number Placeholder 3"/>
          <p:cNvSpPr>
            <a:spLocks noGrp="1"/>
          </p:cNvSpPr>
          <p:nvPr>
            <p:ph type="sldNum" sz="quarter" idx="12"/>
          </p:nvPr>
        </p:nvSpPr>
        <p:spPr/>
        <p:txBody>
          <a:bodyPr/>
          <a:lstStyle/>
          <a:p>
            <a:fld id="{A78FC74C-1AAD-4A23-8CBA-CF1A3849B798}" type="slidenum">
              <a:rPr lang="en-US" smtClean="0"/>
              <a:t>57</a:t>
            </a:fld>
            <a:endParaRPr lang="en-US"/>
          </a:p>
        </p:txBody>
      </p:sp>
    </p:spTree>
    <p:extLst>
      <p:ext uri="{BB962C8B-B14F-4D97-AF65-F5344CB8AC3E}">
        <p14:creationId xmlns:p14="http://schemas.microsoft.com/office/powerpoint/2010/main" val="15798329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Integration</a:t>
            </a:r>
          </a:p>
        </p:txBody>
      </p:sp>
      <p:sp>
        <p:nvSpPr>
          <p:cNvPr id="4" name="Text Placeholder 3"/>
          <p:cNvSpPr>
            <a:spLocks noGrp="1"/>
          </p:cNvSpPr>
          <p:nvPr>
            <p:ph idx="1"/>
          </p:nvPr>
        </p:nvSpPr>
        <p:spPr/>
        <p:txBody>
          <a:bodyPr/>
          <a:lstStyle/>
          <a:p>
            <a:r>
              <a:rPr lang="en-US" sz="2500" dirty="0">
                <a:sym typeface="Wingdings" pitchFamily="2" charset="2"/>
              </a:rPr>
              <a:t>Sharing knowledge among different applications</a:t>
            </a:r>
          </a:p>
          <a:p>
            <a:pPr lvl="1"/>
            <a:r>
              <a:rPr lang="en-US" sz="2300" dirty="0">
                <a:sym typeface="Wingdings" pitchFamily="2" charset="2"/>
              </a:rPr>
              <a:t>Different </a:t>
            </a:r>
            <a:r>
              <a:rPr lang="en-US" sz="2300" dirty="0">
                <a:solidFill>
                  <a:srgbClr val="FF0000"/>
                </a:solidFill>
                <a:sym typeface="Wingdings" pitchFamily="2" charset="2"/>
              </a:rPr>
              <a:t>data types </a:t>
            </a:r>
            <a:r>
              <a:rPr lang="en-US" sz="2300" dirty="0">
                <a:sym typeface="Wingdings" pitchFamily="2" charset="2"/>
              </a:rPr>
              <a:t>and </a:t>
            </a:r>
            <a:r>
              <a:rPr lang="en-US" sz="2300" dirty="0">
                <a:solidFill>
                  <a:srgbClr val="FF0000"/>
                </a:solidFill>
                <a:sym typeface="Wingdings" pitchFamily="2" charset="2"/>
              </a:rPr>
              <a:t>naming conventions</a:t>
            </a:r>
          </a:p>
          <a:p>
            <a:pPr lvl="1"/>
            <a:r>
              <a:rPr lang="en-US" sz="2300" dirty="0">
                <a:sym typeface="Wingdings" pitchFamily="2" charset="2"/>
              </a:rPr>
              <a:t>Manual integration -&gt; Inefficient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Picture 7"/>
          <p:cNvPicPr>
            <a:picLocks noChangeAspect="1"/>
          </p:cNvPicPr>
          <p:nvPr/>
        </p:nvPicPr>
        <p:blipFill rotWithShape="1">
          <a:blip r:embed="rId3"/>
          <a:srcRect l="1256" t="1037" r="1456" b="3211"/>
          <a:stretch/>
        </p:blipFill>
        <p:spPr>
          <a:xfrm>
            <a:off x="4597997" y="2891119"/>
            <a:ext cx="6015394" cy="3038833"/>
          </a:xfrm>
          <a:prstGeom prst="rect">
            <a:avLst/>
          </a:prstGeom>
          <a:ln>
            <a:noFill/>
          </a:ln>
        </p:spPr>
      </p:pic>
    </p:spTree>
    <p:extLst>
      <p:ext uri="{BB962C8B-B14F-4D97-AF65-F5344CB8AC3E}">
        <p14:creationId xmlns:p14="http://schemas.microsoft.com/office/powerpoint/2010/main" val="29496515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integration</a:t>
            </a:r>
          </a:p>
        </p:txBody>
      </p:sp>
      <p:sp>
        <p:nvSpPr>
          <p:cNvPr id="3" name="Content Placeholder 2"/>
          <p:cNvSpPr>
            <a:spLocks noGrp="1"/>
          </p:cNvSpPr>
          <p:nvPr>
            <p:ph idx="1"/>
          </p:nvPr>
        </p:nvSpPr>
        <p:spPr/>
        <p:txBody>
          <a:bodyPr/>
          <a:lstStyle/>
          <a:p>
            <a:r>
              <a:rPr lang="en-US" dirty="0"/>
              <a:t>The two database need to apply a common, standard “vocabulary” to describe their data</a:t>
            </a:r>
          </a:p>
          <a:p>
            <a:r>
              <a:rPr lang="en-US" dirty="0"/>
              <a:t>Same term in two databases must </a:t>
            </a:r>
            <a:r>
              <a:rPr lang="en-US" dirty="0">
                <a:solidFill>
                  <a:srgbClr val="FF0000"/>
                </a:solidFill>
              </a:rPr>
              <a:t>mean</a:t>
            </a:r>
            <a:r>
              <a:rPr lang="en-US" dirty="0"/>
              <a:t> the same thing</a:t>
            </a:r>
          </a:p>
          <a:p>
            <a:r>
              <a:rPr lang="en-US" dirty="0"/>
              <a:t>Meaning = semantics</a:t>
            </a:r>
          </a:p>
        </p:txBody>
      </p:sp>
      <p:sp>
        <p:nvSpPr>
          <p:cNvPr id="4" name="Slide Number Placeholder 3"/>
          <p:cNvSpPr>
            <a:spLocks noGrp="1"/>
          </p:cNvSpPr>
          <p:nvPr>
            <p:ph type="sldNum" sz="quarter" idx="12"/>
          </p:nvPr>
        </p:nvSpPr>
        <p:spPr/>
        <p:txBody>
          <a:bodyPr/>
          <a:lstStyle/>
          <a:p>
            <a:fld id="{A78FC74C-1AAD-4A23-8CBA-CF1A3849B798}" type="slidenum">
              <a:rPr lang="en-US" smtClean="0"/>
              <a:t>59</a:t>
            </a:fld>
            <a:endParaRPr lang="en-US"/>
          </a:p>
        </p:txBody>
      </p:sp>
    </p:spTree>
    <p:extLst>
      <p:ext uri="{BB962C8B-B14F-4D97-AF65-F5344CB8AC3E}">
        <p14:creationId xmlns:p14="http://schemas.microsoft.com/office/powerpoint/2010/main" val="2174049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3D3AFCB-C5A2-4F2E-81ED-6262CE4974F6}" type="slidenum">
              <a:rPr lang="en-US" altLang="en-US"/>
              <a:pPr/>
              <a:t>6</a:t>
            </a:fld>
            <a:endParaRPr lang="en-US" altLang="en-US"/>
          </a:p>
        </p:txBody>
      </p:sp>
      <p:sp>
        <p:nvSpPr>
          <p:cNvPr id="16386" name="Rectangle 2"/>
          <p:cNvSpPr>
            <a:spLocks noGrp="1" noRot="1" noChangeArrowheads="1"/>
          </p:cNvSpPr>
          <p:nvPr>
            <p:ph type="title"/>
          </p:nvPr>
        </p:nvSpPr>
        <p:spPr/>
        <p:txBody>
          <a:bodyPr/>
          <a:lstStyle/>
          <a:p>
            <a:r>
              <a:rPr lang="en-GB" altLang="en-US" sz="3600" dirty="0"/>
              <a:t>Limitations of Web search</a:t>
            </a:r>
          </a:p>
        </p:txBody>
      </p:sp>
      <p:sp>
        <p:nvSpPr>
          <p:cNvPr id="16387" name="Rectangle 3"/>
          <p:cNvSpPr>
            <a:spLocks noGrp="1" noChangeArrowheads="1"/>
          </p:cNvSpPr>
          <p:nvPr>
            <p:ph type="body" idx="1"/>
          </p:nvPr>
        </p:nvSpPr>
        <p:spPr/>
        <p:txBody>
          <a:bodyPr/>
          <a:lstStyle/>
          <a:p>
            <a:r>
              <a:rPr lang="en-GB" altLang="en-US"/>
              <a:t>The Web search results are high recall, low precision. </a:t>
            </a:r>
          </a:p>
          <a:p>
            <a:r>
              <a:rPr lang="en-GB" altLang="en-US"/>
              <a:t>Results are highly sensitive to vocabulary.</a:t>
            </a:r>
          </a:p>
          <a:p>
            <a:r>
              <a:rPr lang="en-GB" altLang="en-US"/>
              <a:t>Results are single Web pages. </a:t>
            </a:r>
          </a:p>
          <a:p>
            <a:r>
              <a:rPr lang="en-GB" altLang="en-US"/>
              <a:t>Most of the publishing contents are not structured to allow logical reasoning and query answering.</a:t>
            </a:r>
          </a:p>
        </p:txBody>
      </p:sp>
    </p:spTree>
    <p:extLst>
      <p:ext uri="{BB962C8B-B14F-4D97-AF65-F5344CB8AC3E}">
        <p14:creationId xmlns:p14="http://schemas.microsoft.com/office/powerpoint/2010/main" val="1708044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and Ontology Integration</a:t>
            </a:r>
          </a:p>
        </p:txBody>
      </p:sp>
      <p:sp>
        <p:nvSpPr>
          <p:cNvPr id="4" name="Text Placeholder 3"/>
          <p:cNvSpPr>
            <a:spLocks noGrp="1"/>
          </p:cNvSpPr>
          <p:nvPr>
            <p:ph idx="1"/>
          </p:nvPr>
        </p:nvSpPr>
        <p:spPr/>
        <p:txBody>
          <a:bodyPr/>
          <a:lstStyle/>
          <a:p>
            <a:r>
              <a:rPr lang="en-US" sz="1800" dirty="0">
                <a:sym typeface="Wingdings" pitchFamily="2" charset="2"/>
              </a:rPr>
              <a:t>Data Integration</a:t>
            </a:r>
          </a:p>
          <a:p>
            <a:pPr lvl="1"/>
            <a:r>
              <a:rPr lang="en-US" sz="1700" dirty="0">
                <a:sym typeface="Wingdings" pitchFamily="2" charset="2"/>
              </a:rPr>
              <a:t>Combine data residing in different sources and providing users with a unified view of these data.</a:t>
            </a:r>
          </a:p>
          <a:p>
            <a:r>
              <a:rPr lang="en-US" sz="1800" dirty="0">
                <a:sym typeface="Wingdings" pitchFamily="2" charset="2"/>
              </a:rPr>
              <a:t>Ontology-based Data Integration</a:t>
            </a:r>
          </a:p>
          <a:p>
            <a:pPr lvl="1"/>
            <a:r>
              <a:rPr lang="en-US" sz="1700" dirty="0">
                <a:sym typeface="Wingdings" pitchFamily="2" charset="2"/>
              </a:rPr>
              <a:t>Use ontologies to effectively combine data from multiple heterogeneous sources. </a:t>
            </a:r>
          </a:p>
          <a:p>
            <a:pPr lvl="1"/>
            <a:r>
              <a:rPr lang="en-US" sz="1700" dirty="0">
                <a:sym typeface="Wingdings" pitchFamily="2" charset="2"/>
              </a:rPr>
              <a:t>Single Ontology</a:t>
            </a:r>
          </a:p>
          <a:p>
            <a:endParaRPr lang="en-US" sz="19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pic>
        <p:nvPicPr>
          <p:cNvPr id="22" name="Picture 21"/>
          <p:cNvPicPr>
            <a:picLocks noChangeAspect="1"/>
          </p:cNvPicPr>
          <p:nvPr/>
        </p:nvPicPr>
        <p:blipFill>
          <a:blip r:embed="rId3"/>
          <a:stretch>
            <a:fillRect/>
          </a:stretch>
        </p:blipFill>
        <p:spPr>
          <a:xfrm>
            <a:off x="2830158" y="3901769"/>
            <a:ext cx="6836260" cy="2092533"/>
          </a:xfrm>
          <a:prstGeom prst="rect">
            <a:avLst/>
          </a:prstGeom>
        </p:spPr>
      </p:pic>
    </p:spTree>
    <p:extLst>
      <p:ext uri="{BB962C8B-B14F-4D97-AF65-F5344CB8AC3E}">
        <p14:creationId xmlns:p14="http://schemas.microsoft.com/office/powerpoint/2010/main" val="182167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Ontology Integration Tasks</a:t>
            </a:r>
          </a:p>
        </p:txBody>
      </p:sp>
      <p:sp>
        <p:nvSpPr>
          <p:cNvPr id="4" name="Text Placeholder 3"/>
          <p:cNvSpPr>
            <a:spLocks noGrp="1"/>
          </p:cNvSpPr>
          <p:nvPr>
            <p:ph idx="1"/>
          </p:nvPr>
        </p:nvSpPr>
        <p:spPr/>
        <p:txBody>
          <a:bodyPr/>
          <a:lstStyle/>
          <a:p>
            <a:r>
              <a:rPr lang="en-US" sz="2500" dirty="0">
                <a:sym typeface="Wingdings" pitchFamily="2" charset="2"/>
              </a:rPr>
              <a:t>Multiple Ontologies – Ontology Integration</a:t>
            </a:r>
          </a:p>
          <a:p>
            <a:endParaRPr lang="en-US" sz="2500" dirty="0">
              <a:sym typeface="Wingdings" pitchFamily="2" charset="2"/>
            </a:endParaRPr>
          </a:p>
          <a:p>
            <a:pPr lvl="1"/>
            <a:r>
              <a:rPr lang="en-US" sz="2300" dirty="0">
                <a:sym typeface="Wingdings" pitchFamily="2" charset="2"/>
              </a:rPr>
              <a:t>Matching discovery</a:t>
            </a:r>
          </a:p>
          <a:p>
            <a:pPr lvl="1"/>
            <a:r>
              <a:rPr lang="en-US" sz="2300" dirty="0">
                <a:sym typeface="Wingdings" pitchFamily="2" charset="2"/>
              </a:rPr>
              <a:t>Query execution</a:t>
            </a:r>
          </a:p>
          <a:p>
            <a:pPr marL="0" indent="0">
              <a:buNone/>
            </a:pP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pic>
        <p:nvPicPr>
          <p:cNvPr id="15" name="Picture 14"/>
          <p:cNvPicPr>
            <a:picLocks noChangeAspect="1"/>
          </p:cNvPicPr>
          <p:nvPr/>
        </p:nvPicPr>
        <p:blipFill>
          <a:blip r:embed="rId3"/>
          <a:stretch>
            <a:fillRect/>
          </a:stretch>
        </p:blipFill>
        <p:spPr>
          <a:xfrm>
            <a:off x="4419601" y="2362200"/>
            <a:ext cx="2540813" cy="2847050"/>
          </a:xfrm>
          <a:prstGeom prst="rect">
            <a:avLst/>
          </a:prstGeom>
        </p:spPr>
      </p:pic>
    </p:spTree>
    <p:extLst>
      <p:ext uri="{BB962C8B-B14F-4D97-AF65-F5344CB8AC3E}">
        <p14:creationId xmlns:p14="http://schemas.microsoft.com/office/powerpoint/2010/main" val="20017988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ltLang="en-US"/>
              <a:t>Applications of Ontologies</a:t>
            </a:r>
          </a:p>
        </p:txBody>
      </p:sp>
      <p:sp>
        <p:nvSpPr>
          <p:cNvPr id="28675" name="Rectangle 3"/>
          <p:cNvSpPr>
            <a:spLocks noGrp="1" noChangeArrowheads="1"/>
          </p:cNvSpPr>
          <p:nvPr>
            <p:ph type="body" idx="1"/>
          </p:nvPr>
        </p:nvSpPr>
        <p:spPr/>
        <p:txBody>
          <a:bodyPr/>
          <a:lstStyle/>
          <a:p>
            <a:r>
              <a:rPr lang="en-GB" altLang="en-US" sz="2000">
                <a:solidFill>
                  <a:srgbClr val="0033CC"/>
                </a:solidFill>
              </a:rPr>
              <a:t>e-Science</a:t>
            </a:r>
            <a:r>
              <a:rPr lang="en-GB" altLang="en-US" sz="2000"/>
              <a:t>, e.g., Bioinformatics</a:t>
            </a:r>
          </a:p>
          <a:p>
            <a:pPr lvl="1"/>
            <a:r>
              <a:rPr lang="en-US" altLang="en-US" sz="1800"/>
              <a:t>Open Biomedical Ontologies Consortium</a:t>
            </a:r>
            <a:r>
              <a:rPr lang="en-GB" altLang="en-US" sz="1800"/>
              <a:t> (GO, MGED)</a:t>
            </a:r>
          </a:p>
          <a:p>
            <a:pPr lvl="1"/>
            <a:r>
              <a:rPr lang="en-GB" altLang="en-US" sz="1800"/>
              <a:t>Used e.g., for “in silico” investigations relating theory and data</a:t>
            </a:r>
          </a:p>
          <a:p>
            <a:pPr lvl="2"/>
            <a:r>
              <a:rPr lang="en-GB" altLang="en-US" sz="1600"/>
              <a:t>E.g., relating data on phosphatases to (model of) biological knowledge</a:t>
            </a:r>
          </a:p>
        </p:txBody>
      </p:sp>
      <p:pic>
        <p:nvPicPr>
          <p:cNvPr id="28676" name="Picture 4" descr="figur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3429000"/>
            <a:ext cx="3429000" cy="277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1" y="3429000"/>
            <a:ext cx="3914775" cy="2890838"/>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281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ltLang="en-US"/>
              <a:t>Applications of Ontologies</a:t>
            </a:r>
          </a:p>
        </p:txBody>
      </p:sp>
      <p:sp>
        <p:nvSpPr>
          <p:cNvPr id="37891" name="Rectangle 3"/>
          <p:cNvSpPr>
            <a:spLocks noGrp="1" noChangeArrowheads="1"/>
          </p:cNvSpPr>
          <p:nvPr>
            <p:ph type="body" idx="1"/>
          </p:nvPr>
        </p:nvSpPr>
        <p:spPr>
          <a:xfrm>
            <a:off x="2286001" y="1600201"/>
            <a:ext cx="7775575" cy="4583113"/>
          </a:xfrm>
        </p:spPr>
        <p:txBody>
          <a:bodyPr/>
          <a:lstStyle/>
          <a:p>
            <a:r>
              <a:rPr lang="en-GB" altLang="en-US" sz="2000">
                <a:solidFill>
                  <a:srgbClr val="0033CC"/>
                </a:solidFill>
              </a:rPr>
              <a:t>Medicine</a:t>
            </a:r>
            <a:endParaRPr lang="en-GB" altLang="en-US" sz="2000"/>
          </a:p>
          <a:p>
            <a:pPr lvl="1"/>
            <a:r>
              <a:rPr lang="en-GB" altLang="en-US" sz="1800"/>
              <a:t>Building/maintaining terminologies such as Snomed, NCI &amp; Galen </a:t>
            </a:r>
          </a:p>
        </p:txBody>
      </p:sp>
      <p:pic>
        <p:nvPicPr>
          <p:cNvPr id="37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2971801"/>
            <a:ext cx="426720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20" name="Group 32"/>
          <p:cNvGrpSpPr>
            <a:grpSpLocks/>
          </p:cNvGrpSpPr>
          <p:nvPr/>
        </p:nvGrpSpPr>
        <p:grpSpPr bwMode="auto">
          <a:xfrm>
            <a:off x="2286000" y="3124200"/>
            <a:ext cx="3805238" cy="2719388"/>
            <a:chOff x="480" y="1968"/>
            <a:chExt cx="2397" cy="1713"/>
          </a:xfrm>
        </p:grpSpPr>
        <p:pic>
          <p:nvPicPr>
            <p:cNvPr id="37893" name="Picture 5" descr="photo_cerveau1-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968"/>
              <a:ext cx="2397" cy="1713"/>
            </a:xfrm>
            <a:prstGeom prst="rect">
              <a:avLst/>
            </a:prstGeom>
            <a:noFill/>
            <a:extLst>
              <a:ext uri="{909E8E84-426E-40DD-AFC4-6F175D3DCCD1}">
                <a14:hiddenFill xmlns:a14="http://schemas.microsoft.com/office/drawing/2010/main">
                  <a:solidFill>
                    <a:srgbClr val="FFFFFF"/>
                  </a:solidFill>
                </a14:hiddenFill>
              </a:ext>
            </a:extLst>
          </p:spPr>
        </p:pic>
        <p:grpSp>
          <p:nvGrpSpPr>
            <p:cNvPr id="37894" name="Group 6"/>
            <p:cNvGrpSpPr>
              <a:grpSpLocks/>
            </p:cNvGrpSpPr>
            <p:nvPr/>
          </p:nvGrpSpPr>
          <p:grpSpPr bwMode="auto">
            <a:xfrm>
              <a:off x="1488" y="2048"/>
              <a:ext cx="1270" cy="1322"/>
              <a:chOff x="2450" y="266"/>
              <a:chExt cx="2901" cy="3169"/>
            </a:xfrm>
          </p:grpSpPr>
          <p:sp>
            <p:nvSpPr>
              <p:cNvPr id="37895" name="Freeform 7"/>
              <p:cNvSpPr>
                <a:spLocks/>
              </p:cNvSpPr>
              <p:nvPr/>
            </p:nvSpPr>
            <p:spPr bwMode="auto">
              <a:xfrm>
                <a:off x="2450" y="266"/>
                <a:ext cx="2901" cy="3169"/>
              </a:xfrm>
              <a:custGeom>
                <a:avLst/>
                <a:gdLst>
                  <a:gd name="T0" fmla="*/ 0 w 2901"/>
                  <a:gd name="T1" fmla="*/ 261 h 3169"/>
                  <a:gd name="T2" fmla="*/ 97 w 2901"/>
                  <a:gd name="T3" fmla="*/ 407 h 3169"/>
                  <a:gd name="T4" fmla="*/ 166 w 2901"/>
                  <a:gd name="T5" fmla="*/ 477 h 3169"/>
                  <a:gd name="T6" fmla="*/ 333 w 2901"/>
                  <a:gd name="T7" fmla="*/ 636 h 3169"/>
                  <a:gd name="T8" fmla="*/ 388 w 2901"/>
                  <a:gd name="T9" fmla="*/ 685 h 3169"/>
                  <a:gd name="T10" fmla="*/ 499 w 2901"/>
                  <a:gd name="T11" fmla="*/ 858 h 3169"/>
                  <a:gd name="T12" fmla="*/ 562 w 2901"/>
                  <a:gd name="T13" fmla="*/ 962 h 3169"/>
                  <a:gd name="T14" fmla="*/ 638 w 2901"/>
                  <a:gd name="T15" fmla="*/ 1164 h 3169"/>
                  <a:gd name="T16" fmla="*/ 569 w 2901"/>
                  <a:gd name="T17" fmla="*/ 1372 h 3169"/>
                  <a:gd name="T18" fmla="*/ 652 w 2901"/>
                  <a:gd name="T19" fmla="*/ 1726 h 3169"/>
                  <a:gd name="T20" fmla="*/ 805 w 2901"/>
                  <a:gd name="T21" fmla="*/ 2010 h 3169"/>
                  <a:gd name="T22" fmla="*/ 833 w 2901"/>
                  <a:gd name="T23" fmla="*/ 2253 h 3169"/>
                  <a:gd name="T24" fmla="*/ 909 w 2901"/>
                  <a:gd name="T25" fmla="*/ 2357 h 3169"/>
                  <a:gd name="T26" fmla="*/ 1103 w 2901"/>
                  <a:gd name="T27" fmla="*/ 2475 h 3169"/>
                  <a:gd name="T28" fmla="*/ 1117 w 2901"/>
                  <a:gd name="T29" fmla="*/ 2538 h 3169"/>
                  <a:gd name="T30" fmla="*/ 1297 w 2901"/>
                  <a:gd name="T31" fmla="*/ 2697 h 3169"/>
                  <a:gd name="T32" fmla="*/ 1429 w 2901"/>
                  <a:gd name="T33" fmla="*/ 2857 h 3169"/>
                  <a:gd name="T34" fmla="*/ 1603 w 2901"/>
                  <a:gd name="T35" fmla="*/ 2982 h 3169"/>
                  <a:gd name="T36" fmla="*/ 1804 w 2901"/>
                  <a:gd name="T37" fmla="*/ 3079 h 3169"/>
                  <a:gd name="T38" fmla="*/ 1873 w 2901"/>
                  <a:gd name="T39" fmla="*/ 3121 h 3169"/>
                  <a:gd name="T40" fmla="*/ 2387 w 2901"/>
                  <a:gd name="T41" fmla="*/ 3037 h 3169"/>
                  <a:gd name="T42" fmla="*/ 2630 w 2901"/>
                  <a:gd name="T43" fmla="*/ 2940 h 3169"/>
                  <a:gd name="T44" fmla="*/ 2880 w 2901"/>
                  <a:gd name="T45" fmla="*/ 2614 h 3169"/>
                  <a:gd name="T46" fmla="*/ 2859 w 2901"/>
                  <a:gd name="T47" fmla="*/ 2156 h 3169"/>
                  <a:gd name="T48" fmla="*/ 2790 w 2901"/>
                  <a:gd name="T49" fmla="*/ 1878 h 3169"/>
                  <a:gd name="T50" fmla="*/ 2672 w 2901"/>
                  <a:gd name="T51" fmla="*/ 1566 h 3169"/>
                  <a:gd name="T52" fmla="*/ 2491 w 2901"/>
                  <a:gd name="T53" fmla="*/ 1240 h 3169"/>
                  <a:gd name="T54" fmla="*/ 2234 w 2901"/>
                  <a:gd name="T55" fmla="*/ 935 h 3169"/>
                  <a:gd name="T56" fmla="*/ 2033 w 2901"/>
                  <a:gd name="T57" fmla="*/ 726 h 3169"/>
                  <a:gd name="T58" fmla="*/ 1818 w 2901"/>
                  <a:gd name="T59" fmla="*/ 581 h 3169"/>
                  <a:gd name="T60" fmla="*/ 1644 w 2901"/>
                  <a:gd name="T61" fmla="*/ 504 h 3169"/>
                  <a:gd name="T62" fmla="*/ 1436 w 2901"/>
                  <a:gd name="T63" fmla="*/ 366 h 3169"/>
                  <a:gd name="T64" fmla="*/ 1089 w 2901"/>
                  <a:gd name="T65" fmla="*/ 199 h 3169"/>
                  <a:gd name="T66" fmla="*/ 263 w 2901"/>
                  <a:gd name="T67" fmla="*/ 53 h 3169"/>
                  <a:gd name="T68" fmla="*/ 34 w 2901"/>
                  <a:gd name="T69" fmla="*/ 74 h 3169"/>
                  <a:gd name="T70" fmla="*/ 21 w 2901"/>
                  <a:gd name="T71" fmla="*/ 178 h 3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01" h="3169">
                    <a:moveTo>
                      <a:pt x="55" y="67"/>
                    </a:moveTo>
                    <a:cubicBezTo>
                      <a:pt x="89" y="4"/>
                      <a:pt x="14" y="221"/>
                      <a:pt x="0" y="261"/>
                    </a:cubicBezTo>
                    <a:cubicBezTo>
                      <a:pt x="4" y="296"/>
                      <a:pt x="0" y="349"/>
                      <a:pt x="34" y="372"/>
                    </a:cubicBezTo>
                    <a:cubicBezTo>
                      <a:pt x="54" y="385"/>
                      <a:pt x="97" y="407"/>
                      <a:pt x="97" y="407"/>
                    </a:cubicBezTo>
                    <a:cubicBezTo>
                      <a:pt x="106" y="421"/>
                      <a:pt x="116" y="435"/>
                      <a:pt x="125" y="449"/>
                    </a:cubicBezTo>
                    <a:cubicBezTo>
                      <a:pt x="134" y="463"/>
                      <a:pt x="166" y="477"/>
                      <a:pt x="166" y="477"/>
                    </a:cubicBezTo>
                    <a:cubicBezTo>
                      <a:pt x="180" y="517"/>
                      <a:pt x="259" y="577"/>
                      <a:pt x="298" y="601"/>
                    </a:cubicBezTo>
                    <a:cubicBezTo>
                      <a:pt x="335" y="657"/>
                      <a:pt x="286" y="589"/>
                      <a:pt x="333" y="636"/>
                    </a:cubicBezTo>
                    <a:cubicBezTo>
                      <a:pt x="339" y="642"/>
                      <a:pt x="341" y="651"/>
                      <a:pt x="347" y="657"/>
                    </a:cubicBezTo>
                    <a:cubicBezTo>
                      <a:pt x="359" y="668"/>
                      <a:pt x="388" y="685"/>
                      <a:pt x="388" y="685"/>
                    </a:cubicBezTo>
                    <a:cubicBezTo>
                      <a:pt x="403" y="731"/>
                      <a:pt x="383" y="681"/>
                      <a:pt x="416" y="726"/>
                    </a:cubicBezTo>
                    <a:cubicBezTo>
                      <a:pt x="448" y="770"/>
                      <a:pt x="459" y="817"/>
                      <a:pt x="499" y="858"/>
                    </a:cubicBezTo>
                    <a:cubicBezTo>
                      <a:pt x="511" y="895"/>
                      <a:pt x="502" y="873"/>
                      <a:pt x="534" y="921"/>
                    </a:cubicBezTo>
                    <a:cubicBezTo>
                      <a:pt x="543" y="935"/>
                      <a:pt x="562" y="962"/>
                      <a:pt x="562" y="962"/>
                    </a:cubicBezTo>
                    <a:cubicBezTo>
                      <a:pt x="577" y="1007"/>
                      <a:pt x="584" y="1053"/>
                      <a:pt x="617" y="1087"/>
                    </a:cubicBezTo>
                    <a:cubicBezTo>
                      <a:pt x="625" y="1112"/>
                      <a:pt x="630" y="1139"/>
                      <a:pt x="638" y="1164"/>
                    </a:cubicBezTo>
                    <a:cubicBezTo>
                      <a:pt x="633" y="1212"/>
                      <a:pt x="629" y="1249"/>
                      <a:pt x="603" y="1289"/>
                    </a:cubicBezTo>
                    <a:cubicBezTo>
                      <a:pt x="593" y="1320"/>
                      <a:pt x="579" y="1342"/>
                      <a:pt x="569" y="1372"/>
                    </a:cubicBezTo>
                    <a:cubicBezTo>
                      <a:pt x="570" y="1402"/>
                      <a:pt x="563" y="1580"/>
                      <a:pt x="597" y="1642"/>
                    </a:cubicBezTo>
                    <a:cubicBezTo>
                      <a:pt x="610" y="1666"/>
                      <a:pt x="643" y="1699"/>
                      <a:pt x="652" y="1726"/>
                    </a:cubicBezTo>
                    <a:cubicBezTo>
                      <a:pt x="675" y="1793"/>
                      <a:pt x="694" y="1886"/>
                      <a:pt x="756" y="1927"/>
                    </a:cubicBezTo>
                    <a:cubicBezTo>
                      <a:pt x="766" y="1958"/>
                      <a:pt x="782" y="1987"/>
                      <a:pt x="805" y="2010"/>
                    </a:cubicBezTo>
                    <a:cubicBezTo>
                      <a:pt x="822" y="2061"/>
                      <a:pt x="815" y="2038"/>
                      <a:pt x="826" y="2080"/>
                    </a:cubicBezTo>
                    <a:cubicBezTo>
                      <a:pt x="828" y="2138"/>
                      <a:pt x="829" y="2195"/>
                      <a:pt x="833" y="2253"/>
                    </a:cubicBezTo>
                    <a:cubicBezTo>
                      <a:pt x="833" y="2258"/>
                      <a:pt x="842" y="2295"/>
                      <a:pt x="846" y="2302"/>
                    </a:cubicBezTo>
                    <a:cubicBezTo>
                      <a:pt x="864" y="2329"/>
                      <a:pt x="885" y="2340"/>
                      <a:pt x="909" y="2357"/>
                    </a:cubicBezTo>
                    <a:cubicBezTo>
                      <a:pt x="952" y="2388"/>
                      <a:pt x="988" y="2432"/>
                      <a:pt x="1041" y="2447"/>
                    </a:cubicBezTo>
                    <a:cubicBezTo>
                      <a:pt x="1074" y="2469"/>
                      <a:pt x="1054" y="2459"/>
                      <a:pt x="1103" y="2475"/>
                    </a:cubicBezTo>
                    <a:cubicBezTo>
                      <a:pt x="1110" y="2477"/>
                      <a:pt x="1124" y="2482"/>
                      <a:pt x="1124" y="2482"/>
                    </a:cubicBezTo>
                    <a:cubicBezTo>
                      <a:pt x="1137" y="2495"/>
                      <a:pt x="1104" y="2525"/>
                      <a:pt x="1117" y="2538"/>
                    </a:cubicBezTo>
                    <a:cubicBezTo>
                      <a:pt x="1137" y="2558"/>
                      <a:pt x="1143" y="2584"/>
                      <a:pt x="1166" y="2607"/>
                    </a:cubicBezTo>
                    <a:cubicBezTo>
                      <a:pt x="1181" y="2651"/>
                      <a:pt x="1259" y="2670"/>
                      <a:pt x="1297" y="2697"/>
                    </a:cubicBezTo>
                    <a:cubicBezTo>
                      <a:pt x="1311" y="2740"/>
                      <a:pt x="1335" y="2766"/>
                      <a:pt x="1367" y="2794"/>
                    </a:cubicBezTo>
                    <a:cubicBezTo>
                      <a:pt x="1381" y="2806"/>
                      <a:pt x="1412" y="2840"/>
                      <a:pt x="1429" y="2857"/>
                    </a:cubicBezTo>
                    <a:cubicBezTo>
                      <a:pt x="1454" y="2883"/>
                      <a:pt x="1491" y="2899"/>
                      <a:pt x="1520" y="2919"/>
                    </a:cubicBezTo>
                    <a:cubicBezTo>
                      <a:pt x="1547" y="2937"/>
                      <a:pt x="1574" y="2972"/>
                      <a:pt x="1603" y="2982"/>
                    </a:cubicBezTo>
                    <a:cubicBezTo>
                      <a:pt x="1638" y="3017"/>
                      <a:pt x="1686" y="3045"/>
                      <a:pt x="1735" y="3058"/>
                    </a:cubicBezTo>
                    <a:cubicBezTo>
                      <a:pt x="1758" y="3064"/>
                      <a:pt x="1804" y="3079"/>
                      <a:pt x="1804" y="3079"/>
                    </a:cubicBezTo>
                    <a:cubicBezTo>
                      <a:pt x="1835" y="3125"/>
                      <a:pt x="1815" y="3121"/>
                      <a:pt x="1846" y="3121"/>
                    </a:cubicBezTo>
                    <a:cubicBezTo>
                      <a:pt x="1791" y="3169"/>
                      <a:pt x="1852" y="3128"/>
                      <a:pt x="1873" y="3121"/>
                    </a:cubicBezTo>
                    <a:cubicBezTo>
                      <a:pt x="1928" y="3155"/>
                      <a:pt x="2115" y="3112"/>
                      <a:pt x="2186" y="3107"/>
                    </a:cubicBezTo>
                    <a:cubicBezTo>
                      <a:pt x="2252" y="3080"/>
                      <a:pt x="2317" y="3051"/>
                      <a:pt x="2387" y="3037"/>
                    </a:cubicBezTo>
                    <a:cubicBezTo>
                      <a:pt x="2425" y="3012"/>
                      <a:pt x="2481" y="3011"/>
                      <a:pt x="2526" y="3003"/>
                    </a:cubicBezTo>
                    <a:cubicBezTo>
                      <a:pt x="2553" y="2967"/>
                      <a:pt x="2598" y="2972"/>
                      <a:pt x="2630" y="2940"/>
                    </a:cubicBezTo>
                    <a:cubicBezTo>
                      <a:pt x="2655" y="2915"/>
                      <a:pt x="2744" y="2882"/>
                      <a:pt x="2762" y="2850"/>
                    </a:cubicBezTo>
                    <a:cubicBezTo>
                      <a:pt x="2798" y="2788"/>
                      <a:pt x="2842" y="2675"/>
                      <a:pt x="2880" y="2614"/>
                    </a:cubicBezTo>
                    <a:cubicBezTo>
                      <a:pt x="2893" y="2551"/>
                      <a:pt x="2844" y="2432"/>
                      <a:pt x="2880" y="2378"/>
                    </a:cubicBezTo>
                    <a:cubicBezTo>
                      <a:pt x="2901" y="2275"/>
                      <a:pt x="2852" y="2225"/>
                      <a:pt x="2859" y="2156"/>
                    </a:cubicBezTo>
                    <a:cubicBezTo>
                      <a:pt x="2846" y="2116"/>
                      <a:pt x="2814" y="1990"/>
                      <a:pt x="2790" y="1955"/>
                    </a:cubicBezTo>
                    <a:cubicBezTo>
                      <a:pt x="2782" y="1924"/>
                      <a:pt x="2791" y="1913"/>
                      <a:pt x="2790" y="1878"/>
                    </a:cubicBezTo>
                    <a:cubicBezTo>
                      <a:pt x="2793" y="1850"/>
                      <a:pt x="2775" y="1805"/>
                      <a:pt x="2755" y="1753"/>
                    </a:cubicBezTo>
                    <a:cubicBezTo>
                      <a:pt x="2755" y="1684"/>
                      <a:pt x="2677" y="1635"/>
                      <a:pt x="2672" y="1566"/>
                    </a:cubicBezTo>
                    <a:cubicBezTo>
                      <a:pt x="2665" y="1456"/>
                      <a:pt x="2615" y="1457"/>
                      <a:pt x="2588" y="1351"/>
                    </a:cubicBezTo>
                    <a:cubicBezTo>
                      <a:pt x="2581" y="1322"/>
                      <a:pt x="2510" y="1262"/>
                      <a:pt x="2491" y="1240"/>
                    </a:cubicBezTo>
                    <a:cubicBezTo>
                      <a:pt x="2457" y="1200"/>
                      <a:pt x="2443" y="1147"/>
                      <a:pt x="2401" y="1115"/>
                    </a:cubicBezTo>
                    <a:cubicBezTo>
                      <a:pt x="2334" y="1065"/>
                      <a:pt x="2300" y="979"/>
                      <a:pt x="2234" y="935"/>
                    </a:cubicBezTo>
                    <a:cubicBezTo>
                      <a:pt x="2215" y="922"/>
                      <a:pt x="2207" y="891"/>
                      <a:pt x="2186" y="879"/>
                    </a:cubicBezTo>
                    <a:cubicBezTo>
                      <a:pt x="2115" y="839"/>
                      <a:pt x="2114" y="742"/>
                      <a:pt x="2033" y="726"/>
                    </a:cubicBezTo>
                    <a:cubicBezTo>
                      <a:pt x="2006" y="707"/>
                      <a:pt x="1975" y="687"/>
                      <a:pt x="1943" y="678"/>
                    </a:cubicBezTo>
                    <a:cubicBezTo>
                      <a:pt x="1874" y="634"/>
                      <a:pt x="1899" y="597"/>
                      <a:pt x="1818" y="581"/>
                    </a:cubicBezTo>
                    <a:cubicBezTo>
                      <a:pt x="1802" y="573"/>
                      <a:pt x="1729" y="568"/>
                      <a:pt x="1714" y="560"/>
                    </a:cubicBezTo>
                    <a:cubicBezTo>
                      <a:pt x="1699" y="552"/>
                      <a:pt x="1644" y="504"/>
                      <a:pt x="1644" y="504"/>
                    </a:cubicBezTo>
                    <a:cubicBezTo>
                      <a:pt x="1617" y="463"/>
                      <a:pt x="1602" y="433"/>
                      <a:pt x="1554" y="421"/>
                    </a:cubicBezTo>
                    <a:cubicBezTo>
                      <a:pt x="1524" y="401"/>
                      <a:pt x="1466" y="386"/>
                      <a:pt x="1436" y="366"/>
                    </a:cubicBezTo>
                    <a:cubicBezTo>
                      <a:pt x="1410" y="328"/>
                      <a:pt x="1388" y="330"/>
                      <a:pt x="1339" y="296"/>
                    </a:cubicBezTo>
                    <a:cubicBezTo>
                      <a:pt x="1265" y="244"/>
                      <a:pt x="1178" y="221"/>
                      <a:pt x="1089" y="199"/>
                    </a:cubicBezTo>
                    <a:cubicBezTo>
                      <a:pt x="1060" y="178"/>
                      <a:pt x="1006" y="201"/>
                      <a:pt x="971" y="192"/>
                    </a:cubicBezTo>
                    <a:cubicBezTo>
                      <a:pt x="755" y="80"/>
                      <a:pt x="548" y="56"/>
                      <a:pt x="263" y="53"/>
                    </a:cubicBezTo>
                    <a:cubicBezTo>
                      <a:pt x="183" y="44"/>
                      <a:pt x="200" y="0"/>
                      <a:pt x="118" y="5"/>
                    </a:cubicBezTo>
                    <a:cubicBezTo>
                      <a:pt x="88" y="11"/>
                      <a:pt x="47" y="46"/>
                      <a:pt x="34" y="74"/>
                    </a:cubicBezTo>
                    <a:cubicBezTo>
                      <a:pt x="21" y="102"/>
                      <a:pt x="43" y="154"/>
                      <a:pt x="41" y="171"/>
                    </a:cubicBezTo>
                    <a:cubicBezTo>
                      <a:pt x="37" y="177"/>
                      <a:pt x="21" y="185"/>
                      <a:pt x="21" y="178"/>
                    </a:cubicBezTo>
                    <a:cubicBezTo>
                      <a:pt x="21" y="168"/>
                      <a:pt x="27" y="4"/>
                      <a:pt x="55" y="67"/>
                    </a:cubicBezTo>
                    <a:close/>
                  </a:path>
                </a:pathLst>
              </a:custGeom>
              <a:solidFill>
                <a:srgbClr val="CCFF66">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Text Box 8"/>
              <p:cNvSpPr txBox="1">
                <a:spLocks noChangeArrowheads="1"/>
              </p:cNvSpPr>
              <p:nvPr/>
            </p:nvSpPr>
            <p:spPr bwMode="auto">
              <a:xfrm>
                <a:off x="3041" y="1678"/>
                <a:ext cx="1950" cy="558"/>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Frontal Lobe</a:t>
                </a:r>
              </a:p>
            </p:txBody>
          </p:sp>
        </p:grpSp>
        <p:grpSp>
          <p:nvGrpSpPr>
            <p:cNvPr id="37897" name="Group 9"/>
            <p:cNvGrpSpPr>
              <a:grpSpLocks/>
            </p:cNvGrpSpPr>
            <p:nvPr/>
          </p:nvGrpSpPr>
          <p:grpSpPr bwMode="auto">
            <a:xfrm>
              <a:off x="971" y="2830"/>
              <a:ext cx="1176" cy="651"/>
              <a:chOff x="1632" y="2640"/>
              <a:chExt cx="2072" cy="1178"/>
            </a:xfrm>
          </p:grpSpPr>
          <p:sp>
            <p:nvSpPr>
              <p:cNvPr id="37898" name="Freeform 10"/>
              <p:cNvSpPr>
                <a:spLocks/>
              </p:cNvSpPr>
              <p:nvPr/>
            </p:nvSpPr>
            <p:spPr bwMode="auto">
              <a:xfrm>
                <a:off x="1632" y="2640"/>
                <a:ext cx="2072" cy="1178"/>
              </a:xfrm>
              <a:custGeom>
                <a:avLst/>
                <a:gdLst>
                  <a:gd name="T0" fmla="*/ 376 w 2072"/>
                  <a:gd name="T1" fmla="*/ 24 h 1178"/>
                  <a:gd name="T2" fmla="*/ 464 w 2072"/>
                  <a:gd name="T3" fmla="*/ 16 h 1178"/>
                  <a:gd name="T4" fmla="*/ 620 w 2072"/>
                  <a:gd name="T5" fmla="*/ 5 h 1178"/>
                  <a:gd name="T6" fmla="*/ 813 w 2072"/>
                  <a:gd name="T7" fmla="*/ 46 h 1178"/>
                  <a:gd name="T8" fmla="*/ 915 w 2072"/>
                  <a:gd name="T9" fmla="*/ 72 h 1178"/>
                  <a:gd name="T10" fmla="*/ 957 w 2072"/>
                  <a:gd name="T11" fmla="*/ 94 h 1178"/>
                  <a:gd name="T12" fmla="*/ 1070 w 2072"/>
                  <a:gd name="T13" fmla="*/ 187 h 1178"/>
                  <a:gd name="T14" fmla="*/ 1113 w 2072"/>
                  <a:gd name="T15" fmla="*/ 229 h 1178"/>
                  <a:gd name="T16" fmla="*/ 1123 w 2072"/>
                  <a:gd name="T17" fmla="*/ 245 h 1178"/>
                  <a:gd name="T18" fmla="*/ 1177 w 2072"/>
                  <a:gd name="T19" fmla="*/ 229 h 1178"/>
                  <a:gd name="T20" fmla="*/ 1263 w 2072"/>
                  <a:gd name="T21" fmla="*/ 297 h 1178"/>
                  <a:gd name="T22" fmla="*/ 1300 w 2072"/>
                  <a:gd name="T23" fmla="*/ 361 h 1178"/>
                  <a:gd name="T24" fmla="*/ 1290 w 2072"/>
                  <a:gd name="T25" fmla="*/ 376 h 1178"/>
                  <a:gd name="T26" fmla="*/ 1482 w 2072"/>
                  <a:gd name="T27" fmla="*/ 318 h 1178"/>
                  <a:gd name="T28" fmla="*/ 1562 w 2072"/>
                  <a:gd name="T29" fmla="*/ 340 h 1178"/>
                  <a:gd name="T30" fmla="*/ 1718 w 2072"/>
                  <a:gd name="T31" fmla="*/ 439 h 1178"/>
                  <a:gd name="T32" fmla="*/ 1755 w 2072"/>
                  <a:gd name="T33" fmla="*/ 481 h 1178"/>
                  <a:gd name="T34" fmla="*/ 1799 w 2072"/>
                  <a:gd name="T35" fmla="*/ 528 h 1178"/>
                  <a:gd name="T36" fmla="*/ 1836 w 2072"/>
                  <a:gd name="T37" fmla="*/ 554 h 1178"/>
                  <a:gd name="T38" fmla="*/ 1868 w 2072"/>
                  <a:gd name="T39" fmla="*/ 601 h 1178"/>
                  <a:gd name="T40" fmla="*/ 1916 w 2072"/>
                  <a:gd name="T41" fmla="*/ 632 h 1178"/>
                  <a:gd name="T42" fmla="*/ 1948 w 2072"/>
                  <a:gd name="T43" fmla="*/ 643 h 1178"/>
                  <a:gd name="T44" fmla="*/ 1965 w 2072"/>
                  <a:gd name="T45" fmla="*/ 648 h 1178"/>
                  <a:gd name="T46" fmla="*/ 1992 w 2072"/>
                  <a:gd name="T47" fmla="*/ 680 h 1178"/>
                  <a:gd name="T48" fmla="*/ 1997 w 2072"/>
                  <a:gd name="T49" fmla="*/ 701 h 1178"/>
                  <a:gd name="T50" fmla="*/ 2007 w 2072"/>
                  <a:gd name="T51" fmla="*/ 716 h 1178"/>
                  <a:gd name="T52" fmla="*/ 2029 w 2072"/>
                  <a:gd name="T53" fmla="*/ 764 h 1178"/>
                  <a:gd name="T54" fmla="*/ 2050 w 2072"/>
                  <a:gd name="T55" fmla="*/ 816 h 1178"/>
                  <a:gd name="T56" fmla="*/ 2029 w 2072"/>
                  <a:gd name="T57" fmla="*/ 968 h 1178"/>
                  <a:gd name="T58" fmla="*/ 1976 w 2072"/>
                  <a:gd name="T59" fmla="*/ 1031 h 1178"/>
                  <a:gd name="T60" fmla="*/ 1954 w 2072"/>
                  <a:gd name="T61" fmla="*/ 1072 h 1178"/>
                  <a:gd name="T62" fmla="*/ 1868 w 2072"/>
                  <a:gd name="T63" fmla="*/ 1083 h 1178"/>
                  <a:gd name="T64" fmla="*/ 1772 w 2072"/>
                  <a:gd name="T65" fmla="*/ 1104 h 1178"/>
                  <a:gd name="T66" fmla="*/ 1644 w 2072"/>
                  <a:gd name="T67" fmla="*/ 1115 h 1178"/>
                  <a:gd name="T68" fmla="*/ 1547 w 2072"/>
                  <a:gd name="T69" fmla="*/ 1136 h 1178"/>
                  <a:gd name="T70" fmla="*/ 1162 w 2072"/>
                  <a:gd name="T71" fmla="*/ 1136 h 1178"/>
                  <a:gd name="T72" fmla="*/ 1069 w 2072"/>
                  <a:gd name="T73" fmla="*/ 1171 h 1178"/>
                  <a:gd name="T74" fmla="*/ 911 w 2072"/>
                  <a:gd name="T75" fmla="*/ 1076 h 1178"/>
                  <a:gd name="T76" fmla="*/ 770 w 2072"/>
                  <a:gd name="T77" fmla="*/ 994 h 1178"/>
                  <a:gd name="T78" fmla="*/ 283 w 2072"/>
                  <a:gd name="T79" fmla="*/ 910 h 1178"/>
                  <a:gd name="T80" fmla="*/ 175 w 2072"/>
                  <a:gd name="T81" fmla="*/ 869 h 1178"/>
                  <a:gd name="T82" fmla="*/ 154 w 2072"/>
                  <a:gd name="T83" fmla="*/ 832 h 1178"/>
                  <a:gd name="T84" fmla="*/ 122 w 2072"/>
                  <a:gd name="T85" fmla="*/ 805 h 1178"/>
                  <a:gd name="T86" fmla="*/ 111 w 2072"/>
                  <a:gd name="T87" fmla="*/ 790 h 1178"/>
                  <a:gd name="T88" fmla="*/ 79 w 2072"/>
                  <a:gd name="T89" fmla="*/ 769 h 1178"/>
                  <a:gd name="T90" fmla="*/ 57 w 2072"/>
                  <a:gd name="T91" fmla="*/ 743 h 1178"/>
                  <a:gd name="T92" fmla="*/ 52 w 2072"/>
                  <a:gd name="T93" fmla="*/ 727 h 1178"/>
                  <a:gd name="T94" fmla="*/ 15 w 2072"/>
                  <a:gd name="T95" fmla="*/ 675 h 1178"/>
                  <a:gd name="T96" fmla="*/ 25 w 2072"/>
                  <a:gd name="T97" fmla="*/ 638 h 1178"/>
                  <a:gd name="T98" fmla="*/ 68 w 2072"/>
                  <a:gd name="T99" fmla="*/ 564 h 1178"/>
                  <a:gd name="T100" fmla="*/ 100 w 2072"/>
                  <a:gd name="T101" fmla="*/ 491 h 1178"/>
                  <a:gd name="T102" fmla="*/ 122 w 2072"/>
                  <a:gd name="T103" fmla="*/ 449 h 1178"/>
                  <a:gd name="T104" fmla="*/ 133 w 2072"/>
                  <a:gd name="T105" fmla="*/ 386 h 1178"/>
                  <a:gd name="T106" fmla="*/ 133 w 2072"/>
                  <a:gd name="T107" fmla="*/ 355 h 1178"/>
                  <a:gd name="T108" fmla="*/ 175 w 2072"/>
                  <a:gd name="T109" fmla="*/ 219 h 1178"/>
                  <a:gd name="T110" fmla="*/ 202 w 2072"/>
                  <a:gd name="T111" fmla="*/ 57 h 1178"/>
                  <a:gd name="T112" fmla="*/ 280 w 2072"/>
                  <a:gd name="T113" fmla="*/ 40 h 1178"/>
                  <a:gd name="T114" fmla="*/ 376 w 2072"/>
                  <a:gd name="T115" fmla="*/ 24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2" h="1178">
                    <a:moveTo>
                      <a:pt x="376" y="24"/>
                    </a:moveTo>
                    <a:cubicBezTo>
                      <a:pt x="397" y="38"/>
                      <a:pt x="439" y="10"/>
                      <a:pt x="464" y="16"/>
                    </a:cubicBezTo>
                    <a:cubicBezTo>
                      <a:pt x="505" y="13"/>
                      <a:pt x="562" y="0"/>
                      <a:pt x="620" y="5"/>
                    </a:cubicBezTo>
                    <a:cubicBezTo>
                      <a:pt x="686" y="35"/>
                      <a:pt x="740" y="32"/>
                      <a:pt x="813" y="46"/>
                    </a:cubicBezTo>
                    <a:cubicBezTo>
                      <a:pt x="845" y="52"/>
                      <a:pt x="885" y="59"/>
                      <a:pt x="915" y="72"/>
                    </a:cubicBezTo>
                    <a:cubicBezTo>
                      <a:pt x="929" y="79"/>
                      <a:pt x="957" y="94"/>
                      <a:pt x="957" y="94"/>
                    </a:cubicBezTo>
                    <a:cubicBezTo>
                      <a:pt x="976" y="146"/>
                      <a:pt x="1027" y="161"/>
                      <a:pt x="1070" y="187"/>
                    </a:cubicBezTo>
                    <a:cubicBezTo>
                      <a:pt x="1082" y="205"/>
                      <a:pt x="1095" y="217"/>
                      <a:pt x="1113" y="229"/>
                    </a:cubicBezTo>
                    <a:cubicBezTo>
                      <a:pt x="1116" y="235"/>
                      <a:pt x="1119" y="241"/>
                      <a:pt x="1123" y="245"/>
                    </a:cubicBezTo>
                    <a:cubicBezTo>
                      <a:pt x="1133" y="254"/>
                      <a:pt x="1177" y="229"/>
                      <a:pt x="1177" y="229"/>
                    </a:cubicBezTo>
                    <a:cubicBezTo>
                      <a:pt x="1200" y="263"/>
                      <a:pt x="1220" y="251"/>
                      <a:pt x="1263" y="297"/>
                    </a:cubicBezTo>
                    <a:cubicBezTo>
                      <a:pt x="1275" y="303"/>
                      <a:pt x="1289" y="354"/>
                      <a:pt x="1300" y="361"/>
                    </a:cubicBezTo>
                    <a:cubicBezTo>
                      <a:pt x="1305" y="364"/>
                      <a:pt x="1290" y="376"/>
                      <a:pt x="1290" y="376"/>
                    </a:cubicBezTo>
                    <a:cubicBezTo>
                      <a:pt x="1355" y="371"/>
                      <a:pt x="1417" y="321"/>
                      <a:pt x="1482" y="318"/>
                    </a:cubicBezTo>
                    <a:cubicBezTo>
                      <a:pt x="1509" y="312"/>
                      <a:pt x="1536" y="349"/>
                      <a:pt x="1562" y="340"/>
                    </a:cubicBezTo>
                    <a:cubicBezTo>
                      <a:pt x="1650" y="352"/>
                      <a:pt x="1652" y="396"/>
                      <a:pt x="1718" y="439"/>
                    </a:cubicBezTo>
                    <a:cubicBezTo>
                      <a:pt x="1731" y="457"/>
                      <a:pt x="1737" y="469"/>
                      <a:pt x="1755" y="481"/>
                    </a:cubicBezTo>
                    <a:cubicBezTo>
                      <a:pt x="1768" y="499"/>
                      <a:pt x="1778" y="515"/>
                      <a:pt x="1799" y="528"/>
                    </a:cubicBezTo>
                    <a:cubicBezTo>
                      <a:pt x="1810" y="535"/>
                      <a:pt x="1828" y="545"/>
                      <a:pt x="1836" y="554"/>
                    </a:cubicBezTo>
                    <a:cubicBezTo>
                      <a:pt x="1836" y="554"/>
                      <a:pt x="1863" y="593"/>
                      <a:pt x="1868" y="601"/>
                    </a:cubicBezTo>
                    <a:cubicBezTo>
                      <a:pt x="1879" y="617"/>
                      <a:pt x="1898" y="625"/>
                      <a:pt x="1916" y="632"/>
                    </a:cubicBezTo>
                    <a:cubicBezTo>
                      <a:pt x="1926" y="637"/>
                      <a:pt x="1938" y="639"/>
                      <a:pt x="1948" y="643"/>
                    </a:cubicBezTo>
                    <a:cubicBezTo>
                      <a:pt x="1954" y="644"/>
                      <a:pt x="1965" y="648"/>
                      <a:pt x="1965" y="648"/>
                    </a:cubicBezTo>
                    <a:cubicBezTo>
                      <a:pt x="1972" y="660"/>
                      <a:pt x="1985" y="668"/>
                      <a:pt x="1992" y="680"/>
                    </a:cubicBezTo>
                    <a:cubicBezTo>
                      <a:pt x="1996" y="686"/>
                      <a:pt x="1994" y="694"/>
                      <a:pt x="1997" y="701"/>
                    </a:cubicBezTo>
                    <a:cubicBezTo>
                      <a:pt x="1999" y="706"/>
                      <a:pt x="2004" y="711"/>
                      <a:pt x="2007" y="716"/>
                    </a:cubicBezTo>
                    <a:cubicBezTo>
                      <a:pt x="2020" y="775"/>
                      <a:pt x="2003" y="712"/>
                      <a:pt x="2029" y="764"/>
                    </a:cubicBezTo>
                    <a:cubicBezTo>
                      <a:pt x="2038" y="783"/>
                      <a:pt x="2038" y="798"/>
                      <a:pt x="2050" y="816"/>
                    </a:cubicBezTo>
                    <a:cubicBezTo>
                      <a:pt x="2064" y="866"/>
                      <a:pt x="2072" y="927"/>
                      <a:pt x="2029" y="968"/>
                    </a:cubicBezTo>
                    <a:cubicBezTo>
                      <a:pt x="2007" y="988"/>
                      <a:pt x="2003" y="1020"/>
                      <a:pt x="1976" y="1031"/>
                    </a:cubicBezTo>
                    <a:cubicBezTo>
                      <a:pt x="1965" y="1035"/>
                      <a:pt x="1954" y="1072"/>
                      <a:pt x="1954" y="1072"/>
                    </a:cubicBezTo>
                    <a:cubicBezTo>
                      <a:pt x="1936" y="1084"/>
                      <a:pt x="1887" y="1074"/>
                      <a:pt x="1868" y="1083"/>
                    </a:cubicBezTo>
                    <a:cubicBezTo>
                      <a:pt x="1831" y="1101"/>
                      <a:pt x="1810" y="1088"/>
                      <a:pt x="1772" y="1104"/>
                    </a:cubicBezTo>
                    <a:cubicBezTo>
                      <a:pt x="1737" y="1119"/>
                      <a:pt x="1679" y="1103"/>
                      <a:pt x="1644" y="1115"/>
                    </a:cubicBezTo>
                    <a:cubicBezTo>
                      <a:pt x="1608" y="1126"/>
                      <a:pt x="1587" y="1132"/>
                      <a:pt x="1547" y="1136"/>
                    </a:cubicBezTo>
                    <a:cubicBezTo>
                      <a:pt x="1417" y="1134"/>
                      <a:pt x="1292" y="1139"/>
                      <a:pt x="1162" y="1136"/>
                    </a:cubicBezTo>
                    <a:cubicBezTo>
                      <a:pt x="1134" y="1135"/>
                      <a:pt x="1096" y="1178"/>
                      <a:pt x="1069" y="1171"/>
                    </a:cubicBezTo>
                    <a:cubicBezTo>
                      <a:pt x="1010" y="1157"/>
                      <a:pt x="960" y="1127"/>
                      <a:pt x="911" y="1076"/>
                    </a:cubicBezTo>
                    <a:cubicBezTo>
                      <a:pt x="875" y="1043"/>
                      <a:pt x="811" y="1019"/>
                      <a:pt x="770" y="994"/>
                    </a:cubicBezTo>
                    <a:cubicBezTo>
                      <a:pt x="623" y="907"/>
                      <a:pt x="450" y="915"/>
                      <a:pt x="283" y="910"/>
                    </a:cubicBezTo>
                    <a:cubicBezTo>
                      <a:pt x="239" y="903"/>
                      <a:pt x="208" y="899"/>
                      <a:pt x="175" y="869"/>
                    </a:cubicBezTo>
                    <a:cubicBezTo>
                      <a:pt x="171" y="860"/>
                      <a:pt x="161" y="839"/>
                      <a:pt x="154" y="832"/>
                    </a:cubicBezTo>
                    <a:cubicBezTo>
                      <a:pt x="108" y="787"/>
                      <a:pt x="168" y="860"/>
                      <a:pt x="122" y="805"/>
                    </a:cubicBezTo>
                    <a:cubicBezTo>
                      <a:pt x="118" y="801"/>
                      <a:pt x="116" y="794"/>
                      <a:pt x="111" y="790"/>
                    </a:cubicBezTo>
                    <a:cubicBezTo>
                      <a:pt x="101" y="782"/>
                      <a:pt x="79" y="769"/>
                      <a:pt x="79" y="769"/>
                    </a:cubicBezTo>
                    <a:cubicBezTo>
                      <a:pt x="65" y="729"/>
                      <a:pt x="85" y="777"/>
                      <a:pt x="57" y="743"/>
                    </a:cubicBezTo>
                    <a:cubicBezTo>
                      <a:pt x="53" y="738"/>
                      <a:pt x="54" y="732"/>
                      <a:pt x="52" y="727"/>
                    </a:cubicBezTo>
                    <a:cubicBezTo>
                      <a:pt x="42" y="707"/>
                      <a:pt x="30" y="690"/>
                      <a:pt x="15" y="675"/>
                    </a:cubicBezTo>
                    <a:cubicBezTo>
                      <a:pt x="52" y="649"/>
                      <a:pt x="0" y="663"/>
                      <a:pt x="25" y="638"/>
                    </a:cubicBezTo>
                    <a:cubicBezTo>
                      <a:pt x="33" y="614"/>
                      <a:pt x="61" y="588"/>
                      <a:pt x="68" y="564"/>
                    </a:cubicBezTo>
                    <a:cubicBezTo>
                      <a:pt x="76" y="537"/>
                      <a:pt x="96" y="519"/>
                      <a:pt x="100" y="491"/>
                    </a:cubicBezTo>
                    <a:cubicBezTo>
                      <a:pt x="103" y="477"/>
                      <a:pt x="118" y="463"/>
                      <a:pt x="122" y="449"/>
                    </a:cubicBezTo>
                    <a:cubicBezTo>
                      <a:pt x="128" y="428"/>
                      <a:pt x="120" y="405"/>
                      <a:pt x="133" y="386"/>
                    </a:cubicBezTo>
                    <a:cubicBezTo>
                      <a:pt x="140" y="376"/>
                      <a:pt x="133" y="355"/>
                      <a:pt x="133" y="355"/>
                    </a:cubicBezTo>
                    <a:cubicBezTo>
                      <a:pt x="143" y="325"/>
                      <a:pt x="169" y="250"/>
                      <a:pt x="175" y="219"/>
                    </a:cubicBezTo>
                    <a:cubicBezTo>
                      <a:pt x="190" y="169"/>
                      <a:pt x="198" y="95"/>
                      <a:pt x="202" y="57"/>
                    </a:cubicBezTo>
                    <a:cubicBezTo>
                      <a:pt x="219" y="27"/>
                      <a:pt x="251" y="45"/>
                      <a:pt x="280" y="40"/>
                    </a:cubicBezTo>
                    <a:cubicBezTo>
                      <a:pt x="300" y="17"/>
                      <a:pt x="346" y="42"/>
                      <a:pt x="376" y="24"/>
                    </a:cubicBezTo>
                    <a:close/>
                  </a:path>
                </a:pathLst>
              </a:custGeom>
              <a:solidFill>
                <a:srgbClr val="FF6600">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Text Box 11"/>
              <p:cNvSpPr txBox="1">
                <a:spLocks noChangeArrowheads="1"/>
              </p:cNvSpPr>
              <p:nvPr/>
            </p:nvSpPr>
            <p:spPr bwMode="auto">
              <a:xfrm>
                <a:off x="1802" y="3072"/>
                <a:ext cx="1741" cy="421"/>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Temporal Lobe</a:t>
                </a:r>
              </a:p>
            </p:txBody>
          </p:sp>
        </p:grpSp>
        <p:grpSp>
          <p:nvGrpSpPr>
            <p:cNvPr id="37900" name="Group 12"/>
            <p:cNvGrpSpPr>
              <a:grpSpLocks/>
            </p:cNvGrpSpPr>
            <p:nvPr/>
          </p:nvGrpSpPr>
          <p:grpSpPr bwMode="auto">
            <a:xfrm>
              <a:off x="857" y="2021"/>
              <a:ext cx="989" cy="991"/>
              <a:chOff x="1431" y="1104"/>
              <a:chExt cx="1742" cy="1792"/>
            </a:xfrm>
          </p:grpSpPr>
          <p:sp>
            <p:nvSpPr>
              <p:cNvPr id="37901" name="Freeform 13"/>
              <p:cNvSpPr>
                <a:spLocks/>
              </p:cNvSpPr>
              <p:nvPr/>
            </p:nvSpPr>
            <p:spPr bwMode="auto">
              <a:xfrm>
                <a:off x="1440" y="1104"/>
                <a:ext cx="1733" cy="1792"/>
              </a:xfrm>
              <a:custGeom>
                <a:avLst/>
                <a:gdLst>
                  <a:gd name="T0" fmla="*/ 102 w 1733"/>
                  <a:gd name="T1" fmla="*/ 661 h 1792"/>
                  <a:gd name="T2" fmla="*/ 125 w 1733"/>
                  <a:gd name="T3" fmla="*/ 643 h 1792"/>
                  <a:gd name="T4" fmla="*/ 209 w 1733"/>
                  <a:gd name="T5" fmla="*/ 588 h 1792"/>
                  <a:gd name="T6" fmla="*/ 278 w 1733"/>
                  <a:gd name="T7" fmla="*/ 448 h 1792"/>
                  <a:gd name="T8" fmla="*/ 579 w 1733"/>
                  <a:gd name="T9" fmla="*/ 204 h 1792"/>
                  <a:gd name="T10" fmla="*/ 626 w 1733"/>
                  <a:gd name="T11" fmla="*/ 158 h 1792"/>
                  <a:gd name="T12" fmla="*/ 908 w 1733"/>
                  <a:gd name="T13" fmla="*/ 23 h 1792"/>
                  <a:gd name="T14" fmla="*/ 1084 w 1733"/>
                  <a:gd name="T15" fmla="*/ 23 h 1792"/>
                  <a:gd name="T16" fmla="*/ 1089 w 1733"/>
                  <a:gd name="T17" fmla="*/ 204 h 1792"/>
                  <a:gd name="T18" fmla="*/ 1186 w 1733"/>
                  <a:gd name="T19" fmla="*/ 353 h 1792"/>
                  <a:gd name="T20" fmla="*/ 1260 w 1733"/>
                  <a:gd name="T21" fmla="*/ 412 h 1792"/>
                  <a:gd name="T22" fmla="*/ 1497 w 1733"/>
                  <a:gd name="T23" fmla="*/ 701 h 1792"/>
                  <a:gd name="T24" fmla="*/ 1515 w 1733"/>
                  <a:gd name="T25" fmla="*/ 756 h 1792"/>
                  <a:gd name="T26" fmla="*/ 1538 w 1733"/>
                  <a:gd name="T27" fmla="*/ 1014 h 1792"/>
                  <a:gd name="T28" fmla="*/ 1520 w 1733"/>
                  <a:gd name="T29" fmla="*/ 1068 h 1792"/>
                  <a:gd name="T30" fmla="*/ 1562 w 1733"/>
                  <a:gd name="T31" fmla="*/ 1244 h 1792"/>
                  <a:gd name="T32" fmla="*/ 1603 w 1733"/>
                  <a:gd name="T33" fmla="*/ 1358 h 1792"/>
                  <a:gd name="T34" fmla="*/ 1622 w 1733"/>
                  <a:gd name="T35" fmla="*/ 1389 h 1792"/>
                  <a:gd name="T36" fmla="*/ 1705 w 1733"/>
                  <a:gd name="T37" fmla="*/ 1498 h 1792"/>
                  <a:gd name="T38" fmla="*/ 1728 w 1733"/>
                  <a:gd name="T39" fmla="*/ 1738 h 1792"/>
                  <a:gd name="T40" fmla="*/ 1543 w 1733"/>
                  <a:gd name="T41" fmla="*/ 1792 h 1792"/>
                  <a:gd name="T42" fmla="*/ 1455 w 1733"/>
                  <a:gd name="T43" fmla="*/ 1706 h 1792"/>
                  <a:gd name="T44" fmla="*/ 1274 w 1733"/>
                  <a:gd name="T45" fmla="*/ 1634 h 1792"/>
                  <a:gd name="T46" fmla="*/ 1182 w 1733"/>
                  <a:gd name="T47" fmla="*/ 1548 h 1792"/>
                  <a:gd name="T48" fmla="*/ 1000 w 1733"/>
                  <a:gd name="T49" fmla="*/ 1496 h 1792"/>
                  <a:gd name="T50" fmla="*/ 928 w 1733"/>
                  <a:gd name="T51" fmla="*/ 1512 h 1792"/>
                  <a:gd name="T52" fmla="*/ 808 w 1733"/>
                  <a:gd name="T53" fmla="*/ 1544 h 1792"/>
                  <a:gd name="T54" fmla="*/ 688 w 1733"/>
                  <a:gd name="T55" fmla="*/ 1600 h 1792"/>
                  <a:gd name="T56" fmla="*/ 536 w 1733"/>
                  <a:gd name="T57" fmla="*/ 1648 h 1792"/>
                  <a:gd name="T58" fmla="*/ 376 w 1733"/>
                  <a:gd name="T59" fmla="*/ 1424 h 1792"/>
                  <a:gd name="T60" fmla="*/ 204 w 1733"/>
                  <a:gd name="T61" fmla="*/ 1095 h 1792"/>
                  <a:gd name="T62" fmla="*/ 60 w 1733"/>
                  <a:gd name="T63" fmla="*/ 882 h 1792"/>
                  <a:gd name="T64" fmla="*/ 28 w 1733"/>
                  <a:gd name="T65" fmla="*/ 747 h 1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33" h="1792">
                    <a:moveTo>
                      <a:pt x="0" y="756"/>
                    </a:moveTo>
                    <a:cubicBezTo>
                      <a:pt x="44" y="741"/>
                      <a:pt x="73" y="694"/>
                      <a:pt x="102" y="661"/>
                    </a:cubicBezTo>
                    <a:cubicBezTo>
                      <a:pt x="106" y="656"/>
                      <a:pt x="107" y="651"/>
                      <a:pt x="111" y="647"/>
                    </a:cubicBezTo>
                    <a:cubicBezTo>
                      <a:pt x="115" y="644"/>
                      <a:pt x="120" y="645"/>
                      <a:pt x="125" y="643"/>
                    </a:cubicBezTo>
                    <a:cubicBezTo>
                      <a:pt x="135" y="637"/>
                      <a:pt x="144" y="631"/>
                      <a:pt x="153" y="624"/>
                    </a:cubicBezTo>
                    <a:cubicBezTo>
                      <a:pt x="172" y="612"/>
                      <a:pt x="186" y="596"/>
                      <a:pt x="209" y="588"/>
                    </a:cubicBezTo>
                    <a:cubicBezTo>
                      <a:pt x="237" y="546"/>
                      <a:pt x="201" y="604"/>
                      <a:pt x="222" y="489"/>
                    </a:cubicBezTo>
                    <a:cubicBezTo>
                      <a:pt x="223" y="484"/>
                      <a:pt x="270" y="456"/>
                      <a:pt x="278" y="448"/>
                    </a:cubicBezTo>
                    <a:cubicBezTo>
                      <a:pt x="287" y="422"/>
                      <a:pt x="324" y="373"/>
                      <a:pt x="348" y="357"/>
                    </a:cubicBezTo>
                    <a:cubicBezTo>
                      <a:pt x="401" y="280"/>
                      <a:pt x="487" y="226"/>
                      <a:pt x="579" y="204"/>
                    </a:cubicBezTo>
                    <a:cubicBezTo>
                      <a:pt x="588" y="198"/>
                      <a:pt x="598" y="192"/>
                      <a:pt x="607" y="186"/>
                    </a:cubicBezTo>
                    <a:cubicBezTo>
                      <a:pt x="616" y="180"/>
                      <a:pt x="619" y="167"/>
                      <a:pt x="626" y="158"/>
                    </a:cubicBezTo>
                    <a:cubicBezTo>
                      <a:pt x="639" y="139"/>
                      <a:pt x="659" y="125"/>
                      <a:pt x="681" y="118"/>
                    </a:cubicBezTo>
                    <a:cubicBezTo>
                      <a:pt x="740" y="60"/>
                      <a:pt x="828" y="34"/>
                      <a:pt x="908" y="23"/>
                    </a:cubicBezTo>
                    <a:cubicBezTo>
                      <a:pt x="945" y="11"/>
                      <a:pt x="981" y="5"/>
                      <a:pt x="1019" y="0"/>
                    </a:cubicBezTo>
                    <a:cubicBezTo>
                      <a:pt x="1044" y="5"/>
                      <a:pt x="1061" y="15"/>
                      <a:pt x="1084" y="23"/>
                    </a:cubicBezTo>
                    <a:cubicBezTo>
                      <a:pt x="1115" y="53"/>
                      <a:pt x="1108" y="38"/>
                      <a:pt x="1117" y="63"/>
                    </a:cubicBezTo>
                    <a:cubicBezTo>
                      <a:pt x="1104" y="114"/>
                      <a:pt x="1094" y="150"/>
                      <a:pt x="1089" y="204"/>
                    </a:cubicBezTo>
                    <a:cubicBezTo>
                      <a:pt x="1090" y="210"/>
                      <a:pt x="1090" y="248"/>
                      <a:pt x="1098" y="262"/>
                    </a:cubicBezTo>
                    <a:cubicBezTo>
                      <a:pt x="1119" y="299"/>
                      <a:pt x="1152" y="329"/>
                      <a:pt x="1186" y="353"/>
                    </a:cubicBezTo>
                    <a:cubicBezTo>
                      <a:pt x="1211" y="370"/>
                      <a:pt x="1223" y="375"/>
                      <a:pt x="1246" y="398"/>
                    </a:cubicBezTo>
                    <a:cubicBezTo>
                      <a:pt x="1251" y="403"/>
                      <a:pt x="1260" y="412"/>
                      <a:pt x="1260" y="412"/>
                    </a:cubicBezTo>
                    <a:cubicBezTo>
                      <a:pt x="1285" y="484"/>
                      <a:pt x="1324" y="461"/>
                      <a:pt x="1372" y="520"/>
                    </a:cubicBezTo>
                    <a:cubicBezTo>
                      <a:pt x="1396" y="551"/>
                      <a:pt x="1475" y="670"/>
                      <a:pt x="1497" y="701"/>
                    </a:cubicBezTo>
                    <a:cubicBezTo>
                      <a:pt x="1497" y="701"/>
                      <a:pt x="1506" y="751"/>
                      <a:pt x="1538" y="751"/>
                    </a:cubicBezTo>
                    <a:cubicBezTo>
                      <a:pt x="1540" y="756"/>
                      <a:pt x="1515" y="756"/>
                      <a:pt x="1515" y="756"/>
                    </a:cubicBezTo>
                    <a:cubicBezTo>
                      <a:pt x="1522" y="805"/>
                      <a:pt x="1561" y="826"/>
                      <a:pt x="1571" y="873"/>
                    </a:cubicBezTo>
                    <a:cubicBezTo>
                      <a:pt x="1567" y="942"/>
                      <a:pt x="1558" y="965"/>
                      <a:pt x="1538" y="1014"/>
                    </a:cubicBezTo>
                    <a:cubicBezTo>
                      <a:pt x="1538" y="1014"/>
                      <a:pt x="1527" y="1048"/>
                      <a:pt x="1524" y="1054"/>
                    </a:cubicBezTo>
                    <a:cubicBezTo>
                      <a:pt x="1523" y="1059"/>
                      <a:pt x="1520" y="1068"/>
                      <a:pt x="1520" y="1068"/>
                    </a:cubicBezTo>
                    <a:cubicBezTo>
                      <a:pt x="1514" y="1116"/>
                      <a:pt x="1527" y="1131"/>
                      <a:pt x="1548" y="1177"/>
                    </a:cubicBezTo>
                    <a:cubicBezTo>
                      <a:pt x="1553" y="1189"/>
                      <a:pt x="1552" y="1235"/>
                      <a:pt x="1562" y="1244"/>
                    </a:cubicBezTo>
                    <a:cubicBezTo>
                      <a:pt x="1570" y="1253"/>
                      <a:pt x="1570" y="1274"/>
                      <a:pt x="1575" y="1285"/>
                    </a:cubicBezTo>
                    <a:cubicBezTo>
                      <a:pt x="1586" y="1309"/>
                      <a:pt x="1593" y="1334"/>
                      <a:pt x="1603" y="1358"/>
                    </a:cubicBezTo>
                    <a:cubicBezTo>
                      <a:pt x="1606" y="1364"/>
                      <a:pt x="1609" y="1370"/>
                      <a:pt x="1613" y="1376"/>
                    </a:cubicBezTo>
                    <a:cubicBezTo>
                      <a:pt x="1616" y="1380"/>
                      <a:pt x="1619" y="1384"/>
                      <a:pt x="1622" y="1389"/>
                    </a:cubicBezTo>
                    <a:cubicBezTo>
                      <a:pt x="1634" y="1416"/>
                      <a:pt x="1633" y="1422"/>
                      <a:pt x="1654" y="1444"/>
                    </a:cubicBezTo>
                    <a:cubicBezTo>
                      <a:pt x="1660" y="1467"/>
                      <a:pt x="1691" y="1479"/>
                      <a:pt x="1705" y="1498"/>
                    </a:cubicBezTo>
                    <a:cubicBezTo>
                      <a:pt x="1725" y="1554"/>
                      <a:pt x="1725" y="1620"/>
                      <a:pt x="1733" y="1679"/>
                    </a:cubicBezTo>
                    <a:cubicBezTo>
                      <a:pt x="1731" y="1698"/>
                      <a:pt x="1733" y="1719"/>
                      <a:pt x="1728" y="1738"/>
                    </a:cubicBezTo>
                    <a:cubicBezTo>
                      <a:pt x="1725" y="1751"/>
                      <a:pt x="1692" y="1760"/>
                      <a:pt x="1682" y="1765"/>
                    </a:cubicBezTo>
                    <a:cubicBezTo>
                      <a:pt x="1640" y="1783"/>
                      <a:pt x="1588" y="1783"/>
                      <a:pt x="1543" y="1792"/>
                    </a:cubicBezTo>
                    <a:cubicBezTo>
                      <a:pt x="1535" y="1789"/>
                      <a:pt x="1514" y="1782"/>
                      <a:pt x="1506" y="1774"/>
                    </a:cubicBezTo>
                    <a:cubicBezTo>
                      <a:pt x="1487" y="1754"/>
                      <a:pt x="1478" y="1723"/>
                      <a:pt x="1455" y="1706"/>
                    </a:cubicBezTo>
                    <a:cubicBezTo>
                      <a:pt x="1415" y="1678"/>
                      <a:pt x="1379" y="1678"/>
                      <a:pt x="1330" y="1674"/>
                    </a:cubicBezTo>
                    <a:cubicBezTo>
                      <a:pt x="1304" y="1666"/>
                      <a:pt x="1289" y="1654"/>
                      <a:pt x="1274" y="1634"/>
                    </a:cubicBezTo>
                    <a:cubicBezTo>
                      <a:pt x="1268" y="1625"/>
                      <a:pt x="1266" y="1611"/>
                      <a:pt x="1256" y="1606"/>
                    </a:cubicBezTo>
                    <a:cubicBezTo>
                      <a:pt x="1226" y="1592"/>
                      <a:pt x="1211" y="1560"/>
                      <a:pt x="1182" y="1548"/>
                    </a:cubicBezTo>
                    <a:cubicBezTo>
                      <a:pt x="1168" y="1542"/>
                      <a:pt x="1152" y="1542"/>
                      <a:pt x="1140" y="1534"/>
                    </a:cubicBezTo>
                    <a:cubicBezTo>
                      <a:pt x="1100" y="1508"/>
                      <a:pt x="1045" y="1511"/>
                      <a:pt x="1000" y="1496"/>
                    </a:cubicBezTo>
                    <a:cubicBezTo>
                      <a:pt x="988" y="1492"/>
                      <a:pt x="1004" y="1505"/>
                      <a:pt x="992" y="1504"/>
                    </a:cubicBezTo>
                    <a:cubicBezTo>
                      <a:pt x="960" y="1499"/>
                      <a:pt x="958" y="1522"/>
                      <a:pt x="928" y="1512"/>
                    </a:cubicBezTo>
                    <a:cubicBezTo>
                      <a:pt x="920" y="1560"/>
                      <a:pt x="893" y="1523"/>
                      <a:pt x="880" y="1536"/>
                    </a:cubicBezTo>
                    <a:cubicBezTo>
                      <a:pt x="874" y="1552"/>
                      <a:pt x="810" y="1515"/>
                      <a:pt x="808" y="1544"/>
                    </a:cubicBezTo>
                    <a:cubicBezTo>
                      <a:pt x="791" y="1538"/>
                      <a:pt x="777" y="1559"/>
                      <a:pt x="760" y="1552"/>
                    </a:cubicBezTo>
                    <a:cubicBezTo>
                      <a:pt x="751" y="1548"/>
                      <a:pt x="688" y="1600"/>
                      <a:pt x="688" y="1600"/>
                    </a:cubicBezTo>
                    <a:cubicBezTo>
                      <a:pt x="671" y="1576"/>
                      <a:pt x="625" y="1637"/>
                      <a:pt x="600" y="1624"/>
                    </a:cubicBezTo>
                    <a:cubicBezTo>
                      <a:pt x="559" y="1604"/>
                      <a:pt x="579" y="1662"/>
                      <a:pt x="536" y="1648"/>
                    </a:cubicBezTo>
                    <a:cubicBezTo>
                      <a:pt x="511" y="1640"/>
                      <a:pt x="407" y="1631"/>
                      <a:pt x="384" y="1616"/>
                    </a:cubicBezTo>
                    <a:cubicBezTo>
                      <a:pt x="373" y="1609"/>
                      <a:pt x="376" y="1424"/>
                      <a:pt x="376" y="1424"/>
                    </a:cubicBezTo>
                    <a:cubicBezTo>
                      <a:pt x="371" y="1407"/>
                      <a:pt x="278" y="1236"/>
                      <a:pt x="264" y="1224"/>
                    </a:cubicBezTo>
                    <a:cubicBezTo>
                      <a:pt x="255" y="1217"/>
                      <a:pt x="213" y="1101"/>
                      <a:pt x="204" y="1095"/>
                    </a:cubicBezTo>
                    <a:cubicBezTo>
                      <a:pt x="199" y="1092"/>
                      <a:pt x="190" y="1086"/>
                      <a:pt x="190" y="1086"/>
                    </a:cubicBezTo>
                    <a:cubicBezTo>
                      <a:pt x="164" y="1009"/>
                      <a:pt x="106" y="949"/>
                      <a:pt x="60" y="882"/>
                    </a:cubicBezTo>
                    <a:cubicBezTo>
                      <a:pt x="42" y="855"/>
                      <a:pt x="38" y="805"/>
                      <a:pt x="32" y="774"/>
                    </a:cubicBezTo>
                    <a:cubicBezTo>
                      <a:pt x="31" y="765"/>
                      <a:pt x="36" y="751"/>
                      <a:pt x="28" y="747"/>
                    </a:cubicBezTo>
                    <a:cubicBezTo>
                      <a:pt x="19" y="742"/>
                      <a:pt x="9" y="753"/>
                      <a:pt x="0" y="756"/>
                    </a:cubicBezTo>
                    <a:close/>
                  </a:path>
                </a:pathLst>
              </a:custGeom>
              <a:solidFill>
                <a:srgbClr val="FFCC99">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Text Box 14"/>
              <p:cNvSpPr txBox="1">
                <a:spLocks noChangeArrowheads="1"/>
              </p:cNvSpPr>
              <p:nvPr/>
            </p:nvSpPr>
            <p:spPr bwMode="auto">
              <a:xfrm>
                <a:off x="1431" y="1728"/>
                <a:ext cx="1558" cy="421"/>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Parietal Lobe</a:t>
                </a:r>
              </a:p>
            </p:txBody>
          </p:sp>
        </p:grpSp>
        <p:grpSp>
          <p:nvGrpSpPr>
            <p:cNvPr id="37903" name="Group 15"/>
            <p:cNvGrpSpPr>
              <a:grpSpLocks/>
            </p:cNvGrpSpPr>
            <p:nvPr/>
          </p:nvGrpSpPr>
          <p:grpSpPr bwMode="auto">
            <a:xfrm>
              <a:off x="522" y="2448"/>
              <a:ext cx="628" cy="782"/>
              <a:chOff x="239" y="1296"/>
              <a:chExt cx="1434" cy="1872"/>
            </a:xfrm>
          </p:grpSpPr>
          <p:sp>
            <p:nvSpPr>
              <p:cNvPr id="37904" name="Freeform 16"/>
              <p:cNvSpPr>
                <a:spLocks/>
              </p:cNvSpPr>
              <p:nvPr/>
            </p:nvSpPr>
            <p:spPr bwMode="auto">
              <a:xfrm>
                <a:off x="378" y="1296"/>
                <a:ext cx="1116" cy="1872"/>
              </a:xfrm>
              <a:custGeom>
                <a:avLst/>
                <a:gdLst>
                  <a:gd name="T0" fmla="*/ 624 w 1116"/>
                  <a:gd name="T1" fmla="*/ 0 h 1872"/>
                  <a:gd name="T2" fmla="*/ 654 w 1116"/>
                  <a:gd name="T3" fmla="*/ 78 h 1872"/>
                  <a:gd name="T4" fmla="*/ 696 w 1116"/>
                  <a:gd name="T5" fmla="*/ 210 h 1872"/>
                  <a:gd name="T6" fmla="*/ 816 w 1116"/>
                  <a:gd name="T7" fmla="*/ 378 h 1872"/>
                  <a:gd name="T8" fmla="*/ 906 w 1116"/>
                  <a:gd name="T9" fmla="*/ 504 h 1872"/>
                  <a:gd name="T10" fmla="*/ 942 w 1116"/>
                  <a:gd name="T11" fmla="*/ 558 h 1872"/>
                  <a:gd name="T12" fmla="*/ 1068 w 1116"/>
                  <a:gd name="T13" fmla="*/ 720 h 1872"/>
                  <a:gd name="T14" fmla="*/ 1086 w 1116"/>
                  <a:gd name="T15" fmla="*/ 786 h 1872"/>
                  <a:gd name="T16" fmla="*/ 1116 w 1116"/>
                  <a:gd name="T17" fmla="*/ 996 h 1872"/>
                  <a:gd name="T18" fmla="*/ 1008 w 1116"/>
                  <a:gd name="T19" fmla="*/ 1482 h 1872"/>
                  <a:gd name="T20" fmla="*/ 960 w 1116"/>
                  <a:gd name="T21" fmla="*/ 1620 h 1872"/>
                  <a:gd name="T22" fmla="*/ 936 w 1116"/>
                  <a:gd name="T23" fmla="*/ 1656 h 1872"/>
                  <a:gd name="T24" fmla="*/ 912 w 1116"/>
                  <a:gd name="T25" fmla="*/ 1716 h 1872"/>
                  <a:gd name="T26" fmla="*/ 846 w 1116"/>
                  <a:gd name="T27" fmla="*/ 1872 h 1872"/>
                  <a:gd name="T28" fmla="*/ 822 w 1116"/>
                  <a:gd name="T29" fmla="*/ 1866 h 1872"/>
                  <a:gd name="T30" fmla="*/ 762 w 1116"/>
                  <a:gd name="T31" fmla="*/ 1812 h 1872"/>
                  <a:gd name="T32" fmla="*/ 672 w 1116"/>
                  <a:gd name="T33" fmla="*/ 1764 h 1872"/>
                  <a:gd name="T34" fmla="*/ 528 w 1116"/>
                  <a:gd name="T35" fmla="*/ 1716 h 1872"/>
                  <a:gd name="T36" fmla="*/ 462 w 1116"/>
                  <a:gd name="T37" fmla="*/ 1680 h 1872"/>
                  <a:gd name="T38" fmla="*/ 330 w 1116"/>
                  <a:gd name="T39" fmla="*/ 1566 h 1872"/>
                  <a:gd name="T40" fmla="*/ 288 w 1116"/>
                  <a:gd name="T41" fmla="*/ 1506 h 1872"/>
                  <a:gd name="T42" fmla="*/ 210 w 1116"/>
                  <a:gd name="T43" fmla="*/ 1434 h 1872"/>
                  <a:gd name="T44" fmla="*/ 174 w 1116"/>
                  <a:gd name="T45" fmla="*/ 1410 h 1872"/>
                  <a:gd name="T46" fmla="*/ 132 w 1116"/>
                  <a:gd name="T47" fmla="*/ 1350 h 1872"/>
                  <a:gd name="T48" fmla="*/ 78 w 1116"/>
                  <a:gd name="T49" fmla="*/ 1254 h 1872"/>
                  <a:gd name="T50" fmla="*/ 66 w 1116"/>
                  <a:gd name="T51" fmla="*/ 1218 h 1872"/>
                  <a:gd name="T52" fmla="*/ 24 w 1116"/>
                  <a:gd name="T53" fmla="*/ 1122 h 1872"/>
                  <a:gd name="T54" fmla="*/ 6 w 1116"/>
                  <a:gd name="T55" fmla="*/ 942 h 1872"/>
                  <a:gd name="T56" fmla="*/ 0 w 1116"/>
                  <a:gd name="T57" fmla="*/ 888 h 1872"/>
                  <a:gd name="T58" fmla="*/ 102 w 1116"/>
                  <a:gd name="T59" fmla="*/ 558 h 1872"/>
                  <a:gd name="T60" fmla="*/ 138 w 1116"/>
                  <a:gd name="T61" fmla="*/ 486 h 1872"/>
                  <a:gd name="T62" fmla="*/ 168 w 1116"/>
                  <a:gd name="T63" fmla="*/ 408 h 1872"/>
                  <a:gd name="T64" fmla="*/ 192 w 1116"/>
                  <a:gd name="T65" fmla="*/ 312 h 1872"/>
                  <a:gd name="T66" fmla="*/ 228 w 1116"/>
                  <a:gd name="T67" fmla="*/ 222 h 1872"/>
                  <a:gd name="T68" fmla="*/ 318 w 1116"/>
                  <a:gd name="T69" fmla="*/ 174 h 1872"/>
                  <a:gd name="T70" fmla="*/ 390 w 1116"/>
                  <a:gd name="T71" fmla="*/ 138 h 1872"/>
                  <a:gd name="T72" fmla="*/ 522 w 1116"/>
                  <a:gd name="T73" fmla="*/ 36 h 1872"/>
                  <a:gd name="T74" fmla="*/ 552 w 1116"/>
                  <a:gd name="T75" fmla="*/ 6 h 1872"/>
                  <a:gd name="T76" fmla="*/ 612 w 1116"/>
                  <a:gd name="T77" fmla="*/ 24 h 1872"/>
                  <a:gd name="T78" fmla="*/ 624 w 1116"/>
                  <a:gd name="T79" fmla="*/ 0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6" h="1872">
                    <a:moveTo>
                      <a:pt x="624" y="0"/>
                    </a:moveTo>
                    <a:cubicBezTo>
                      <a:pt x="633" y="27"/>
                      <a:pt x="645" y="51"/>
                      <a:pt x="654" y="78"/>
                    </a:cubicBezTo>
                    <a:cubicBezTo>
                      <a:pt x="669" y="123"/>
                      <a:pt x="673" y="168"/>
                      <a:pt x="696" y="210"/>
                    </a:cubicBezTo>
                    <a:cubicBezTo>
                      <a:pt x="729" y="270"/>
                      <a:pt x="774" y="324"/>
                      <a:pt x="816" y="378"/>
                    </a:cubicBezTo>
                    <a:cubicBezTo>
                      <a:pt x="847" y="417"/>
                      <a:pt x="878" y="463"/>
                      <a:pt x="906" y="504"/>
                    </a:cubicBezTo>
                    <a:cubicBezTo>
                      <a:pt x="917" y="521"/>
                      <a:pt x="928" y="544"/>
                      <a:pt x="942" y="558"/>
                    </a:cubicBezTo>
                    <a:cubicBezTo>
                      <a:pt x="991" y="607"/>
                      <a:pt x="1029" y="662"/>
                      <a:pt x="1068" y="720"/>
                    </a:cubicBezTo>
                    <a:cubicBezTo>
                      <a:pt x="1081" y="739"/>
                      <a:pt x="1082" y="764"/>
                      <a:pt x="1086" y="786"/>
                    </a:cubicBezTo>
                    <a:cubicBezTo>
                      <a:pt x="1100" y="855"/>
                      <a:pt x="1107" y="926"/>
                      <a:pt x="1116" y="996"/>
                    </a:cubicBezTo>
                    <a:cubicBezTo>
                      <a:pt x="1108" y="1162"/>
                      <a:pt x="1083" y="1333"/>
                      <a:pt x="1008" y="1482"/>
                    </a:cubicBezTo>
                    <a:cubicBezTo>
                      <a:pt x="998" y="1533"/>
                      <a:pt x="976" y="1572"/>
                      <a:pt x="960" y="1620"/>
                    </a:cubicBezTo>
                    <a:cubicBezTo>
                      <a:pt x="955" y="1634"/>
                      <a:pt x="941" y="1642"/>
                      <a:pt x="936" y="1656"/>
                    </a:cubicBezTo>
                    <a:cubicBezTo>
                      <a:pt x="929" y="1678"/>
                      <a:pt x="925" y="1696"/>
                      <a:pt x="912" y="1716"/>
                    </a:cubicBezTo>
                    <a:cubicBezTo>
                      <a:pt x="899" y="1770"/>
                      <a:pt x="877" y="1826"/>
                      <a:pt x="846" y="1872"/>
                    </a:cubicBezTo>
                    <a:cubicBezTo>
                      <a:pt x="838" y="1870"/>
                      <a:pt x="827" y="1872"/>
                      <a:pt x="822" y="1866"/>
                    </a:cubicBezTo>
                    <a:cubicBezTo>
                      <a:pt x="814" y="1856"/>
                      <a:pt x="766" y="1824"/>
                      <a:pt x="762" y="1812"/>
                    </a:cubicBezTo>
                    <a:cubicBezTo>
                      <a:pt x="755" y="1790"/>
                      <a:pt x="683" y="1785"/>
                      <a:pt x="672" y="1764"/>
                    </a:cubicBezTo>
                    <a:cubicBezTo>
                      <a:pt x="646" y="1718"/>
                      <a:pt x="594" y="1722"/>
                      <a:pt x="528" y="1716"/>
                    </a:cubicBezTo>
                    <a:cubicBezTo>
                      <a:pt x="498" y="1717"/>
                      <a:pt x="506" y="1695"/>
                      <a:pt x="462" y="1680"/>
                    </a:cubicBezTo>
                    <a:cubicBezTo>
                      <a:pt x="417" y="1646"/>
                      <a:pt x="362" y="1614"/>
                      <a:pt x="330" y="1566"/>
                    </a:cubicBezTo>
                    <a:cubicBezTo>
                      <a:pt x="317" y="1546"/>
                      <a:pt x="302" y="1524"/>
                      <a:pt x="288" y="1506"/>
                    </a:cubicBezTo>
                    <a:cubicBezTo>
                      <a:pt x="267" y="1480"/>
                      <a:pt x="238" y="1453"/>
                      <a:pt x="210" y="1434"/>
                    </a:cubicBezTo>
                    <a:cubicBezTo>
                      <a:pt x="198" y="1426"/>
                      <a:pt x="174" y="1410"/>
                      <a:pt x="174" y="1410"/>
                    </a:cubicBezTo>
                    <a:cubicBezTo>
                      <a:pt x="160" y="1388"/>
                      <a:pt x="151" y="1369"/>
                      <a:pt x="132" y="1350"/>
                    </a:cubicBezTo>
                    <a:cubicBezTo>
                      <a:pt x="121" y="1316"/>
                      <a:pt x="98" y="1284"/>
                      <a:pt x="78" y="1254"/>
                    </a:cubicBezTo>
                    <a:cubicBezTo>
                      <a:pt x="71" y="1243"/>
                      <a:pt x="70" y="1230"/>
                      <a:pt x="66" y="1218"/>
                    </a:cubicBezTo>
                    <a:cubicBezTo>
                      <a:pt x="55" y="1184"/>
                      <a:pt x="33" y="1158"/>
                      <a:pt x="24" y="1122"/>
                    </a:cubicBezTo>
                    <a:cubicBezTo>
                      <a:pt x="10" y="978"/>
                      <a:pt x="17" y="1038"/>
                      <a:pt x="6" y="942"/>
                    </a:cubicBezTo>
                    <a:cubicBezTo>
                      <a:pt x="4" y="924"/>
                      <a:pt x="0" y="888"/>
                      <a:pt x="0" y="888"/>
                    </a:cubicBezTo>
                    <a:cubicBezTo>
                      <a:pt x="8" y="752"/>
                      <a:pt x="28" y="669"/>
                      <a:pt x="102" y="558"/>
                    </a:cubicBezTo>
                    <a:cubicBezTo>
                      <a:pt x="117" y="536"/>
                      <a:pt x="123" y="508"/>
                      <a:pt x="138" y="486"/>
                    </a:cubicBezTo>
                    <a:cubicBezTo>
                      <a:pt x="145" y="457"/>
                      <a:pt x="161" y="438"/>
                      <a:pt x="168" y="408"/>
                    </a:cubicBezTo>
                    <a:cubicBezTo>
                      <a:pt x="176" y="375"/>
                      <a:pt x="181" y="344"/>
                      <a:pt x="192" y="312"/>
                    </a:cubicBezTo>
                    <a:cubicBezTo>
                      <a:pt x="201" y="286"/>
                      <a:pt x="204" y="243"/>
                      <a:pt x="228" y="222"/>
                    </a:cubicBezTo>
                    <a:cubicBezTo>
                      <a:pt x="257" y="197"/>
                      <a:pt x="283" y="186"/>
                      <a:pt x="318" y="174"/>
                    </a:cubicBezTo>
                    <a:cubicBezTo>
                      <a:pt x="343" y="166"/>
                      <a:pt x="366" y="149"/>
                      <a:pt x="390" y="138"/>
                    </a:cubicBezTo>
                    <a:cubicBezTo>
                      <a:pt x="449" y="112"/>
                      <a:pt x="464" y="75"/>
                      <a:pt x="522" y="36"/>
                    </a:cubicBezTo>
                    <a:cubicBezTo>
                      <a:pt x="540" y="24"/>
                      <a:pt x="534" y="18"/>
                      <a:pt x="552" y="6"/>
                    </a:cubicBezTo>
                    <a:cubicBezTo>
                      <a:pt x="557" y="2"/>
                      <a:pt x="608" y="28"/>
                      <a:pt x="612" y="24"/>
                    </a:cubicBezTo>
                    <a:cubicBezTo>
                      <a:pt x="618" y="18"/>
                      <a:pt x="620" y="8"/>
                      <a:pt x="624" y="0"/>
                    </a:cubicBezTo>
                    <a:close/>
                  </a:path>
                </a:pathLst>
              </a:custGeom>
              <a:solidFill>
                <a:srgbClr val="00FFFF">
                  <a:alpha val="50000"/>
                </a:srgbClr>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Text Box 17"/>
              <p:cNvSpPr txBox="1">
                <a:spLocks noChangeArrowheads="1"/>
              </p:cNvSpPr>
              <p:nvPr/>
            </p:nvSpPr>
            <p:spPr bwMode="auto">
              <a:xfrm>
                <a:off x="239" y="2009"/>
                <a:ext cx="1434" cy="975"/>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a:t>Occipital</a:t>
                </a:r>
              </a:p>
              <a:p>
                <a:pPr algn="ctr" eaLnBrk="1" hangingPunct="1"/>
                <a:r>
                  <a:rPr lang="fr-FR" altLang="en-US"/>
                  <a:t>Lobe</a:t>
                </a:r>
              </a:p>
            </p:txBody>
          </p:sp>
        </p:grpSp>
        <p:grpSp>
          <p:nvGrpSpPr>
            <p:cNvPr id="37906" name="Group 18"/>
            <p:cNvGrpSpPr>
              <a:grpSpLocks/>
            </p:cNvGrpSpPr>
            <p:nvPr/>
          </p:nvGrpSpPr>
          <p:grpSpPr bwMode="auto">
            <a:xfrm>
              <a:off x="1474" y="2064"/>
              <a:ext cx="1220" cy="905"/>
              <a:chOff x="2519" y="1060"/>
              <a:chExt cx="2377" cy="1757"/>
            </a:xfrm>
          </p:grpSpPr>
          <p:sp>
            <p:nvSpPr>
              <p:cNvPr id="37907" name="Freeform 19"/>
              <p:cNvSpPr>
                <a:spLocks/>
              </p:cNvSpPr>
              <p:nvPr/>
            </p:nvSpPr>
            <p:spPr bwMode="auto">
              <a:xfrm>
                <a:off x="2519" y="1176"/>
                <a:ext cx="682" cy="1641"/>
              </a:xfrm>
              <a:custGeom>
                <a:avLst/>
                <a:gdLst>
                  <a:gd name="T0" fmla="*/ 48 w 885"/>
                  <a:gd name="T1" fmla="*/ 0 h 2176"/>
                  <a:gd name="T2" fmla="*/ 39 w 885"/>
                  <a:gd name="T3" fmla="*/ 274 h 2176"/>
                  <a:gd name="T4" fmla="*/ 186 w 885"/>
                  <a:gd name="T5" fmla="*/ 439 h 2176"/>
                  <a:gd name="T6" fmla="*/ 423 w 885"/>
                  <a:gd name="T7" fmla="*/ 667 h 2176"/>
                  <a:gd name="T8" fmla="*/ 515 w 885"/>
                  <a:gd name="T9" fmla="*/ 804 h 2176"/>
                  <a:gd name="T10" fmla="*/ 551 w 885"/>
                  <a:gd name="T11" fmla="*/ 859 h 2176"/>
                  <a:gd name="T12" fmla="*/ 570 w 885"/>
                  <a:gd name="T13" fmla="*/ 887 h 2176"/>
                  <a:gd name="T14" fmla="*/ 615 w 885"/>
                  <a:gd name="T15" fmla="*/ 969 h 2176"/>
                  <a:gd name="T16" fmla="*/ 634 w 885"/>
                  <a:gd name="T17" fmla="*/ 1042 h 2176"/>
                  <a:gd name="T18" fmla="*/ 597 w 885"/>
                  <a:gd name="T19" fmla="*/ 1261 h 2176"/>
                  <a:gd name="T20" fmla="*/ 643 w 885"/>
                  <a:gd name="T21" fmla="*/ 1591 h 2176"/>
                  <a:gd name="T22" fmla="*/ 652 w 885"/>
                  <a:gd name="T23" fmla="*/ 1618 h 2176"/>
                  <a:gd name="T24" fmla="*/ 670 w 885"/>
                  <a:gd name="T25" fmla="*/ 1645 h 2176"/>
                  <a:gd name="T26" fmla="*/ 707 w 885"/>
                  <a:gd name="T27" fmla="*/ 1764 h 2176"/>
                  <a:gd name="T28" fmla="*/ 725 w 885"/>
                  <a:gd name="T29" fmla="*/ 1819 h 2176"/>
                  <a:gd name="T30" fmla="*/ 789 w 885"/>
                  <a:gd name="T31" fmla="*/ 1883 h 2176"/>
                  <a:gd name="T32" fmla="*/ 844 w 885"/>
                  <a:gd name="T33" fmla="*/ 2029 h 2176"/>
                  <a:gd name="T34" fmla="*/ 862 w 885"/>
                  <a:gd name="T35" fmla="*/ 2176 h 2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5" h="2176">
                    <a:moveTo>
                      <a:pt x="48" y="0"/>
                    </a:moveTo>
                    <a:cubicBezTo>
                      <a:pt x="5" y="65"/>
                      <a:pt x="0" y="211"/>
                      <a:pt x="39" y="274"/>
                    </a:cubicBezTo>
                    <a:cubicBezTo>
                      <a:pt x="81" y="341"/>
                      <a:pt x="129" y="388"/>
                      <a:pt x="186" y="439"/>
                    </a:cubicBezTo>
                    <a:cubicBezTo>
                      <a:pt x="267" y="511"/>
                      <a:pt x="347" y="591"/>
                      <a:pt x="423" y="667"/>
                    </a:cubicBezTo>
                    <a:cubicBezTo>
                      <a:pt x="440" y="721"/>
                      <a:pt x="481" y="759"/>
                      <a:pt x="515" y="804"/>
                    </a:cubicBezTo>
                    <a:cubicBezTo>
                      <a:pt x="528" y="822"/>
                      <a:pt x="539" y="841"/>
                      <a:pt x="551" y="859"/>
                    </a:cubicBezTo>
                    <a:cubicBezTo>
                      <a:pt x="557" y="868"/>
                      <a:pt x="570" y="887"/>
                      <a:pt x="570" y="887"/>
                    </a:cubicBezTo>
                    <a:cubicBezTo>
                      <a:pt x="580" y="917"/>
                      <a:pt x="605" y="939"/>
                      <a:pt x="615" y="969"/>
                    </a:cubicBezTo>
                    <a:cubicBezTo>
                      <a:pt x="629" y="1011"/>
                      <a:pt x="622" y="987"/>
                      <a:pt x="634" y="1042"/>
                    </a:cubicBezTo>
                    <a:cubicBezTo>
                      <a:pt x="628" y="1148"/>
                      <a:pt x="645" y="1189"/>
                      <a:pt x="597" y="1261"/>
                    </a:cubicBezTo>
                    <a:cubicBezTo>
                      <a:pt x="563" y="1367"/>
                      <a:pt x="580" y="1498"/>
                      <a:pt x="643" y="1591"/>
                    </a:cubicBezTo>
                    <a:cubicBezTo>
                      <a:pt x="646" y="1600"/>
                      <a:pt x="648" y="1610"/>
                      <a:pt x="652" y="1618"/>
                    </a:cubicBezTo>
                    <a:cubicBezTo>
                      <a:pt x="657" y="1628"/>
                      <a:pt x="666" y="1635"/>
                      <a:pt x="670" y="1645"/>
                    </a:cubicBezTo>
                    <a:cubicBezTo>
                      <a:pt x="687" y="1683"/>
                      <a:pt x="695" y="1724"/>
                      <a:pt x="707" y="1764"/>
                    </a:cubicBezTo>
                    <a:cubicBezTo>
                      <a:pt x="712" y="1782"/>
                      <a:pt x="719" y="1801"/>
                      <a:pt x="725" y="1819"/>
                    </a:cubicBezTo>
                    <a:cubicBezTo>
                      <a:pt x="728" y="1828"/>
                      <a:pt x="789" y="1883"/>
                      <a:pt x="789" y="1883"/>
                    </a:cubicBezTo>
                    <a:cubicBezTo>
                      <a:pt x="771" y="1909"/>
                      <a:pt x="866" y="2007"/>
                      <a:pt x="844" y="2029"/>
                    </a:cubicBezTo>
                    <a:cubicBezTo>
                      <a:pt x="834" y="2059"/>
                      <a:pt x="885" y="2153"/>
                      <a:pt x="862" y="2176"/>
                    </a:cubicBez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Text Box 20"/>
              <p:cNvSpPr txBox="1">
                <a:spLocks noChangeArrowheads="1"/>
              </p:cNvSpPr>
              <p:nvPr/>
            </p:nvSpPr>
            <p:spPr bwMode="auto">
              <a:xfrm>
                <a:off x="3028" y="1060"/>
                <a:ext cx="1868" cy="452"/>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b="1">
                    <a:solidFill>
                      <a:schemeClr val="bg1"/>
                    </a:solidFill>
                  </a:rPr>
                  <a:t>Central</a:t>
                </a:r>
                <a:r>
                  <a:rPr lang="fr-FR" altLang="en-US">
                    <a:solidFill>
                      <a:schemeClr val="bg1"/>
                    </a:solidFill>
                  </a:rPr>
                  <a:t> </a:t>
                </a:r>
                <a:r>
                  <a:rPr lang="fr-FR" altLang="en-US" b="1">
                    <a:solidFill>
                      <a:schemeClr val="bg1"/>
                    </a:solidFill>
                  </a:rPr>
                  <a:t>Sulcus</a:t>
                </a:r>
              </a:p>
            </p:txBody>
          </p:sp>
          <p:sp>
            <p:nvSpPr>
              <p:cNvPr id="37909" name="Line 21"/>
              <p:cNvSpPr>
                <a:spLocks noChangeShapeType="1"/>
              </p:cNvSpPr>
              <p:nvPr/>
            </p:nvSpPr>
            <p:spPr bwMode="auto">
              <a:xfrm flipH="1">
                <a:off x="2854" y="1326"/>
                <a:ext cx="519" cy="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0" name="Group 22"/>
            <p:cNvGrpSpPr>
              <a:grpSpLocks/>
            </p:cNvGrpSpPr>
            <p:nvPr/>
          </p:nvGrpSpPr>
          <p:grpSpPr bwMode="auto">
            <a:xfrm>
              <a:off x="1443" y="2703"/>
              <a:ext cx="1316" cy="920"/>
              <a:chOff x="2464" y="2336"/>
              <a:chExt cx="2669" cy="1858"/>
            </a:xfrm>
          </p:grpSpPr>
          <p:grpSp>
            <p:nvGrpSpPr>
              <p:cNvPr id="37911" name="Group 23"/>
              <p:cNvGrpSpPr>
                <a:grpSpLocks/>
              </p:cNvGrpSpPr>
              <p:nvPr/>
            </p:nvGrpSpPr>
            <p:grpSpPr bwMode="auto">
              <a:xfrm>
                <a:off x="3002" y="2964"/>
                <a:ext cx="2131" cy="1230"/>
                <a:chOff x="3072" y="2736"/>
                <a:chExt cx="2761" cy="1631"/>
              </a:xfrm>
            </p:grpSpPr>
            <p:sp>
              <p:nvSpPr>
                <p:cNvPr id="37912" name="Text Box 24"/>
                <p:cNvSpPr txBox="1">
                  <a:spLocks noChangeArrowheads="1"/>
                </p:cNvSpPr>
                <p:nvPr/>
              </p:nvSpPr>
              <p:spPr bwMode="auto">
                <a:xfrm>
                  <a:off x="3373" y="3744"/>
                  <a:ext cx="2460" cy="623"/>
                </a:xfrm>
                <a:prstGeom prst="rect">
                  <a:avLst/>
                </a:prstGeom>
                <a:noFill/>
                <a:ln>
                  <a:noFill/>
                </a:ln>
                <a:effectLst/>
                <a:extLst>
                  <a:ext uri="{909E8E84-426E-40DD-AFC4-6F175D3DCCD1}">
                    <a14:hiddenFill xmlns:a14="http://schemas.microsoft.com/office/drawing/2010/main">
                      <a:solidFill>
                        <a:srgbClr val="CC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fr-FR" altLang="en-US" b="1">
                      <a:solidFill>
                        <a:schemeClr val="bg1"/>
                      </a:solidFill>
                    </a:rPr>
                    <a:t>Lateral Sulcus</a:t>
                  </a:r>
                </a:p>
              </p:txBody>
            </p:sp>
            <p:sp>
              <p:nvSpPr>
                <p:cNvPr id="37913" name="Line 25"/>
                <p:cNvSpPr>
                  <a:spLocks noChangeShapeType="1"/>
                </p:cNvSpPr>
                <p:nvPr/>
              </p:nvSpPr>
              <p:spPr bwMode="auto">
                <a:xfrm flipH="1" flipV="1">
                  <a:off x="3072" y="2736"/>
                  <a:ext cx="1008" cy="105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7914" name="Freeform 26"/>
              <p:cNvSpPr>
                <a:spLocks/>
              </p:cNvSpPr>
              <p:nvPr/>
            </p:nvSpPr>
            <p:spPr bwMode="auto">
              <a:xfrm>
                <a:off x="2464" y="2336"/>
                <a:ext cx="1096" cy="912"/>
              </a:xfrm>
              <a:custGeom>
                <a:avLst/>
                <a:gdLst>
                  <a:gd name="T0" fmla="*/ 1096 w 1096"/>
                  <a:gd name="T1" fmla="*/ 912 h 912"/>
                  <a:gd name="T2" fmla="*/ 936 w 1096"/>
                  <a:gd name="T3" fmla="*/ 744 h 912"/>
                  <a:gd name="T4" fmla="*/ 856 w 1096"/>
                  <a:gd name="T5" fmla="*/ 688 h 912"/>
                  <a:gd name="T6" fmla="*/ 736 w 1096"/>
                  <a:gd name="T7" fmla="*/ 584 h 912"/>
                  <a:gd name="T8" fmla="*/ 512 w 1096"/>
                  <a:gd name="T9" fmla="*/ 560 h 912"/>
                  <a:gd name="T10" fmla="*/ 448 w 1096"/>
                  <a:gd name="T11" fmla="*/ 544 h 912"/>
                  <a:gd name="T12" fmla="*/ 328 w 1096"/>
                  <a:gd name="T13" fmla="*/ 472 h 912"/>
                  <a:gd name="T14" fmla="*/ 240 w 1096"/>
                  <a:gd name="T15" fmla="*/ 448 h 912"/>
                  <a:gd name="T16" fmla="*/ 72 w 1096"/>
                  <a:gd name="T17" fmla="*/ 280 h 912"/>
                  <a:gd name="T18" fmla="*/ 24 w 1096"/>
                  <a:gd name="T19" fmla="*/ 80 h 912"/>
                  <a:gd name="T20" fmla="*/ 16 w 1096"/>
                  <a:gd name="T21" fmla="*/ 48 h 912"/>
                  <a:gd name="T22" fmla="*/ 0 w 1096"/>
                  <a:gd name="T23"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6" h="912">
                    <a:moveTo>
                      <a:pt x="1096" y="912"/>
                    </a:moveTo>
                    <a:cubicBezTo>
                      <a:pt x="1043" y="859"/>
                      <a:pt x="998" y="785"/>
                      <a:pt x="936" y="744"/>
                    </a:cubicBezTo>
                    <a:cubicBezTo>
                      <a:pt x="921" y="734"/>
                      <a:pt x="873" y="703"/>
                      <a:pt x="856" y="688"/>
                    </a:cubicBezTo>
                    <a:cubicBezTo>
                      <a:pt x="819" y="655"/>
                      <a:pt x="781" y="607"/>
                      <a:pt x="736" y="584"/>
                    </a:cubicBezTo>
                    <a:cubicBezTo>
                      <a:pt x="677" y="554"/>
                      <a:pt x="555" y="562"/>
                      <a:pt x="512" y="560"/>
                    </a:cubicBezTo>
                    <a:cubicBezTo>
                      <a:pt x="501" y="558"/>
                      <a:pt x="462" y="552"/>
                      <a:pt x="448" y="544"/>
                    </a:cubicBezTo>
                    <a:cubicBezTo>
                      <a:pt x="408" y="522"/>
                      <a:pt x="371" y="488"/>
                      <a:pt x="328" y="472"/>
                    </a:cubicBezTo>
                    <a:cubicBezTo>
                      <a:pt x="299" y="462"/>
                      <a:pt x="267" y="463"/>
                      <a:pt x="240" y="448"/>
                    </a:cubicBezTo>
                    <a:cubicBezTo>
                      <a:pt x="177" y="413"/>
                      <a:pt x="96" y="351"/>
                      <a:pt x="72" y="280"/>
                    </a:cubicBezTo>
                    <a:cubicBezTo>
                      <a:pt x="50" y="214"/>
                      <a:pt x="41" y="147"/>
                      <a:pt x="24" y="80"/>
                    </a:cubicBezTo>
                    <a:cubicBezTo>
                      <a:pt x="21" y="69"/>
                      <a:pt x="19" y="59"/>
                      <a:pt x="16" y="48"/>
                    </a:cubicBezTo>
                    <a:cubicBezTo>
                      <a:pt x="11" y="32"/>
                      <a:pt x="0" y="0"/>
                      <a:pt x="0" y="0"/>
                    </a:cubicBez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7915" name="Group 27"/>
            <p:cNvGrpSpPr>
              <a:grpSpLocks/>
            </p:cNvGrpSpPr>
            <p:nvPr/>
          </p:nvGrpSpPr>
          <p:grpSpPr bwMode="auto">
            <a:xfrm>
              <a:off x="857" y="2441"/>
              <a:ext cx="613" cy="793"/>
              <a:chOff x="1432" y="1864"/>
              <a:chExt cx="1080" cy="1432"/>
            </a:xfrm>
          </p:grpSpPr>
          <p:sp>
            <p:nvSpPr>
              <p:cNvPr id="37916" name="Freeform 28"/>
              <p:cNvSpPr>
                <a:spLocks/>
              </p:cNvSpPr>
              <p:nvPr/>
            </p:nvSpPr>
            <p:spPr bwMode="auto">
              <a:xfrm>
                <a:off x="1432" y="1864"/>
                <a:ext cx="392" cy="1432"/>
              </a:xfrm>
              <a:custGeom>
                <a:avLst/>
                <a:gdLst>
                  <a:gd name="T0" fmla="*/ 0 w 392"/>
                  <a:gd name="T1" fmla="*/ 0 h 1432"/>
                  <a:gd name="T2" fmla="*/ 112 w 392"/>
                  <a:gd name="T3" fmla="*/ 216 h 1432"/>
                  <a:gd name="T4" fmla="*/ 152 w 392"/>
                  <a:gd name="T5" fmla="*/ 288 h 1432"/>
                  <a:gd name="T6" fmla="*/ 184 w 392"/>
                  <a:gd name="T7" fmla="*/ 360 h 1432"/>
                  <a:gd name="T8" fmla="*/ 360 w 392"/>
                  <a:gd name="T9" fmla="*/ 576 h 1432"/>
                  <a:gd name="T10" fmla="*/ 392 w 392"/>
                  <a:gd name="T11" fmla="*/ 760 h 1432"/>
                  <a:gd name="T12" fmla="*/ 384 w 392"/>
                  <a:gd name="T13" fmla="*/ 928 h 1432"/>
                  <a:gd name="T14" fmla="*/ 352 w 392"/>
                  <a:gd name="T15" fmla="*/ 1032 h 1432"/>
                  <a:gd name="T16" fmla="*/ 304 w 392"/>
                  <a:gd name="T17" fmla="*/ 1192 h 1432"/>
                  <a:gd name="T18" fmla="*/ 272 w 392"/>
                  <a:gd name="T19" fmla="*/ 1272 h 1432"/>
                  <a:gd name="T20" fmla="*/ 208 w 392"/>
                  <a:gd name="T21" fmla="*/ 1432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2" h="1432">
                    <a:moveTo>
                      <a:pt x="0" y="0"/>
                    </a:moveTo>
                    <a:cubicBezTo>
                      <a:pt x="42" y="42"/>
                      <a:pt x="93" y="158"/>
                      <a:pt x="112" y="216"/>
                    </a:cubicBezTo>
                    <a:cubicBezTo>
                      <a:pt x="120" y="240"/>
                      <a:pt x="141" y="265"/>
                      <a:pt x="152" y="288"/>
                    </a:cubicBezTo>
                    <a:cubicBezTo>
                      <a:pt x="164" y="311"/>
                      <a:pt x="171" y="337"/>
                      <a:pt x="184" y="360"/>
                    </a:cubicBezTo>
                    <a:cubicBezTo>
                      <a:pt x="229" y="441"/>
                      <a:pt x="295" y="511"/>
                      <a:pt x="360" y="576"/>
                    </a:cubicBezTo>
                    <a:cubicBezTo>
                      <a:pt x="376" y="639"/>
                      <a:pt x="385" y="695"/>
                      <a:pt x="392" y="760"/>
                    </a:cubicBezTo>
                    <a:cubicBezTo>
                      <a:pt x="389" y="816"/>
                      <a:pt x="388" y="872"/>
                      <a:pt x="384" y="928"/>
                    </a:cubicBezTo>
                    <a:cubicBezTo>
                      <a:pt x="381" y="964"/>
                      <a:pt x="361" y="997"/>
                      <a:pt x="352" y="1032"/>
                    </a:cubicBezTo>
                    <a:cubicBezTo>
                      <a:pt x="339" y="1084"/>
                      <a:pt x="328" y="1144"/>
                      <a:pt x="304" y="1192"/>
                    </a:cubicBezTo>
                    <a:cubicBezTo>
                      <a:pt x="291" y="1218"/>
                      <a:pt x="288" y="1248"/>
                      <a:pt x="272" y="1272"/>
                    </a:cubicBezTo>
                    <a:cubicBezTo>
                      <a:pt x="244" y="1314"/>
                      <a:pt x="208" y="1379"/>
                      <a:pt x="208" y="1432"/>
                    </a:cubicBezTo>
                  </a:path>
                </a:pathLst>
              </a:custGeom>
              <a:noFill/>
              <a:ln w="381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7" name="Freeform 29"/>
              <p:cNvSpPr>
                <a:spLocks/>
              </p:cNvSpPr>
              <p:nvPr/>
            </p:nvSpPr>
            <p:spPr bwMode="auto">
              <a:xfrm>
                <a:off x="1824" y="2584"/>
                <a:ext cx="688" cy="160"/>
              </a:xfrm>
              <a:custGeom>
                <a:avLst/>
                <a:gdLst>
                  <a:gd name="T0" fmla="*/ 0 w 688"/>
                  <a:gd name="T1" fmla="*/ 160 h 160"/>
                  <a:gd name="T2" fmla="*/ 456 w 688"/>
                  <a:gd name="T3" fmla="*/ 80 h 160"/>
                  <a:gd name="T4" fmla="*/ 608 w 688"/>
                  <a:gd name="T5" fmla="*/ 24 h 160"/>
                  <a:gd name="T6" fmla="*/ 664 w 688"/>
                  <a:gd name="T7" fmla="*/ 8 h 160"/>
                  <a:gd name="T8" fmla="*/ 688 w 688"/>
                  <a:gd name="T9" fmla="*/ 0 h 160"/>
                </a:gdLst>
                <a:ahLst/>
                <a:cxnLst>
                  <a:cxn ang="0">
                    <a:pos x="T0" y="T1"/>
                  </a:cxn>
                  <a:cxn ang="0">
                    <a:pos x="T2" y="T3"/>
                  </a:cxn>
                  <a:cxn ang="0">
                    <a:pos x="T4" y="T5"/>
                  </a:cxn>
                  <a:cxn ang="0">
                    <a:pos x="T6" y="T7"/>
                  </a:cxn>
                  <a:cxn ang="0">
                    <a:pos x="T8" y="T9"/>
                  </a:cxn>
                </a:cxnLst>
                <a:rect l="0" t="0" r="r" b="b"/>
                <a:pathLst>
                  <a:path w="688" h="160">
                    <a:moveTo>
                      <a:pt x="0" y="160"/>
                    </a:moveTo>
                    <a:cubicBezTo>
                      <a:pt x="152" y="148"/>
                      <a:pt x="309" y="122"/>
                      <a:pt x="456" y="80"/>
                    </a:cubicBezTo>
                    <a:cubicBezTo>
                      <a:pt x="510" y="64"/>
                      <a:pt x="555" y="42"/>
                      <a:pt x="608" y="24"/>
                    </a:cubicBezTo>
                    <a:cubicBezTo>
                      <a:pt x="666" y="5"/>
                      <a:pt x="594" y="28"/>
                      <a:pt x="664" y="8"/>
                    </a:cubicBezTo>
                    <a:cubicBezTo>
                      <a:pt x="672" y="6"/>
                      <a:pt x="688" y="0"/>
                      <a:pt x="688" y="0"/>
                    </a:cubicBezTo>
                  </a:path>
                </a:pathLst>
              </a:custGeom>
              <a:noFill/>
              <a:ln w="381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37921" name="Picture 33" descr="precentralgyrus-zoom-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749551"/>
            <a:ext cx="6470650" cy="378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57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9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37921"/>
                                        </p:tgtEl>
                                        <p:attrNameLst>
                                          <p:attrName>style.visibility</p:attrName>
                                        </p:attrNameLst>
                                      </p:cBhvr>
                                      <p:to>
                                        <p:strVal val="visible"/>
                                      </p:to>
                                    </p:set>
                                    <p:anim calcmode="lin" valueType="num">
                                      <p:cBhvr>
                                        <p:cTn id="15" dur="500" fill="hold"/>
                                        <p:tgtEl>
                                          <p:spTgt spid="37921"/>
                                        </p:tgtEl>
                                        <p:attrNameLst>
                                          <p:attrName>ppt_w</p:attrName>
                                        </p:attrNameLst>
                                      </p:cBhvr>
                                      <p:tavLst>
                                        <p:tav tm="0">
                                          <p:val>
                                            <p:fltVal val="0"/>
                                          </p:val>
                                        </p:tav>
                                        <p:tav tm="100000">
                                          <p:val>
                                            <p:strVal val="#ppt_w"/>
                                          </p:val>
                                        </p:tav>
                                      </p:tavLst>
                                    </p:anim>
                                    <p:anim calcmode="lin" valueType="num">
                                      <p:cBhvr>
                                        <p:cTn id="16" dur="500" fill="hold"/>
                                        <p:tgtEl>
                                          <p:spTgt spid="379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a:t>Applications of Ontologies</a:t>
            </a:r>
          </a:p>
        </p:txBody>
      </p:sp>
      <p:sp>
        <p:nvSpPr>
          <p:cNvPr id="39939" name="Rectangle 3"/>
          <p:cNvSpPr>
            <a:spLocks noGrp="1" noChangeArrowheads="1"/>
          </p:cNvSpPr>
          <p:nvPr>
            <p:ph type="body" idx="1"/>
          </p:nvPr>
        </p:nvSpPr>
        <p:spPr/>
        <p:txBody>
          <a:bodyPr/>
          <a:lstStyle/>
          <a:p>
            <a:r>
              <a:rPr lang="en-GB" altLang="en-US">
                <a:solidFill>
                  <a:srgbClr val="0033CC"/>
                </a:solidFill>
              </a:rPr>
              <a:t>Organising complex and semi-structured information</a:t>
            </a:r>
            <a:endParaRPr lang="en-GB" altLang="en-US"/>
          </a:p>
          <a:p>
            <a:pPr lvl="1"/>
            <a:r>
              <a:rPr lang="en-GB" altLang="en-US"/>
              <a:t>UN-FAO, NASA, Ordnance Survey, General Motors, Lockheed Martin, …</a:t>
            </a:r>
          </a:p>
        </p:txBody>
      </p:sp>
      <p:pic>
        <p:nvPicPr>
          <p:cNvPr id="39943" name="Picture 7" descr="flood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429000"/>
            <a:ext cx="3810000" cy="2878138"/>
          </a:xfrm>
          <a:prstGeom prst="rect">
            <a:avLst/>
          </a:prstGeom>
          <a:noFill/>
          <a:extLst>
            <a:ext uri="{909E8E84-426E-40DD-AFC4-6F175D3DCCD1}">
              <a14:hiddenFill xmlns:a14="http://schemas.microsoft.com/office/drawing/2010/main">
                <a:solidFill>
                  <a:srgbClr val="FFFFFF"/>
                </a:solidFill>
              </a14:hiddenFill>
            </a:ext>
          </a:extLst>
        </p:spPr>
      </p:pic>
      <p:pic>
        <p:nvPicPr>
          <p:cNvPr id="399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402014"/>
            <a:ext cx="44196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10787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9946"/>
                                        </p:tgtEl>
                                        <p:attrNameLst>
                                          <p:attrName>style.visibility</p:attrName>
                                        </p:attrNameLst>
                                      </p:cBhvr>
                                      <p:to>
                                        <p:strVal val="visible"/>
                                      </p:to>
                                    </p:set>
                                    <p:animEffect transition="in" filter="fade">
                                      <p:cBhvr>
                                        <p:cTn id="7" dur="500"/>
                                        <p:tgtEl>
                                          <p:spTgt spid="39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9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Choosing vocabularies for RDF data</a:t>
            </a:r>
            <a:endParaRPr lang="nb-NO" sz="3200" dirty="0"/>
          </a:p>
        </p:txBody>
      </p:sp>
      <p:sp>
        <p:nvSpPr>
          <p:cNvPr id="3" name="Content Placeholder 2"/>
          <p:cNvSpPr>
            <a:spLocks noGrp="1"/>
          </p:cNvSpPr>
          <p:nvPr>
            <p:ph idx="1"/>
          </p:nvPr>
        </p:nvSpPr>
        <p:spPr/>
        <p:txBody>
          <a:bodyPr>
            <a:normAutofit/>
          </a:bodyPr>
          <a:lstStyle/>
          <a:p>
            <a:r>
              <a:rPr lang="nb-NO" dirty="0" smtClean="0"/>
              <a:t>Instead </a:t>
            </a:r>
            <a:r>
              <a:rPr lang="nb-NO" dirty="0"/>
              <a:t>of inventing </a:t>
            </a:r>
            <a:r>
              <a:rPr lang="en-US" dirty="0" smtClean="0"/>
              <a:t>a new </a:t>
            </a:r>
            <a:r>
              <a:rPr lang="en-US" dirty="0"/>
              <a:t>ontology, </a:t>
            </a:r>
            <a:r>
              <a:rPr lang="en-US" dirty="0" smtClean="0"/>
              <a:t>try to reuse terms </a:t>
            </a:r>
            <a:r>
              <a:rPr lang="en-US" dirty="0"/>
              <a:t>from </a:t>
            </a:r>
            <a:r>
              <a:rPr lang="en-US" dirty="0" smtClean="0"/>
              <a:t>existing </a:t>
            </a:r>
            <a:r>
              <a:rPr lang="nb-NO" dirty="0" err="1"/>
              <a:t>ontologies</a:t>
            </a:r>
            <a:r>
              <a:rPr lang="nb-NO" dirty="0"/>
              <a:t>:</a:t>
            </a:r>
            <a:endParaRPr lang="en-US" dirty="0"/>
          </a:p>
          <a:p>
            <a:pPr lvl="1"/>
            <a:r>
              <a:rPr lang="en-US" dirty="0"/>
              <a:t>Friend-of-a-Friend (FOAF): terms for describing people</a:t>
            </a:r>
          </a:p>
          <a:p>
            <a:pPr lvl="1"/>
            <a:r>
              <a:rPr lang="nb-NO" dirty="0"/>
              <a:t>Dublin Core (DC): terms for general metadata </a:t>
            </a:r>
            <a:r>
              <a:rPr lang="nb-NO" dirty="0" smtClean="0"/>
              <a:t>attributes (books, film, ...)</a:t>
            </a:r>
            <a:endParaRPr lang="nb-NO" dirty="0"/>
          </a:p>
          <a:p>
            <a:pPr lvl="1"/>
            <a:r>
              <a:rPr lang="en-US" dirty="0"/>
              <a:t>Semantically-Interlinked Online Communities (SIOC): terms for describing </a:t>
            </a:r>
            <a:r>
              <a:rPr lang="nb-NO" dirty="0"/>
              <a:t>online </a:t>
            </a:r>
            <a:r>
              <a:rPr lang="nb-NO" dirty="0" err="1"/>
              <a:t>communities</a:t>
            </a:r>
            <a:endParaRPr lang="nb-NO" dirty="0"/>
          </a:p>
          <a:p>
            <a:pPr lvl="1"/>
            <a:r>
              <a:rPr lang="en-US" dirty="0"/>
              <a:t>Description of a Project (DOAP): terms for describing projects</a:t>
            </a:r>
          </a:p>
          <a:p>
            <a:pPr lvl="1"/>
            <a:r>
              <a:rPr lang="en-US" dirty="0"/>
              <a:t>Music Ontology: terms for describing artists, albums and tracks</a:t>
            </a:r>
          </a:p>
          <a:p>
            <a:pPr lvl="1"/>
            <a:r>
              <a:rPr lang="en-US" dirty="0"/>
              <a:t>Review Vocabulary: terms for representing reviews</a:t>
            </a:r>
            <a:endParaRPr lang="nb-NO" dirty="0">
              <a:solidFill>
                <a:srgbClr val="000000"/>
              </a:solidFill>
              <a:latin typeface="YhbgdqGjnffrTxvfbjAdvP4C4E51"/>
            </a:endParaRPr>
          </a:p>
        </p:txBody>
      </p:sp>
    </p:spTree>
    <p:extLst>
      <p:ext uri="{BB962C8B-B14F-4D97-AF65-F5344CB8AC3E}">
        <p14:creationId xmlns:p14="http://schemas.microsoft.com/office/powerpoint/2010/main" val="4155597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FOAF: Friend of a friend</a:t>
            </a:r>
          </a:p>
        </p:txBody>
      </p:sp>
      <p:sp>
        <p:nvSpPr>
          <p:cNvPr id="7173" name="Rectangle 3"/>
          <p:cNvSpPr>
            <a:spLocks noGrp="1" noChangeArrowheads="1"/>
          </p:cNvSpPr>
          <p:nvPr>
            <p:ph idx="1"/>
          </p:nvPr>
        </p:nvSpPr>
        <p:spPr/>
        <p:txBody>
          <a:bodyPr>
            <a:noAutofit/>
          </a:bodyPr>
          <a:lstStyle/>
          <a:p>
            <a:pPr eaLnBrk="1" hangingPunct="1">
              <a:lnSpc>
                <a:spcPct val="80000"/>
              </a:lnSpc>
              <a:buFont typeface="Wingdings" panose="05000000000000000000" pitchFamily="2" charset="2"/>
              <a:buNone/>
            </a:pPr>
            <a:r>
              <a:rPr lang="en-US" altLang="en-US" sz="1800" i="1" dirty="0"/>
              <a:t>	“The Friend of a Friend (FOAF) project is about creating a Web of machine-readable homepages describing people, the links between them and the things they create and do. </a:t>
            </a:r>
            <a:r>
              <a:rPr lang="en-US" altLang="en-US" sz="1800" dirty="0"/>
              <a:t>” (</a:t>
            </a:r>
            <a:r>
              <a:rPr lang="en-US" altLang="en-US" sz="1800" dirty="0">
                <a:hlinkClick r:id="rId2"/>
              </a:rPr>
              <a:t>http://www.foaf-project.org/</a:t>
            </a:r>
            <a:r>
              <a:rPr lang="en-US" altLang="en-US" sz="1800" dirty="0"/>
              <a:t>)</a:t>
            </a:r>
          </a:p>
          <a:p>
            <a:pPr eaLnBrk="1" hangingPunct="1">
              <a:lnSpc>
                <a:spcPct val="80000"/>
              </a:lnSpc>
              <a:buFont typeface="Wingdings" panose="05000000000000000000" pitchFamily="2" charset="2"/>
              <a:buNone/>
            </a:pPr>
            <a:endParaRPr lang="en-US" altLang="en-US" sz="1800" dirty="0"/>
          </a:p>
          <a:p>
            <a:pPr>
              <a:lnSpc>
                <a:spcPct val="80000"/>
              </a:lnSpc>
            </a:pPr>
            <a:r>
              <a:rPr lang="en-US" altLang="en-US" sz="2000" dirty="0"/>
              <a:t> machine-readable ontology describing persons, their activities and their relations to other people and objects</a:t>
            </a:r>
          </a:p>
          <a:p>
            <a:pPr eaLnBrk="1" hangingPunct="1">
              <a:lnSpc>
                <a:spcPct val="80000"/>
              </a:lnSpc>
            </a:pPr>
            <a:r>
              <a:rPr lang="en-US" altLang="en-US" sz="2000" dirty="0"/>
              <a:t>Everybody can put her own </a:t>
            </a:r>
            <a:r>
              <a:rPr lang="en-US" altLang="en-US" sz="2000" dirty="0" err="1"/>
              <a:t>FoaF</a:t>
            </a:r>
            <a:r>
              <a:rPr lang="en-US" altLang="en-US" sz="2000" dirty="0"/>
              <a:t> file on her own webpage.</a:t>
            </a:r>
          </a:p>
          <a:p>
            <a:pPr>
              <a:lnSpc>
                <a:spcPct val="80000"/>
              </a:lnSpc>
            </a:pPr>
            <a:r>
              <a:rPr lang="en-US" altLang="en-US" sz="2000" dirty="0"/>
              <a:t>A distributed, open social network</a:t>
            </a:r>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r>
              <a:rPr lang="en-US" altLang="en-US" sz="2000" dirty="0"/>
              <a:t>Reference: FOAF Vocabulary Specification 0.91: </a:t>
            </a:r>
            <a:r>
              <a:rPr lang="en-US" altLang="en-US" sz="2400" dirty="0"/>
              <a:t>http://xmlns.com/foaf/spec/</a:t>
            </a:r>
            <a:endParaRPr lang="en-US" altLang="en-US" sz="1600" dirty="0"/>
          </a:p>
          <a:p>
            <a:pPr eaLnBrk="1" hangingPunct="1">
              <a:lnSpc>
                <a:spcPct val="80000"/>
              </a:lnSpc>
              <a:buFont typeface="Wingdings" panose="05000000000000000000" pitchFamily="2" charset="2"/>
              <a:buNone/>
            </a:pPr>
            <a:endParaRPr lang="en-US" altLang="en-US" sz="1400" dirty="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E763BDFF-B197-4C42-A41D-0691C7A73A20}" type="slidenum">
              <a:rPr lang="en-US" altLang="zh-CN"/>
              <a:pPr eaLnBrk="1" hangingPunct="1"/>
              <a:t>66</a:t>
            </a:fld>
            <a:endParaRPr lang="en-US" altLang="zh-CN"/>
          </a:p>
        </p:txBody>
      </p:sp>
    </p:spTree>
    <p:extLst>
      <p:ext uri="{BB962C8B-B14F-4D97-AF65-F5344CB8AC3E}">
        <p14:creationId xmlns:p14="http://schemas.microsoft.com/office/powerpoint/2010/main" val="29669602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E0680CE6-9AB6-42C0-AED9-93F6B1DE8CA6}" type="datetime1">
              <a:rPr lang="en-US" altLang="en-US"/>
              <a:pPr eaLnBrk="1" hangingPunct="1"/>
              <a:t>10/31/2024</a:t>
            </a:fld>
            <a:endParaRPr lang="en-US" altLang="zh-CN"/>
          </a:p>
        </p:txBody>
      </p:sp>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5DB9D09C-E535-4A1C-99C7-CD4DB70F40AA}" type="slidenum">
              <a:rPr lang="en-US" altLang="zh-CN"/>
              <a:pPr eaLnBrk="1" hangingPunct="1"/>
              <a:t>67</a:t>
            </a:fld>
            <a:endParaRPr lang="en-US" altLang="zh-CN"/>
          </a:p>
        </p:txBody>
      </p:sp>
      <p:sp>
        <p:nvSpPr>
          <p:cNvPr id="1029" name="Rectangle 2"/>
          <p:cNvSpPr>
            <a:spLocks noGrp="1" noChangeArrowheads="1"/>
          </p:cNvSpPr>
          <p:nvPr>
            <p:ph type="title"/>
          </p:nvPr>
        </p:nvSpPr>
        <p:spPr/>
        <p:txBody>
          <a:bodyPr/>
          <a:lstStyle/>
          <a:p>
            <a:pPr eaLnBrk="1" hangingPunct="1"/>
            <a:r>
              <a:rPr lang="en-US" altLang="en-US"/>
              <a:t>FOAF Vocabulary:</a:t>
            </a:r>
          </a:p>
        </p:txBody>
      </p:sp>
      <p:graphicFrame>
        <p:nvGraphicFramePr>
          <p:cNvPr id="1026" name="Object 3"/>
          <p:cNvGraphicFramePr>
            <a:graphicFrameLocks noGrp="1" noChangeAspect="1"/>
          </p:cNvGraphicFramePr>
          <p:nvPr>
            <p:ph idx="1"/>
          </p:nvPr>
        </p:nvGraphicFramePr>
        <p:xfrm>
          <a:off x="2362200" y="1524000"/>
          <a:ext cx="7086600" cy="4827588"/>
        </p:xfrm>
        <a:graphic>
          <a:graphicData uri="http://schemas.openxmlformats.org/presentationml/2006/ole">
            <mc:AlternateContent xmlns:mc="http://schemas.openxmlformats.org/markup-compatibility/2006">
              <mc:Choice xmlns:v="urn:schemas-microsoft-com:vml" Requires="v">
                <p:oleObj spid="_x0000_s1068" name="Bitmap" r:id="rId3" imgW="7257143" imgH="4944165" progId="Paint.Picture">
                  <p:embed/>
                </p:oleObj>
              </mc:Choice>
              <mc:Fallback>
                <p:oleObj name="Bitmap" r:id="rId3" imgW="7257143" imgH="494416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24000"/>
                        <a:ext cx="7086600" cy="48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4"/>
          <p:cNvSpPr txBox="1">
            <a:spLocks noChangeArrowheads="1"/>
          </p:cNvSpPr>
          <p:nvPr/>
        </p:nvSpPr>
        <p:spPr bwMode="auto">
          <a:xfrm>
            <a:off x="7162800" y="4849814"/>
            <a:ext cx="32718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en-US" altLang="en-US" sz="2000">
                <a:latin typeface="Tahoma" panose="020B0604030504040204" pitchFamily="34" charset="0"/>
              </a:rPr>
              <a:t>See details at</a:t>
            </a:r>
          </a:p>
          <a:p>
            <a:pPr eaLnBrk="1" hangingPunct="1"/>
            <a:r>
              <a:rPr lang="en-US" altLang="en-US" sz="2000">
                <a:latin typeface="Tahoma" panose="020B0604030504040204" pitchFamily="34" charset="0"/>
                <a:hlinkClick r:id="rId5"/>
              </a:rPr>
              <a:t>http://xmlns.com/foaf/0.1/</a:t>
            </a:r>
            <a:r>
              <a:rPr lang="en-US" altLang="en-US" sz="2000">
                <a:latin typeface="Tahoma" panose="020B0604030504040204" pitchFamily="34" charset="0"/>
              </a:rPr>
              <a:t> </a:t>
            </a:r>
          </a:p>
        </p:txBody>
      </p:sp>
    </p:spTree>
    <p:extLst>
      <p:ext uri="{BB962C8B-B14F-4D97-AF65-F5344CB8AC3E}">
        <p14:creationId xmlns:p14="http://schemas.microsoft.com/office/powerpoint/2010/main" val="36364587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CC02483-655E-4B3D-9E74-6ACDFF32CC1D}" type="datetime1">
              <a:rPr lang="en-US" altLang="en-US"/>
              <a:pPr eaLnBrk="1" hangingPunct="1"/>
              <a:t>10/31/2024</a:t>
            </a:fld>
            <a:endParaRPr lang="en-US" altLang="zh-CN"/>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F54BF8C4-8EF3-42DD-9F7B-AEDB6CBF126B}" type="slidenum">
              <a:rPr lang="en-US" altLang="zh-CN"/>
              <a:pPr eaLnBrk="1" hangingPunct="1"/>
              <a:t>68</a:t>
            </a:fld>
            <a:endParaRPr lang="en-US" altLang="zh-CN"/>
          </a:p>
        </p:txBody>
      </p:sp>
      <p:sp>
        <p:nvSpPr>
          <p:cNvPr id="10244" name="Rectangle 2"/>
          <p:cNvSpPr>
            <a:spLocks noGrp="1" noChangeArrowheads="1"/>
          </p:cNvSpPr>
          <p:nvPr>
            <p:ph type="title"/>
          </p:nvPr>
        </p:nvSpPr>
        <p:spPr/>
        <p:txBody>
          <a:bodyPr/>
          <a:lstStyle/>
          <a:p>
            <a:pPr eaLnBrk="1" hangingPunct="1"/>
            <a:r>
              <a:rPr lang="en-US" altLang="en-US" dirty="0"/>
              <a:t>FOAF: Basic Idea</a:t>
            </a:r>
          </a:p>
        </p:txBody>
      </p:sp>
      <p:sp>
        <p:nvSpPr>
          <p:cNvPr id="10245" name="Rectangle 3"/>
          <p:cNvSpPr>
            <a:spLocks noGrp="1" noChangeArrowheads="1"/>
          </p:cNvSpPr>
          <p:nvPr>
            <p:ph type="body" idx="1"/>
          </p:nvPr>
        </p:nvSpPr>
        <p:spPr/>
        <p:txBody>
          <a:bodyPr/>
          <a:lstStyle/>
          <a:p>
            <a:pPr eaLnBrk="1" hangingPunct="1"/>
            <a:r>
              <a:rPr lang="en-US" altLang="en-US" sz="2600" dirty="0"/>
              <a:t>FOAF aims to create a linked information system about people, groups, and companies. </a:t>
            </a:r>
          </a:p>
          <a:p>
            <a:pPr eaLnBrk="1" hangingPunct="1"/>
            <a:r>
              <a:rPr lang="en-US" altLang="en-US" sz="2600" dirty="0"/>
              <a:t>If people publish information in FOAF document format, machines will be able to make use of that information. </a:t>
            </a:r>
          </a:p>
          <a:p>
            <a:pPr eaLnBrk="1" hangingPunct="1"/>
            <a:r>
              <a:rPr lang="en-US" altLang="en-US" sz="2600" dirty="0"/>
              <a:t>If those files contain “see also” references to other such documents in the Web, we will have a machine-friendly version of today’s hypertext web</a:t>
            </a:r>
          </a:p>
          <a:p>
            <a:pPr eaLnBrk="1" hangingPunct="1"/>
            <a:r>
              <a:rPr lang="en-US" altLang="en-US" sz="2600" dirty="0"/>
              <a:t>FOAF documents are usually represented in RDF.</a:t>
            </a:r>
          </a:p>
        </p:txBody>
      </p:sp>
    </p:spTree>
    <p:extLst>
      <p:ext uri="{BB962C8B-B14F-4D97-AF65-F5344CB8AC3E}">
        <p14:creationId xmlns:p14="http://schemas.microsoft.com/office/powerpoint/2010/main" val="15569830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Basic example</a:t>
            </a:r>
          </a:p>
        </p:txBody>
      </p:sp>
      <p:sp>
        <p:nvSpPr>
          <p:cNvPr id="819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1AF6B31C-2ACB-407B-B24D-0511BB64294D}" type="datetime1">
              <a:rPr lang="en-US" altLang="en-US"/>
              <a:pPr eaLnBrk="1" hangingPunct="1"/>
              <a:t>10/31/2024</a:t>
            </a:fld>
            <a:endParaRPr lang="en-US" altLang="zh-CN"/>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87F8508-4F78-4683-8AA6-9EC896CAE0AE}" type="slidenum">
              <a:rPr lang="en-US" altLang="zh-CN"/>
              <a:pPr eaLnBrk="1" hangingPunct="1"/>
              <a:t>69</a:t>
            </a:fld>
            <a:endParaRPr lang="en-US" altLang="zh-CN"/>
          </a:p>
        </p:txBody>
      </p:sp>
      <p:sp>
        <p:nvSpPr>
          <p:cNvPr id="8198" name="Text Box 4"/>
          <p:cNvSpPr txBox="1">
            <a:spLocks noChangeArrowheads="1"/>
          </p:cNvSpPr>
          <p:nvPr/>
        </p:nvSpPr>
        <p:spPr bwMode="auto">
          <a:xfrm>
            <a:off x="1847850" y="1844676"/>
            <a:ext cx="8820150" cy="138499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r>
              <a:rPr lang="fr-FR" altLang="en-US" sz="1400" dirty="0">
                <a:latin typeface="Courier New" panose="02070309020205020404" pitchFamily="49" charset="0"/>
              </a:rPr>
              <a:t>&lt;</a:t>
            </a:r>
            <a:r>
              <a:rPr lang="fr-FR" altLang="en-US" sz="1400" dirty="0" err="1">
                <a:latin typeface="Courier New" panose="02070309020205020404" pitchFamily="49" charset="0"/>
              </a:rPr>
              <a:t>foaf:Person</a:t>
            </a:r>
            <a:r>
              <a:rPr lang="fr-FR" altLang="en-US" sz="1400" dirty="0">
                <a:latin typeface="Courier New" panose="02070309020205020404" pitchFamily="49" charset="0"/>
              </a:rPr>
              <a:t> </a:t>
            </a:r>
            <a:r>
              <a:rPr lang="fr-FR" altLang="en-US" sz="1400" dirty="0" err="1">
                <a:latin typeface="Courier New" panose="02070309020205020404" pitchFamily="49" charset="0"/>
              </a:rPr>
              <a:t>rdf:about</a:t>
            </a:r>
            <a:r>
              <a:rPr lang="fr-FR" altLang="en-US" sz="1400" dirty="0">
                <a:latin typeface="Courier New" panose="02070309020205020404" pitchFamily="49" charset="0"/>
              </a:rPr>
              <a:t>="#me" </a:t>
            </a:r>
            <a:r>
              <a:rPr lang="fr-FR" altLang="en-US" sz="1400" dirty="0" err="1">
                <a:latin typeface="Courier New" panose="02070309020205020404" pitchFamily="49" charset="0"/>
              </a:rPr>
              <a:t>xmlns:foaf</a:t>
            </a:r>
            <a:r>
              <a:rPr lang="fr-FR" altLang="en-US" sz="1400" dirty="0">
                <a:latin typeface="Courier New" panose="02070309020205020404" pitchFamily="49" charset="0"/>
              </a:rPr>
              <a:t>="http://xmlns.com/</a:t>
            </a:r>
            <a:r>
              <a:rPr lang="fr-FR" altLang="en-US" sz="1400" dirty="0" err="1">
                <a:latin typeface="Courier New" panose="02070309020205020404" pitchFamily="49" charset="0"/>
              </a:rPr>
              <a:t>foaf</a:t>
            </a:r>
            <a:r>
              <a:rPr lang="fr-FR" altLang="en-US" sz="1400" dirty="0">
                <a:latin typeface="Courier New" panose="02070309020205020404" pitchFamily="49" charset="0"/>
              </a:rPr>
              <a:t>/0.1/"&gt;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foaf:name</a:t>
            </a:r>
            <a:r>
              <a:rPr lang="fr-FR" altLang="en-US" sz="1400" dirty="0">
                <a:latin typeface="Courier New" panose="02070309020205020404" pitchFamily="49" charset="0"/>
              </a:rPr>
              <a:t>&gt;Dan </a:t>
            </a:r>
            <a:r>
              <a:rPr lang="fr-FR" altLang="en-US" sz="1400" dirty="0" err="1">
                <a:latin typeface="Courier New" panose="02070309020205020404" pitchFamily="49" charset="0"/>
              </a:rPr>
              <a:t>Brickley</a:t>
            </a:r>
            <a:r>
              <a:rPr lang="fr-FR" altLang="en-US" sz="1400" dirty="0">
                <a:latin typeface="Courier New" panose="02070309020205020404" pitchFamily="49" charset="0"/>
              </a:rPr>
              <a:t>&lt;/</a:t>
            </a:r>
            <a:r>
              <a:rPr lang="fr-FR" altLang="en-US" sz="1400" dirty="0" err="1">
                <a:latin typeface="Courier New" panose="02070309020205020404" pitchFamily="49" charset="0"/>
              </a:rPr>
              <a:t>foaf:name</a:t>
            </a:r>
            <a:r>
              <a:rPr lang="fr-FR" altLang="en-US" sz="1400" dirty="0">
                <a:latin typeface="Courier New" panose="02070309020205020404" pitchFamily="49" charset="0"/>
              </a:rPr>
              <a:t>&gt;</a:t>
            </a:r>
          </a:p>
          <a:p>
            <a:pPr eaLnBrk="1" hangingPunct="1"/>
            <a:r>
              <a:rPr lang="fr-FR" altLang="en-US" sz="1400" dirty="0">
                <a:latin typeface="Courier New" panose="02070309020205020404" pitchFamily="49" charset="0"/>
              </a:rPr>
              <a:t>  &lt;foaf:mbox_sha1sum&gt;241021fb0e6289f92815fc210f9e9137262c252e&lt;/foaf:mbox_sha1sum&gt;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foaf:homepage</a:t>
            </a:r>
            <a:r>
              <a:rPr lang="fr-FR" altLang="en-US" sz="1400" dirty="0">
                <a:latin typeface="Courier New" panose="02070309020205020404" pitchFamily="49" charset="0"/>
              </a:rPr>
              <a:t> </a:t>
            </a:r>
            <a:r>
              <a:rPr lang="fr-FR" altLang="en-US" sz="1400" dirty="0" err="1">
                <a:latin typeface="Courier New" panose="02070309020205020404" pitchFamily="49" charset="0"/>
              </a:rPr>
              <a:t>rdf:resource</a:t>
            </a:r>
            <a:r>
              <a:rPr lang="fr-FR" altLang="en-US" sz="1400" dirty="0">
                <a:latin typeface="Courier New" panose="02070309020205020404" pitchFamily="49" charset="0"/>
              </a:rPr>
              <a:t>="http://danbri.org/" /&gt;</a:t>
            </a:r>
          </a:p>
          <a:p>
            <a:pPr eaLnBrk="1" hangingPunct="1"/>
            <a:r>
              <a:rPr lang="fr-FR" altLang="en-US" sz="1400" dirty="0">
                <a:latin typeface="Courier New" panose="02070309020205020404" pitchFamily="49" charset="0"/>
              </a:rPr>
              <a:t>  &lt;</a:t>
            </a:r>
            <a:r>
              <a:rPr lang="fr-FR" altLang="en-US" sz="1400" dirty="0" err="1">
                <a:latin typeface="Courier New" panose="02070309020205020404" pitchFamily="49" charset="0"/>
              </a:rPr>
              <a:t>foaf:img</a:t>
            </a:r>
            <a:r>
              <a:rPr lang="fr-FR" altLang="en-US" sz="1400" dirty="0">
                <a:latin typeface="Courier New" panose="02070309020205020404" pitchFamily="49" charset="0"/>
              </a:rPr>
              <a:t> </a:t>
            </a:r>
            <a:r>
              <a:rPr lang="fr-FR" altLang="en-US" sz="1400" dirty="0" err="1">
                <a:latin typeface="Courier New" panose="02070309020205020404" pitchFamily="49" charset="0"/>
              </a:rPr>
              <a:t>rdf:resource</a:t>
            </a:r>
            <a:r>
              <a:rPr lang="fr-FR" altLang="en-US" sz="1400" dirty="0">
                <a:latin typeface="Courier New" panose="02070309020205020404" pitchFamily="49" charset="0"/>
              </a:rPr>
              <a:t>="/images/me.jpg" /&gt;</a:t>
            </a:r>
          </a:p>
          <a:p>
            <a:pPr eaLnBrk="1" hangingPunct="1"/>
            <a:r>
              <a:rPr lang="fr-FR" altLang="en-US" sz="1400" dirty="0">
                <a:latin typeface="Courier New" panose="02070309020205020404" pitchFamily="49" charset="0"/>
              </a:rPr>
              <a:t>&lt;/</a:t>
            </a:r>
            <a:r>
              <a:rPr lang="fr-FR" altLang="en-US" sz="1400" dirty="0" err="1">
                <a:latin typeface="Courier New" panose="02070309020205020404" pitchFamily="49" charset="0"/>
              </a:rPr>
              <a:t>foaf:Person</a:t>
            </a:r>
            <a:r>
              <a:rPr lang="fr-FR" altLang="en-US" sz="1400" dirty="0">
                <a:latin typeface="Courier New" panose="02070309020205020404" pitchFamily="49" charset="0"/>
              </a:rPr>
              <a:t>&gt;</a:t>
            </a:r>
          </a:p>
        </p:txBody>
      </p:sp>
    </p:spTree>
    <p:extLst>
      <p:ext uri="{BB962C8B-B14F-4D97-AF65-F5344CB8AC3E}">
        <p14:creationId xmlns:p14="http://schemas.microsoft.com/office/powerpoint/2010/main" val="2276724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6E3840A6-6608-4696-BE19-5DBD464562D1}" type="slidenum">
              <a:rPr lang="en-US" altLang="en-US"/>
              <a:pPr/>
              <a:t>7</a:t>
            </a:fld>
            <a:endParaRPr lang="en-US" altLang="en-US"/>
          </a:p>
        </p:txBody>
      </p:sp>
      <p:sp>
        <p:nvSpPr>
          <p:cNvPr id="293890" name="AutoShape 2"/>
          <p:cNvSpPr>
            <a:spLocks noChangeArrowheads="1"/>
          </p:cNvSpPr>
          <p:nvPr/>
        </p:nvSpPr>
        <p:spPr bwMode="auto">
          <a:xfrm>
            <a:off x="7198969" y="1412100"/>
            <a:ext cx="4572000" cy="3733800"/>
          </a:xfrm>
          <a:prstGeom prst="foldedCorner">
            <a:avLst>
              <a:gd name="adj" fmla="val 12500"/>
            </a:avLst>
          </a:prstGeom>
          <a:solidFill>
            <a:srgbClr val="FF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en-US" sz="1600">
              <a:latin typeface="Tahoma" panose="020B0604030504040204" pitchFamily="34" charset="0"/>
            </a:endParaRPr>
          </a:p>
        </p:txBody>
      </p:sp>
      <p:sp>
        <p:nvSpPr>
          <p:cNvPr id="293891" name="Rectangle 3"/>
          <p:cNvSpPr>
            <a:spLocks noGrp="1" noRot="1" noChangeArrowheads="1"/>
          </p:cNvSpPr>
          <p:nvPr>
            <p:ph type="title"/>
          </p:nvPr>
        </p:nvSpPr>
        <p:spPr/>
        <p:txBody>
          <a:bodyPr/>
          <a:lstStyle/>
          <a:p>
            <a:r>
              <a:rPr lang="en-GB" altLang="en-US" dirty="0"/>
              <a:t>The </a:t>
            </a:r>
            <a:r>
              <a:rPr lang="en-GB" altLang="en-US" dirty="0">
                <a:solidFill>
                  <a:srgbClr val="FF0000"/>
                </a:solidFill>
              </a:rPr>
              <a:t>Syntactic</a:t>
            </a:r>
            <a:r>
              <a:rPr lang="en-GB" altLang="en-US" dirty="0"/>
              <a:t> Web</a:t>
            </a:r>
            <a:endParaRPr lang="en-US" altLang="en-US" dirty="0"/>
          </a:p>
        </p:txBody>
      </p:sp>
      <p:sp>
        <p:nvSpPr>
          <p:cNvPr id="293892" name="Text Box 4"/>
          <p:cNvSpPr txBox="1">
            <a:spLocks noChangeArrowheads="1"/>
          </p:cNvSpPr>
          <p:nvPr/>
        </p:nvSpPr>
        <p:spPr bwMode="auto">
          <a:xfrm>
            <a:off x="8915401" y="6400800"/>
            <a:ext cx="1560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sz="1200">
                <a:solidFill>
                  <a:schemeClr val="bg2"/>
                </a:solidFill>
                <a:latin typeface="Arial" panose="020B0604020202020204" pitchFamily="34" charset="0"/>
              </a:rPr>
              <a:t>[Hendler &amp; Miller 02]</a:t>
            </a:r>
          </a:p>
        </p:txBody>
      </p:sp>
      <p:pic>
        <p:nvPicPr>
          <p:cNvPr id="293893" name="Picture 5" descr="we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503" y="1524814"/>
            <a:ext cx="3910013" cy="35448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5CDA45-68A8-4E96-8C8F-AEBF3C0EE9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4823" y="3673821"/>
            <a:ext cx="4353227" cy="2682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751916D8-4FAD-42E7-9D04-D666D62B4A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229" y="1295400"/>
            <a:ext cx="4351397" cy="26825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Straight Arrow Connector 6">
            <a:extLst>
              <a:ext uri="{FF2B5EF4-FFF2-40B4-BE49-F238E27FC236}">
                <a16:creationId xmlns:a16="http://schemas.microsoft.com/office/drawing/2014/main" id="{EBAB945D-8CD2-4D9F-8660-E4C63A391B43}"/>
              </a:ext>
            </a:extLst>
          </p:cNvPr>
          <p:cNvCxnSpPr/>
          <p:nvPr/>
        </p:nvCxnSpPr>
        <p:spPr>
          <a:xfrm>
            <a:off x="3581400" y="2779059"/>
            <a:ext cx="461682" cy="18646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0226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88E0EE95-CE1F-4792-A04A-8205C8A3A75C}" type="datetime1">
              <a:rPr lang="en-US" altLang="en-US"/>
              <a:pPr eaLnBrk="1" hangingPunct="1"/>
              <a:t>10/31/2024</a:t>
            </a:fld>
            <a:endParaRPr lang="en-US" altLang="zh-CN"/>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B7998EBB-156A-4FA5-82A2-D8476B2A06CE}" type="slidenum">
              <a:rPr lang="en-US" altLang="zh-CN"/>
              <a:pPr eaLnBrk="1" hangingPunct="1"/>
              <a:t>70</a:t>
            </a:fld>
            <a:endParaRPr lang="en-US" altLang="zh-CN"/>
          </a:p>
        </p:txBody>
      </p:sp>
      <p:sp>
        <p:nvSpPr>
          <p:cNvPr id="11268" name="Rectangle 2"/>
          <p:cNvSpPr>
            <a:spLocks noGrp="1" noChangeArrowheads="1"/>
          </p:cNvSpPr>
          <p:nvPr>
            <p:ph type="title"/>
          </p:nvPr>
        </p:nvSpPr>
        <p:spPr/>
        <p:txBody>
          <a:bodyPr/>
          <a:lstStyle/>
          <a:p>
            <a:pPr eaLnBrk="1" hangingPunct="1"/>
            <a:r>
              <a:rPr lang="en-US" altLang="en-US"/>
              <a:t>FOAF basic concepts</a:t>
            </a:r>
          </a:p>
        </p:txBody>
      </p:sp>
      <p:sp>
        <p:nvSpPr>
          <p:cNvPr id="11269" name="Rectangle 3"/>
          <p:cNvSpPr>
            <a:spLocks noGrp="1" noChangeArrowheads="1"/>
          </p:cNvSpPr>
          <p:nvPr>
            <p:ph type="body" idx="1"/>
          </p:nvPr>
        </p:nvSpPr>
        <p:spPr/>
        <p:txBody>
          <a:bodyPr/>
          <a:lstStyle/>
          <a:p>
            <a:pPr eaLnBrk="1" hangingPunct="1"/>
            <a:r>
              <a:rPr lang="en-US" altLang="en-US" sz="2600"/>
              <a:t>foaf:Agent </a:t>
            </a:r>
          </a:p>
          <a:p>
            <a:pPr lvl="1" eaLnBrk="1" hangingPunct="1"/>
            <a:r>
              <a:rPr lang="en-US" altLang="en-US" sz="2200"/>
              <a:t>An agent (eg., person, group, software or physical artifact)</a:t>
            </a:r>
          </a:p>
          <a:p>
            <a:pPr lvl="1" eaLnBrk="1" hangingPunct="1"/>
            <a:r>
              <a:rPr lang="en-US" altLang="en-US" sz="2200"/>
              <a:t>Subclass: foaf:Person, foaf:Organization, foaf:Group</a:t>
            </a:r>
          </a:p>
          <a:p>
            <a:pPr eaLnBrk="1" hangingPunct="1"/>
            <a:r>
              <a:rPr lang="en-US" altLang="en-US" sz="2600"/>
              <a:t>foaf:Document</a:t>
            </a:r>
          </a:p>
          <a:p>
            <a:pPr lvl="1" eaLnBrk="1" hangingPunct="1"/>
            <a:r>
              <a:rPr lang="en-US" altLang="en-US" sz="2200"/>
              <a:t>Sublcass: foaf:Image</a:t>
            </a:r>
          </a:p>
          <a:p>
            <a:pPr eaLnBrk="1" hangingPunct="1"/>
            <a:r>
              <a:rPr lang="en-US" altLang="en-US" sz="2600"/>
              <a:t>foaf:Person</a:t>
            </a:r>
          </a:p>
          <a:p>
            <a:pPr lvl="1" eaLnBrk="1" hangingPunct="1"/>
            <a:r>
              <a:rPr lang="en-US" altLang="en-US" sz="2200"/>
              <a:t>A person</a:t>
            </a:r>
          </a:p>
          <a:p>
            <a:pPr eaLnBrk="1" hangingPunct="1"/>
            <a:r>
              <a:rPr lang="en-US" altLang="en-US" sz="2600"/>
              <a:t>foaf:Project</a:t>
            </a:r>
          </a:p>
          <a:p>
            <a:pPr lvl="1" eaLnBrk="1" hangingPunct="1"/>
            <a:r>
              <a:rPr lang="en-US" altLang="en-US" sz="2200"/>
              <a:t>A project</a:t>
            </a:r>
          </a:p>
          <a:p>
            <a:pPr lvl="1" eaLnBrk="1" hangingPunct="1"/>
            <a:endParaRPr lang="en-US" altLang="en-US" sz="2200"/>
          </a:p>
        </p:txBody>
      </p:sp>
    </p:spTree>
    <p:extLst>
      <p:ext uri="{BB962C8B-B14F-4D97-AF65-F5344CB8AC3E}">
        <p14:creationId xmlns:p14="http://schemas.microsoft.com/office/powerpoint/2010/main" val="252797218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B67B9524-E047-4ACA-AFEF-911D12AE48C2}" type="datetime1">
              <a:rPr lang="en-US" altLang="en-US"/>
              <a:pPr eaLnBrk="1" hangingPunct="1"/>
              <a:t>10/31/2024</a:t>
            </a:fld>
            <a:endParaRPr lang="en-US" altLang="zh-CN"/>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D1D23435-B548-4750-BD0D-8C5587CEC499}" type="slidenum">
              <a:rPr lang="en-US" altLang="zh-CN"/>
              <a:pPr eaLnBrk="1" hangingPunct="1"/>
              <a:t>71</a:t>
            </a:fld>
            <a:endParaRPr lang="en-US" altLang="zh-CN"/>
          </a:p>
        </p:txBody>
      </p:sp>
      <p:sp>
        <p:nvSpPr>
          <p:cNvPr id="12292" name="Rectangle 2"/>
          <p:cNvSpPr>
            <a:spLocks noGrp="1" noChangeArrowheads="1"/>
          </p:cNvSpPr>
          <p:nvPr>
            <p:ph type="title"/>
          </p:nvPr>
        </p:nvSpPr>
        <p:spPr/>
        <p:txBody>
          <a:bodyPr/>
          <a:lstStyle/>
          <a:p>
            <a:pPr eaLnBrk="1" hangingPunct="1"/>
            <a:r>
              <a:rPr lang="en-US" altLang="en-US"/>
              <a:t>FOAF basic properties</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a:t>foaf:family_name</a:t>
            </a:r>
          </a:p>
          <a:p>
            <a:pPr eaLnBrk="1" hangingPunct="1">
              <a:lnSpc>
                <a:spcPct val="90000"/>
              </a:lnSpc>
            </a:pPr>
            <a:r>
              <a:rPr lang="en-US" altLang="en-US"/>
              <a:t>foaf:firstName</a:t>
            </a:r>
          </a:p>
          <a:p>
            <a:pPr eaLnBrk="1" hangingPunct="1">
              <a:lnSpc>
                <a:spcPct val="90000"/>
              </a:lnSpc>
            </a:pPr>
            <a:r>
              <a:rPr lang="en-US" altLang="en-US"/>
              <a:t>foaf:homepage</a:t>
            </a:r>
          </a:p>
          <a:p>
            <a:pPr eaLnBrk="1" hangingPunct="1">
              <a:lnSpc>
                <a:spcPct val="90000"/>
              </a:lnSpc>
            </a:pPr>
            <a:r>
              <a:rPr lang="en-US" altLang="en-US"/>
              <a:t>foaf:knows</a:t>
            </a:r>
          </a:p>
          <a:p>
            <a:pPr lvl="1" eaLnBrk="1" hangingPunct="1">
              <a:lnSpc>
                <a:spcPct val="90000"/>
              </a:lnSpc>
            </a:pPr>
            <a:r>
              <a:rPr lang="en-US" altLang="en-US"/>
              <a:t>A person known by this person</a:t>
            </a:r>
          </a:p>
          <a:p>
            <a:pPr eaLnBrk="1" hangingPunct="1">
              <a:lnSpc>
                <a:spcPct val="90000"/>
              </a:lnSpc>
            </a:pPr>
            <a:r>
              <a:rPr lang="en-US" altLang="en-US"/>
              <a:t>foaf:mbox</a:t>
            </a:r>
          </a:p>
          <a:p>
            <a:pPr eaLnBrk="1" hangingPunct="1">
              <a:lnSpc>
                <a:spcPct val="90000"/>
              </a:lnSpc>
            </a:pPr>
            <a:r>
              <a:rPr lang="en-US" altLang="en-US"/>
              <a:t>foaf:mbox_sha1sum</a:t>
            </a:r>
          </a:p>
          <a:p>
            <a:pPr eaLnBrk="1" hangingPunct="1">
              <a:lnSpc>
                <a:spcPct val="90000"/>
              </a:lnSpc>
            </a:pPr>
            <a:r>
              <a:rPr lang="en-US" altLang="en-US"/>
              <a:t>foaf:title</a:t>
            </a:r>
          </a:p>
          <a:p>
            <a:pPr lvl="1" eaLnBrk="1" hangingPunct="1">
              <a:lnSpc>
                <a:spcPct val="90000"/>
              </a:lnSpc>
            </a:pPr>
            <a:r>
              <a:rPr lang="en-US" altLang="en-US"/>
              <a:t>Personal title (Mr, Mrs, Ms, Dr, etc.)</a:t>
            </a:r>
          </a:p>
        </p:txBody>
      </p:sp>
    </p:spTree>
    <p:extLst>
      <p:ext uri="{BB962C8B-B14F-4D97-AF65-F5344CB8AC3E}">
        <p14:creationId xmlns:p14="http://schemas.microsoft.com/office/powerpoint/2010/main" val="16649387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dirty="0"/>
              <a:t>Create your own FOAF</a:t>
            </a:r>
          </a:p>
        </p:txBody>
      </p:sp>
      <p:sp>
        <p:nvSpPr>
          <p:cNvPr id="13317" name="Rectangle 3"/>
          <p:cNvSpPr>
            <a:spLocks noGrp="1" noChangeArrowheads="1"/>
          </p:cNvSpPr>
          <p:nvPr>
            <p:ph sz="half" idx="1"/>
          </p:nvPr>
        </p:nvSpPr>
        <p:spPr/>
        <p:txBody>
          <a:bodyPr/>
          <a:lstStyle/>
          <a:p>
            <a:r>
              <a:rPr lang="en-US" altLang="en-US" sz="2200" dirty="0">
                <a:hlinkClick r:id="rId2"/>
              </a:rPr>
              <a:t>http://ldodds.com/foaf/foaf-a-matic.en.html</a:t>
            </a:r>
            <a:endParaRPr lang="en-US" altLang="en-US" sz="2200" dirty="0"/>
          </a:p>
          <a:p>
            <a:r>
              <a:rPr lang="en-US" altLang="en-US" sz="2200" dirty="0"/>
              <a:t>Fill in your own details</a:t>
            </a:r>
          </a:p>
          <a:p>
            <a:pPr eaLnBrk="1" hangingPunct="1"/>
            <a:r>
              <a:rPr lang="en-US" altLang="en-US" sz="2200" dirty="0"/>
              <a:t>It will create FOAF in RDF</a:t>
            </a:r>
          </a:p>
        </p:txBody>
      </p:sp>
      <p:sp>
        <p:nvSpPr>
          <p:cNvPr id="1331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7B7E61D9-FB4C-4B82-9351-502CBEEBE626}" type="datetime1">
              <a:rPr lang="en-US" altLang="en-US"/>
              <a:pPr eaLnBrk="1" hangingPunct="1"/>
              <a:t>10/31/2024</a:t>
            </a:fld>
            <a:endParaRPr lang="en-US" altLang="zh-CN"/>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2F8FFB5B-196D-40D9-88EC-9F3B3D5EB19A}" type="slidenum">
              <a:rPr lang="en-US" altLang="zh-CN"/>
              <a:pPr eaLnBrk="1" hangingPunct="1"/>
              <a:t>72</a:t>
            </a:fld>
            <a:endParaRPr lang="en-US" altLang="zh-CN"/>
          </a:p>
        </p:txBody>
      </p:sp>
      <p:sp>
        <p:nvSpPr>
          <p:cNvPr id="9" name="Text Box 4">
            <a:extLst>
              <a:ext uri="{FF2B5EF4-FFF2-40B4-BE49-F238E27FC236}">
                <a16:creationId xmlns:a16="http://schemas.microsoft.com/office/drawing/2014/main" id="{1D793DBD-E752-46CA-BE96-AE66EF40C6A2}"/>
              </a:ext>
            </a:extLst>
          </p:cNvPr>
          <p:cNvSpPr txBox="1">
            <a:spLocks noGrp="1" noChangeArrowheads="1"/>
          </p:cNvSpPr>
          <p:nvPr>
            <p:ph sz="half" idx="2"/>
          </p:nvPr>
        </p:nvSpPr>
        <p:spPr bwMode="auto">
          <a:xfrm>
            <a:off x="6096000" y="1198096"/>
            <a:ext cx="5181600" cy="584775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rdf:RDF</a:t>
            </a:r>
            <a:r>
              <a:rPr lang="fr-FR" altLang="en-US" sz="1100" dirty="0">
                <a:latin typeface="Consolas" panose="020B0609020204030204" pitchFamily="49" charset="0"/>
              </a:rPr>
              <a:t> </a:t>
            </a:r>
            <a:r>
              <a:rPr lang="fr-FR" altLang="en-US" sz="1100" dirty="0" err="1">
                <a:latin typeface="Consolas" panose="020B0609020204030204" pitchFamily="49" charset="0"/>
              </a:rPr>
              <a:t>xmlns:rdf</a:t>
            </a:r>
            <a:r>
              <a:rPr lang="fr-FR" altLang="en-US" sz="1100" dirty="0">
                <a:latin typeface="Consolas" panose="020B0609020204030204" pitchFamily="49" charset="0"/>
              </a:rPr>
              <a:t>="http://www.w3.org/1999/02/22-rdf-syntax-ns#"</a:t>
            </a:r>
          </a:p>
          <a:p>
            <a:pPr marL="0" indent="0" eaLnBrk="1" hangingPunct="1">
              <a:lnSpc>
                <a:spcPct val="100000"/>
              </a:lnSpc>
              <a:spcBef>
                <a:spcPts val="0"/>
              </a:spcBef>
              <a:buNone/>
            </a:pPr>
            <a:r>
              <a:rPr lang="fr-FR" altLang="en-US" sz="1100" dirty="0">
                <a:latin typeface="Consolas" panose="020B0609020204030204" pitchFamily="49" charset="0"/>
              </a:rPr>
              <a:t>      </a:t>
            </a:r>
            <a:r>
              <a:rPr lang="fr-FR" altLang="en-US" sz="1100" dirty="0" err="1">
                <a:latin typeface="Consolas" panose="020B0609020204030204" pitchFamily="49" charset="0"/>
              </a:rPr>
              <a:t>xmlns:rdfs</a:t>
            </a:r>
            <a:r>
              <a:rPr lang="fr-FR" altLang="en-US" sz="1100" dirty="0">
                <a:latin typeface="Consolas" panose="020B0609020204030204" pitchFamily="49" charset="0"/>
              </a:rPr>
              <a:t>="http://www.w3.org/2000/01/rdf-schema#"</a:t>
            </a:r>
          </a:p>
          <a:p>
            <a:pPr marL="0" indent="0" eaLnBrk="1" hangingPunct="1">
              <a:lnSpc>
                <a:spcPct val="100000"/>
              </a:lnSpc>
              <a:spcBef>
                <a:spcPts val="0"/>
              </a:spcBef>
              <a:buNone/>
            </a:pPr>
            <a:r>
              <a:rPr lang="fr-FR" altLang="en-US" sz="1100" dirty="0">
                <a:latin typeface="Consolas" panose="020B0609020204030204" pitchFamily="49" charset="0"/>
              </a:rPr>
              <a:t>      </a:t>
            </a:r>
            <a:r>
              <a:rPr lang="fr-FR" altLang="en-US" sz="1100" dirty="0" err="1">
                <a:latin typeface="Consolas" panose="020B0609020204030204" pitchFamily="49" charset="0"/>
              </a:rPr>
              <a:t>xmlns:foaf</a:t>
            </a:r>
            <a:r>
              <a:rPr lang="fr-FR" altLang="en-US" sz="1100" dirty="0">
                <a:latin typeface="Consolas" panose="020B0609020204030204" pitchFamily="49" charset="0"/>
              </a:rPr>
              <a:t>="http://xmlns.com/</a:t>
            </a:r>
            <a:r>
              <a:rPr lang="fr-FR" altLang="en-US" sz="1100" dirty="0" err="1">
                <a:latin typeface="Consolas" panose="020B0609020204030204" pitchFamily="49" charset="0"/>
              </a:rPr>
              <a:t>foaf</a:t>
            </a:r>
            <a:r>
              <a:rPr lang="fr-FR" altLang="en-US" sz="1100" dirty="0">
                <a:latin typeface="Consolas" panose="020B0609020204030204" pitchFamily="49" charset="0"/>
              </a:rPr>
              <a:t>/0.1/"</a:t>
            </a:r>
          </a:p>
          <a:p>
            <a:pPr marL="0" indent="0" eaLnBrk="1" hangingPunct="1">
              <a:lnSpc>
                <a:spcPct val="100000"/>
              </a:lnSpc>
              <a:spcBef>
                <a:spcPts val="0"/>
              </a:spcBef>
              <a:buNone/>
            </a:pPr>
            <a:r>
              <a:rPr lang="fr-FR" altLang="en-US" sz="1100" dirty="0">
                <a:latin typeface="Consolas" panose="020B0609020204030204" pitchFamily="49" charset="0"/>
              </a:rPr>
              <a:t>      </a:t>
            </a:r>
            <a:r>
              <a:rPr lang="fr-FR" altLang="en-US" sz="1100" dirty="0" err="1">
                <a:latin typeface="Consolas" panose="020B0609020204030204" pitchFamily="49" charset="0"/>
              </a:rPr>
              <a:t>xmlns:admin</a:t>
            </a:r>
            <a:r>
              <a:rPr lang="fr-FR" altLang="en-US" sz="1100" dirty="0">
                <a:latin typeface="Consolas" panose="020B0609020204030204" pitchFamily="49" charset="0"/>
              </a:rPr>
              <a:t>="http://webns.net/</a:t>
            </a:r>
            <a:r>
              <a:rPr lang="fr-FR" altLang="en-US" sz="1100" dirty="0" err="1">
                <a:latin typeface="Consolas" panose="020B0609020204030204" pitchFamily="49" charset="0"/>
              </a:rPr>
              <a:t>mvcb</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foaf:Person</a:t>
            </a:r>
            <a:r>
              <a:rPr lang="fr-FR" altLang="en-US" sz="1100" dirty="0">
                <a:latin typeface="Consolas" panose="020B0609020204030204" pitchFamily="49" charset="0"/>
              </a:rPr>
              <a:t> </a:t>
            </a:r>
            <a:r>
              <a:rPr lang="fr-FR" altLang="en-US" sz="1100" dirty="0" err="1">
                <a:latin typeface="Consolas" panose="020B0609020204030204" pitchFamily="49" charset="0"/>
              </a:rPr>
              <a:t>rdf:ID</a:t>
            </a:r>
            <a:r>
              <a:rPr lang="fr-FR" altLang="en-US" sz="1100" dirty="0">
                <a:latin typeface="Consolas" panose="020B0609020204030204" pitchFamily="49" charset="0"/>
              </a:rPr>
              <a:t>="me"&gt;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foaf:name</a:t>
            </a:r>
            <a:r>
              <a:rPr lang="fr-FR" altLang="en-US" sz="1100" dirty="0">
                <a:latin typeface="Consolas" panose="020B0609020204030204" pitchFamily="49" charset="0"/>
              </a:rPr>
              <a:t>&gt;Ying Ding&lt;/</a:t>
            </a:r>
            <a:r>
              <a:rPr lang="fr-FR" altLang="en-US" sz="1100" dirty="0" err="1">
                <a:latin typeface="Consolas" panose="020B0609020204030204" pitchFamily="49" charset="0"/>
              </a:rPr>
              <a:t>foaf:name</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foaf:title</a:t>
            </a:r>
            <a:r>
              <a:rPr lang="fr-FR" altLang="en-US" sz="1100" dirty="0">
                <a:latin typeface="Consolas" panose="020B0609020204030204" pitchFamily="49" charset="0"/>
              </a:rPr>
              <a:t>&gt;Mrs.&lt;/</a:t>
            </a:r>
            <a:r>
              <a:rPr lang="fr-FR" altLang="en-US" sz="1100" dirty="0" err="1">
                <a:latin typeface="Consolas" panose="020B0609020204030204" pitchFamily="49" charset="0"/>
              </a:rPr>
              <a:t>foaf:title</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foaf:givenname</a:t>
            </a:r>
            <a:r>
              <a:rPr lang="fr-FR" altLang="en-US" sz="1100" dirty="0">
                <a:latin typeface="Consolas" panose="020B0609020204030204" pitchFamily="49" charset="0"/>
              </a:rPr>
              <a:t>&gt;Ying&lt;/</a:t>
            </a:r>
            <a:r>
              <a:rPr lang="fr-FR" altLang="en-US" sz="1100" dirty="0" err="1">
                <a:latin typeface="Consolas" panose="020B0609020204030204" pitchFamily="49" charset="0"/>
              </a:rPr>
              <a:t>foaf:givenname</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foaf:family_name</a:t>
            </a:r>
            <a:r>
              <a:rPr lang="fr-FR" altLang="en-US" sz="1100" dirty="0">
                <a:latin typeface="Consolas" panose="020B0609020204030204" pitchFamily="49" charset="0"/>
              </a:rPr>
              <a:t>&gt;Ding&lt;/</a:t>
            </a:r>
            <a:r>
              <a:rPr lang="fr-FR" altLang="en-US" sz="1100" dirty="0" err="1">
                <a:latin typeface="Consolas" panose="020B0609020204030204" pitchFamily="49" charset="0"/>
              </a:rPr>
              <a:t>foaf:family_name</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&lt;foaf:mbox_sha1sum&gt;f782acba4fc1c1bbecefc41fe2696fa62a84dfe5&lt;/foaf:mbox_sha1sum&gt;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foaf:homepage</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="www.yingding.com"/&gt;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foaf:depiction</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="me.jpg"/&gt;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foaf:phone</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="tel:0043-512-5076488"/&gt;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foaf:workplaceHomepage</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="www.iu.edu"/&gt;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foaf:workInfoHomepage</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="www.iu.edu/</a:t>
            </a:r>
            <a:r>
              <a:rPr lang="fr-FR" altLang="en-US" sz="1100" dirty="0" err="1">
                <a:latin typeface="Consolas" panose="020B0609020204030204" pitchFamily="49" charset="0"/>
              </a:rPr>
              <a:t>ying</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foaf:schoolHomepage</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="www.uibk.ac.at"/&gt;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foaf:knows</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  &lt;</a:t>
            </a:r>
            <a:r>
              <a:rPr lang="fr-FR" altLang="en-US" sz="1100" dirty="0" err="1">
                <a:latin typeface="Consolas" panose="020B0609020204030204" pitchFamily="49" charset="0"/>
              </a:rPr>
              <a:t>foaf:Person</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  &lt;</a:t>
            </a:r>
            <a:r>
              <a:rPr lang="fr-FR" altLang="en-US" sz="1100" dirty="0" err="1">
                <a:latin typeface="Consolas" panose="020B0609020204030204" pitchFamily="49" charset="0"/>
              </a:rPr>
              <a:t>foaf:name</a:t>
            </a:r>
            <a:r>
              <a:rPr lang="fr-FR" altLang="en-US" sz="1100" dirty="0">
                <a:latin typeface="Consolas" panose="020B0609020204030204" pitchFamily="49" charset="0"/>
              </a:rPr>
              <a:t>&gt;Stefan Decker&lt;/</a:t>
            </a:r>
            <a:r>
              <a:rPr lang="fr-FR" altLang="en-US" sz="1100" dirty="0" err="1">
                <a:latin typeface="Consolas" panose="020B0609020204030204" pitchFamily="49" charset="0"/>
              </a:rPr>
              <a:t>foaf:name</a:t>
            </a:r>
            <a:r>
              <a:rPr lang="fr-FR" altLang="en-US" sz="1100" dirty="0">
                <a:latin typeface="Consolas" panose="020B0609020204030204" pitchFamily="49" charset="0"/>
              </a:rPr>
              <a:t>&gt; &lt;foaf:mbox_sha1sum&gt;1bc1f862b688a45b7e0c8d4a8467c23177c53fad&lt;/foaf:mbox_sha1sum&gt;</a:t>
            </a:r>
          </a:p>
          <a:p>
            <a:pPr marL="0" indent="0" eaLnBrk="1" hangingPunct="1">
              <a:lnSpc>
                <a:spcPct val="100000"/>
              </a:lnSpc>
              <a:spcBef>
                <a:spcPts val="0"/>
              </a:spcBef>
              <a:buNone/>
            </a:pPr>
            <a:r>
              <a:rPr lang="fr-FR" altLang="en-US" sz="1100" dirty="0">
                <a:latin typeface="Consolas" panose="020B0609020204030204" pitchFamily="49" charset="0"/>
              </a:rPr>
              <a:t>  &lt;</a:t>
            </a:r>
            <a:r>
              <a:rPr lang="fr-FR" altLang="en-US" sz="1100" dirty="0" err="1">
                <a:latin typeface="Consolas" panose="020B0609020204030204" pitchFamily="49" charset="0"/>
              </a:rPr>
              <a:t>rdfs:seeAlso</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="www.semanticweb.org"/&gt;&lt;/</a:t>
            </a:r>
            <a:r>
              <a:rPr lang="fr-FR" altLang="en-US" sz="1100" dirty="0" err="1">
                <a:latin typeface="Consolas" panose="020B0609020204030204" pitchFamily="49" charset="0"/>
              </a:rPr>
              <a:t>foaf:Person</a:t>
            </a:r>
            <a:r>
              <a:rPr lang="fr-FR" altLang="en-US" sz="1100" dirty="0">
                <a:latin typeface="Consolas" panose="020B0609020204030204" pitchFamily="49" charset="0"/>
              </a:rPr>
              <a:t>&gt;&lt;/</a:t>
            </a:r>
            <a:r>
              <a:rPr lang="fr-FR" altLang="en-US" sz="1100" dirty="0" err="1">
                <a:latin typeface="Consolas" panose="020B0609020204030204" pitchFamily="49" charset="0"/>
              </a:rPr>
              <a:t>foaf:knows</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foaf:knows</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  &lt;</a:t>
            </a:r>
            <a:r>
              <a:rPr lang="fr-FR" altLang="en-US" sz="1100" dirty="0" err="1">
                <a:latin typeface="Consolas" panose="020B0609020204030204" pitchFamily="49" charset="0"/>
              </a:rPr>
              <a:t>foaf:Person</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  &lt;</a:t>
            </a:r>
            <a:r>
              <a:rPr lang="fr-FR" altLang="en-US" sz="1100" dirty="0" err="1">
                <a:latin typeface="Consolas" panose="020B0609020204030204" pitchFamily="49" charset="0"/>
              </a:rPr>
              <a:t>foaf:name</a:t>
            </a:r>
            <a:r>
              <a:rPr lang="fr-FR" altLang="en-US" sz="1100" dirty="0">
                <a:latin typeface="Consolas" panose="020B0609020204030204" pitchFamily="49" charset="0"/>
              </a:rPr>
              <a:t>&gt;Ioan Toma&lt;/</a:t>
            </a:r>
            <a:r>
              <a:rPr lang="fr-FR" altLang="en-US" sz="1100" dirty="0" err="1">
                <a:latin typeface="Consolas" panose="020B0609020204030204" pitchFamily="49" charset="0"/>
              </a:rPr>
              <a:t>foaf:name</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&lt;foaf:mbox_sha1sum&gt;1e9f327c5c745341ad13710805961aa739861904&lt;/foaf:mbox_sha1sum&gt;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rdfs:seeAlso</a:t>
            </a:r>
            <a:r>
              <a:rPr lang="fr-FR" altLang="en-US" sz="1100" dirty="0">
                <a:latin typeface="Consolas" panose="020B0609020204030204" pitchFamily="49" charset="0"/>
              </a:rPr>
              <a:t> </a:t>
            </a:r>
            <a:r>
              <a:rPr lang="fr-FR" altLang="en-US" sz="1100" dirty="0" err="1">
                <a:latin typeface="Consolas" panose="020B0609020204030204" pitchFamily="49" charset="0"/>
              </a:rPr>
              <a:t>rdf:resource</a:t>
            </a:r>
            <a:r>
              <a:rPr lang="fr-FR" altLang="en-US" sz="1100" dirty="0">
                <a:latin typeface="Consolas" panose="020B0609020204030204" pitchFamily="49" charset="0"/>
              </a:rPr>
              <a:t>="www.ubik.ac.at/Ioan"/&gt;&lt;/</a:t>
            </a:r>
            <a:r>
              <a:rPr lang="fr-FR" altLang="en-US" sz="1100" dirty="0" err="1">
                <a:latin typeface="Consolas" panose="020B0609020204030204" pitchFamily="49" charset="0"/>
              </a:rPr>
              <a:t>foaf:Person</a:t>
            </a:r>
            <a:r>
              <a:rPr lang="fr-FR" altLang="en-US" sz="1100" dirty="0">
                <a:latin typeface="Consolas" panose="020B0609020204030204" pitchFamily="49" charset="0"/>
              </a:rPr>
              <a:t>&gt;&lt;/</a:t>
            </a:r>
            <a:r>
              <a:rPr lang="fr-FR" altLang="en-US" sz="1100" dirty="0" err="1">
                <a:latin typeface="Consolas" panose="020B0609020204030204" pitchFamily="49" charset="0"/>
              </a:rPr>
              <a:t>foaf:knows</a:t>
            </a:r>
            <a:r>
              <a:rPr lang="fr-FR" altLang="en-US" sz="1100" dirty="0">
                <a:latin typeface="Consolas" panose="020B0609020204030204" pitchFamily="49" charset="0"/>
              </a:rPr>
              <a:t>&gt;&lt;/</a:t>
            </a:r>
            <a:r>
              <a:rPr lang="fr-FR" altLang="en-US" sz="1100" dirty="0" err="1">
                <a:latin typeface="Consolas" panose="020B0609020204030204" pitchFamily="49" charset="0"/>
              </a:rPr>
              <a:t>foaf:Person</a:t>
            </a:r>
            <a:r>
              <a:rPr lang="fr-FR" altLang="en-US" sz="1100" dirty="0">
                <a:latin typeface="Consolas" panose="020B0609020204030204" pitchFamily="49" charset="0"/>
              </a:rPr>
              <a:t>&gt;</a:t>
            </a:r>
          </a:p>
          <a:p>
            <a:pPr marL="0" indent="0" eaLnBrk="1" hangingPunct="1">
              <a:lnSpc>
                <a:spcPct val="100000"/>
              </a:lnSpc>
              <a:spcBef>
                <a:spcPts val="0"/>
              </a:spcBef>
              <a:buNone/>
            </a:pPr>
            <a:r>
              <a:rPr lang="fr-FR" altLang="en-US" sz="1100" dirty="0">
                <a:latin typeface="Consolas" panose="020B0609020204030204" pitchFamily="49" charset="0"/>
              </a:rPr>
              <a:t>&lt;/</a:t>
            </a:r>
            <a:r>
              <a:rPr lang="fr-FR" altLang="en-US" sz="1100" dirty="0" err="1">
                <a:latin typeface="Consolas" panose="020B0609020204030204" pitchFamily="49" charset="0"/>
              </a:rPr>
              <a:t>rdf:RDF</a:t>
            </a:r>
            <a:r>
              <a:rPr lang="fr-FR" altLang="en-US" sz="1100" dirty="0">
                <a:latin typeface="Consolas" panose="020B0609020204030204" pitchFamily="49" charset="0"/>
              </a:rPr>
              <a:t>&gt;</a:t>
            </a:r>
          </a:p>
        </p:txBody>
      </p:sp>
    </p:spTree>
    <p:extLst>
      <p:ext uri="{BB962C8B-B14F-4D97-AF65-F5344CB8AC3E}">
        <p14:creationId xmlns:p14="http://schemas.microsoft.com/office/powerpoint/2010/main" val="10254399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9BD72901-6B3F-4864-AD6A-397CD8AC3980}" type="datetime1">
              <a:rPr lang="en-US" altLang="en-US"/>
              <a:pPr eaLnBrk="1" hangingPunct="1"/>
              <a:t>10/31/2024</a:t>
            </a:fld>
            <a:endParaRPr lang="en-US" altLang="zh-CN"/>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D4C97FBB-5594-408A-8D3F-6E48FE880E85}" type="slidenum">
              <a:rPr lang="en-US" altLang="zh-CN"/>
              <a:pPr eaLnBrk="1" hangingPunct="1"/>
              <a:t>73</a:t>
            </a:fld>
            <a:endParaRPr lang="en-US" altLang="zh-CN"/>
          </a:p>
        </p:txBody>
      </p:sp>
      <p:sp>
        <p:nvSpPr>
          <p:cNvPr id="14340" name="Rectangle 2"/>
          <p:cNvSpPr>
            <a:spLocks noGrp="1" noChangeArrowheads="1"/>
          </p:cNvSpPr>
          <p:nvPr>
            <p:ph type="title"/>
          </p:nvPr>
        </p:nvSpPr>
        <p:spPr/>
        <p:txBody>
          <a:bodyPr/>
          <a:lstStyle/>
          <a:p>
            <a:pPr eaLnBrk="1" hangingPunct="1"/>
            <a:r>
              <a:rPr lang="en-US" altLang="en-US"/>
              <a:t>Publish your FOAF description</a:t>
            </a:r>
          </a:p>
        </p:txBody>
      </p:sp>
      <p:sp>
        <p:nvSpPr>
          <p:cNvPr id="14341" name="Rectangle 3"/>
          <p:cNvSpPr>
            <a:spLocks noGrp="1" noChangeArrowheads="1"/>
          </p:cNvSpPr>
          <p:nvPr>
            <p:ph type="body" idx="1"/>
          </p:nvPr>
        </p:nvSpPr>
        <p:spPr/>
        <p:txBody>
          <a:bodyPr/>
          <a:lstStyle/>
          <a:p>
            <a:pPr eaLnBrk="1" hangingPunct="1"/>
            <a:r>
              <a:rPr lang="en-US" altLang="en-US"/>
              <a:t>Save your FOAF RDF file into your website somewhere and name it usually as “foaf.rdf”</a:t>
            </a:r>
          </a:p>
        </p:txBody>
      </p:sp>
    </p:spTree>
    <p:extLst>
      <p:ext uri="{BB962C8B-B14F-4D97-AF65-F5344CB8AC3E}">
        <p14:creationId xmlns:p14="http://schemas.microsoft.com/office/powerpoint/2010/main" val="8192520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03387C21-1DE1-4919-A212-25D857244D25}" type="datetime1">
              <a:rPr lang="en-US" altLang="en-US"/>
              <a:pPr eaLnBrk="1" hangingPunct="1"/>
              <a:t>10/31/2024</a:t>
            </a:fld>
            <a:endParaRPr lang="en-US" altLang="zh-CN"/>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fld id="{0F82B8ED-6F7E-48BC-AF9E-8633B26FE343}" type="slidenum">
              <a:rPr lang="en-US" altLang="zh-CN"/>
              <a:pPr eaLnBrk="1" hangingPunct="1"/>
              <a:t>74</a:t>
            </a:fld>
            <a:endParaRPr lang="en-US" altLang="zh-CN"/>
          </a:p>
        </p:txBody>
      </p:sp>
      <p:sp>
        <p:nvSpPr>
          <p:cNvPr id="16388" name="Rectangle 2"/>
          <p:cNvSpPr>
            <a:spLocks noGrp="1" noChangeArrowheads="1"/>
          </p:cNvSpPr>
          <p:nvPr>
            <p:ph type="title"/>
          </p:nvPr>
        </p:nvSpPr>
        <p:spPr/>
        <p:txBody>
          <a:bodyPr/>
          <a:lstStyle/>
          <a:p>
            <a:pPr eaLnBrk="1" hangingPunct="1"/>
            <a:r>
              <a:rPr lang="en-US" altLang="en-US"/>
              <a:t>FOAF Conclusions</a:t>
            </a:r>
          </a:p>
        </p:txBody>
      </p:sp>
      <p:sp>
        <p:nvSpPr>
          <p:cNvPr id="16389" name="Rectangle 3"/>
          <p:cNvSpPr>
            <a:spLocks noGrp="1" noChangeArrowheads="1"/>
          </p:cNvSpPr>
          <p:nvPr>
            <p:ph type="body" idx="1"/>
          </p:nvPr>
        </p:nvSpPr>
        <p:spPr/>
        <p:txBody>
          <a:bodyPr/>
          <a:lstStyle/>
          <a:p>
            <a:pPr eaLnBrk="1" hangingPunct="1">
              <a:lnSpc>
                <a:spcPct val="90000"/>
              </a:lnSpc>
            </a:pPr>
            <a:r>
              <a:rPr lang="en-US" altLang="en-US" sz="2600" dirty="0"/>
              <a:t>Vocabulary for machine-processable personal homepages  </a:t>
            </a:r>
          </a:p>
          <a:p>
            <a:pPr eaLnBrk="1" hangingPunct="1">
              <a:lnSpc>
                <a:spcPct val="90000"/>
              </a:lnSpc>
            </a:pPr>
            <a:r>
              <a:rPr lang="en-US" altLang="en-US" sz="2600" dirty="0"/>
              <a:t>some preliminary tools available</a:t>
            </a:r>
          </a:p>
          <a:p>
            <a:pPr eaLnBrk="1" hangingPunct="1">
              <a:lnSpc>
                <a:spcPct val="90000"/>
              </a:lnSpc>
            </a:pPr>
            <a:r>
              <a:rPr lang="en-US" altLang="en-US" sz="2600" dirty="0"/>
              <a:t>not as successful as social networks such as Facebook, which use proprietary central data</a:t>
            </a:r>
          </a:p>
          <a:p>
            <a:pPr eaLnBrk="1" hangingPunct="1">
              <a:lnSpc>
                <a:spcPct val="90000"/>
              </a:lnSpc>
            </a:pPr>
            <a:r>
              <a:rPr lang="en-US" altLang="en-US" sz="2600" dirty="0"/>
              <a:t>advantage of </a:t>
            </a:r>
            <a:r>
              <a:rPr lang="en-US" altLang="en-US" sz="2600" dirty="0" err="1"/>
              <a:t>foaf</a:t>
            </a:r>
            <a:r>
              <a:rPr lang="en-US" altLang="en-US" sz="2600" dirty="0"/>
              <a:t>: decentralized, could serve as exchange format between those existing networks and exists on its own</a:t>
            </a:r>
          </a:p>
        </p:txBody>
      </p:sp>
    </p:spTree>
    <p:extLst>
      <p:ext uri="{BB962C8B-B14F-4D97-AF65-F5344CB8AC3E}">
        <p14:creationId xmlns:p14="http://schemas.microsoft.com/office/powerpoint/2010/main" val="416824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Jena</a:t>
            </a:r>
          </a:p>
        </p:txBody>
      </p:sp>
      <p:sp>
        <p:nvSpPr>
          <p:cNvPr id="3" name="Content Placeholder 2"/>
          <p:cNvSpPr>
            <a:spLocks noGrp="1"/>
          </p:cNvSpPr>
          <p:nvPr>
            <p:ph idx="1"/>
          </p:nvPr>
        </p:nvSpPr>
        <p:spPr/>
        <p:txBody>
          <a:bodyPr/>
          <a:lstStyle/>
          <a:p>
            <a:r>
              <a:rPr lang="en-US" dirty="0"/>
              <a:t>a Java API for RDF</a:t>
            </a:r>
          </a:p>
          <a:p>
            <a:r>
              <a:rPr lang="en-US" dirty="0"/>
              <a:t>Java libraries to develop code that handles RDF, RDFS, </a:t>
            </a:r>
            <a:r>
              <a:rPr lang="en-US" dirty="0" err="1"/>
              <a:t>RDFa</a:t>
            </a:r>
            <a:r>
              <a:rPr lang="en-US" dirty="0"/>
              <a:t>, OWL and SPARQL</a:t>
            </a:r>
          </a:p>
          <a:p>
            <a:r>
              <a:rPr lang="en-US" dirty="0"/>
              <a:t>Includes a rule-based inference engine to perform reasoning based on OWL and RDFS ontologies</a:t>
            </a:r>
          </a:p>
          <a:p>
            <a:r>
              <a:rPr lang="en-US" dirty="0"/>
              <a:t>Store RDF triples in memory or on disk</a:t>
            </a:r>
          </a:p>
        </p:txBody>
      </p:sp>
      <p:sp>
        <p:nvSpPr>
          <p:cNvPr id="4" name="Slide Number Placeholder 3"/>
          <p:cNvSpPr>
            <a:spLocks noGrp="1"/>
          </p:cNvSpPr>
          <p:nvPr>
            <p:ph type="sldNum" sz="quarter" idx="12"/>
          </p:nvPr>
        </p:nvSpPr>
        <p:spPr/>
        <p:txBody>
          <a:bodyPr/>
          <a:lstStyle/>
          <a:p>
            <a:fld id="{A78FC74C-1AAD-4A23-8CBA-CF1A3849B798}" type="slidenum">
              <a:rPr lang="en-US" smtClean="0"/>
              <a:t>75</a:t>
            </a:fld>
            <a:endParaRPr lang="en-US"/>
          </a:p>
        </p:txBody>
      </p:sp>
    </p:spTree>
    <p:extLst>
      <p:ext uri="{BB962C8B-B14F-4D97-AF65-F5344CB8AC3E}">
        <p14:creationId xmlns:p14="http://schemas.microsoft.com/office/powerpoint/2010/main" val="7548347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RDFLib</a:t>
            </a:r>
            <a:endParaRPr lang="en-US" dirty="0"/>
          </a:p>
        </p:txBody>
      </p:sp>
      <p:sp>
        <p:nvSpPr>
          <p:cNvPr id="3" name="Content Placeholder 2"/>
          <p:cNvSpPr>
            <a:spLocks noGrp="1"/>
          </p:cNvSpPr>
          <p:nvPr>
            <p:ph idx="1"/>
          </p:nvPr>
        </p:nvSpPr>
        <p:spPr/>
        <p:txBody>
          <a:bodyPr/>
          <a:lstStyle/>
          <a:p>
            <a:r>
              <a:rPr lang="en-US" dirty="0"/>
              <a:t>Python library for RDF</a:t>
            </a:r>
          </a:p>
          <a:p>
            <a:r>
              <a:rPr lang="en-US" dirty="0">
                <a:hlinkClick r:id="rId2"/>
              </a:rPr>
              <a:t>https://rdflib.readthedocs.io/en/stable/</a:t>
            </a:r>
            <a:endParaRPr lang="en-US" dirty="0"/>
          </a:p>
          <a:p>
            <a:r>
              <a:rPr lang="en-US" dirty="0"/>
              <a:t>Can run entirely in memory</a:t>
            </a:r>
          </a:p>
        </p:txBody>
      </p:sp>
    </p:spTree>
    <p:extLst>
      <p:ext uri="{BB962C8B-B14F-4D97-AF65-F5344CB8AC3E}">
        <p14:creationId xmlns:p14="http://schemas.microsoft.com/office/powerpoint/2010/main" val="38348858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r>
              <a:rPr lang="en-US" altLang="en-US" dirty="0"/>
              <a:t>Querying an RDF knowledgebase: SPARQL</a:t>
            </a:r>
            <a:endParaRPr lang="el-GR" altLang="en-US" dirty="0"/>
          </a:p>
        </p:txBody>
      </p:sp>
      <p:sp>
        <p:nvSpPr>
          <p:cNvPr id="138243" name="Rectangle 3"/>
          <p:cNvSpPr>
            <a:spLocks noGrp="1" noChangeArrowheads="1"/>
          </p:cNvSpPr>
          <p:nvPr>
            <p:ph type="body" idx="1"/>
          </p:nvPr>
        </p:nvSpPr>
        <p:spPr/>
        <p:txBody>
          <a:bodyPr>
            <a:normAutofit/>
          </a:bodyPr>
          <a:lstStyle/>
          <a:p>
            <a:pPr>
              <a:defRPr/>
            </a:pPr>
            <a:r>
              <a:rPr lang="en-US" dirty="0" err="1"/>
              <a:t>Triplestores</a:t>
            </a:r>
            <a:r>
              <a:rPr lang="en-US" dirty="0"/>
              <a:t> can also be queried</a:t>
            </a:r>
          </a:p>
          <a:p>
            <a:pPr>
              <a:defRPr/>
            </a:pPr>
            <a:r>
              <a:rPr lang="en-US" dirty="0"/>
              <a:t>SPARQL Protocol and RDF Query Language</a:t>
            </a:r>
          </a:p>
          <a:p>
            <a:pPr>
              <a:defRPr/>
            </a:pPr>
            <a:r>
              <a:rPr lang="en-US" dirty="0"/>
              <a:t>SQL-like query language</a:t>
            </a:r>
          </a:p>
          <a:p>
            <a:pPr>
              <a:defRPr/>
            </a:pPr>
            <a:r>
              <a:rPr lang="en-US" dirty="0"/>
              <a:t>SPARQL is based on matching </a:t>
            </a:r>
            <a:r>
              <a:rPr lang="en-US" i="1" dirty="0"/>
              <a:t>graph patterns</a:t>
            </a:r>
          </a:p>
          <a:p>
            <a:pPr lvl="1">
              <a:defRPr/>
            </a:pPr>
            <a:r>
              <a:rPr lang="en-US" dirty="0"/>
              <a:t>Triple patterns</a:t>
            </a:r>
          </a:p>
          <a:p>
            <a:pPr lvl="1">
              <a:defRPr/>
            </a:pPr>
            <a:r>
              <a:rPr lang="en-US" dirty="0"/>
              <a:t>Conjunctions</a:t>
            </a:r>
          </a:p>
          <a:p>
            <a:pPr lvl="1">
              <a:defRPr/>
            </a:pPr>
            <a:r>
              <a:rPr lang="en-US" dirty="0"/>
              <a:t>Disjunctions</a:t>
            </a:r>
          </a:p>
          <a:p>
            <a:pPr lvl="1">
              <a:defRPr/>
            </a:pPr>
            <a:r>
              <a:rPr lang="en-US" dirty="0"/>
              <a:t>Optional patterns</a:t>
            </a:r>
          </a:p>
          <a:p>
            <a:pPr>
              <a:buFontTx/>
              <a:buChar char="-"/>
              <a:defRPr/>
            </a:pPr>
            <a:endParaRPr lang="en-US" dirty="0"/>
          </a:p>
          <a:p>
            <a:pPr>
              <a:buFont typeface="Wingdings" panose="05000000000000000000" pitchFamily="2" charset="2"/>
              <a:buNone/>
              <a:defRPr/>
            </a:pPr>
            <a:endParaRPr lang="el-GR" dirty="0"/>
          </a:p>
        </p:txBody>
      </p:sp>
    </p:spTree>
    <p:extLst>
      <p:ext uri="{BB962C8B-B14F-4D97-AF65-F5344CB8AC3E}">
        <p14:creationId xmlns:p14="http://schemas.microsoft.com/office/powerpoint/2010/main" val="42020403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SPARQL example</a:t>
            </a:r>
          </a:p>
        </p:txBody>
      </p:sp>
      <p:sp>
        <p:nvSpPr>
          <p:cNvPr id="3" name="Content Placeholder 2"/>
          <p:cNvSpPr>
            <a:spLocks noGrp="1"/>
          </p:cNvSpPr>
          <p:nvPr>
            <p:ph idx="1"/>
          </p:nvPr>
        </p:nvSpPr>
        <p:spPr/>
        <p:txBody>
          <a:bodyPr>
            <a:normAutofit/>
          </a:bodyPr>
          <a:lstStyle/>
          <a:p>
            <a:pPr marL="68580" indent="0">
              <a:buNone/>
            </a:pPr>
            <a:r>
              <a:rPr lang="en-US" sz="2000" dirty="0">
                <a:solidFill>
                  <a:schemeClr val="accent5"/>
                </a:solidFill>
                <a:latin typeface="Consolas" panose="020B0609020204030204" pitchFamily="49" charset="0"/>
              </a:rPr>
              <a:t>PREFIX </a:t>
            </a:r>
            <a:r>
              <a:rPr lang="en-US" sz="2000" dirty="0" err="1">
                <a:solidFill>
                  <a:schemeClr val="accent5"/>
                </a:solidFill>
                <a:latin typeface="Consolas" panose="020B0609020204030204" pitchFamily="49" charset="0"/>
              </a:rPr>
              <a:t>abc</a:t>
            </a:r>
            <a:r>
              <a:rPr lang="en-US" sz="2000" dirty="0">
                <a:solidFill>
                  <a:schemeClr val="accent5"/>
                </a:solidFill>
                <a:latin typeface="Consolas" panose="020B0609020204030204" pitchFamily="49" charset="0"/>
              </a:rPr>
              <a:t>: &lt;http://example.com/exampleOntology#&gt;</a:t>
            </a:r>
          </a:p>
          <a:p>
            <a:pPr marL="68580" indent="0">
              <a:buNone/>
            </a:pPr>
            <a:r>
              <a:rPr lang="en-US" sz="2000" dirty="0">
                <a:solidFill>
                  <a:schemeClr val="accent5"/>
                </a:solidFill>
                <a:latin typeface="Consolas" panose="020B0609020204030204" pitchFamily="49" charset="0"/>
              </a:rPr>
              <a:t>SELECT ?capital ?country</a:t>
            </a:r>
          </a:p>
          <a:p>
            <a:pPr marL="68580" indent="0">
              <a:buNone/>
            </a:pPr>
            <a:r>
              <a:rPr lang="en-US" sz="2000" dirty="0">
                <a:solidFill>
                  <a:schemeClr val="accent5"/>
                </a:solidFill>
                <a:latin typeface="Consolas" panose="020B0609020204030204" pitchFamily="49" charset="0"/>
              </a:rPr>
              <a:t>WHERE {</a:t>
            </a:r>
          </a:p>
          <a:p>
            <a:pPr marL="68580" indent="0">
              <a:buNone/>
            </a:pPr>
            <a:r>
              <a:rPr lang="en-US" sz="2000" dirty="0">
                <a:solidFill>
                  <a:schemeClr val="accent5"/>
                </a:solidFill>
                <a:latin typeface="Consolas" panose="020B0609020204030204" pitchFamily="49" charset="0"/>
              </a:rPr>
              <a:t>  ?x </a:t>
            </a:r>
            <a:r>
              <a:rPr lang="en-US" sz="2000" dirty="0" err="1">
                <a:solidFill>
                  <a:schemeClr val="accent5"/>
                </a:solidFill>
                <a:latin typeface="Consolas" panose="020B0609020204030204" pitchFamily="49" charset="0"/>
              </a:rPr>
              <a:t>abc:cityname</a:t>
            </a:r>
            <a:r>
              <a:rPr lang="en-US" sz="2000" dirty="0">
                <a:solidFill>
                  <a:schemeClr val="accent5"/>
                </a:solidFill>
                <a:latin typeface="Consolas" panose="020B0609020204030204" pitchFamily="49" charset="0"/>
              </a:rPr>
              <a:t> ?capital ;</a:t>
            </a:r>
          </a:p>
          <a:p>
            <a:pPr marL="68580" indent="0">
              <a:buNone/>
            </a:pPr>
            <a:r>
              <a:rPr lang="en-US" sz="2000" dirty="0">
                <a:solidFill>
                  <a:schemeClr val="accent5"/>
                </a:solidFill>
                <a:latin typeface="Consolas" panose="020B0609020204030204" pitchFamily="49" charset="0"/>
              </a:rPr>
              <a:t>     </a:t>
            </a:r>
            <a:r>
              <a:rPr lang="en-US" sz="2000" dirty="0" err="1">
                <a:solidFill>
                  <a:schemeClr val="accent5"/>
                </a:solidFill>
                <a:latin typeface="Consolas" panose="020B0609020204030204" pitchFamily="49" charset="0"/>
              </a:rPr>
              <a:t>abc:isCapitalOf</a:t>
            </a:r>
            <a:r>
              <a:rPr lang="en-US" sz="2000" dirty="0">
                <a:solidFill>
                  <a:schemeClr val="accent5"/>
                </a:solidFill>
                <a:latin typeface="Consolas" panose="020B0609020204030204" pitchFamily="49" charset="0"/>
              </a:rPr>
              <a:t> ?y .</a:t>
            </a:r>
          </a:p>
          <a:p>
            <a:pPr marL="68580" indent="0">
              <a:buNone/>
            </a:pPr>
            <a:r>
              <a:rPr lang="en-US" sz="2000" dirty="0">
                <a:solidFill>
                  <a:schemeClr val="accent5"/>
                </a:solidFill>
                <a:latin typeface="Consolas" panose="020B0609020204030204" pitchFamily="49" charset="0"/>
              </a:rPr>
              <a:t>  ?y </a:t>
            </a:r>
            <a:r>
              <a:rPr lang="en-US" sz="2000" dirty="0" err="1">
                <a:solidFill>
                  <a:schemeClr val="accent5"/>
                </a:solidFill>
                <a:latin typeface="Consolas" panose="020B0609020204030204" pitchFamily="49" charset="0"/>
              </a:rPr>
              <a:t>abc:countryname</a:t>
            </a:r>
            <a:r>
              <a:rPr lang="en-US" sz="2000" dirty="0">
                <a:solidFill>
                  <a:schemeClr val="accent5"/>
                </a:solidFill>
                <a:latin typeface="Consolas" panose="020B0609020204030204" pitchFamily="49" charset="0"/>
              </a:rPr>
              <a:t> ?country ;</a:t>
            </a:r>
          </a:p>
          <a:p>
            <a:pPr marL="68580" indent="0">
              <a:buNone/>
            </a:pPr>
            <a:r>
              <a:rPr lang="en-US" sz="2000" dirty="0">
                <a:solidFill>
                  <a:schemeClr val="accent5"/>
                </a:solidFill>
                <a:latin typeface="Consolas" panose="020B0609020204030204" pitchFamily="49" charset="0"/>
              </a:rPr>
              <a:t>     </a:t>
            </a:r>
            <a:r>
              <a:rPr lang="en-US" sz="2000" dirty="0" err="1">
                <a:solidFill>
                  <a:schemeClr val="accent5"/>
                </a:solidFill>
                <a:latin typeface="Consolas" panose="020B0609020204030204" pitchFamily="49" charset="0"/>
              </a:rPr>
              <a:t>abc:isInContinent</a:t>
            </a:r>
            <a:r>
              <a:rPr lang="en-US" sz="2000" dirty="0">
                <a:solidFill>
                  <a:schemeClr val="accent5"/>
                </a:solidFill>
                <a:latin typeface="Consolas" panose="020B0609020204030204" pitchFamily="49" charset="0"/>
              </a:rPr>
              <a:t> </a:t>
            </a:r>
            <a:r>
              <a:rPr lang="en-US" sz="2000" dirty="0" err="1">
                <a:solidFill>
                  <a:schemeClr val="accent5"/>
                </a:solidFill>
                <a:latin typeface="Consolas" panose="020B0609020204030204" pitchFamily="49" charset="0"/>
              </a:rPr>
              <a:t>abc:Africa</a:t>
            </a:r>
            <a:r>
              <a:rPr lang="en-US" sz="2000" dirty="0">
                <a:solidFill>
                  <a:schemeClr val="accent5"/>
                </a:solidFill>
                <a:latin typeface="Consolas" panose="020B0609020204030204" pitchFamily="49" charset="0"/>
              </a:rPr>
              <a:t> .</a:t>
            </a:r>
          </a:p>
          <a:p>
            <a:pPr marL="68580" indent="0">
              <a:buNone/>
            </a:pPr>
            <a:endParaRPr lang="en-US" dirty="0"/>
          </a:p>
        </p:txBody>
      </p:sp>
    </p:spTree>
    <p:extLst>
      <p:ext uri="{BB962C8B-B14F-4D97-AF65-F5344CB8AC3E}">
        <p14:creationId xmlns:p14="http://schemas.microsoft.com/office/powerpoint/2010/main" val="8316156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r>
              <a:rPr lang="en-US" altLang="en-US" dirty="0"/>
              <a:t>Querying an RDF knowledgebase: SPARQL</a:t>
            </a:r>
            <a:endParaRPr lang="el-GR" altLang="en-US" dirty="0"/>
          </a:p>
        </p:txBody>
      </p:sp>
      <p:sp>
        <p:nvSpPr>
          <p:cNvPr id="138243" name="Rectangle 3"/>
          <p:cNvSpPr>
            <a:spLocks noGrp="1" noChangeArrowheads="1"/>
          </p:cNvSpPr>
          <p:nvPr>
            <p:ph type="body" idx="1"/>
          </p:nvPr>
        </p:nvSpPr>
        <p:spPr/>
        <p:txBody>
          <a:bodyPr>
            <a:normAutofit/>
          </a:bodyPr>
          <a:lstStyle/>
          <a:p>
            <a:pPr>
              <a:defRPr/>
            </a:pPr>
            <a:r>
              <a:rPr lang="en-US" dirty="0"/>
              <a:t>SPARQL is based on matching </a:t>
            </a:r>
            <a:r>
              <a:rPr lang="en-US" i="1" dirty="0"/>
              <a:t>graph patterns</a:t>
            </a:r>
          </a:p>
          <a:p>
            <a:pPr lvl="1">
              <a:defRPr/>
            </a:pPr>
            <a:r>
              <a:rPr lang="en-US" dirty="0"/>
              <a:t>Triple patterns</a:t>
            </a:r>
          </a:p>
          <a:p>
            <a:pPr lvl="1">
              <a:defRPr/>
            </a:pPr>
            <a:r>
              <a:rPr lang="en-US" dirty="0"/>
              <a:t>Conjunctions</a:t>
            </a:r>
          </a:p>
          <a:p>
            <a:pPr lvl="1">
              <a:defRPr/>
            </a:pPr>
            <a:r>
              <a:rPr lang="en-US" dirty="0"/>
              <a:t>Disjunctions</a:t>
            </a:r>
          </a:p>
          <a:p>
            <a:pPr lvl="1">
              <a:defRPr/>
            </a:pPr>
            <a:r>
              <a:rPr lang="en-US" dirty="0"/>
              <a:t>Optional patterns</a:t>
            </a:r>
          </a:p>
          <a:p>
            <a:pPr>
              <a:buFontTx/>
              <a:buChar char="-"/>
              <a:defRPr/>
            </a:pPr>
            <a:endParaRPr lang="en-US" dirty="0"/>
          </a:p>
          <a:p>
            <a:pPr>
              <a:buFont typeface="Wingdings" panose="05000000000000000000" pitchFamily="2" charset="2"/>
              <a:buNone/>
              <a:defRPr/>
            </a:pPr>
            <a:endParaRPr lang="el-GR" dirty="0"/>
          </a:p>
        </p:txBody>
      </p:sp>
    </p:spTree>
    <p:extLst>
      <p:ext uri="{BB962C8B-B14F-4D97-AF65-F5344CB8AC3E}">
        <p14:creationId xmlns:p14="http://schemas.microsoft.com/office/powerpoint/2010/main" val="3644756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Rot="1" noChangeArrowheads="1"/>
          </p:cNvSpPr>
          <p:nvPr>
            <p:ph type="title"/>
          </p:nvPr>
        </p:nvSpPr>
        <p:spPr/>
        <p:txBody>
          <a:bodyPr/>
          <a:lstStyle/>
          <a:p>
            <a:r>
              <a:rPr lang="en-GB" altLang="en-US" dirty="0"/>
              <a:t>Consider a typical web page</a:t>
            </a:r>
          </a:p>
        </p:txBody>
      </p:sp>
      <p:sp>
        <p:nvSpPr>
          <p:cNvPr id="7" name="Slide Number Placeholder 3"/>
          <p:cNvSpPr>
            <a:spLocks noGrp="1"/>
          </p:cNvSpPr>
          <p:nvPr>
            <p:ph type="sldNum" sz="quarter" idx="4294967295"/>
          </p:nvPr>
        </p:nvSpPr>
        <p:spPr>
          <a:xfrm>
            <a:off x="0" y="6356350"/>
            <a:ext cx="2743200" cy="365125"/>
          </a:xfrm>
        </p:spPr>
        <p:txBody>
          <a:bodyPr/>
          <a:lstStyle/>
          <a:p>
            <a:fld id="{A6B602D7-B167-4DFC-9325-B680A94C3DCB}" type="slidenum">
              <a:rPr lang="en-US" altLang="en-US"/>
              <a:pPr/>
              <a:t>8</a:t>
            </a:fld>
            <a:endParaRPr lang="en-US" altLang="en-US"/>
          </a:p>
        </p:txBody>
      </p:sp>
      <p:sp>
        <p:nvSpPr>
          <p:cNvPr id="295941" name="Rectangle 5"/>
          <p:cNvSpPr>
            <a:spLocks noChangeArrowheads="1"/>
          </p:cNvSpPr>
          <p:nvPr/>
        </p:nvSpPr>
        <p:spPr bwMode="auto">
          <a:xfrm>
            <a:off x="479612" y="1470213"/>
            <a:ext cx="4755776"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n"/>
              <a:defRPr sz="3200">
                <a:solidFill>
                  <a:schemeClr val="bg2"/>
                </a:solidFill>
                <a:latin typeface="Trebuchet MS" panose="020B0603020202020204" pitchFamily="34" charset="0"/>
              </a:defRPr>
            </a:lvl1pPr>
            <a:lvl2pPr marL="742950" indent="-285750">
              <a:spcBef>
                <a:spcPct val="20000"/>
              </a:spcBef>
              <a:buClr>
                <a:schemeClr val="accent2"/>
              </a:buClr>
              <a:buSzPct val="70000"/>
              <a:buFont typeface="Wingdings" panose="05000000000000000000" pitchFamily="2" charset="2"/>
              <a:buChar char="n"/>
              <a:defRPr sz="2800">
                <a:solidFill>
                  <a:schemeClr val="bg2"/>
                </a:solidFill>
                <a:latin typeface="Trebuchet MS" panose="020B0603020202020204" pitchFamily="34" charset="0"/>
              </a:defRPr>
            </a:lvl2pPr>
            <a:lvl3pPr marL="1143000" indent="-228600">
              <a:spcBef>
                <a:spcPct val="20000"/>
              </a:spcBef>
              <a:buClr>
                <a:schemeClr val="tx2"/>
              </a:buClr>
              <a:buSzPct val="70000"/>
              <a:buFont typeface="Wingdings" panose="05000000000000000000" pitchFamily="2" charset="2"/>
              <a:buChar char="n"/>
              <a:defRPr sz="2400">
                <a:solidFill>
                  <a:schemeClr val="bg2"/>
                </a:solidFill>
                <a:latin typeface="Trebuchet MS" panose="020B0603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bg2"/>
                </a:solidFill>
                <a:latin typeface="Trebuchet MS" panose="020B060302020202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bg2"/>
                </a:solidFill>
                <a:latin typeface="Trebuchet MS" panose="020B0603020202020204" pitchFamily="34" charset="0"/>
              </a:defRPr>
            </a:lvl9pPr>
          </a:lstStyle>
          <a:p>
            <a:pPr eaLnBrk="1" hangingPunct="1"/>
            <a:r>
              <a:rPr lang="en-GB" altLang="en-US" sz="2000" dirty="0" err="1">
                <a:solidFill>
                  <a:schemeClr val="tx1"/>
                </a:solidFill>
              </a:rPr>
              <a:t>Markup</a:t>
            </a:r>
            <a:r>
              <a:rPr lang="en-GB" altLang="en-US" sz="2000" dirty="0">
                <a:solidFill>
                  <a:schemeClr val="tx1"/>
                </a:solidFill>
              </a:rPr>
              <a:t> consists of: </a:t>
            </a:r>
          </a:p>
          <a:p>
            <a:pPr lvl="1" eaLnBrk="1" hangingPunct="1"/>
            <a:r>
              <a:rPr lang="en-GB" altLang="en-US" sz="2000" dirty="0">
                <a:solidFill>
                  <a:schemeClr val="tx1"/>
                </a:solidFill>
              </a:rPr>
              <a:t>rendering information (e.g., font size and colour)</a:t>
            </a:r>
          </a:p>
          <a:p>
            <a:pPr lvl="1" eaLnBrk="1" hangingPunct="1"/>
            <a:r>
              <a:rPr lang="en-GB" altLang="en-US" sz="2000" dirty="0">
                <a:solidFill>
                  <a:schemeClr val="tx1"/>
                </a:solidFill>
              </a:rPr>
              <a:t>Hyperlinks to related content</a:t>
            </a:r>
          </a:p>
          <a:p>
            <a:pPr eaLnBrk="1" hangingPunct="1"/>
            <a:r>
              <a:rPr lang="en-GB" altLang="en-US" sz="2000" dirty="0">
                <a:solidFill>
                  <a:srgbClr val="FF0000"/>
                </a:solidFill>
              </a:rPr>
              <a:t>Semantic</a:t>
            </a:r>
            <a:r>
              <a:rPr lang="en-GB" altLang="en-US" sz="2000" dirty="0">
                <a:solidFill>
                  <a:schemeClr val="tx1"/>
                </a:solidFill>
              </a:rPr>
              <a:t> content is accessible to humans but </a:t>
            </a:r>
            <a:r>
              <a:rPr lang="en-GB" altLang="en-US" sz="2000" dirty="0">
                <a:solidFill>
                  <a:srgbClr val="FF0000"/>
                </a:solidFill>
              </a:rPr>
              <a:t>not</a:t>
            </a:r>
            <a:r>
              <a:rPr lang="en-GB" altLang="en-US" sz="2000" dirty="0">
                <a:solidFill>
                  <a:schemeClr val="tx1"/>
                </a:solidFill>
              </a:rPr>
              <a:t> (easily) to computers</a:t>
            </a:r>
            <a:endParaRPr lang="en-US" altLang="en-US" sz="2000" dirty="0">
              <a:solidFill>
                <a:schemeClr val="tx1"/>
              </a:solidFill>
            </a:endParaRPr>
          </a:p>
        </p:txBody>
      </p:sp>
      <p:sp>
        <p:nvSpPr>
          <p:cNvPr id="295942" name="Rectangle 6"/>
          <p:cNvSpPr>
            <a:spLocks noChangeArrowheads="1"/>
          </p:cNvSpPr>
          <p:nvPr/>
        </p:nvSpPr>
        <p:spPr bwMode="auto">
          <a:xfrm>
            <a:off x="9448800" y="6400801"/>
            <a:ext cx="9906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GB" altLang="en-US" sz="1200">
                <a:solidFill>
                  <a:schemeClr val="bg2"/>
                </a:solidFill>
                <a:latin typeface="Trebuchet MS" panose="020B0603020202020204" pitchFamily="34" charset="0"/>
              </a:rPr>
              <a:t>[Davies, 03]</a:t>
            </a:r>
          </a:p>
        </p:txBody>
      </p:sp>
      <p:pic>
        <p:nvPicPr>
          <p:cNvPr id="12" name="Content Placeholder 11">
            <a:extLst>
              <a:ext uri="{FF2B5EF4-FFF2-40B4-BE49-F238E27FC236}">
                <a16:creationId xmlns:a16="http://schemas.microsoft.com/office/drawing/2014/main" id="{D6187395-E485-470E-ADBC-0A1C43DD6B7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825464" y="1614428"/>
            <a:ext cx="5886924" cy="3629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538951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p:txBody>
          <a:bodyPr/>
          <a:lstStyle/>
          <a:p>
            <a:r>
              <a:rPr lang="en-US" altLang="en-US" dirty="0"/>
              <a:t>SPARQL</a:t>
            </a:r>
            <a:endParaRPr lang="el-GR" altLang="en-US" dirty="0"/>
          </a:p>
        </p:txBody>
      </p:sp>
      <p:sp>
        <p:nvSpPr>
          <p:cNvPr id="138243" name="Rectangle 3"/>
          <p:cNvSpPr>
            <a:spLocks noGrp="1" noChangeArrowheads="1"/>
          </p:cNvSpPr>
          <p:nvPr>
            <p:ph type="body" idx="1"/>
          </p:nvPr>
        </p:nvSpPr>
        <p:spPr/>
        <p:txBody>
          <a:bodyPr>
            <a:normAutofit/>
          </a:bodyPr>
          <a:lstStyle/>
          <a:p>
            <a:pPr>
              <a:defRPr/>
            </a:pPr>
            <a:r>
              <a:rPr lang="en-US" dirty="0"/>
              <a:t>The simplest graph pattern is the triple pattern</a:t>
            </a:r>
          </a:p>
          <a:p>
            <a:pPr>
              <a:defRPr/>
            </a:pPr>
            <a:r>
              <a:rPr lang="en-US" dirty="0"/>
              <a:t>Like an RDF triple, but a </a:t>
            </a:r>
            <a:r>
              <a:rPr lang="en-US" i="1" dirty="0"/>
              <a:t>variable</a:t>
            </a:r>
            <a:r>
              <a:rPr lang="en-US" dirty="0"/>
              <a:t> can replace the subject, predicate, or object</a:t>
            </a:r>
          </a:p>
          <a:p>
            <a:pPr>
              <a:defRPr/>
            </a:pPr>
            <a:r>
              <a:rPr lang="en-US" dirty="0"/>
              <a:t>Combining triple patterns gives a basic graph pattern</a:t>
            </a:r>
          </a:p>
          <a:p>
            <a:pPr lvl="1">
              <a:defRPr/>
            </a:pPr>
            <a:r>
              <a:rPr lang="en-US" dirty="0"/>
              <a:t>An exact match to all triple patterns is needed to fulfill the graph pattern</a:t>
            </a:r>
          </a:p>
          <a:p>
            <a:pPr>
              <a:buFontTx/>
              <a:buChar char="-"/>
              <a:defRPr/>
            </a:pPr>
            <a:endParaRPr lang="en-US" dirty="0"/>
          </a:p>
          <a:p>
            <a:pPr>
              <a:buFont typeface="Wingdings" panose="05000000000000000000" pitchFamily="2" charset="2"/>
              <a:buNone/>
              <a:defRPr/>
            </a:pPr>
            <a:endParaRPr lang="el-GR" dirty="0"/>
          </a:p>
        </p:txBody>
      </p:sp>
    </p:spTree>
    <p:extLst>
      <p:ext uri="{BB962C8B-B14F-4D97-AF65-F5344CB8AC3E}">
        <p14:creationId xmlns:p14="http://schemas.microsoft.com/office/powerpoint/2010/main" val="286693306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AutoShape 2"/>
          <p:cNvSpPr>
            <a:spLocks noGrp="1" noChangeArrowheads="1"/>
          </p:cNvSpPr>
          <p:nvPr>
            <p:ph type="title"/>
          </p:nvPr>
        </p:nvSpPr>
        <p:spPr/>
        <p:txBody>
          <a:bodyPr/>
          <a:lstStyle/>
          <a:p>
            <a:r>
              <a:rPr lang="en-US" altLang="en-US" dirty="0" smtClean="0"/>
              <a:t>SELECT-FROM-WHERE</a:t>
            </a:r>
            <a:endParaRPr lang="el-GR" altLang="en-US" dirty="0"/>
          </a:p>
        </p:txBody>
      </p:sp>
      <p:sp>
        <p:nvSpPr>
          <p:cNvPr id="113670" name="Rectangle 3"/>
          <p:cNvSpPr>
            <a:spLocks noGrp="1" noChangeArrowheads="1"/>
          </p:cNvSpPr>
          <p:nvPr>
            <p:ph idx="1"/>
          </p:nvPr>
        </p:nvSpPr>
        <p:spPr/>
        <p:txBody>
          <a:bodyPr/>
          <a:lstStyle/>
          <a:p>
            <a:pPr defTabSz="520700">
              <a:lnSpc>
                <a:spcPct val="80000"/>
              </a:lnSpc>
              <a:tabLst>
                <a:tab pos="1079500" algn="l"/>
                <a:tab pos="1968500" algn="l"/>
                <a:tab pos="2514600" algn="l"/>
              </a:tabLst>
            </a:pPr>
            <a:r>
              <a:rPr lang="en-US" altLang="en-US" sz="2000" dirty="0"/>
              <a:t>As in SQL, SPARQL queries have a SELECT-FROM-WHERE structure:</a:t>
            </a:r>
            <a:endParaRPr lang="en-GB" altLang="en-US" sz="2000" b="1" dirty="0"/>
          </a:p>
          <a:p>
            <a:pPr lvl="1" defTabSz="520700">
              <a:lnSpc>
                <a:spcPct val="80000"/>
              </a:lnSpc>
              <a:tabLst>
                <a:tab pos="1079500" algn="l"/>
                <a:tab pos="1968500" algn="l"/>
                <a:tab pos="2514600" algn="l"/>
              </a:tabLst>
            </a:pPr>
            <a:r>
              <a:rPr lang="en-GB" altLang="en-US" sz="1800" b="1" dirty="0"/>
              <a:t>SELECT</a:t>
            </a:r>
            <a:r>
              <a:rPr lang="en-GB" altLang="en-US" sz="1800" dirty="0"/>
              <a:t> specifies the projection: the number and order of retrieved data</a:t>
            </a:r>
            <a:endParaRPr lang="en-GB" altLang="en-US" sz="1800" b="1" dirty="0"/>
          </a:p>
          <a:p>
            <a:pPr lvl="1" defTabSz="520700">
              <a:lnSpc>
                <a:spcPct val="80000"/>
              </a:lnSpc>
              <a:tabLst>
                <a:tab pos="1079500" algn="l"/>
                <a:tab pos="1968500" algn="l"/>
                <a:tab pos="2514600" algn="l"/>
              </a:tabLst>
            </a:pPr>
            <a:r>
              <a:rPr lang="en-GB" altLang="en-US" sz="1800" b="1" dirty="0"/>
              <a:t>FROM</a:t>
            </a:r>
            <a:r>
              <a:rPr lang="en-GB" altLang="en-US" sz="1800" dirty="0"/>
              <a:t> is used to specify the source being queried (optional)</a:t>
            </a:r>
            <a:endParaRPr lang="en-GB" altLang="en-US" sz="1800" b="1" dirty="0"/>
          </a:p>
          <a:p>
            <a:pPr lvl="1" defTabSz="520700">
              <a:lnSpc>
                <a:spcPct val="80000"/>
              </a:lnSpc>
              <a:tabLst>
                <a:tab pos="1079500" algn="l"/>
                <a:tab pos="1968500" algn="l"/>
                <a:tab pos="2514600" algn="l"/>
              </a:tabLst>
            </a:pPr>
            <a:r>
              <a:rPr lang="en-GB" altLang="en-US" sz="1800" b="1" dirty="0"/>
              <a:t>WHERE</a:t>
            </a:r>
            <a:r>
              <a:rPr lang="en-GB" altLang="en-US" sz="1800" dirty="0"/>
              <a:t> imposes constraints on possible solutions in the form of graph pattern templates and Boolean constraints - conjunctions (AND) and disjunctions (OR)</a:t>
            </a:r>
            <a:endParaRPr lang="en-US" altLang="en-US" sz="1800" dirty="0"/>
          </a:p>
        </p:txBody>
      </p:sp>
      <p:sp>
        <p:nvSpPr>
          <p:cNvPr id="1136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136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136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69D884-A3B3-432A-BD0F-385BB88C02AB}" type="slidenum">
              <a:rPr lang="el-GR" altLang="en-US">
                <a:solidFill>
                  <a:schemeClr val="bg1"/>
                </a:solidFill>
              </a:rPr>
              <a:pPr eaLnBrk="1" hangingPunct="1"/>
              <a:t>81</a:t>
            </a:fld>
            <a:endParaRPr lang="el-GR" altLang="en-US">
              <a:solidFill>
                <a:schemeClr val="bg1"/>
              </a:solidFill>
            </a:endParaRPr>
          </a:p>
        </p:txBody>
      </p:sp>
    </p:spTree>
    <p:extLst>
      <p:ext uri="{BB962C8B-B14F-4D97-AF65-F5344CB8AC3E}">
        <p14:creationId xmlns:p14="http://schemas.microsoft.com/office/powerpoint/2010/main" val="34666631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p:txBody>
          <a:bodyPr/>
          <a:lstStyle/>
          <a:p>
            <a:r>
              <a:rPr lang="en-US" altLang="en-US" dirty="0"/>
              <a:t>Example</a:t>
            </a:r>
            <a:endParaRPr lang="el-GR" altLang="en-US" dirty="0"/>
          </a:p>
        </p:txBody>
      </p:sp>
      <p:sp>
        <p:nvSpPr>
          <p:cNvPr id="112643" name="Rectangle 3"/>
          <p:cNvSpPr>
            <a:spLocks noGrp="1" noChangeArrowheads="1"/>
          </p:cNvSpPr>
          <p:nvPr>
            <p:ph type="body" idx="1"/>
          </p:nvPr>
        </p:nvSpPr>
        <p:spPr/>
        <p:txBody>
          <a:bodyPr/>
          <a:lstStyle/>
          <a:p>
            <a:pPr marL="0" indent="0">
              <a:lnSpc>
                <a:spcPct val="80000"/>
              </a:lnSpc>
              <a:buNone/>
            </a:pPr>
            <a:r>
              <a:rPr lang="en-US" altLang="en-US" sz="2000" dirty="0"/>
              <a:t>Get all instances of a particular course:</a:t>
            </a:r>
          </a:p>
          <a:p>
            <a:pPr>
              <a:lnSpc>
                <a:spcPct val="80000"/>
              </a:lnSpc>
              <a:buFont typeface="Wingdings" panose="05000000000000000000" pitchFamily="2" charset="2"/>
              <a:buNone/>
            </a:pPr>
            <a:r>
              <a:rPr lang="en-US" altLang="en-US" sz="2000" dirty="0"/>
              <a:t>(declaration of </a:t>
            </a:r>
            <a:r>
              <a:rPr lang="en-US" altLang="en-US" sz="2000" dirty="0" err="1"/>
              <a:t>rdf</a:t>
            </a:r>
            <a:r>
              <a:rPr lang="en-US" altLang="en-US" sz="2000" dirty="0"/>
              <a:t>, </a:t>
            </a:r>
            <a:r>
              <a:rPr lang="en-US" altLang="en-US" sz="2000" dirty="0" err="1"/>
              <a:t>rdfs</a:t>
            </a:r>
            <a:r>
              <a:rPr lang="en-US" altLang="en-US" sz="2000" dirty="0"/>
              <a:t> prefixes omitted for brevity)</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PREFIX </a:t>
            </a:r>
            <a:r>
              <a:rPr lang="en-US" altLang="en-US" sz="2000" dirty="0" err="1">
                <a:solidFill>
                  <a:schemeClr val="accent5"/>
                </a:solidFill>
                <a:latin typeface="Consolas" panose="020B0609020204030204" pitchFamily="49" charset="0"/>
              </a:rPr>
              <a:t>uni</a:t>
            </a:r>
            <a:r>
              <a:rPr lang="en-US" altLang="en-US" sz="2000" dirty="0">
                <a:solidFill>
                  <a:schemeClr val="accent5"/>
                </a:solidFill>
                <a:latin typeface="Consolas" panose="020B0609020204030204" pitchFamily="49" charset="0"/>
              </a:rPr>
              <a:t>: &lt;http://www.mydomain.org/uni-ns#&gt;</a:t>
            </a:r>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SELECT ?</a:t>
            </a:r>
            <a:r>
              <a:rPr lang="en-US" altLang="en-US" sz="2000" dirty="0" err="1">
                <a:solidFill>
                  <a:schemeClr val="accent5"/>
                </a:solidFill>
                <a:latin typeface="Consolas" panose="020B0609020204030204" pitchFamily="49" charset="0"/>
              </a:rPr>
              <a:t>i</a:t>
            </a:r>
            <a:endParaRPr lang="en-US" altLang="en-US" sz="2000" dirty="0">
              <a:solidFill>
                <a:schemeClr val="accent5"/>
              </a:solidFill>
              <a:latin typeface="Consolas" panose="020B0609020204030204" pitchFamily="49" charset="0"/>
            </a:endParaRPr>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WHERE</a:t>
            </a:r>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a:t>
            </a:r>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	?i  </a:t>
            </a:r>
            <a:r>
              <a:rPr lang="en-US" altLang="en-US" sz="2000" dirty="0" err="1">
                <a:solidFill>
                  <a:schemeClr val="accent5"/>
                </a:solidFill>
                <a:latin typeface="Consolas" panose="020B0609020204030204" pitchFamily="49" charset="0"/>
              </a:rPr>
              <a:t>rdf:type</a:t>
            </a:r>
            <a:r>
              <a:rPr lang="en-US" altLang="en-US" sz="2000" dirty="0">
                <a:solidFill>
                  <a:schemeClr val="accent5"/>
                </a:solidFill>
                <a:latin typeface="Consolas" panose="020B0609020204030204" pitchFamily="49" charset="0"/>
              </a:rPr>
              <a:t>  </a:t>
            </a:r>
            <a:r>
              <a:rPr lang="en-US" altLang="en-US" sz="2000" dirty="0" err="1">
                <a:solidFill>
                  <a:schemeClr val="accent5"/>
                </a:solidFill>
                <a:latin typeface="Consolas" panose="020B0609020204030204" pitchFamily="49" charset="0"/>
              </a:rPr>
              <a:t>uni:course</a:t>
            </a:r>
            <a:r>
              <a:rPr lang="en-US" altLang="en-US" sz="2000" dirty="0">
                <a:solidFill>
                  <a:schemeClr val="accent5"/>
                </a:solidFill>
                <a:latin typeface="Consolas" panose="020B0609020204030204" pitchFamily="49" charset="0"/>
              </a:rPr>
              <a:t> .</a:t>
            </a:r>
          </a:p>
          <a:p>
            <a:pPr>
              <a:lnSpc>
                <a:spcPct val="80000"/>
              </a:lnSpc>
              <a:buFont typeface="Wingdings" panose="05000000000000000000" pitchFamily="2" charset="2"/>
              <a:buNone/>
            </a:pPr>
            <a:r>
              <a:rPr lang="en-US" altLang="en-US" sz="2000" dirty="0">
                <a:solidFill>
                  <a:schemeClr val="accent5"/>
                </a:solidFill>
                <a:latin typeface="Consolas" panose="020B0609020204030204" pitchFamily="49" charset="0"/>
              </a:rPr>
              <a:t>}</a:t>
            </a:r>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endParaRPr lang="en-US" altLang="en-US" sz="2000" dirty="0"/>
          </a:p>
          <a:p>
            <a:pPr>
              <a:lnSpc>
                <a:spcPct val="80000"/>
              </a:lnSpc>
              <a:buFont typeface="Wingdings" panose="05000000000000000000" pitchFamily="2" charset="2"/>
              <a:buNone/>
            </a:pPr>
            <a:endParaRPr lang="el-GR" altLang="en-US" sz="2000" dirty="0"/>
          </a:p>
        </p:txBody>
      </p:sp>
    </p:spTree>
    <p:extLst>
      <p:ext uri="{BB962C8B-B14F-4D97-AF65-F5344CB8AC3E}">
        <p14:creationId xmlns:p14="http://schemas.microsoft.com/office/powerpoint/2010/main" val="17473730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AutoShape 2"/>
          <p:cNvSpPr>
            <a:spLocks noGrp="1" noChangeArrowheads="1"/>
          </p:cNvSpPr>
          <p:nvPr>
            <p:ph type="title"/>
          </p:nvPr>
        </p:nvSpPr>
        <p:spPr/>
        <p:txBody>
          <a:bodyPr/>
          <a:lstStyle/>
          <a:p>
            <a:r>
              <a:rPr lang="en-US" altLang="en-US" dirty="0"/>
              <a:t>Example</a:t>
            </a:r>
            <a:endParaRPr lang="el-GR" altLang="en-US" dirty="0"/>
          </a:p>
        </p:txBody>
      </p:sp>
      <p:sp>
        <p:nvSpPr>
          <p:cNvPr id="113670" name="Rectangle 3"/>
          <p:cNvSpPr>
            <a:spLocks noGrp="1" noChangeArrowheads="1"/>
          </p:cNvSpPr>
          <p:nvPr>
            <p:ph idx="1"/>
          </p:nvPr>
        </p:nvSpPr>
        <p:spPr/>
        <p:txBody>
          <a:bodyPr/>
          <a:lstStyle/>
          <a:p>
            <a:pPr defTabSz="520700">
              <a:lnSpc>
                <a:spcPct val="80000"/>
              </a:lnSpc>
              <a:tabLst>
                <a:tab pos="1079500" algn="l"/>
                <a:tab pos="1968500" algn="l"/>
                <a:tab pos="2514600" algn="l"/>
              </a:tabLst>
            </a:pPr>
            <a:r>
              <a:rPr lang="en-US" altLang="en-US" sz="2000" dirty="0"/>
              <a:t>Retrieve all phone numbers of staff members:</a:t>
            </a:r>
          </a:p>
          <a:p>
            <a:pPr defTabSz="520700">
              <a:lnSpc>
                <a:spcPct val="80000"/>
              </a:lnSpc>
              <a:buNone/>
              <a:tabLst>
                <a:tab pos="1079500" algn="l"/>
                <a:tab pos="1968500" algn="l"/>
                <a:tab pos="2514600" algn="l"/>
              </a:tabLst>
            </a:pPr>
            <a:r>
              <a:rPr lang="en-US" altLang="en-US" sz="2000" b="1" dirty="0"/>
              <a:t>		SELECT ?x ?y</a:t>
            </a:r>
          </a:p>
          <a:p>
            <a:pPr defTabSz="520700">
              <a:lnSpc>
                <a:spcPct val="80000"/>
              </a:lnSpc>
              <a:buNone/>
              <a:tabLst>
                <a:tab pos="1079500" algn="l"/>
                <a:tab pos="1968500" algn="l"/>
                <a:tab pos="2514600" algn="l"/>
              </a:tabLst>
            </a:pPr>
            <a:r>
              <a:rPr lang="en-US" altLang="en-US" sz="2000" b="1" dirty="0"/>
              <a:t>		WHERE </a:t>
            </a:r>
          </a:p>
          <a:p>
            <a:pPr defTabSz="520700">
              <a:lnSpc>
                <a:spcPct val="80000"/>
              </a:lnSpc>
              <a:buNone/>
              <a:tabLst>
                <a:tab pos="1079500" algn="l"/>
                <a:tab pos="1968500" algn="l"/>
                <a:tab pos="2514600" algn="l"/>
              </a:tabLst>
            </a:pPr>
            <a:r>
              <a:rPr lang="en-US" altLang="en-US" sz="2000" b="1" dirty="0"/>
              <a:t>		{ ?x </a:t>
            </a:r>
            <a:r>
              <a:rPr lang="en-US" altLang="en-US" sz="2000" b="1" dirty="0" err="1"/>
              <a:t>uni:phone</a:t>
            </a:r>
            <a:r>
              <a:rPr lang="en-US" altLang="en-US" sz="2000" b="1" dirty="0"/>
              <a:t> ?y .}</a:t>
            </a:r>
            <a:endParaRPr lang="en-GB" altLang="en-US" sz="2000" dirty="0"/>
          </a:p>
          <a:p>
            <a:pPr defTabSz="520700">
              <a:lnSpc>
                <a:spcPct val="80000"/>
              </a:lnSpc>
              <a:tabLst>
                <a:tab pos="1079500" algn="l"/>
                <a:tab pos="1968500" algn="l"/>
                <a:tab pos="2514600" algn="l"/>
              </a:tabLst>
            </a:pPr>
            <a:r>
              <a:rPr lang="en-GB" altLang="en-US" sz="2000" dirty="0"/>
              <a:t>Here </a:t>
            </a:r>
            <a:r>
              <a:rPr lang="en-GB" altLang="en-US" sz="2000" b="1" dirty="0"/>
              <a:t>?x</a:t>
            </a:r>
            <a:r>
              <a:rPr lang="en-GB" altLang="en-US" sz="2000" dirty="0"/>
              <a:t> and </a:t>
            </a:r>
            <a:r>
              <a:rPr lang="en-GB" altLang="en-US" sz="2000" b="1" dirty="0"/>
              <a:t>?y</a:t>
            </a:r>
            <a:r>
              <a:rPr lang="en-GB" altLang="en-US" sz="2000" dirty="0"/>
              <a:t> are variables, and </a:t>
            </a:r>
            <a:r>
              <a:rPr lang="en-GB" altLang="en-US" sz="2000" b="1" dirty="0"/>
              <a:t>?x </a:t>
            </a:r>
            <a:r>
              <a:rPr lang="en-GB" altLang="en-US" sz="2000" b="1" dirty="0" err="1"/>
              <a:t>uni:phone</a:t>
            </a:r>
            <a:r>
              <a:rPr lang="en-GB" altLang="en-US" sz="2000" b="1" dirty="0"/>
              <a:t> ?y</a:t>
            </a:r>
            <a:r>
              <a:rPr lang="en-GB" altLang="en-US" sz="2000" dirty="0"/>
              <a:t> represents a resource-property-value triple pattern</a:t>
            </a:r>
            <a:endParaRPr lang="el-GR" altLang="en-US" sz="2000" dirty="0"/>
          </a:p>
        </p:txBody>
      </p:sp>
      <p:sp>
        <p:nvSpPr>
          <p:cNvPr id="113666"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1366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1366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69D884-A3B3-432A-BD0F-385BB88C02AB}" type="slidenum">
              <a:rPr lang="el-GR" altLang="en-US">
                <a:solidFill>
                  <a:schemeClr val="bg1"/>
                </a:solidFill>
              </a:rPr>
              <a:pPr eaLnBrk="1" hangingPunct="1"/>
              <a:t>83</a:t>
            </a:fld>
            <a:endParaRPr lang="el-GR" altLang="en-US">
              <a:solidFill>
                <a:schemeClr val="bg1"/>
              </a:solidFill>
            </a:endParaRPr>
          </a:p>
        </p:txBody>
      </p:sp>
    </p:spTree>
    <p:extLst>
      <p:ext uri="{BB962C8B-B14F-4D97-AF65-F5344CB8AC3E}">
        <p14:creationId xmlns:p14="http://schemas.microsoft.com/office/powerpoint/2010/main" val="27581996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2"/>
          <p:cNvSpPr>
            <a:spLocks noGrp="1" noChangeArrowheads="1"/>
          </p:cNvSpPr>
          <p:nvPr>
            <p:ph type="title"/>
          </p:nvPr>
        </p:nvSpPr>
        <p:spPr/>
        <p:txBody>
          <a:bodyPr/>
          <a:lstStyle/>
          <a:p>
            <a:r>
              <a:rPr lang="en-US" altLang="en-US" dirty="0"/>
              <a:t>Implicit join</a:t>
            </a:r>
            <a:endParaRPr lang="el-GR" altLang="en-US" dirty="0"/>
          </a:p>
        </p:txBody>
      </p:sp>
      <p:sp>
        <p:nvSpPr>
          <p:cNvPr id="115715" name="Rectangle 3"/>
          <p:cNvSpPr>
            <a:spLocks noGrp="1" noChangeArrowheads="1"/>
          </p:cNvSpPr>
          <p:nvPr>
            <p:ph type="body" idx="1"/>
          </p:nvPr>
        </p:nvSpPr>
        <p:spPr/>
        <p:txBody>
          <a:bodyPr>
            <a:normAutofit/>
          </a:bodyPr>
          <a:lstStyle/>
          <a:p>
            <a:pPr defTabSz="520700">
              <a:tabLst>
                <a:tab pos="1079500" algn="l"/>
                <a:tab pos="1968500" algn="l"/>
                <a:tab pos="2514600" algn="l"/>
              </a:tabLst>
            </a:pPr>
            <a:r>
              <a:rPr lang="en-US" altLang="en-US" dirty="0"/>
              <a:t>Retrieve all lecturers and their phone </a:t>
            </a:r>
            <a:r>
              <a:rPr lang="en-US" altLang="en-US" dirty="0" smtClean="0"/>
              <a:t>numbers</a:t>
            </a:r>
            <a:endParaRPr lang="en-US" altLang="en-US" dirty="0"/>
          </a:p>
          <a:p>
            <a:pPr>
              <a:buFont typeface="Wingdings" panose="05000000000000000000" pitchFamily="2" charset="2"/>
              <a:buNone/>
            </a:pPr>
            <a:r>
              <a:rPr lang="en-US" altLang="en-US" sz="2400" dirty="0" smtClean="0">
                <a:solidFill>
                  <a:srgbClr val="0070C0"/>
                </a:solidFill>
                <a:latin typeface="Consolas" panose="020B0609020204030204" pitchFamily="49" charset="0"/>
              </a:rPr>
              <a:t>SELECT </a:t>
            </a:r>
            <a:r>
              <a:rPr lang="en-US" altLang="en-US" sz="2400" dirty="0">
                <a:solidFill>
                  <a:srgbClr val="0070C0"/>
                </a:solidFill>
                <a:latin typeface="Consolas" panose="020B0609020204030204" pitchFamily="49" charset="0"/>
              </a:rPr>
              <a:t>?x ?y</a:t>
            </a:r>
          </a:p>
          <a:p>
            <a:pPr>
              <a:buFont typeface="Wingdings" panose="05000000000000000000" pitchFamily="2" charset="2"/>
              <a:buNone/>
            </a:pPr>
            <a:r>
              <a:rPr lang="en-US" altLang="en-US" sz="2400" dirty="0">
                <a:solidFill>
                  <a:srgbClr val="0070C0"/>
                </a:solidFill>
                <a:latin typeface="Consolas" panose="020B0609020204030204" pitchFamily="49" charset="0"/>
              </a:rPr>
              <a:t>WHERE</a:t>
            </a:r>
          </a:p>
          <a:p>
            <a:pPr>
              <a:buFont typeface="Wingdings" panose="05000000000000000000" pitchFamily="2" charset="2"/>
              <a:buNone/>
            </a:pPr>
            <a:r>
              <a:rPr lang="en-US" altLang="en-US" sz="2400" dirty="0">
                <a:solidFill>
                  <a:srgbClr val="0070C0"/>
                </a:solidFill>
                <a:latin typeface="Consolas" panose="020B0609020204030204" pitchFamily="49" charset="0"/>
              </a:rPr>
              <a:t>{</a:t>
            </a:r>
          </a:p>
          <a:p>
            <a:pPr>
              <a:buFont typeface="Wingdings" panose="05000000000000000000" pitchFamily="2" charset="2"/>
              <a:buNone/>
            </a:pPr>
            <a:r>
              <a:rPr lang="en-US" altLang="en-US" sz="2400" dirty="0">
                <a:solidFill>
                  <a:srgbClr val="0070C0"/>
                </a:solidFill>
                <a:latin typeface="Consolas" panose="020B0609020204030204" pitchFamily="49" charset="0"/>
              </a:rPr>
              <a:t>	?x </a:t>
            </a:r>
            <a:r>
              <a:rPr lang="en-US" altLang="en-US" sz="2400" dirty="0" err="1">
                <a:solidFill>
                  <a:srgbClr val="0070C0"/>
                </a:solidFill>
                <a:latin typeface="Consolas" panose="020B0609020204030204" pitchFamily="49" charset="0"/>
              </a:rPr>
              <a:t>rdf:type</a:t>
            </a:r>
            <a:r>
              <a:rPr lang="en-US" altLang="en-US" sz="2400" dirty="0">
                <a:solidFill>
                  <a:srgbClr val="0070C0"/>
                </a:solidFill>
                <a:latin typeface="Consolas" panose="020B0609020204030204" pitchFamily="49" charset="0"/>
              </a:rPr>
              <a:t> </a:t>
            </a:r>
            <a:r>
              <a:rPr lang="en-US" altLang="en-US" sz="2400" dirty="0" err="1">
                <a:solidFill>
                  <a:srgbClr val="0070C0"/>
                </a:solidFill>
                <a:latin typeface="Consolas" panose="020B0609020204030204" pitchFamily="49" charset="0"/>
              </a:rPr>
              <a:t>uni:Lecturer</a:t>
            </a:r>
            <a:r>
              <a:rPr lang="en-US" altLang="en-US" sz="2400" dirty="0">
                <a:solidFill>
                  <a:srgbClr val="0070C0"/>
                </a:solidFill>
                <a:latin typeface="Consolas" panose="020B0609020204030204" pitchFamily="49" charset="0"/>
              </a:rPr>
              <a:t> .</a:t>
            </a:r>
          </a:p>
          <a:p>
            <a:pPr>
              <a:buFont typeface="Wingdings" panose="05000000000000000000" pitchFamily="2" charset="2"/>
              <a:buNone/>
            </a:pPr>
            <a:r>
              <a:rPr lang="en-US" altLang="en-US" sz="2400" dirty="0">
                <a:solidFill>
                  <a:srgbClr val="0070C0"/>
                </a:solidFill>
                <a:latin typeface="Consolas" panose="020B0609020204030204" pitchFamily="49" charset="0"/>
              </a:rPr>
              <a:t>	?x </a:t>
            </a:r>
            <a:r>
              <a:rPr lang="en-US" altLang="en-US" sz="2400" dirty="0" err="1">
                <a:solidFill>
                  <a:srgbClr val="0070C0"/>
                </a:solidFill>
                <a:latin typeface="Consolas" panose="020B0609020204030204" pitchFamily="49" charset="0"/>
              </a:rPr>
              <a:t>uni:phone</a:t>
            </a:r>
            <a:r>
              <a:rPr lang="en-US" altLang="en-US" sz="2400" dirty="0">
                <a:solidFill>
                  <a:srgbClr val="0070C0"/>
                </a:solidFill>
                <a:latin typeface="Consolas" panose="020B0609020204030204" pitchFamily="49" charset="0"/>
              </a:rPr>
              <a:t> ?y .</a:t>
            </a:r>
          </a:p>
          <a:p>
            <a:pPr>
              <a:buFont typeface="Wingdings" panose="05000000000000000000" pitchFamily="2" charset="2"/>
              <a:buNone/>
            </a:pPr>
            <a:r>
              <a:rPr lang="en-US" altLang="en-US" sz="2400" dirty="0">
                <a:solidFill>
                  <a:srgbClr val="0070C0"/>
                </a:solidFill>
                <a:latin typeface="Consolas" panose="020B0609020204030204" pitchFamily="49" charset="0"/>
              </a:rPr>
              <a:t>}</a:t>
            </a:r>
          </a:p>
          <a:p>
            <a:r>
              <a:rPr lang="en-US" altLang="en-US" dirty="0"/>
              <a:t>Restrict the second pattern only to those triples, the resource of which is in the variable </a:t>
            </a:r>
            <a:r>
              <a:rPr lang="en-US" altLang="en-US" b="1" dirty="0"/>
              <a:t>?x</a:t>
            </a:r>
            <a:endParaRPr lang="en-GB" altLang="en-US" b="1" dirty="0"/>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20490036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AutoShape 2"/>
          <p:cNvSpPr>
            <a:spLocks noGrp="1" noChangeArrowheads="1"/>
          </p:cNvSpPr>
          <p:nvPr>
            <p:ph type="title"/>
          </p:nvPr>
        </p:nvSpPr>
        <p:spPr/>
        <p:txBody>
          <a:bodyPr/>
          <a:lstStyle/>
          <a:p>
            <a:pPr eaLnBrk="1" hangingPunct="1"/>
            <a:r>
              <a:rPr lang="el-GR" altLang="en-US"/>
              <a:t>Implicit Join </a:t>
            </a:r>
          </a:p>
        </p:txBody>
      </p:sp>
      <p:sp>
        <p:nvSpPr>
          <p:cNvPr id="114694" name="Rectangle 3"/>
          <p:cNvSpPr>
            <a:spLocks noGrp="1" noChangeArrowheads="1"/>
          </p:cNvSpPr>
          <p:nvPr>
            <p:ph idx="1"/>
          </p:nvPr>
        </p:nvSpPr>
        <p:spPr/>
        <p:txBody>
          <a:bodyPr/>
          <a:lstStyle/>
          <a:p>
            <a:pPr defTabSz="520700">
              <a:spcAft>
                <a:spcPct val="30000"/>
              </a:spcAft>
              <a:tabLst>
                <a:tab pos="1079500" algn="l"/>
                <a:tab pos="1968500" algn="l"/>
                <a:tab pos="2514600" algn="l"/>
              </a:tabLst>
            </a:pPr>
            <a:r>
              <a:rPr lang="en-GB" altLang="en-US" sz="2000" dirty="0" smtClean="0"/>
              <a:t>A more compact of writing the previous query:</a:t>
            </a:r>
          </a:p>
          <a:p>
            <a:pPr defTabSz="520700">
              <a:buNone/>
              <a:tabLst>
                <a:tab pos="1079500" algn="l"/>
                <a:tab pos="1968500" algn="l"/>
                <a:tab pos="2514600" algn="l"/>
              </a:tabLst>
            </a:pPr>
            <a:r>
              <a:rPr lang="en-US" altLang="en-US" sz="2000" dirty="0">
                <a:solidFill>
                  <a:srgbClr val="0070C0"/>
                </a:solidFill>
                <a:latin typeface="Consolas" panose="020B0609020204030204" pitchFamily="49" charset="0"/>
              </a:rPr>
              <a:t>	</a:t>
            </a:r>
            <a:r>
              <a:rPr lang="en-US" altLang="en-US" sz="2000" dirty="0" smtClean="0">
                <a:solidFill>
                  <a:srgbClr val="0070C0"/>
                </a:solidFill>
                <a:latin typeface="Consolas" panose="020B0609020204030204" pitchFamily="49" charset="0"/>
              </a:rPr>
              <a:t>SELECT </a:t>
            </a:r>
            <a:r>
              <a:rPr lang="en-US" altLang="en-US" sz="2000" dirty="0">
                <a:solidFill>
                  <a:srgbClr val="0070C0"/>
                </a:solidFill>
                <a:latin typeface="Consolas" panose="020B0609020204030204" pitchFamily="49" charset="0"/>
              </a:rPr>
              <a:t>?x ?y</a:t>
            </a:r>
          </a:p>
          <a:p>
            <a:pPr defTabSz="520700">
              <a:lnSpc>
                <a:spcPct val="70000"/>
              </a:lnSpc>
              <a:spcAft>
                <a:spcPct val="40000"/>
              </a:spcAft>
              <a:buNone/>
              <a:tabLst>
                <a:tab pos="1079500" algn="l"/>
                <a:tab pos="1968500" algn="l"/>
                <a:tab pos="2514600" algn="l"/>
              </a:tabLst>
            </a:pPr>
            <a:r>
              <a:rPr lang="en-US" altLang="en-US" sz="2000" dirty="0" smtClean="0">
                <a:solidFill>
                  <a:srgbClr val="0070C0"/>
                </a:solidFill>
                <a:latin typeface="Consolas" panose="020B0609020204030204" pitchFamily="49" charset="0"/>
              </a:rPr>
              <a:t>	WHERE</a:t>
            </a:r>
          </a:p>
          <a:p>
            <a:pPr defTabSz="520700">
              <a:lnSpc>
                <a:spcPct val="70000"/>
              </a:lnSpc>
              <a:spcAft>
                <a:spcPct val="40000"/>
              </a:spcAft>
              <a:buNone/>
              <a:tabLst>
                <a:tab pos="1079500" algn="l"/>
                <a:tab pos="1968500" algn="l"/>
                <a:tab pos="2514600" algn="l"/>
              </a:tabLst>
            </a:pPr>
            <a:r>
              <a:rPr lang="en-US" altLang="en-US" sz="2000" dirty="0">
                <a:solidFill>
                  <a:srgbClr val="0070C0"/>
                </a:solidFill>
                <a:latin typeface="Consolas" panose="020B0609020204030204" pitchFamily="49" charset="0"/>
              </a:rPr>
              <a:t>	</a:t>
            </a:r>
            <a:r>
              <a:rPr lang="en-US" altLang="en-US" sz="2000" dirty="0" smtClean="0">
                <a:solidFill>
                  <a:srgbClr val="0070C0"/>
                </a:solidFill>
                <a:latin typeface="Consolas" panose="020B0609020204030204" pitchFamily="49" charset="0"/>
              </a:rPr>
              <a:t>{ </a:t>
            </a:r>
            <a:r>
              <a:rPr lang="en-US" altLang="en-US" sz="2000" dirty="0">
                <a:solidFill>
                  <a:srgbClr val="0070C0"/>
                </a:solidFill>
                <a:latin typeface="Consolas" panose="020B0609020204030204" pitchFamily="49" charset="0"/>
              </a:rPr>
              <a:t>?x </a:t>
            </a:r>
            <a:r>
              <a:rPr lang="en-US" altLang="en-US" sz="2000" dirty="0" err="1">
                <a:solidFill>
                  <a:srgbClr val="0070C0"/>
                </a:solidFill>
                <a:latin typeface="Consolas" panose="020B0609020204030204" pitchFamily="49" charset="0"/>
              </a:rPr>
              <a:t>rdf:type</a:t>
            </a:r>
            <a:r>
              <a:rPr lang="en-US" altLang="en-US" sz="2000" dirty="0">
                <a:solidFill>
                  <a:srgbClr val="0070C0"/>
                </a:solidFill>
                <a:latin typeface="Consolas" panose="020B0609020204030204" pitchFamily="49" charset="0"/>
              </a:rPr>
              <a:t> </a:t>
            </a:r>
            <a:r>
              <a:rPr lang="en-US" altLang="en-US" sz="2000" dirty="0" err="1">
                <a:solidFill>
                  <a:srgbClr val="0070C0"/>
                </a:solidFill>
                <a:latin typeface="Consolas" panose="020B0609020204030204" pitchFamily="49" charset="0"/>
              </a:rPr>
              <a:t>uni:Lecturer</a:t>
            </a:r>
            <a:r>
              <a:rPr lang="en-US" altLang="en-US" sz="2000" dirty="0">
                <a:solidFill>
                  <a:srgbClr val="0070C0"/>
                </a:solidFill>
                <a:latin typeface="Consolas" panose="020B0609020204030204" pitchFamily="49" charset="0"/>
              </a:rPr>
              <a:t> ;</a:t>
            </a:r>
          </a:p>
          <a:p>
            <a:pPr defTabSz="520700">
              <a:lnSpc>
                <a:spcPct val="70000"/>
              </a:lnSpc>
              <a:spcAft>
                <a:spcPct val="40000"/>
              </a:spcAft>
              <a:buNone/>
              <a:tabLst>
                <a:tab pos="1079500" algn="l"/>
                <a:tab pos="1968500" algn="l"/>
                <a:tab pos="2514600" algn="l"/>
              </a:tabLst>
            </a:pPr>
            <a:r>
              <a:rPr lang="en-US" altLang="en-US" sz="2000" dirty="0">
                <a:solidFill>
                  <a:srgbClr val="0070C0"/>
                </a:solidFill>
                <a:latin typeface="Consolas" panose="020B0609020204030204" pitchFamily="49" charset="0"/>
              </a:rPr>
              <a:t>	</a:t>
            </a:r>
            <a:r>
              <a:rPr lang="en-US" altLang="en-US" sz="2000" dirty="0" smtClean="0">
                <a:solidFill>
                  <a:srgbClr val="0070C0"/>
                </a:solidFill>
                <a:latin typeface="Consolas" panose="020B0609020204030204" pitchFamily="49" charset="0"/>
              </a:rPr>
              <a:t>     </a:t>
            </a:r>
            <a:r>
              <a:rPr lang="en-US" altLang="en-US" sz="2000" dirty="0" err="1" smtClean="0">
                <a:solidFill>
                  <a:srgbClr val="0070C0"/>
                </a:solidFill>
                <a:latin typeface="Consolas" panose="020B0609020204030204" pitchFamily="49" charset="0"/>
              </a:rPr>
              <a:t>uni:phone</a:t>
            </a:r>
            <a:r>
              <a:rPr lang="en-US" altLang="en-US" sz="2000" dirty="0" smtClean="0">
                <a:solidFill>
                  <a:srgbClr val="0070C0"/>
                </a:solidFill>
                <a:latin typeface="Consolas" panose="020B0609020204030204" pitchFamily="49" charset="0"/>
              </a:rPr>
              <a:t> </a:t>
            </a:r>
            <a:r>
              <a:rPr lang="en-US" altLang="en-US" sz="2000" dirty="0">
                <a:solidFill>
                  <a:srgbClr val="0070C0"/>
                </a:solidFill>
                <a:latin typeface="Consolas" panose="020B0609020204030204" pitchFamily="49" charset="0"/>
              </a:rPr>
              <a:t>?y . }</a:t>
            </a:r>
          </a:p>
          <a:p>
            <a:pPr marL="0" indent="0" defTabSz="520700">
              <a:spcAft>
                <a:spcPct val="30000"/>
              </a:spcAft>
              <a:buNone/>
              <a:tabLst>
                <a:tab pos="1079500" algn="l"/>
                <a:tab pos="1968500" algn="l"/>
                <a:tab pos="2514600" algn="l"/>
              </a:tabLst>
            </a:pPr>
            <a:endParaRPr lang="en-GB" altLang="en-US" sz="2000" dirty="0" smtClean="0"/>
          </a:p>
          <a:p>
            <a:pPr defTabSz="520700">
              <a:spcAft>
                <a:spcPct val="30000"/>
              </a:spcAft>
              <a:tabLst>
                <a:tab pos="1079500" algn="l"/>
                <a:tab pos="1968500" algn="l"/>
                <a:tab pos="2514600" algn="l"/>
              </a:tabLst>
            </a:pPr>
            <a:r>
              <a:rPr lang="en-GB" altLang="en-US" sz="2000" dirty="0" smtClean="0"/>
              <a:t>a </a:t>
            </a:r>
            <a:r>
              <a:rPr lang="en-GB" altLang="en-US" sz="2000" dirty="0"/>
              <a:t>semicolon indicates that the following triple shares its subject with the previous one</a:t>
            </a:r>
            <a:endParaRPr lang="el-GR" altLang="en-US" sz="2000" dirty="0"/>
          </a:p>
          <a:p>
            <a:pPr marL="0" indent="0" defTabSz="520700">
              <a:spcAft>
                <a:spcPct val="30000"/>
              </a:spcAft>
              <a:buNone/>
              <a:tabLst>
                <a:tab pos="1079500" algn="l"/>
                <a:tab pos="1968500" algn="l"/>
                <a:tab pos="2514600" algn="l"/>
              </a:tabLst>
            </a:pPr>
            <a:endParaRPr lang="en-US" altLang="en-US" sz="2000" b="1" dirty="0"/>
          </a:p>
        </p:txBody>
      </p:sp>
      <p:sp>
        <p:nvSpPr>
          <p:cNvPr id="114690" name="3 - Θέση ημερομηνίας"/>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1469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1469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BDC5BD-0DBE-40EC-B75C-701EDFF7F77C}" type="slidenum">
              <a:rPr lang="el-GR" altLang="en-US">
                <a:solidFill>
                  <a:schemeClr val="bg1"/>
                </a:solidFill>
              </a:rPr>
              <a:pPr eaLnBrk="1" hangingPunct="1"/>
              <a:t>85</a:t>
            </a:fld>
            <a:endParaRPr lang="el-GR" altLang="en-US">
              <a:solidFill>
                <a:schemeClr val="bg1"/>
              </a:solidFill>
            </a:endParaRPr>
          </a:p>
        </p:txBody>
      </p:sp>
    </p:spTree>
    <p:extLst>
      <p:ext uri="{BB962C8B-B14F-4D97-AF65-F5344CB8AC3E}">
        <p14:creationId xmlns:p14="http://schemas.microsoft.com/office/powerpoint/2010/main" val="36633970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sz="2000" dirty="0"/>
              <a:t>Consider the following fragment of a Semantic Web. There are three kinds of properties: </a:t>
            </a:r>
          </a:p>
          <a:p>
            <a:pPr lvl="1"/>
            <a:r>
              <a:rPr lang="en-US" sz="1600" dirty="0"/>
              <a:t>is-located-in</a:t>
            </a:r>
          </a:p>
          <a:p>
            <a:pPr lvl="1"/>
            <a:r>
              <a:rPr lang="en-US" sz="1600" dirty="0" err="1"/>
              <a:t>hasPopulation</a:t>
            </a:r>
            <a:endParaRPr lang="en-US" sz="1600" dirty="0"/>
          </a:p>
          <a:p>
            <a:pPr lvl="1"/>
            <a:r>
              <a:rPr lang="en-US" sz="1600" dirty="0" err="1"/>
              <a:t>rdf:type</a:t>
            </a:r>
            <a:r>
              <a:rPr lang="en-US" sz="1600" dirty="0"/>
              <a:t>.</a:t>
            </a:r>
          </a:p>
          <a:p>
            <a:r>
              <a:rPr lang="en-US" sz="2000" dirty="0"/>
              <a:t>What is the output of the following SPARQL query:</a:t>
            </a:r>
          </a:p>
          <a:p>
            <a:pPr marL="0" indent="0">
              <a:buNone/>
            </a:pPr>
            <a:r>
              <a:rPr lang="en-US" sz="1600" dirty="0">
                <a:latin typeface="Consolas" panose="020B0609020204030204" pitchFamily="49" charset="0"/>
              </a:rPr>
              <a:t>SELECT ?x ?y</a:t>
            </a:r>
          </a:p>
          <a:p>
            <a:pPr marL="0" indent="0">
              <a:buNone/>
            </a:pPr>
            <a:r>
              <a:rPr lang="en-US" sz="1600" dirty="0">
                <a:latin typeface="Consolas" panose="020B0609020204030204" pitchFamily="49" charset="0"/>
              </a:rPr>
              <a:t>WHERE {</a:t>
            </a:r>
          </a:p>
          <a:p>
            <a:pPr marL="0" indent="0">
              <a:buNone/>
            </a:pPr>
            <a:r>
              <a:rPr lang="en-US" sz="1600" dirty="0">
                <a:latin typeface="Consolas" panose="020B0609020204030204" pitchFamily="49" charset="0"/>
              </a:rPr>
              <a:t>  ?x is-located-in California.</a:t>
            </a:r>
          </a:p>
          <a:p>
            <a:pPr marL="0" indent="0">
              <a:buNone/>
            </a:pPr>
            <a:r>
              <a:rPr lang="en-US" sz="1600" dirty="0">
                <a:latin typeface="Consolas" panose="020B0609020204030204" pitchFamily="49" charset="0"/>
              </a:rPr>
              <a:t>  ?x </a:t>
            </a:r>
            <a:r>
              <a:rPr lang="en-US" sz="1600" dirty="0" err="1">
                <a:latin typeface="Consolas" panose="020B0609020204030204" pitchFamily="49" charset="0"/>
              </a:rPr>
              <a:t>hasPopulation</a:t>
            </a:r>
            <a:r>
              <a:rPr lang="en-US" sz="1600" dirty="0">
                <a:latin typeface="Consolas" panose="020B0609020204030204" pitchFamily="49" charset="0"/>
              </a:rPr>
              <a:t> ?y.</a:t>
            </a:r>
          </a:p>
          <a:p>
            <a:pPr marL="0" indent="0">
              <a:buNone/>
            </a:pPr>
            <a:r>
              <a:rPr lang="en-US" sz="1600" dirty="0">
                <a:latin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86</a:t>
            </a:fld>
            <a:endParaRPr lang="en-US"/>
          </a:p>
        </p:txBody>
      </p:sp>
      <p:grpSp>
        <p:nvGrpSpPr>
          <p:cNvPr id="5" name="Canvas 112"/>
          <p:cNvGrpSpPr/>
          <p:nvPr/>
        </p:nvGrpSpPr>
        <p:grpSpPr>
          <a:xfrm>
            <a:off x="4735830" y="4072572"/>
            <a:ext cx="6617970" cy="2466340"/>
            <a:chOff x="0" y="0"/>
            <a:chExt cx="6606540" cy="2240280"/>
          </a:xfrm>
        </p:grpSpPr>
        <p:sp>
          <p:nvSpPr>
            <p:cNvPr id="6" name="Rectangle 5"/>
            <p:cNvSpPr/>
            <p:nvPr/>
          </p:nvSpPr>
          <p:spPr>
            <a:xfrm>
              <a:off x="0" y="0"/>
              <a:ext cx="6606540" cy="2240280"/>
            </a:xfrm>
            <a:prstGeom prst="rect">
              <a:avLst/>
            </a:prstGeom>
          </p:spPr>
        </p:sp>
        <p:sp>
          <p:nvSpPr>
            <p:cNvPr id="7" name="Oval 6"/>
            <p:cNvSpPr/>
            <p:nvPr/>
          </p:nvSpPr>
          <p:spPr>
            <a:xfrm>
              <a:off x="3024496" y="177212"/>
              <a:ext cx="1151907" cy="4987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Davis</a:t>
              </a:r>
              <a:endParaRPr lang="en-US" sz="1100">
                <a:effectLst/>
                <a:ea typeface="Calibri" panose="020F0502020204030204" pitchFamily="34" charset="0"/>
                <a:cs typeface="Times New Roman" panose="02020603050405020304" pitchFamily="18" charset="0"/>
              </a:endParaRPr>
            </a:p>
          </p:txBody>
        </p:sp>
        <p:sp>
          <p:nvSpPr>
            <p:cNvPr id="8" name="Oval 7"/>
            <p:cNvSpPr/>
            <p:nvPr/>
          </p:nvSpPr>
          <p:spPr>
            <a:xfrm>
              <a:off x="4983480" y="212839"/>
              <a:ext cx="1562100" cy="4037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California</a:t>
              </a:r>
              <a:endParaRPr lang="en-US" sz="1200">
                <a:effectLst/>
                <a:latin typeface="Times New Roman" panose="02020603050405020304" pitchFamily="18" charset="0"/>
                <a:ea typeface="Times New Roman" panose="02020603050405020304" pitchFamily="18" charset="0"/>
              </a:endParaRPr>
            </a:p>
          </p:txBody>
        </p:sp>
        <p:cxnSp>
          <p:nvCxnSpPr>
            <p:cNvPr id="9" name="Straight Arrow Connector 8"/>
            <p:cNvCxnSpPr>
              <a:stCxn id="7" idx="6"/>
              <a:endCxn id="8" idx="2"/>
            </p:cNvCxnSpPr>
            <p:nvPr/>
          </p:nvCxnSpPr>
          <p:spPr>
            <a:xfrm flipV="1">
              <a:off x="4176403" y="414720"/>
              <a:ext cx="807077" cy="11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63"/>
            <p:cNvSpPr txBox="1"/>
            <p:nvPr/>
          </p:nvSpPr>
          <p:spPr>
            <a:xfrm>
              <a:off x="4095115" y="198660"/>
              <a:ext cx="888365"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0"/>
                </a:spcAft>
              </a:pPr>
              <a:r>
                <a:rPr lang="en-US" sz="1100">
                  <a:effectLst/>
                  <a:ea typeface="Calibri" panose="020F0502020204030204" pitchFamily="34" charset="0"/>
                  <a:cs typeface="Calibri" panose="020F0502020204030204" pitchFamily="34" charset="0"/>
                </a:rPr>
                <a:t>is-located-in</a:t>
              </a:r>
              <a:endParaRPr lang="en-US" sz="1100">
                <a:effectLst/>
                <a:ea typeface="Calibri" panose="020F0502020204030204" pitchFamily="34" charset="0"/>
                <a:cs typeface="Times New Roman" panose="02020603050405020304" pitchFamily="18" charset="0"/>
              </a:endParaRPr>
            </a:p>
          </p:txBody>
        </p:sp>
        <p:sp>
          <p:nvSpPr>
            <p:cNvPr id="11" name="Oval 10"/>
            <p:cNvSpPr/>
            <p:nvPr/>
          </p:nvSpPr>
          <p:spPr>
            <a:xfrm>
              <a:off x="3184475" y="787035"/>
              <a:ext cx="1509445" cy="498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100">
                  <a:solidFill>
                    <a:srgbClr val="000000"/>
                  </a:solidFill>
                  <a:effectLst/>
                  <a:latin typeface="Courier New" panose="02070309020205020404" pitchFamily="49" charset="0"/>
                  <a:ea typeface="Calibri" panose="020F0502020204030204" pitchFamily="34" charset="0"/>
                </a:rPr>
                <a:t>Sacramento</a:t>
              </a:r>
              <a:endParaRPr lang="en-US" sz="1200">
                <a:effectLst/>
                <a:latin typeface="Times New Roman" panose="02020603050405020304" pitchFamily="18" charset="0"/>
                <a:ea typeface="Times New Roman" panose="02020603050405020304" pitchFamily="18" charset="0"/>
              </a:endParaRPr>
            </a:p>
          </p:txBody>
        </p:sp>
        <p:cxnSp>
          <p:nvCxnSpPr>
            <p:cNvPr id="12" name="Straight Arrow Connector 11"/>
            <p:cNvCxnSpPr>
              <a:stCxn id="11" idx="6"/>
              <a:endCxn id="8" idx="3"/>
            </p:cNvCxnSpPr>
            <p:nvPr/>
          </p:nvCxnSpPr>
          <p:spPr>
            <a:xfrm flipV="1">
              <a:off x="4693920" y="557471"/>
              <a:ext cx="518324" cy="478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11"/>
            <p:cNvSpPr txBox="1"/>
            <p:nvPr/>
          </p:nvSpPr>
          <p:spPr>
            <a:xfrm>
              <a:off x="4808171" y="762565"/>
              <a:ext cx="888365"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0"/>
                </a:spcAft>
              </a:pPr>
              <a:r>
                <a:rPr lang="en-US" sz="1100">
                  <a:effectLst/>
                  <a:ea typeface="Calibri" panose="020F0502020204030204" pitchFamily="34" charset="0"/>
                </a:rPr>
                <a:t>is-located-in</a:t>
              </a:r>
              <a:endParaRPr lang="en-US" sz="1200">
                <a:effectLst/>
                <a:latin typeface="Times New Roman" panose="02020603050405020304" pitchFamily="18" charset="0"/>
                <a:ea typeface="Times New Roman" panose="02020603050405020304" pitchFamily="18" charset="0"/>
              </a:endParaRPr>
            </a:p>
          </p:txBody>
        </p:sp>
        <p:sp>
          <p:nvSpPr>
            <p:cNvPr id="14" name="Oval 13"/>
            <p:cNvSpPr/>
            <p:nvPr/>
          </p:nvSpPr>
          <p:spPr>
            <a:xfrm>
              <a:off x="3184475" y="1542735"/>
              <a:ext cx="1235075" cy="498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5000"/>
                </a:lnSpc>
                <a:spcBef>
                  <a:spcPts val="0"/>
                </a:spcBef>
                <a:spcAft>
                  <a:spcPts val="0"/>
                </a:spcAft>
              </a:pPr>
              <a:r>
                <a:rPr lang="en-US" sz="1100">
                  <a:solidFill>
                    <a:srgbClr val="000000"/>
                  </a:solidFill>
                  <a:effectLst/>
                  <a:latin typeface="Courier New" panose="02070309020205020404" pitchFamily="49" charset="0"/>
                  <a:ea typeface="Calibri" panose="020F0502020204030204" pitchFamily="34" charset="0"/>
                </a:rPr>
                <a:t>Phoenix</a:t>
              </a:r>
              <a:endParaRPr lang="en-US" sz="1200">
                <a:effectLst/>
                <a:latin typeface="Times New Roman" panose="02020603050405020304" pitchFamily="18" charset="0"/>
                <a:ea typeface="Times New Roman" panose="02020603050405020304" pitchFamily="18" charset="0"/>
              </a:endParaRPr>
            </a:p>
          </p:txBody>
        </p:sp>
        <p:sp>
          <p:nvSpPr>
            <p:cNvPr id="15" name="Oval 14"/>
            <p:cNvSpPr/>
            <p:nvPr/>
          </p:nvSpPr>
          <p:spPr>
            <a:xfrm>
              <a:off x="5283150" y="1549060"/>
              <a:ext cx="1262429" cy="403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Arizona</a:t>
              </a:r>
              <a:endParaRPr lang="en-US" sz="1200">
                <a:effectLst/>
                <a:latin typeface="Times New Roman" panose="02020603050405020304" pitchFamily="18" charset="0"/>
                <a:ea typeface="Times New Roman" panose="02020603050405020304" pitchFamily="18" charset="0"/>
              </a:endParaRPr>
            </a:p>
          </p:txBody>
        </p:sp>
        <p:cxnSp>
          <p:nvCxnSpPr>
            <p:cNvPr id="16" name="Straight Arrow Connector 15"/>
            <p:cNvCxnSpPr>
              <a:stCxn id="14" idx="6"/>
              <a:endCxn id="15" idx="2"/>
            </p:cNvCxnSpPr>
            <p:nvPr/>
          </p:nvCxnSpPr>
          <p:spPr>
            <a:xfrm flipV="1">
              <a:off x="4419550" y="1750673"/>
              <a:ext cx="863600" cy="41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 Box 11"/>
            <p:cNvSpPr txBox="1"/>
            <p:nvPr/>
          </p:nvSpPr>
          <p:spPr>
            <a:xfrm>
              <a:off x="4394785" y="1542735"/>
              <a:ext cx="888365"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is-located-in</a:t>
              </a:r>
              <a:endParaRPr lang="en-US" sz="1200">
                <a:effectLst/>
                <a:latin typeface="Times New Roman" panose="02020603050405020304" pitchFamily="18" charset="0"/>
                <a:ea typeface="Times New Roman" panose="02020603050405020304" pitchFamily="18" charset="0"/>
              </a:endParaRPr>
            </a:p>
          </p:txBody>
        </p:sp>
        <p:sp>
          <p:nvSpPr>
            <p:cNvPr id="18" name="Oval 17"/>
            <p:cNvSpPr/>
            <p:nvPr/>
          </p:nvSpPr>
          <p:spPr>
            <a:xfrm>
              <a:off x="1810044" y="1182665"/>
              <a:ext cx="878205" cy="4984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City</a:t>
              </a:r>
              <a:endParaRPr lang="en-US" sz="1200">
                <a:effectLst/>
                <a:latin typeface="Times New Roman" panose="02020603050405020304" pitchFamily="18" charset="0"/>
                <a:ea typeface="Times New Roman" panose="02020603050405020304" pitchFamily="18" charset="0"/>
              </a:endParaRPr>
            </a:p>
          </p:txBody>
        </p:sp>
        <p:cxnSp>
          <p:nvCxnSpPr>
            <p:cNvPr id="19" name="Straight Arrow Connector 18"/>
            <p:cNvCxnSpPr>
              <a:stCxn id="11" idx="2"/>
              <a:endCxn id="18" idx="6"/>
            </p:cNvCxnSpPr>
            <p:nvPr/>
          </p:nvCxnSpPr>
          <p:spPr>
            <a:xfrm flipH="1">
              <a:off x="2688249" y="1036273"/>
              <a:ext cx="496226" cy="395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11"/>
            <p:cNvSpPr txBox="1"/>
            <p:nvPr/>
          </p:nvSpPr>
          <p:spPr>
            <a:xfrm>
              <a:off x="2695870" y="1472230"/>
              <a:ext cx="644525" cy="31974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rdf:type</a:t>
              </a:r>
              <a:endParaRPr lang="en-US" sz="1200">
                <a:effectLst/>
                <a:latin typeface="Times New Roman" panose="02020603050405020304" pitchFamily="18" charset="0"/>
                <a:ea typeface="Times New Roman" panose="02020603050405020304" pitchFamily="18" charset="0"/>
              </a:endParaRPr>
            </a:p>
          </p:txBody>
        </p:sp>
        <p:cxnSp>
          <p:nvCxnSpPr>
            <p:cNvPr id="21" name="Straight Arrow Connector 20"/>
            <p:cNvCxnSpPr>
              <a:stCxn id="14" idx="2"/>
              <a:endCxn id="18" idx="5"/>
            </p:cNvCxnSpPr>
            <p:nvPr/>
          </p:nvCxnSpPr>
          <p:spPr>
            <a:xfrm flipH="1" flipV="1">
              <a:off x="2559639" y="1608140"/>
              <a:ext cx="624836" cy="183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8" idx="7"/>
            </p:cNvCxnSpPr>
            <p:nvPr/>
          </p:nvCxnSpPr>
          <p:spPr>
            <a:xfrm flipH="1">
              <a:off x="2559639" y="426594"/>
              <a:ext cx="464857" cy="829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 Box 11"/>
            <p:cNvSpPr txBox="1"/>
            <p:nvPr/>
          </p:nvSpPr>
          <p:spPr>
            <a:xfrm>
              <a:off x="1853225" y="133382"/>
              <a:ext cx="1002030"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hasPopulation</a:t>
              </a:r>
              <a:endParaRPr lang="en-US" sz="1200">
                <a:effectLst/>
                <a:latin typeface="Times New Roman" panose="02020603050405020304" pitchFamily="18" charset="0"/>
                <a:ea typeface="Times New Roman" panose="02020603050405020304" pitchFamily="18" charset="0"/>
              </a:endParaRPr>
            </a:p>
          </p:txBody>
        </p:sp>
        <p:sp>
          <p:nvSpPr>
            <p:cNvPr id="24" name="Text Box 11"/>
            <p:cNvSpPr txBox="1"/>
            <p:nvPr/>
          </p:nvSpPr>
          <p:spPr>
            <a:xfrm>
              <a:off x="2392671" y="553582"/>
              <a:ext cx="644525" cy="3227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rdf:type</a:t>
              </a:r>
              <a:endParaRPr lang="en-US" sz="1200">
                <a:effectLst/>
                <a:latin typeface="Times New Roman" panose="02020603050405020304" pitchFamily="18" charset="0"/>
                <a:ea typeface="Times New Roman" panose="02020603050405020304" pitchFamily="18" charset="0"/>
              </a:endParaRPr>
            </a:p>
          </p:txBody>
        </p:sp>
        <p:sp>
          <p:nvSpPr>
            <p:cNvPr id="25" name="Oval 24"/>
            <p:cNvSpPr/>
            <p:nvPr/>
          </p:nvSpPr>
          <p:spPr>
            <a:xfrm>
              <a:off x="380195" y="1681140"/>
              <a:ext cx="1262380" cy="403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5000"/>
                </a:lnSpc>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1445632</a:t>
              </a:r>
              <a:endParaRPr lang="en-US" sz="1200">
                <a:effectLst/>
                <a:latin typeface="Times New Roman" panose="02020603050405020304" pitchFamily="18" charset="0"/>
                <a:ea typeface="Times New Roman" panose="02020603050405020304" pitchFamily="18" charset="0"/>
              </a:endParaRPr>
            </a:p>
          </p:txBody>
        </p:sp>
        <p:sp>
          <p:nvSpPr>
            <p:cNvPr id="26" name="Oval 25"/>
            <p:cNvSpPr/>
            <p:nvPr/>
          </p:nvSpPr>
          <p:spPr>
            <a:xfrm>
              <a:off x="180000" y="88560"/>
              <a:ext cx="1262380" cy="403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5000"/>
                </a:lnSpc>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68986</a:t>
              </a:r>
              <a:endParaRPr lang="en-US" sz="1200">
                <a:effectLst/>
                <a:latin typeface="Times New Roman" panose="02020603050405020304" pitchFamily="18" charset="0"/>
                <a:ea typeface="Times New Roman" panose="02020603050405020304" pitchFamily="18" charset="0"/>
              </a:endParaRPr>
            </a:p>
          </p:txBody>
        </p:sp>
        <p:sp>
          <p:nvSpPr>
            <p:cNvPr id="27" name="Oval 26"/>
            <p:cNvSpPr/>
            <p:nvPr/>
          </p:nvSpPr>
          <p:spPr>
            <a:xfrm>
              <a:off x="431460" y="787035"/>
              <a:ext cx="1262380" cy="403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5000"/>
                </a:lnSpc>
                <a:spcBef>
                  <a:spcPts val="0"/>
                </a:spcBef>
                <a:spcAft>
                  <a:spcPts val="0"/>
                </a:spcAft>
              </a:pPr>
              <a:r>
                <a:rPr lang="en-US" sz="1000">
                  <a:solidFill>
                    <a:srgbClr val="000000"/>
                  </a:solidFill>
                  <a:effectLst/>
                  <a:latin typeface="Courier New" panose="02070309020205020404" pitchFamily="49" charset="0"/>
                  <a:ea typeface="Calibri" panose="020F0502020204030204" pitchFamily="34" charset="0"/>
                </a:rPr>
                <a:t>501901</a:t>
              </a:r>
              <a:endParaRPr lang="en-US" sz="1200">
                <a:effectLst/>
                <a:latin typeface="Times New Roman" panose="02020603050405020304" pitchFamily="18" charset="0"/>
                <a:ea typeface="Times New Roman" panose="02020603050405020304" pitchFamily="18" charset="0"/>
              </a:endParaRPr>
            </a:p>
          </p:txBody>
        </p:sp>
        <p:cxnSp>
          <p:nvCxnSpPr>
            <p:cNvPr id="28" name="Straight Arrow Connector 27"/>
            <p:cNvCxnSpPr>
              <a:stCxn id="7" idx="2"/>
              <a:endCxn id="26" idx="6"/>
            </p:cNvCxnSpPr>
            <p:nvPr/>
          </p:nvCxnSpPr>
          <p:spPr>
            <a:xfrm flipH="1" flipV="1">
              <a:off x="1442380" y="290173"/>
              <a:ext cx="1582116" cy="136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27" idx="6"/>
            </p:cNvCxnSpPr>
            <p:nvPr/>
          </p:nvCxnSpPr>
          <p:spPr>
            <a:xfrm flipH="1" flipV="1">
              <a:off x="1693840" y="988648"/>
              <a:ext cx="1490635" cy="47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2"/>
              <a:endCxn id="25" idx="6"/>
            </p:cNvCxnSpPr>
            <p:nvPr/>
          </p:nvCxnSpPr>
          <p:spPr>
            <a:xfrm flipH="1">
              <a:off x="1642575" y="1791973"/>
              <a:ext cx="1541900" cy="90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 Box 11"/>
            <p:cNvSpPr txBox="1"/>
            <p:nvPr/>
          </p:nvSpPr>
          <p:spPr>
            <a:xfrm>
              <a:off x="1693840" y="787035"/>
              <a:ext cx="1002030"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hasPopulation</a:t>
              </a:r>
              <a:endParaRPr lang="en-US" sz="1200">
                <a:effectLst/>
                <a:latin typeface="Times New Roman" panose="02020603050405020304" pitchFamily="18" charset="0"/>
                <a:ea typeface="Times New Roman" panose="02020603050405020304" pitchFamily="18" charset="0"/>
              </a:endParaRPr>
            </a:p>
          </p:txBody>
        </p:sp>
        <p:sp>
          <p:nvSpPr>
            <p:cNvPr id="32" name="Text Box 11"/>
            <p:cNvSpPr txBox="1"/>
            <p:nvPr/>
          </p:nvSpPr>
          <p:spPr>
            <a:xfrm>
              <a:off x="1780200" y="1774485"/>
              <a:ext cx="1002030"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hasPopulation</a:t>
              </a:r>
              <a:endParaRPr lang="en-US" sz="1200">
                <a:effectLst/>
                <a:latin typeface="Times New Roman" panose="02020603050405020304" pitchFamily="18" charset="0"/>
                <a:ea typeface="Times New Roman" panose="02020603050405020304" pitchFamily="18" charset="0"/>
              </a:endParaRPr>
            </a:p>
          </p:txBody>
        </p:sp>
        <p:sp>
          <p:nvSpPr>
            <p:cNvPr id="33" name="Text Box 11"/>
            <p:cNvSpPr txBox="1"/>
            <p:nvPr/>
          </p:nvSpPr>
          <p:spPr>
            <a:xfrm>
              <a:off x="2710425" y="1190260"/>
              <a:ext cx="644525" cy="2374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05000"/>
                </a:lnSpc>
                <a:spcBef>
                  <a:spcPts val="0"/>
                </a:spcBef>
                <a:spcAft>
                  <a:spcPts val="0"/>
                </a:spcAft>
              </a:pPr>
              <a:r>
                <a:rPr lang="en-US" sz="1100">
                  <a:effectLst/>
                  <a:ea typeface="Calibri" panose="020F0502020204030204" pitchFamily="34" charset="0"/>
                </a:rPr>
                <a:t>rdf:type</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6321321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 (contd.)</a:t>
            </a:r>
          </a:p>
        </p:txBody>
      </p:sp>
      <p:sp>
        <p:nvSpPr>
          <p:cNvPr id="3" name="Content Placeholder 2"/>
          <p:cNvSpPr>
            <a:spLocks noGrp="1"/>
          </p:cNvSpPr>
          <p:nvPr>
            <p:ph idx="1"/>
          </p:nvPr>
        </p:nvSpPr>
        <p:spPr/>
        <p:txBody>
          <a:bodyPr>
            <a:normAutofit/>
          </a:bodyPr>
          <a:lstStyle/>
          <a:p>
            <a:r>
              <a:rPr lang="en-US" dirty="0"/>
              <a:t>Write SPARQL queries to generate the following lists</a:t>
            </a:r>
          </a:p>
          <a:p>
            <a:pPr lvl="1"/>
            <a:r>
              <a:rPr lang="en-US" dirty="0"/>
              <a:t>List of all cities</a:t>
            </a:r>
          </a:p>
          <a:p>
            <a:pPr lvl="1"/>
            <a:r>
              <a:rPr lang="en-US" dirty="0"/>
              <a:t>List of all cities in California</a:t>
            </a:r>
          </a:p>
          <a:p>
            <a:pPr lvl="1"/>
            <a:r>
              <a:rPr lang="en-US" dirty="0"/>
              <a:t>List of all cities, their state, and their population</a:t>
            </a:r>
          </a:p>
          <a:p>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87</a:t>
            </a:fld>
            <a:endParaRPr lang="en-US"/>
          </a:p>
        </p:txBody>
      </p:sp>
    </p:spTree>
    <p:extLst>
      <p:ext uri="{BB962C8B-B14F-4D97-AF65-F5344CB8AC3E}">
        <p14:creationId xmlns:p14="http://schemas.microsoft.com/office/powerpoint/2010/main" val="24329065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1 - Τίτλος"/>
          <p:cNvSpPr>
            <a:spLocks noGrp="1"/>
          </p:cNvSpPr>
          <p:nvPr>
            <p:ph type="title"/>
          </p:nvPr>
        </p:nvSpPr>
        <p:spPr/>
        <p:txBody>
          <a:bodyPr/>
          <a:lstStyle/>
          <a:p>
            <a:r>
              <a:rPr lang="en-US" altLang="en-US"/>
              <a:t>Optional Patterns</a:t>
            </a:r>
            <a:endParaRPr lang="el-GR" altLang="en-US"/>
          </a:p>
        </p:txBody>
      </p:sp>
      <p:sp>
        <p:nvSpPr>
          <p:cNvPr id="3" name="2 - Θέση περιεχομένου"/>
          <p:cNvSpPr>
            <a:spLocks noGrp="1"/>
          </p:cNvSpPr>
          <p:nvPr>
            <p:ph idx="1"/>
          </p:nvPr>
        </p:nvSpPr>
        <p:spPr/>
        <p:txBody>
          <a:bodyPr>
            <a:normAutofit fontScale="92500" lnSpcReduction="20000"/>
          </a:bodyPr>
          <a:lstStyle/>
          <a:p>
            <a:pPr>
              <a:buFont typeface="Wingdings" panose="05000000000000000000" pitchFamily="2" charset="2"/>
              <a:buNone/>
              <a:defRPr/>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uni:lecturer</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rdf:about</a:t>
            </a:r>
            <a:r>
              <a:rPr lang="en-US" dirty="0">
                <a:solidFill>
                  <a:srgbClr val="0070C0"/>
                </a:solidFill>
                <a:latin typeface="Consolas" panose="020B0609020204030204" pitchFamily="49" charset="0"/>
              </a:rPr>
              <a:t>=“949352”&gt;</a:t>
            </a:r>
          </a:p>
          <a:p>
            <a:pPr>
              <a:buFont typeface="Wingdings" panose="05000000000000000000" pitchFamily="2" charset="2"/>
              <a:buNone/>
              <a:defRPr/>
            </a:pPr>
            <a:r>
              <a:rPr lang="en-US" dirty="0">
                <a:solidFill>
                  <a:srgbClr val="0070C0"/>
                </a:solidFill>
                <a:latin typeface="Consolas" panose="020B0609020204030204" pitchFamily="49" charset="0"/>
              </a:rPr>
              <a:t>	&lt;</a:t>
            </a:r>
            <a:r>
              <a:rPr lang="en-US" dirty="0" err="1">
                <a:solidFill>
                  <a:srgbClr val="0070C0"/>
                </a:solidFill>
                <a:latin typeface="Consolas" panose="020B0609020204030204" pitchFamily="49" charset="0"/>
              </a:rPr>
              <a:t>uni:name</a:t>
            </a:r>
            <a:r>
              <a:rPr lang="en-US" dirty="0">
                <a:solidFill>
                  <a:srgbClr val="0070C0"/>
                </a:solidFill>
                <a:latin typeface="Consolas" panose="020B0609020204030204" pitchFamily="49" charset="0"/>
              </a:rPr>
              <a:t>&gt;</a:t>
            </a:r>
            <a:r>
              <a:rPr lang="en-US" dirty="0" err="1">
                <a:solidFill>
                  <a:srgbClr val="0070C0"/>
                </a:solidFill>
                <a:latin typeface="Consolas" panose="020B0609020204030204" pitchFamily="49" charset="0"/>
              </a:rPr>
              <a:t>Grigoris</a:t>
            </a:r>
            <a:r>
              <a:rPr lang="en-US" dirty="0">
                <a:solidFill>
                  <a:srgbClr val="0070C0"/>
                </a:solidFill>
                <a:latin typeface="Consolas" panose="020B0609020204030204" pitchFamily="49" charset="0"/>
              </a:rPr>
              <a:t> Antoniou&lt;/</a:t>
            </a:r>
            <a:r>
              <a:rPr lang="en-US" dirty="0" err="1">
                <a:solidFill>
                  <a:srgbClr val="0070C0"/>
                </a:solidFill>
                <a:latin typeface="Consolas" panose="020B0609020204030204" pitchFamily="49" charset="0"/>
              </a:rPr>
              <a:t>uni:name</a:t>
            </a:r>
            <a:r>
              <a:rPr lang="en-US" dirty="0">
                <a:solidFill>
                  <a:srgbClr val="0070C0"/>
                </a:solidFill>
                <a:latin typeface="Consolas" panose="020B0609020204030204" pitchFamily="49" charset="0"/>
              </a:rPr>
              <a:t>&gt;</a:t>
            </a:r>
          </a:p>
          <a:p>
            <a:pPr>
              <a:buFont typeface="Wingdings" panose="05000000000000000000" pitchFamily="2" charset="2"/>
              <a:buNone/>
              <a:defRPr/>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uni:lecturer</a:t>
            </a:r>
            <a:r>
              <a:rPr lang="en-US" dirty="0">
                <a:solidFill>
                  <a:srgbClr val="0070C0"/>
                </a:solidFill>
                <a:latin typeface="Consolas" panose="020B0609020204030204" pitchFamily="49" charset="0"/>
              </a:rPr>
              <a:t>&gt;</a:t>
            </a:r>
          </a:p>
          <a:p>
            <a:pPr>
              <a:buFont typeface="Wingdings" panose="05000000000000000000" pitchFamily="2" charset="2"/>
              <a:buNone/>
              <a:defRPr/>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uni:professor</a:t>
            </a:r>
            <a:r>
              <a:rPr lang="en-US" dirty="0">
                <a:solidFill>
                  <a:srgbClr val="0070C0"/>
                </a:solidFill>
                <a:latin typeface="Consolas" panose="020B0609020204030204" pitchFamily="49" charset="0"/>
              </a:rPr>
              <a:t> </a:t>
            </a:r>
            <a:r>
              <a:rPr lang="en-US" dirty="0" err="1">
                <a:solidFill>
                  <a:srgbClr val="0070C0"/>
                </a:solidFill>
                <a:latin typeface="Consolas" panose="020B0609020204030204" pitchFamily="49" charset="0"/>
              </a:rPr>
              <a:t>rdf:about</a:t>
            </a:r>
            <a:r>
              <a:rPr lang="en-US" dirty="0">
                <a:solidFill>
                  <a:srgbClr val="0070C0"/>
                </a:solidFill>
                <a:latin typeface="Consolas" panose="020B0609020204030204" pitchFamily="49" charset="0"/>
              </a:rPr>
              <a:t>=“94318”&gt;</a:t>
            </a:r>
          </a:p>
          <a:p>
            <a:pPr>
              <a:buFont typeface="Wingdings" panose="05000000000000000000" pitchFamily="2" charset="2"/>
              <a:buNone/>
              <a:defRPr/>
            </a:pPr>
            <a:r>
              <a:rPr lang="en-US" dirty="0">
                <a:solidFill>
                  <a:srgbClr val="0070C0"/>
                </a:solidFill>
                <a:latin typeface="Consolas" panose="020B0609020204030204" pitchFamily="49" charset="0"/>
              </a:rPr>
              <a:t>	&lt;</a:t>
            </a:r>
            <a:r>
              <a:rPr lang="en-US" dirty="0" err="1">
                <a:solidFill>
                  <a:srgbClr val="0070C0"/>
                </a:solidFill>
                <a:latin typeface="Consolas" panose="020B0609020204030204" pitchFamily="49" charset="0"/>
              </a:rPr>
              <a:t>uni:name</a:t>
            </a:r>
            <a:r>
              <a:rPr lang="en-US" dirty="0">
                <a:solidFill>
                  <a:srgbClr val="0070C0"/>
                </a:solidFill>
                <a:latin typeface="Consolas" panose="020B0609020204030204" pitchFamily="49" charset="0"/>
              </a:rPr>
              <a:t>&gt;David </a:t>
            </a:r>
            <a:r>
              <a:rPr lang="en-US" dirty="0" err="1">
                <a:solidFill>
                  <a:srgbClr val="0070C0"/>
                </a:solidFill>
                <a:latin typeface="Consolas" panose="020B0609020204030204" pitchFamily="49" charset="0"/>
              </a:rPr>
              <a:t>Billington</a:t>
            </a: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uni:name</a:t>
            </a:r>
            <a:r>
              <a:rPr lang="en-US" dirty="0">
                <a:solidFill>
                  <a:srgbClr val="0070C0"/>
                </a:solidFill>
                <a:latin typeface="Consolas" panose="020B0609020204030204" pitchFamily="49" charset="0"/>
              </a:rPr>
              <a:t>&gt;</a:t>
            </a:r>
          </a:p>
          <a:p>
            <a:pPr>
              <a:buFont typeface="Wingdings" panose="05000000000000000000" pitchFamily="2" charset="2"/>
              <a:buNone/>
              <a:defRPr/>
            </a:pPr>
            <a:r>
              <a:rPr lang="en-US" dirty="0">
                <a:solidFill>
                  <a:srgbClr val="0070C0"/>
                </a:solidFill>
                <a:latin typeface="Consolas" panose="020B0609020204030204" pitchFamily="49" charset="0"/>
              </a:rPr>
              <a:t>	&lt;</a:t>
            </a:r>
            <a:r>
              <a:rPr lang="en-US" dirty="0" err="1">
                <a:solidFill>
                  <a:srgbClr val="0070C0"/>
                </a:solidFill>
                <a:latin typeface="Consolas" panose="020B0609020204030204" pitchFamily="49" charset="0"/>
              </a:rPr>
              <a:t>uni:email</a:t>
            </a:r>
            <a:r>
              <a:rPr lang="en-US" dirty="0">
                <a:solidFill>
                  <a:srgbClr val="0070C0"/>
                </a:solidFill>
                <a:latin typeface="Consolas" panose="020B0609020204030204" pitchFamily="49" charset="0"/>
              </a:rPr>
              <a:t>&gt;david@work.example.org&lt;/</a:t>
            </a:r>
            <a:r>
              <a:rPr lang="en-US" dirty="0" err="1">
                <a:solidFill>
                  <a:srgbClr val="0070C0"/>
                </a:solidFill>
                <a:latin typeface="Consolas" panose="020B0609020204030204" pitchFamily="49" charset="0"/>
              </a:rPr>
              <a:t>uni:email</a:t>
            </a:r>
            <a:r>
              <a:rPr lang="en-US" dirty="0">
                <a:solidFill>
                  <a:srgbClr val="0070C0"/>
                </a:solidFill>
                <a:latin typeface="Consolas" panose="020B0609020204030204" pitchFamily="49" charset="0"/>
              </a:rPr>
              <a:t>&gt;</a:t>
            </a:r>
          </a:p>
          <a:p>
            <a:pPr>
              <a:buFont typeface="Wingdings" panose="05000000000000000000" pitchFamily="2" charset="2"/>
              <a:buNone/>
              <a:defRPr/>
            </a:pPr>
            <a:r>
              <a:rPr lang="en-US" dirty="0">
                <a:solidFill>
                  <a:srgbClr val="0070C0"/>
                </a:solidFill>
                <a:latin typeface="Consolas" panose="020B0609020204030204" pitchFamily="49" charset="0"/>
              </a:rPr>
              <a:t>&lt;/</a:t>
            </a:r>
            <a:r>
              <a:rPr lang="en-US" dirty="0" err="1">
                <a:solidFill>
                  <a:srgbClr val="0070C0"/>
                </a:solidFill>
                <a:latin typeface="Consolas" panose="020B0609020204030204" pitchFamily="49" charset="0"/>
              </a:rPr>
              <a:t>uni:professor</a:t>
            </a:r>
            <a:r>
              <a:rPr lang="en-US" dirty="0">
                <a:solidFill>
                  <a:srgbClr val="0070C0"/>
                </a:solidFill>
                <a:latin typeface="Consolas" panose="020B0609020204030204" pitchFamily="49" charset="0"/>
              </a:rPr>
              <a:t>&gt;</a:t>
            </a:r>
          </a:p>
          <a:p>
            <a:pPr>
              <a:buFont typeface="Wingdings" panose="05000000000000000000" pitchFamily="2" charset="2"/>
              <a:buNone/>
              <a:defRPr/>
            </a:pPr>
            <a:endParaRPr lang="en-US" dirty="0"/>
          </a:p>
          <a:p>
            <a:pPr>
              <a:defRPr/>
            </a:pPr>
            <a:r>
              <a:rPr lang="en-US" dirty="0"/>
              <a:t>For one lecturer it only lists the name</a:t>
            </a:r>
          </a:p>
          <a:p>
            <a:pPr>
              <a:defRPr/>
            </a:pPr>
            <a:r>
              <a:rPr lang="en-US" dirty="0"/>
              <a:t>For the other it also lists the email address</a:t>
            </a:r>
            <a:endParaRPr lang="el-GR" dirty="0"/>
          </a:p>
        </p:txBody>
      </p:sp>
      <p:sp>
        <p:nvSpPr>
          <p:cNvPr id="117764"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17765"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17766"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22FF15-FDBB-4696-8157-18B04029644B}" type="slidenum">
              <a:rPr lang="el-GR" altLang="en-US">
                <a:solidFill>
                  <a:schemeClr val="bg1"/>
                </a:solidFill>
              </a:rPr>
              <a:pPr eaLnBrk="1" hangingPunct="1"/>
              <a:t>88</a:t>
            </a:fld>
            <a:endParaRPr lang="el-GR" altLang="en-US">
              <a:solidFill>
                <a:schemeClr val="bg1"/>
              </a:solidFill>
            </a:endParaRPr>
          </a:p>
        </p:txBody>
      </p:sp>
    </p:spTree>
    <p:extLst>
      <p:ext uri="{BB962C8B-B14F-4D97-AF65-F5344CB8AC3E}">
        <p14:creationId xmlns:p14="http://schemas.microsoft.com/office/powerpoint/2010/main" val="28497833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1 - Τίτλος"/>
          <p:cNvSpPr>
            <a:spLocks noGrp="1"/>
          </p:cNvSpPr>
          <p:nvPr>
            <p:ph type="title"/>
          </p:nvPr>
        </p:nvSpPr>
        <p:spPr/>
        <p:txBody>
          <a:bodyPr/>
          <a:lstStyle/>
          <a:p>
            <a:r>
              <a:rPr lang="en-US" altLang="en-US" dirty="0"/>
              <a:t>Optional Patterns</a:t>
            </a:r>
            <a:endParaRPr lang="el-GR" altLang="en-US" dirty="0"/>
          </a:p>
        </p:txBody>
      </p:sp>
      <p:sp>
        <p:nvSpPr>
          <p:cNvPr id="118787" name="2 - Θέση περιεχομένου"/>
          <p:cNvSpPr>
            <a:spLocks noGrp="1"/>
          </p:cNvSpPr>
          <p:nvPr>
            <p:ph idx="1"/>
          </p:nvPr>
        </p:nvSpPr>
        <p:spPr/>
        <p:txBody>
          <a:bodyPr/>
          <a:lstStyle/>
          <a:p>
            <a:r>
              <a:rPr lang="en-US" altLang="en-US" dirty="0"/>
              <a:t>All lecturers and their email addresses</a:t>
            </a:r>
            <a:r>
              <a:rPr lang="en-US" altLang="en-US" dirty="0" smtClean="0"/>
              <a:t>:</a:t>
            </a:r>
          </a:p>
          <a:p>
            <a:endParaRPr lang="en-US" altLang="en-US" dirty="0"/>
          </a:p>
          <a:p>
            <a:pPr>
              <a:buFont typeface="Wingdings" panose="05000000000000000000" pitchFamily="2" charset="2"/>
              <a:buNone/>
            </a:pPr>
            <a:r>
              <a:rPr lang="en-US" altLang="en-US" sz="2400" dirty="0">
                <a:solidFill>
                  <a:srgbClr val="0070C0"/>
                </a:solidFill>
                <a:latin typeface="Consolas" panose="020B0609020204030204" pitchFamily="49" charset="0"/>
              </a:rPr>
              <a:t>SELECT ?name ?email</a:t>
            </a:r>
          </a:p>
          <a:p>
            <a:pPr>
              <a:buFont typeface="Wingdings" panose="05000000000000000000" pitchFamily="2" charset="2"/>
              <a:buNone/>
            </a:pPr>
            <a:r>
              <a:rPr lang="en-US" altLang="en-US" sz="2400" dirty="0">
                <a:solidFill>
                  <a:srgbClr val="0070C0"/>
                </a:solidFill>
                <a:latin typeface="Consolas" panose="020B0609020204030204" pitchFamily="49" charset="0"/>
              </a:rPr>
              <a:t>WHERE</a:t>
            </a:r>
          </a:p>
          <a:p>
            <a:pPr>
              <a:buFont typeface="Wingdings" panose="05000000000000000000" pitchFamily="2" charset="2"/>
              <a:buNone/>
            </a:pPr>
            <a:r>
              <a:rPr lang="en-US" altLang="en-US" sz="2400" dirty="0">
                <a:solidFill>
                  <a:srgbClr val="0070C0"/>
                </a:solidFill>
                <a:latin typeface="Consolas" panose="020B0609020204030204" pitchFamily="49" charset="0"/>
              </a:rPr>
              <a:t>{	?x </a:t>
            </a:r>
            <a:r>
              <a:rPr lang="en-US" altLang="en-US" sz="2400" dirty="0" err="1">
                <a:solidFill>
                  <a:srgbClr val="0070C0"/>
                </a:solidFill>
                <a:latin typeface="Consolas" panose="020B0609020204030204" pitchFamily="49" charset="0"/>
              </a:rPr>
              <a:t>rdf:type</a:t>
            </a:r>
            <a:r>
              <a:rPr lang="en-US" altLang="en-US" sz="2400" dirty="0">
                <a:solidFill>
                  <a:srgbClr val="0070C0"/>
                </a:solidFill>
                <a:latin typeface="Consolas" panose="020B0609020204030204" pitchFamily="49" charset="0"/>
              </a:rPr>
              <a:t> </a:t>
            </a:r>
            <a:r>
              <a:rPr lang="en-US" altLang="en-US" sz="2400" dirty="0" err="1">
                <a:solidFill>
                  <a:srgbClr val="0070C0"/>
                </a:solidFill>
                <a:latin typeface="Consolas" panose="020B0609020204030204" pitchFamily="49" charset="0"/>
              </a:rPr>
              <a:t>uni:Lecturer</a:t>
            </a:r>
            <a:r>
              <a:rPr lang="en-US" altLang="en-US" sz="2400" dirty="0">
                <a:solidFill>
                  <a:srgbClr val="0070C0"/>
                </a:solidFill>
                <a:latin typeface="Consolas" panose="020B0609020204030204" pitchFamily="49" charset="0"/>
              </a:rPr>
              <a:t> ;</a:t>
            </a:r>
          </a:p>
          <a:p>
            <a:pPr>
              <a:buFont typeface="Wingdings" panose="05000000000000000000" pitchFamily="2" charset="2"/>
              <a:buNone/>
            </a:pPr>
            <a:r>
              <a:rPr lang="en-US" altLang="en-US" sz="2400" dirty="0">
                <a:solidFill>
                  <a:srgbClr val="0070C0"/>
                </a:solidFill>
                <a:latin typeface="Consolas" panose="020B0609020204030204" pitchFamily="49" charset="0"/>
              </a:rPr>
              <a:t>		</a:t>
            </a:r>
            <a:r>
              <a:rPr lang="en-US" altLang="en-US" sz="2400" dirty="0" err="1">
                <a:solidFill>
                  <a:srgbClr val="0070C0"/>
                </a:solidFill>
                <a:latin typeface="Consolas" panose="020B0609020204030204" pitchFamily="49" charset="0"/>
              </a:rPr>
              <a:t>uni:name</a:t>
            </a:r>
            <a:r>
              <a:rPr lang="en-US" altLang="en-US" sz="2400" dirty="0">
                <a:solidFill>
                  <a:srgbClr val="0070C0"/>
                </a:solidFill>
                <a:latin typeface="Consolas" panose="020B0609020204030204" pitchFamily="49" charset="0"/>
              </a:rPr>
              <a:t> ?name ;</a:t>
            </a:r>
          </a:p>
          <a:p>
            <a:pPr>
              <a:buFont typeface="Wingdings" panose="05000000000000000000" pitchFamily="2" charset="2"/>
              <a:buNone/>
            </a:pPr>
            <a:r>
              <a:rPr lang="en-US" altLang="en-US" sz="2400" dirty="0">
                <a:solidFill>
                  <a:srgbClr val="0070C0"/>
                </a:solidFill>
                <a:latin typeface="Consolas" panose="020B0609020204030204" pitchFamily="49" charset="0"/>
              </a:rPr>
              <a:t>		</a:t>
            </a:r>
            <a:r>
              <a:rPr lang="en-US" altLang="en-US" sz="2400" dirty="0" err="1">
                <a:solidFill>
                  <a:srgbClr val="0070C0"/>
                </a:solidFill>
                <a:latin typeface="Consolas" panose="020B0609020204030204" pitchFamily="49" charset="0"/>
              </a:rPr>
              <a:t>uni:email</a:t>
            </a:r>
            <a:r>
              <a:rPr lang="en-US" altLang="en-US" sz="2400" dirty="0">
                <a:solidFill>
                  <a:srgbClr val="0070C0"/>
                </a:solidFill>
                <a:latin typeface="Consolas" panose="020B0609020204030204" pitchFamily="49" charset="0"/>
              </a:rPr>
              <a:t> ?email .</a:t>
            </a:r>
          </a:p>
          <a:p>
            <a:pPr>
              <a:buFont typeface="Wingdings" panose="05000000000000000000" pitchFamily="2" charset="2"/>
              <a:buNone/>
            </a:pPr>
            <a:r>
              <a:rPr lang="en-US" altLang="en-US" sz="2400" dirty="0">
                <a:solidFill>
                  <a:srgbClr val="0070C0"/>
                </a:solidFill>
                <a:latin typeface="Consolas" panose="020B0609020204030204" pitchFamily="49" charset="0"/>
              </a:rPr>
              <a:t>}</a:t>
            </a:r>
          </a:p>
          <a:p>
            <a:endParaRPr lang="el-GR" altLang="en-US" dirty="0"/>
          </a:p>
        </p:txBody>
      </p:sp>
      <p:sp>
        <p:nvSpPr>
          <p:cNvPr id="118788"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18789"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18790"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2DB19A-11CD-4F53-A493-885F00304B3A}" type="slidenum">
              <a:rPr lang="el-GR" altLang="en-US">
                <a:solidFill>
                  <a:schemeClr val="bg1"/>
                </a:solidFill>
              </a:rPr>
              <a:pPr eaLnBrk="1" hangingPunct="1"/>
              <a:t>89</a:t>
            </a:fld>
            <a:endParaRPr lang="el-GR" altLang="en-US">
              <a:solidFill>
                <a:schemeClr val="bg1"/>
              </a:solidFill>
            </a:endParaRPr>
          </a:p>
        </p:txBody>
      </p:sp>
    </p:spTree>
    <p:extLst>
      <p:ext uri="{BB962C8B-B14F-4D97-AF65-F5344CB8AC3E}">
        <p14:creationId xmlns:p14="http://schemas.microsoft.com/office/powerpoint/2010/main" val="2319696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rrowheads="1"/>
          </p:cNvSpPr>
          <p:nvPr>
            <p:ph type="title"/>
          </p:nvPr>
        </p:nvSpPr>
        <p:spPr/>
        <p:txBody>
          <a:bodyPr/>
          <a:lstStyle/>
          <a:p>
            <a:r>
              <a:rPr lang="en-GB" altLang="en-US"/>
              <a:t>i.e. the Syntactic Web is…</a:t>
            </a:r>
            <a:endParaRPr lang="en-US" altLang="en-US"/>
          </a:p>
        </p:txBody>
      </p:sp>
      <p:sp>
        <p:nvSpPr>
          <p:cNvPr id="297987" name="Rectangle 3"/>
          <p:cNvSpPr>
            <a:spLocks noGrp="1" noChangeArrowheads="1"/>
          </p:cNvSpPr>
          <p:nvPr>
            <p:ph idx="1"/>
          </p:nvPr>
        </p:nvSpPr>
        <p:spPr/>
        <p:txBody>
          <a:bodyPr/>
          <a:lstStyle/>
          <a:p>
            <a:pPr lvl="1">
              <a:lnSpc>
                <a:spcPct val="90000"/>
              </a:lnSpc>
              <a:buFont typeface="Wingdings" panose="05000000000000000000" pitchFamily="2" charset="2"/>
              <a:buNone/>
            </a:pPr>
            <a:endParaRPr lang="en-GB" altLang="en-US"/>
          </a:p>
          <a:p>
            <a:pPr>
              <a:lnSpc>
                <a:spcPct val="90000"/>
              </a:lnSpc>
            </a:pPr>
            <a:r>
              <a:rPr lang="en-GB" altLang="en-US" sz="3000"/>
              <a:t>A place where </a:t>
            </a:r>
          </a:p>
          <a:p>
            <a:pPr lvl="1">
              <a:lnSpc>
                <a:spcPct val="90000"/>
              </a:lnSpc>
            </a:pPr>
            <a:r>
              <a:rPr lang="en-GB" altLang="en-US" sz="2600"/>
              <a:t>computers do the presentation (easy) and </a:t>
            </a:r>
          </a:p>
          <a:p>
            <a:pPr lvl="1">
              <a:lnSpc>
                <a:spcPct val="90000"/>
              </a:lnSpc>
            </a:pPr>
            <a:r>
              <a:rPr lang="en-GB" altLang="en-US" sz="2600"/>
              <a:t>people do the linking and interpreting (hard). </a:t>
            </a:r>
          </a:p>
          <a:p>
            <a:pPr>
              <a:lnSpc>
                <a:spcPct val="90000"/>
              </a:lnSpc>
            </a:pPr>
            <a:endParaRPr lang="en-GB" altLang="en-US" sz="3000"/>
          </a:p>
          <a:p>
            <a:pPr>
              <a:lnSpc>
                <a:spcPct val="90000"/>
              </a:lnSpc>
            </a:pPr>
            <a:r>
              <a:rPr lang="en-GB" altLang="en-US" sz="3000" i="1"/>
              <a:t>Why not get computers to do more of the hard work?</a:t>
            </a:r>
          </a:p>
          <a:p>
            <a:pPr>
              <a:lnSpc>
                <a:spcPct val="90000"/>
              </a:lnSpc>
              <a:buFont typeface="Wingdings" panose="05000000000000000000" pitchFamily="2" charset="2"/>
              <a:buNone/>
            </a:pPr>
            <a:endParaRPr lang="en-US" altLang="en-US" sz="2600" i="1"/>
          </a:p>
        </p:txBody>
      </p:sp>
      <p:sp>
        <p:nvSpPr>
          <p:cNvPr id="5" name="Slide Number Placeholder 3"/>
          <p:cNvSpPr>
            <a:spLocks noGrp="1"/>
          </p:cNvSpPr>
          <p:nvPr>
            <p:ph type="sldNum" sz="quarter" idx="4294967295"/>
          </p:nvPr>
        </p:nvSpPr>
        <p:spPr>
          <a:xfrm>
            <a:off x="0" y="6356350"/>
            <a:ext cx="2743200" cy="365125"/>
          </a:xfrm>
        </p:spPr>
        <p:txBody>
          <a:bodyPr/>
          <a:lstStyle/>
          <a:p>
            <a:fld id="{FFB1F639-107C-4859-A52C-BD0E8A3078A7}" type="slidenum">
              <a:rPr lang="en-US" altLang="en-US"/>
              <a:pPr/>
              <a:t>9</a:t>
            </a:fld>
            <a:endParaRPr lang="en-US" altLang="en-US"/>
          </a:p>
        </p:txBody>
      </p:sp>
      <p:sp>
        <p:nvSpPr>
          <p:cNvPr id="297988" name="Text Box 4"/>
          <p:cNvSpPr txBox="1">
            <a:spLocks noChangeArrowheads="1"/>
          </p:cNvSpPr>
          <p:nvPr/>
        </p:nvSpPr>
        <p:spPr bwMode="auto">
          <a:xfrm>
            <a:off x="9448800" y="6400800"/>
            <a:ext cx="9525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sz="1200">
                <a:latin typeface="Trebuchet MS" panose="020B0603020202020204" pitchFamily="34" charset="0"/>
              </a:rPr>
              <a:t>[Goble, 03]</a:t>
            </a:r>
          </a:p>
        </p:txBody>
      </p:sp>
    </p:spTree>
    <p:extLst>
      <p:ext uri="{BB962C8B-B14F-4D97-AF65-F5344CB8AC3E}">
        <p14:creationId xmlns:p14="http://schemas.microsoft.com/office/powerpoint/2010/main" val="11517078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 Τίτλος"/>
          <p:cNvSpPr>
            <a:spLocks noGrp="1"/>
          </p:cNvSpPr>
          <p:nvPr>
            <p:ph type="title"/>
          </p:nvPr>
        </p:nvSpPr>
        <p:spPr/>
        <p:txBody>
          <a:bodyPr/>
          <a:lstStyle/>
          <a:p>
            <a:r>
              <a:rPr lang="en-US" altLang="en-US" dirty="0"/>
              <a:t>Optional Patterns</a:t>
            </a:r>
            <a:endParaRPr lang="el-GR" altLang="en-US" dirty="0"/>
          </a:p>
        </p:txBody>
      </p:sp>
      <p:sp>
        <p:nvSpPr>
          <p:cNvPr id="119811" name="2 - Θέση περιεχομένου"/>
          <p:cNvSpPr>
            <a:spLocks noGrp="1"/>
          </p:cNvSpPr>
          <p:nvPr>
            <p:ph idx="1"/>
          </p:nvPr>
        </p:nvSpPr>
        <p:spPr/>
        <p:txBody>
          <a:bodyPr>
            <a:normAutofit fontScale="85000" lnSpcReduction="20000"/>
          </a:bodyPr>
          <a:lstStyle/>
          <a:p>
            <a:pPr>
              <a:buFont typeface="Wingdings" panose="05000000000000000000" pitchFamily="2" charset="2"/>
              <a:buNone/>
            </a:pPr>
            <a:r>
              <a:rPr lang="en-US" altLang="en-US" dirty="0">
                <a:solidFill>
                  <a:schemeClr val="accent5"/>
                </a:solidFill>
                <a:latin typeface="Consolas" panose="020B0609020204030204" pitchFamily="49" charset="0"/>
              </a:rPr>
              <a:t>SELECT ?name ?email</a:t>
            </a:r>
          </a:p>
          <a:p>
            <a:pPr>
              <a:buFont typeface="Wingdings" panose="05000000000000000000" pitchFamily="2" charset="2"/>
              <a:buNone/>
            </a:pPr>
            <a:r>
              <a:rPr lang="en-US" altLang="en-US" dirty="0">
                <a:solidFill>
                  <a:schemeClr val="accent5"/>
                </a:solidFill>
                <a:latin typeface="Consolas" panose="020B0609020204030204" pitchFamily="49" charset="0"/>
              </a:rPr>
              <a:t>WHERE</a:t>
            </a:r>
          </a:p>
          <a:p>
            <a:pPr>
              <a:buFont typeface="Wingdings" panose="05000000000000000000" pitchFamily="2" charset="2"/>
              <a:buNone/>
            </a:pPr>
            <a:r>
              <a:rPr lang="en-US" altLang="en-US" dirty="0">
                <a:solidFill>
                  <a:schemeClr val="accent5"/>
                </a:solidFill>
                <a:latin typeface="Consolas" panose="020B0609020204030204" pitchFamily="49" charset="0"/>
              </a:rPr>
              <a:t>{	?x </a:t>
            </a:r>
            <a:r>
              <a:rPr lang="en-US" altLang="en-US" dirty="0" err="1">
                <a:solidFill>
                  <a:schemeClr val="accent5"/>
                </a:solidFill>
                <a:latin typeface="Consolas" panose="020B0609020204030204" pitchFamily="49" charset="0"/>
              </a:rPr>
              <a:t>rdf:type</a:t>
            </a:r>
            <a:r>
              <a:rPr lang="en-US" altLang="en-US" dirty="0">
                <a:solidFill>
                  <a:schemeClr val="accent5"/>
                </a:solidFill>
                <a:latin typeface="Consolas" panose="020B0609020204030204" pitchFamily="49" charset="0"/>
              </a:rPr>
              <a:t> </a:t>
            </a:r>
            <a:r>
              <a:rPr lang="en-US" altLang="en-US" dirty="0" err="1">
                <a:solidFill>
                  <a:schemeClr val="accent5"/>
                </a:solidFill>
                <a:latin typeface="Consolas" panose="020B0609020204030204" pitchFamily="49" charset="0"/>
              </a:rPr>
              <a:t>uni:Lecturer</a:t>
            </a:r>
            <a:r>
              <a:rPr lang="en-US" altLang="en-US" dirty="0">
                <a:solidFill>
                  <a:schemeClr val="accent5"/>
                </a:solidFill>
                <a:latin typeface="Consolas" panose="020B0609020204030204" pitchFamily="49" charset="0"/>
              </a:rPr>
              <a:t> ;</a:t>
            </a:r>
          </a:p>
          <a:p>
            <a:pPr>
              <a:buFont typeface="Wingdings" panose="05000000000000000000" pitchFamily="2" charset="2"/>
              <a:buNone/>
            </a:pPr>
            <a:r>
              <a:rPr lang="en-US" altLang="en-US" dirty="0">
                <a:solidFill>
                  <a:schemeClr val="accent5"/>
                </a:solidFill>
                <a:latin typeface="Consolas" panose="020B0609020204030204" pitchFamily="49" charset="0"/>
              </a:rPr>
              <a:t>		</a:t>
            </a:r>
            <a:r>
              <a:rPr lang="en-US" altLang="en-US" dirty="0" err="1">
                <a:solidFill>
                  <a:schemeClr val="accent5"/>
                </a:solidFill>
                <a:latin typeface="Consolas" panose="020B0609020204030204" pitchFamily="49" charset="0"/>
              </a:rPr>
              <a:t>uni:name</a:t>
            </a:r>
            <a:r>
              <a:rPr lang="en-US" altLang="en-US" dirty="0">
                <a:solidFill>
                  <a:schemeClr val="accent5"/>
                </a:solidFill>
                <a:latin typeface="Consolas" panose="020B0609020204030204" pitchFamily="49" charset="0"/>
              </a:rPr>
              <a:t> ?name ;</a:t>
            </a:r>
          </a:p>
          <a:p>
            <a:pPr>
              <a:buFont typeface="Wingdings" panose="05000000000000000000" pitchFamily="2" charset="2"/>
              <a:buNone/>
            </a:pPr>
            <a:r>
              <a:rPr lang="en-US" altLang="en-US" dirty="0">
                <a:solidFill>
                  <a:schemeClr val="accent5"/>
                </a:solidFill>
                <a:latin typeface="Consolas" panose="020B0609020204030204" pitchFamily="49" charset="0"/>
              </a:rPr>
              <a:t>		</a:t>
            </a:r>
            <a:r>
              <a:rPr lang="en-US" altLang="en-US" dirty="0" err="1">
                <a:solidFill>
                  <a:schemeClr val="accent5"/>
                </a:solidFill>
                <a:latin typeface="Consolas" panose="020B0609020204030204" pitchFamily="49" charset="0"/>
              </a:rPr>
              <a:t>uni:email</a:t>
            </a:r>
            <a:r>
              <a:rPr lang="en-US" altLang="en-US" dirty="0">
                <a:solidFill>
                  <a:schemeClr val="accent5"/>
                </a:solidFill>
                <a:latin typeface="Consolas" panose="020B0609020204030204" pitchFamily="49" charset="0"/>
              </a:rPr>
              <a:t> ?email .</a:t>
            </a:r>
          </a:p>
          <a:p>
            <a:pPr>
              <a:buFont typeface="Wingdings" panose="05000000000000000000" pitchFamily="2" charset="2"/>
              <a:buNone/>
            </a:pPr>
            <a:r>
              <a:rPr lang="en-US" altLang="en-US" dirty="0">
                <a:solidFill>
                  <a:schemeClr val="accent5"/>
                </a:solidFill>
                <a:latin typeface="Consolas" panose="020B0609020204030204" pitchFamily="49" charset="0"/>
              </a:rPr>
              <a:t>}</a:t>
            </a:r>
          </a:p>
          <a:p>
            <a:r>
              <a:rPr lang="en-US" altLang="en-US" b="1" dirty="0"/>
              <a:t>The result:</a:t>
            </a:r>
          </a:p>
          <a:p>
            <a:endParaRPr lang="en-US" altLang="en-US" b="1" dirty="0"/>
          </a:p>
          <a:p>
            <a:endParaRPr lang="en-US" altLang="en-US" b="1" dirty="0"/>
          </a:p>
          <a:p>
            <a:endParaRPr lang="en-US" altLang="en-US" b="1" dirty="0"/>
          </a:p>
          <a:p>
            <a:r>
              <a:rPr lang="en-US" altLang="en-US" b="1" dirty="0"/>
              <a:t>Grigoris Antoniou is listed as a lecturer, but he has no e-mail address</a:t>
            </a:r>
          </a:p>
        </p:txBody>
      </p:sp>
      <p:graphicFrame>
        <p:nvGraphicFramePr>
          <p:cNvPr id="7" name="6 - Πίνακας"/>
          <p:cNvGraphicFramePr>
            <a:graphicFrameLocks noGrp="1"/>
          </p:cNvGraphicFramePr>
          <p:nvPr>
            <p:extLst>
              <p:ext uri="{D42A27DB-BD31-4B8C-83A1-F6EECF244321}">
                <p14:modId xmlns:p14="http://schemas.microsoft.com/office/powerpoint/2010/main" val="2298040992"/>
              </p:ext>
            </p:extLst>
          </p:nvPr>
        </p:nvGraphicFramePr>
        <p:xfrm>
          <a:off x="2611418" y="4684619"/>
          <a:ext cx="6096000" cy="741364"/>
        </p:xfrm>
        <a:graphic>
          <a:graphicData uri="http://schemas.openxmlformats.org/drawingml/2006/table">
            <a:tbl>
              <a:tblPr firstRow="1" firstCol="1" lastRow="1" lastCol="1" bandRow="1" bandCol="1">
                <a:effectLst/>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682">
                <a:tc>
                  <a:txBody>
                    <a:bodyPr/>
                    <a:lstStyle/>
                    <a:p>
                      <a:r>
                        <a:rPr lang="en-US" sz="1800" b="0" cap="none" spc="0" dirty="0">
                          <a:ln>
                            <a:noFill/>
                          </a:ln>
                          <a:solidFill>
                            <a:schemeClr val="tx1"/>
                          </a:solidFill>
                          <a:effectLst/>
                          <a:latin typeface="Consolas" panose="020B0609020204030204" pitchFamily="49" charset="0"/>
                        </a:rPr>
                        <a:t>?name</a:t>
                      </a:r>
                      <a:endParaRPr lang="el-GR" sz="1800" b="0" cap="none" spc="0" dirty="0">
                        <a:ln>
                          <a:noFill/>
                        </a:ln>
                        <a:solidFill>
                          <a:schemeClr val="tx1"/>
                        </a:solidFill>
                        <a:effectLst/>
                        <a:latin typeface="Consolas" panose="020B0609020204030204" pitchFamily="49" charset="0"/>
                      </a:endParaRPr>
                    </a:p>
                  </a:txBody>
                  <a:tcPr marT="45700" marB="4570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sz="1800" b="0" cap="none" spc="0" dirty="0">
                          <a:ln>
                            <a:noFill/>
                          </a:ln>
                          <a:solidFill>
                            <a:schemeClr val="tx1"/>
                          </a:solidFill>
                          <a:effectLst/>
                          <a:latin typeface="Consolas" panose="020B0609020204030204" pitchFamily="49" charset="0"/>
                        </a:rPr>
                        <a:t>?email</a:t>
                      </a:r>
                      <a:endParaRPr lang="el-GR" sz="1800" b="0" cap="none" spc="0" dirty="0">
                        <a:ln>
                          <a:noFill/>
                        </a:ln>
                        <a:solidFill>
                          <a:schemeClr val="tx1"/>
                        </a:solidFill>
                        <a:effectLst/>
                        <a:latin typeface="Consolas" panose="020B0609020204030204" pitchFamily="49" charset="0"/>
                      </a:endParaRPr>
                    </a:p>
                  </a:txBody>
                  <a:tcPr marT="45700" marB="4570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682">
                <a:tc>
                  <a:txBody>
                    <a:bodyPr/>
                    <a:lstStyle/>
                    <a:p>
                      <a:r>
                        <a:rPr lang="en-US" sz="1800" b="0" cap="none" spc="0" dirty="0">
                          <a:ln>
                            <a:noFill/>
                          </a:ln>
                          <a:solidFill>
                            <a:schemeClr val="tx1"/>
                          </a:solidFill>
                          <a:effectLst/>
                          <a:latin typeface="Consolas" panose="020B0609020204030204" pitchFamily="49" charset="0"/>
                        </a:rPr>
                        <a:t>David</a:t>
                      </a:r>
                      <a:r>
                        <a:rPr lang="en-US" sz="1800" b="0" cap="none" spc="0" baseline="0" dirty="0">
                          <a:ln>
                            <a:noFill/>
                          </a:ln>
                          <a:solidFill>
                            <a:schemeClr val="tx1"/>
                          </a:solidFill>
                          <a:effectLst/>
                          <a:latin typeface="Consolas" panose="020B0609020204030204" pitchFamily="49" charset="0"/>
                        </a:rPr>
                        <a:t> </a:t>
                      </a:r>
                      <a:r>
                        <a:rPr lang="en-US" sz="1800" b="0" cap="none" spc="0" baseline="0" dirty="0" err="1">
                          <a:ln>
                            <a:noFill/>
                          </a:ln>
                          <a:solidFill>
                            <a:schemeClr val="tx1"/>
                          </a:solidFill>
                          <a:effectLst/>
                          <a:latin typeface="Consolas" panose="020B0609020204030204" pitchFamily="49" charset="0"/>
                        </a:rPr>
                        <a:t>Billington</a:t>
                      </a:r>
                      <a:endParaRPr lang="el-GR" sz="1800" b="0" cap="none" spc="0" dirty="0">
                        <a:ln>
                          <a:noFill/>
                        </a:ln>
                        <a:solidFill>
                          <a:schemeClr val="tx1"/>
                        </a:solidFill>
                        <a:effectLst/>
                        <a:latin typeface="Consolas" panose="020B0609020204030204" pitchFamily="49" charset="0"/>
                      </a:endParaRPr>
                    </a:p>
                  </a:txBody>
                  <a:tcPr marT="45700" marB="4570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lang="en-US" sz="1800" b="0" cap="none" spc="0" dirty="0">
                          <a:ln>
                            <a:noFill/>
                          </a:ln>
                          <a:solidFill>
                            <a:schemeClr val="tx1"/>
                          </a:solidFill>
                          <a:effectLst/>
                          <a:latin typeface="Consolas" panose="020B0609020204030204" pitchFamily="49" charset="0"/>
                        </a:rPr>
                        <a:t>david@work.example.org</a:t>
                      </a:r>
                      <a:endParaRPr lang="el-GR" sz="1800" b="0" cap="none" spc="0" dirty="0">
                        <a:ln>
                          <a:noFill/>
                        </a:ln>
                        <a:solidFill>
                          <a:schemeClr val="tx1"/>
                        </a:solidFill>
                        <a:effectLst/>
                        <a:latin typeface="Consolas" panose="020B0609020204030204" pitchFamily="49" charset="0"/>
                      </a:endParaRPr>
                    </a:p>
                  </a:txBody>
                  <a:tcPr marT="45700" marB="4570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68212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1 - Τίτλος"/>
          <p:cNvSpPr>
            <a:spLocks noGrp="1"/>
          </p:cNvSpPr>
          <p:nvPr>
            <p:ph type="title"/>
          </p:nvPr>
        </p:nvSpPr>
        <p:spPr/>
        <p:txBody>
          <a:bodyPr/>
          <a:lstStyle/>
          <a:p>
            <a:r>
              <a:rPr lang="en-US" altLang="en-US" dirty="0"/>
              <a:t>Optional Patterns</a:t>
            </a:r>
            <a:endParaRPr lang="el-GR" altLang="en-US" dirty="0"/>
          </a:p>
        </p:txBody>
      </p:sp>
      <p:sp>
        <p:nvSpPr>
          <p:cNvPr id="3" name="2 - Θέση περιεχομένου"/>
          <p:cNvSpPr>
            <a:spLocks noGrp="1"/>
          </p:cNvSpPr>
          <p:nvPr>
            <p:ph idx="1"/>
          </p:nvPr>
        </p:nvSpPr>
        <p:spPr/>
        <p:txBody>
          <a:bodyPr>
            <a:normAutofit/>
          </a:bodyPr>
          <a:lstStyle/>
          <a:p>
            <a:pPr>
              <a:defRPr/>
            </a:pPr>
            <a:r>
              <a:rPr lang="en-US" dirty="0"/>
              <a:t>Use an optional pattern:</a:t>
            </a:r>
          </a:p>
          <a:p>
            <a:pPr>
              <a:buFont typeface="Wingdings" panose="05000000000000000000" pitchFamily="2" charset="2"/>
              <a:buNone/>
              <a:defRPr/>
            </a:pPr>
            <a:r>
              <a:rPr lang="en-US" sz="2400" dirty="0">
                <a:solidFill>
                  <a:schemeClr val="accent5"/>
                </a:solidFill>
                <a:latin typeface="Consolas" panose="020B0609020204030204" pitchFamily="49" charset="0"/>
              </a:rPr>
              <a:t>SELECT ?name ?email</a:t>
            </a:r>
          </a:p>
          <a:p>
            <a:pPr>
              <a:buFont typeface="Wingdings" panose="05000000000000000000" pitchFamily="2" charset="2"/>
              <a:buNone/>
              <a:defRPr/>
            </a:pPr>
            <a:r>
              <a:rPr lang="en-US" sz="2400" dirty="0">
                <a:solidFill>
                  <a:schemeClr val="accent5"/>
                </a:solidFill>
                <a:latin typeface="Consolas" panose="020B0609020204030204" pitchFamily="49" charset="0"/>
              </a:rPr>
              <a:t>WHERE</a:t>
            </a:r>
          </a:p>
          <a:p>
            <a:pPr>
              <a:buFont typeface="Wingdings" panose="05000000000000000000" pitchFamily="2" charset="2"/>
              <a:buNone/>
              <a:defRPr/>
            </a:pPr>
            <a:r>
              <a:rPr lang="en-US" sz="2400" dirty="0">
                <a:solidFill>
                  <a:schemeClr val="accent5"/>
                </a:solidFill>
                <a:latin typeface="Consolas" panose="020B0609020204030204" pitchFamily="49" charset="0"/>
              </a:rPr>
              <a:t>{	?x </a:t>
            </a:r>
            <a:r>
              <a:rPr lang="en-US" sz="2400" dirty="0" err="1">
                <a:solidFill>
                  <a:schemeClr val="accent5"/>
                </a:solidFill>
                <a:latin typeface="Consolas" panose="020B0609020204030204" pitchFamily="49" charset="0"/>
              </a:rPr>
              <a:t>rdf:type</a:t>
            </a:r>
            <a:r>
              <a:rPr lang="en-US" sz="2400" dirty="0">
                <a:solidFill>
                  <a:schemeClr val="accent5"/>
                </a:solidFill>
                <a:latin typeface="Consolas" panose="020B0609020204030204" pitchFamily="49" charset="0"/>
              </a:rPr>
              <a:t> </a:t>
            </a:r>
            <a:r>
              <a:rPr lang="en-US" sz="2400" dirty="0" err="1">
                <a:solidFill>
                  <a:schemeClr val="accent5"/>
                </a:solidFill>
                <a:latin typeface="Consolas" panose="020B0609020204030204" pitchFamily="49" charset="0"/>
              </a:rPr>
              <a:t>uni:Lecturer</a:t>
            </a:r>
            <a:r>
              <a:rPr lang="en-US" sz="2400" dirty="0">
                <a:solidFill>
                  <a:schemeClr val="accent5"/>
                </a:solidFill>
                <a:latin typeface="Consolas" panose="020B0609020204030204" pitchFamily="49" charset="0"/>
              </a:rPr>
              <a:t> ;</a:t>
            </a:r>
          </a:p>
          <a:p>
            <a:pPr>
              <a:buFont typeface="Wingdings" panose="05000000000000000000" pitchFamily="2" charset="2"/>
              <a:buNone/>
              <a:defRPr/>
            </a:pPr>
            <a:r>
              <a:rPr lang="en-US" sz="2400" dirty="0">
                <a:solidFill>
                  <a:schemeClr val="accent5"/>
                </a:solidFill>
                <a:latin typeface="Consolas" panose="020B0609020204030204" pitchFamily="49" charset="0"/>
              </a:rPr>
              <a:t>		</a:t>
            </a:r>
            <a:r>
              <a:rPr lang="en-US" sz="2400" dirty="0" err="1">
                <a:solidFill>
                  <a:schemeClr val="accent5"/>
                </a:solidFill>
                <a:latin typeface="Consolas" panose="020B0609020204030204" pitchFamily="49" charset="0"/>
              </a:rPr>
              <a:t>uni:name</a:t>
            </a:r>
            <a:r>
              <a:rPr lang="en-US" sz="2400" dirty="0">
                <a:solidFill>
                  <a:schemeClr val="accent5"/>
                </a:solidFill>
                <a:latin typeface="Consolas" panose="020B0609020204030204" pitchFamily="49" charset="0"/>
              </a:rPr>
              <a:t> ?name .</a:t>
            </a:r>
          </a:p>
          <a:p>
            <a:pPr>
              <a:buFont typeface="Wingdings" panose="05000000000000000000" pitchFamily="2" charset="2"/>
              <a:buNone/>
              <a:defRPr/>
            </a:pPr>
            <a:r>
              <a:rPr lang="en-US" sz="2400" dirty="0">
                <a:solidFill>
                  <a:schemeClr val="accent5"/>
                </a:solidFill>
                <a:latin typeface="Consolas" panose="020B0609020204030204" pitchFamily="49" charset="0"/>
              </a:rPr>
              <a:t>		OPTIONAL { x? </a:t>
            </a:r>
            <a:r>
              <a:rPr lang="en-US" sz="2400" dirty="0" err="1">
                <a:solidFill>
                  <a:schemeClr val="accent5"/>
                </a:solidFill>
                <a:latin typeface="Consolas" panose="020B0609020204030204" pitchFamily="49" charset="0"/>
              </a:rPr>
              <a:t>uni:email</a:t>
            </a:r>
            <a:r>
              <a:rPr lang="en-US" sz="2400" dirty="0">
                <a:solidFill>
                  <a:schemeClr val="accent5"/>
                </a:solidFill>
                <a:latin typeface="Consolas" panose="020B0609020204030204" pitchFamily="49" charset="0"/>
              </a:rPr>
              <a:t> ?email }</a:t>
            </a:r>
          </a:p>
          <a:p>
            <a:pPr>
              <a:buFont typeface="Wingdings" panose="05000000000000000000" pitchFamily="2" charset="2"/>
              <a:buNone/>
              <a:defRPr/>
            </a:pPr>
            <a:r>
              <a:rPr lang="en-US" sz="2400" dirty="0">
                <a:solidFill>
                  <a:schemeClr val="accent5"/>
                </a:solidFill>
                <a:latin typeface="Consolas" panose="020B0609020204030204" pitchFamily="49" charset="0"/>
              </a:rPr>
              <a:t>}</a:t>
            </a:r>
          </a:p>
          <a:p>
            <a:pPr>
              <a:defRPr/>
            </a:pPr>
            <a:endParaRPr lang="en-US" dirty="0"/>
          </a:p>
          <a:p>
            <a:pPr>
              <a:defRPr/>
            </a:pPr>
            <a:endParaRPr lang="el-GR" dirty="0"/>
          </a:p>
        </p:txBody>
      </p:sp>
      <p:sp>
        <p:nvSpPr>
          <p:cNvPr id="120836"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20837"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20838"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5B336A-4BE1-4D9D-9FEF-C72D2C10596D}" type="slidenum">
              <a:rPr lang="el-GR" altLang="en-US">
                <a:solidFill>
                  <a:schemeClr val="bg1"/>
                </a:solidFill>
              </a:rPr>
              <a:pPr eaLnBrk="1" hangingPunct="1"/>
              <a:t>91</a:t>
            </a:fld>
            <a:endParaRPr lang="el-GR" altLang="en-US">
              <a:solidFill>
                <a:schemeClr val="bg1"/>
              </a:solidFill>
            </a:endParaRPr>
          </a:p>
        </p:txBody>
      </p:sp>
    </p:spTree>
    <p:extLst>
      <p:ext uri="{BB962C8B-B14F-4D97-AF65-F5344CB8AC3E}">
        <p14:creationId xmlns:p14="http://schemas.microsoft.com/office/powerpoint/2010/main" val="830645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1 - Τίτλος"/>
          <p:cNvSpPr>
            <a:spLocks noGrp="1"/>
          </p:cNvSpPr>
          <p:nvPr>
            <p:ph type="title"/>
          </p:nvPr>
        </p:nvSpPr>
        <p:spPr/>
        <p:txBody>
          <a:bodyPr/>
          <a:lstStyle/>
          <a:p>
            <a:r>
              <a:rPr lang="en-US" altLang="en-US" dirty="0"/>
              <a:t>Optional Patterns</a:t>
            </a:r>
            <a:endParaRPr lang="el-GR" altLang="en-US" dirty="0"/>
          </a:p>
        </p:txBody>
      </p:sp>
      <p:sp>
        <p:nvSpPr>
          <p:cNvPr id="121859" name="2 - Θέση περιεχομένου"/>
          <p:cNvSpPr>
            <a:spLocks noGrp="1"/>
          </p:cNvSpPr>
          <p:nvPr>
            <p:ph idx="1"/>
          </p:nvPr>
        </p:nvSpPr>
        <p:spPr/>
        <p:txBody>
          <a:bodyPr/>
          <a:lstStyle/>
          <a:p>
            <a:r>
              <a:rPr lang="en-US" altLang="en-US" dirty="0"/>
              <a:t>The meaning is roughly “give the names of lecturers, and if known also their e-mail address”</a:t>
            </a:r>
          </a:p>
          <a:p>
            <a:r>
              <a:rPr lang="en-US" altLang="en-US" dirty="0"/>
              <a:t>The result:</a:t>
            </a:r>
          </a:p>
          <a:p>
            <a:pPr>
              <a:buFont typeface="Wingdings" panose="05000000000000000000" pitchFamily="2" charset="2"/>
              <a:buNone/>
            </a:pPr>
            <a:endParaRPr lang="el-GR" altLang="en-US" dirty="0"/>
          </a:p>
        </p:txBody>
      </p:sp>
      <p:sp>
        <p:nvSpPr>
          <p:cNvPr id="121860" name="3 - Θέση ημερομηνίας"/>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Chapter 3</a:t>
            </a:r>
          </a:p>
        </p:txBody>
      </p:sp>
      <p:sp>
        <p:nvSpPr>
          <p:cNvPr id="121861" name="4 - Θέση υποσέλιδου"/>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en-US"/>
              <a:t>A Semantic Web Primer</a:t>
            </a:r>
          </a:p>
        </p:txBody>
      </p:sp>
      <p:sp>
        <p:nvSpPr>
          <p:cNvPr id="121862" name="5 - Θέση αριθμού διαφάνειας"/>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7E4DFD-FD97-4A81-9A79-A7FF82A57232}" type="slidenum">
              <a:rPr lang="el-GR" altLang="en-US">
                <a:solidFill>
                  <a:schemeClr val="bg1"/>
                </a:solidFill>
              </a:rPr>
              <a:pPr eaLnBrk="1" hangingPunct="1"/>
              <a:t>92</a:t>
            </a:fld>
            <a:endParaRPr lang="el-GR" altLang="en-US">
              <a:solidFill>
                <a:schemeClr val="bg1"/>
              </a:solidFill>
            </a:endParaRPr>
          </a:p>
        </p:txBody>
      </p:sp>
      <p:graphicFrame>
        <p:nvGraphicFramePr>
          <p:cNvPr id="8" name="7 - Πίνακας"/>
          <p:cNvGraphicFramePr>
            <a:graphicFrameLocks noGrp="1"/>
          </p:cNvGraphicFramePr>
          <p:nvPr>
            <p:extLst>
              <p:ext uri="{D42A27DB-BD31-4B8C-83A1-F6EECF244321}">
                <p14:modId xmlns:p14="http://schemas.microsoft.com/office/powerpoint/2010/main" val="1122833231"/>
              </p:ext>
            </p:extLst>
          </p:nvPr>
        </p:nvGraphicFramePr>
        <p:xfrm>
          <a:off x="2784494" y="3453205"/>
          <a:ext cx="6096000" cy="11128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r>
                        <a:rPr lang="en-US" sz="1800" b="0" cap="none" spc="0" dirty="0">
                          <a:ln>
                            <a:noFill/>
                          </a:ln>
                          <a:solidFill>
                            <a:schemeClr val="tx1"/>
                          </a:solidFill>
                          <a:effectLst/>
                          <a:latin typeface="Consolas" panose="020B0609020204030204" pitchFamily="49" charset="0"/>
                        </a:rPr>
                        <a:t>?name</a:t>
                      </a:r>
                      <a:endParaRPr lang="el-GR" sz="1800" b="0" cap="none" spc="0" dirty="0">
                        <a:ln>
                          <a:noFill/>
                        </a:ln>
                        <a:solidFill>
                          <a:schemeClr val="tx1"/>
                        </a:solidFill>
                        <a:effectLst/>
                        <a:latin typeface="Consolas" panose="020B0609020204030204" pitchFamily="49" charset="0"/>
                      </a:endParaRPr>
                    </a:p>
                  </a:txBody>
                  <a:tcPr marT="45733" marB="45733">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lang="en-US" sz="1800" b="0" cap="none" spc="0" dirty="0">
                          <a:ln>
                            <a:noFill/>
                          </a:ln>
                          <a:solidFill>
                            <a:schemeClr val="tx1"/>
                          </a:solidFill>
                          <a:effectLst/>
                          <a:latin typeface="Consolas" panose="020B0609020204030204" pitchFamily="49" charset="0"/>
                        </a:rPr>
                        <a:t>?email</a:t>
                      </a:r>
                      <a:endParaRPr lang="el-GR" sz="1800" dirty="0">
                        <a:latin typeface="Consolas" panose="020B0609020204030204" pitchFamily="49" charset="0"/>
                      </a:endParaRPr>
                    </a:p>
                  </a:txBody>
                  <a:tcPr marT="45733" marB="45733">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946">
                <a:tc>
                  <a:txBody>
                    <a:bodyPr/>
                    <a:lstStyle/>
                    <a:p>
                      <a:r>
                        <a:rPr lang="en-US" sz="1800" dirty="0" err="1">
                          <a:latin typeface="Consolas" panose="020B0609020204030204" pitchFamily="49" charset="0"/>
                        </a:rPr>
                        <a:t>Grigoris</a:t>
                      </a:r>
                      <a:r>
                        <a:rPr lang="en-US" sz="1800" dirty="0">
                          <a:latin typeface="Consolas" panose="020B0609020204030204" pitchFamily="49" charset="0"/>
                        </a:rPr>
                        <a:t> Antoniou</a:t>
                      </a:r>
                      <a:endParaRPr lang="el-GR" sz="1800" dirty="0">
                        <a:latin typeface="Consolas" panose="020B0609020204030204" pitchFamily="49" charset="0"/>
                      </a:endParaRPr>
                    </a:p>
                  </a:txBody>
                  <a:tcPr marT="45733" marB="45733">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l-GR" sz="1800" dirty="0">
                        <a:latin typeface="Consolas" panose="020B0609020204030204" pitchFamily="49" charset="0"/>
                      </a:endParaRPr>
                    </a:p>
                  </a:txBody>
                  <a:tcPr marT="45733" marB="45733">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946">
                <a:tc>
                  <a:txBody>
                    <a:bodyPr/>
                    <a:lstStyle/>
                    <a:p>
                      <a:r>
                        <a:rPr lang="en-US" sz="1800" dirty="0">
                          <a:latin typeface="Consolas" panose="020B0609020204030204" pitchFamily="49" charset="0"/>
                        </a:rPr>
                        <a:t>David </a:t>
                      </a:r>
                      <a:r>
                        <a:rPr lang="en-US" sz="1800" dirty="0" err="1">
                          <a:latin typeface="Consolas" panose="020B0609020204030204" pitchFamily="49" charset="0"/>
                        </a:rPr>
                        <a:t>Billington</a:t>
                      </a:r>
                      <a:endParaRPr lang="el-GR" sz="1800" dirty="0">
                        <a:latin typeface="Consolas" panose="020B0609020204030204" pitchFamily="49" charset="0"/>
                      </a:endParaRPr>
                    </a:p>
                  </a:txBody>
                  <a:tcPr marT="45733" marB="45733">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cap="none" spc="0" dirty="0">
                          <a:ln>
                            <a:noFill/>
                          </a:ln>
                          <a:solidFill>
                            <a:schemeClr val="tx1"/>
                          </a:solidFill>
                          <a:effectLst/>
                          <a:latin typeface="Consolas" panose="020B0609020204030204" pitchFamily="49" charset="0"/>
                        </a:rPr>
                        <a:t>david@work.example.org</a:t>
                      </a:r>
                      <a:endParaRPr lang="el-GR" sz="1800" b="0" cap="none" spc="0" dirty="0">
                        <a:ln>
                          <a:noFill/>
                        </a:ln>
                        <a:solidFill>
                          <a:schemeClr val="tx1"/>
                        </a:solidFill>
                        <a:effectLst/>
                        <a:latin typeface="Consolas" panose="020B0609020204030204" pitchFamily="49" charset="0"/>
                      </a:endParaRPr>
                    </a:p>
                  </a:txBody>
                  <a:tcPr marT="45733" marB="45733">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4013557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Grp="1" noChangeArrowheads="1"/>
          </p:cNvSpPr>
          <p:nvPr>
            <p:ph type="title"/>
          </p:nvPr>
        </p:nvSpPr>
        <p:spPr>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Linking Open Data Project</a:t>
            </a:r>
          </a:p>
        </p:txBody>
      </p:sp>
      <p:sp>
        <p:nvSpPr>
          <p:cNvPr id="125954" name="Rectangle 2"/>
          <p:cNvSpPr>
            <a:spLocks noGrp="1" noChangeArrowheads="1"/>
          </p:cNvSpPr>
          <p:nvPr>
            <p:ph idx="1"/>
          </p:nvPr>
        </p:nvSpPr>
        <p:spPr>
          <a:ln/>
        </p:spPr>
        <p:txBody>
          <a:bodyPr/>
          <a:lstStyle/>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Goal: “expose” open datasets in RDF</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i="1"/>
              <a:t>Set RDF links among the data items</a:t>
            </a:r>
            <a:r>
              <a:rPr lang="en-GB" altLang="en-US"/>
              <a:t> from different datasets</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Set up query endpoints</a:t>
            </a:r>
          </a:p>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Altogether billions of triples, millions of links…</a:t>
            </a:r>
          </a:p>
        </p:txBody>
      </p:sp>
      <p:pic>
        <p:nvPicPr>
          <p:cNvPr id="1259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239" y="5453853"/>
            <a:ext cx="3456363" cy="76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04278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Grp="1" noChangeArrowheads="1"/>
          </p:cNvSpPr>
          <p:nvPr>
            <p:ph type="title"/>
          </p:nvPr>
        </p:nvSpPr>
        <p:spPr>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dirty="0"/>
              <a:t>Example data source: </a:t>
            </a:r>
            <a:r>
              <a:rPr lang="en-GB" altLang="en-US" dirty="0" err="1"/>
              <a:t>DBpedia</a:t>
            </a:r>
            <a:endParaRPr lang="en-GB" altLang="en-US" dirty="0"/>
          </a:p>
        </p:txBody>
      </p:sp>
      <p:sp>
        <p:nvSpPr>
          <p:cNvPr id="126978" name="Rectangle 2"/>
          <p:cNvSpPr>
            <a:spLocks noGrp="1" noChangeArrowheads="1"/>
          </p:cNvSpPr>
          <p:nvPr>
            <p:ph idx="1"/>
          </p:nvPr>
        </p:nvSpPr>
        <p:spPr>
          <a:ln/>
        </p:spPr>
        <p:txBody>
          <a:bodyPr/>
          <a:lstStyle/>
          <a:p>
            <a:pPr marL="390289" indent="-293797">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GB" altLang="en-US"/>
              <a:t>D</a:t>
            </a:r>
            <a:r>
              <a:rPr lang="en-US" altLang="en-US"/>
              <a:t>Bpedia is a community effort to</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extract structured (“infobox”) information from Wikipedia</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provide a query endpoint to the dataset</a:t>
            </a:r>
          </a:p>
          <a:p>
            <a:pPr marL="782018" lvl="1">
              <a:spcBef>
                <a:spcPts val="680"/>
              </a:spcBef>
              <a:spcAft>
                <a:spcPts val="227"/>
              </a:spcAft>
              <a:buSzPct val="45000"/>
              <a:buFont typeface="Symbol" panose="05050102010706020507" pitchFamily="18" charset="2"/>
              <a:buChar char=""/>
              <a:tabLst>
                <a:tab pos="715770" algn="l"/>
                <a:tab pos="1042690" algn="l"/>
                <a:tab pos="1369612" algn="l"/>
                <a:tab pos="1696532" algn="l"/>
                <a:tab pos="2022013" algn="l"/>
                <a:tab pos="2348934" algn="l"/>
                <a:tab pos="2675854" algn="l"/>
                <a:tab pos="3002776" algn="l"/>
                <a:tab pos="3328256" algn="l"/>
                <a:tab pos="3655177" algn="l"/>
                <a:tab pos="3982098" algn="l"/>
                <a:tab pos="4309019" algn="l"/>
                <a:tab pos="4597055" algn="l"/>
                <a:tab pos="5253777" algn="l"/>
                <a:tab pos="5910499" algn="l"/>
                <a:tab pos="6567221" algn="l"/>
                <a:tab pos="7223943" algn="l"/>
                <a:tab pos="7880665" algn="l"/>
                <a:tab pos="8537387" algn="l"/>
              </a:tabLst>
            </a:pPr>
            <a:r>
              <a:rPr lang="en-US" altLang="en-US"/>
              <a:t>interlink the DBpedia dataset with other datasets on the Web</a:t>
            </a:r>
          </a:p>
        </p:txBody>
      </p:sp>
      <p:grpSp>
        <p:nvGrpSpPr>
          <p:cNvPr id="126979" name="Group 3"/>
          <p:cNvGrpSpPr>
            <a:grpSpLocks/>
          </p:cNvGrpSpPr>
          <p:nvPr/>
        </p:nvGrpSpPr>
        <p:grpSpPr bwMode="auto">
          <a:xfrm>
            <a:off x="5050451" y="3789039"/>
            <a:ext cx="1882277" cy="1631691"/>
            <a:chOff x="2449" y="2631"/>
            <a:chExt cx="1307" cy="1133"/>
          </a:xfrm>
        </p:grpSpPr>
        <p:pic>
          <p:nvPicPr>
            <p:cNvPr id="126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 y="2631"/>
              <a:ext cx="1308" cy="3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 y="3138"/>
              <a:ext cx="1306" cy="1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 y="3463"/>
              <a:ext cx="902" cy="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Tree>
    <p:extLst>
      <p:ext uri="{BB962C8B-B14F-4D97-AF65-F5344CB8AC3E}">
        <p14:creationId xmlns:p14="http://schemas.microsoft.com/office/powerpoint/2010/main" val="3092509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Grp="1" noChangeArrowheads="1"/>
          </p:cNvSpPr>
          <p:nvPr>
            <p:ph type="title" idx="4294967295"/>
          </p:nvPr>
        </p:nvSpPr>
        <p:spPr>
          <a:xfrm>
            <a:off x="1523521" y="1"/>
            <a:ext cx="9144960" cy="653829"/>
          </a:xfrm>
          <a:ln/>
        </p:spPr>
        <p:txBody>
          <a:bodyPr vert="horz" lIns="91440" tIns="12344" rIns="91440" bIns="45720" rtlCol="0" anchor="ctr">
            <a:normAutofit fontScale="90000"/>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Extracting Wikipedia structured data </a:t>
            </a:r>
          </a:p>
        </p:txBody>
      </p:sp>
      <p:sp>
        <p:nvSpPr>
          <p:cNvPr id="128002" name="Rectangle 2"/>
          <p:cNvSpPr>
            <a:spLocks noChangeArrowheads="1"/>
          </p:cNvSpPr>
          <p:nvPr/>
        </p:nvSpPr>
        <p:spPr bwMode="auto">
          <a:xfrm>
            <a:off x="4202202" y="813686"/>
            <a:ext cx="6368349" cy="5246321"/>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@prefix dbpedia &lt;http://dbpedia.org/resource/&gt;.</a:t>
            </a:r>
          </a:p>
          <a:p>
            <a:pPr>
              <a:lnSpc>
                <a:spcPct val="116000"/>
              </a:lnSpc>
            </a:pPr>
            <a:r>
              <a:rPr lang="en-US" altLang="en-US" sz="1724" b="1">
                <a:latin typeface="Courier New" panose="02070309020205020404" pitchFamily="49" charset="0"/>
              </a:rPr>
              <a:t>@prefix dbterm  &lt;http://dbpedia.org/property/&gt;.</a:t>
            </a:r>
          </a:p>
          <a:p>
            <a:pPr>
              <a:lnSpc>
                <a:spcPct val="116000"/>
              </a:lnSpc>
            </a:pPr>
            <a:endParaRPr lang="en-US" altLang="en-US" sz="1724" b="1">
              <a:latin typeface="Courier New" panose="02070309020205020404" pitchFamily="49" charset="0"/>
            </a:endParaRPr>
          </a:p>
          <a:p>
            <a:pPr>
              <a:lnSpc>
                <a:spcPct val="116000"/>
              </a:lnSpc>
            </a:pPr>
            <a:r>
              <a:rPr lang="en-US" altLang="en-US" sz="1724" b="1">
                <a:latin typeface="Courier New" panose="02070309020205020404" pitchFamily="49" charset="0"/>
              </a:rPr>
              <a:t>dbpedia:</a:t>
            </a:r>
            <a:r>
              <a:rPr lang="en-US" altLang="en-US" sz="1724" b="1">
                <a:solidFill>
                  <a:srgbClr val="FF0000"/>
                </a:solidFill>
                <a:latin typeface="Courier New" panose="02070309020205020404" pitchFamily="49" charset="0"/>
              </a:rPr>
              <a:t>Amsterdam</a:t>
            </a:r>
            <a:r>
              <a:rPr lang="en-US" altLang="en-US" sz="1724" b="1">
                <a:latin typeface="Courier New" panose="02070309020205020404" pitchFamily="49" charset="0"/>
              </a:rPr>
              <a:t/>
            </a:r>
            <a:br>
              <a:rPr lang="en-US" altLang="en-US" sz="1724" b="1">
                <a:latin typeface="Courier New" panose="02070309020205020404" pitchFamily="49" charset="0"/>
              </a:rPr>
            </a:br>
            <a:r>
              <a:rPr lang="en-US" altLang="en-US" sz="1724" b="1">
                <a:latin typeface="Courier New" panose="02070309020205020404" pitchFamily="49" charset="0"/>
              </a:rPr>
              <a:t>  dbterm:officialName “Amsterdam” ;</a:t>
            </a:r>
            <a:br>
              <a:rPr lang="en-US" altLang="en-US" sz="1724" b="1">
                <a:latin typeface="Courier New" panose="02070309020205020404" pitchFamily="49" charset="0"/>
              </a:rPr>
            </a:br>
            <a:r>
              <a:rPr lang="en-US" altLang="en-US" sz="1724" b="1">
                <a:latin typeface="Courier New" panose="02070309020205020404" pitchFamily="49" charset="0"/>
              </a:rPr>
              <a:t>  dbterm:longd “4” ;</a:t>
            </a:r>
          </a:p>
          <a:p>
            <a:pPr>
              <a:lnSpc>
                <a:spcPct val="116000"/>
              </a:lnSpc>
            </a:pPr>
            <a:r>
              <a:rPr lang="en-US" altLang="en-US" sz="1724" b="1">
                <a:latin typeface="Courier New" panose="02070309020205020404" pitchFamily="49" charset="0"/>
              </a:rPr>
              <a:t>  dbterm:longm “53” ;</a:t>
            </a:r>
          </a:p>
          <a:p>
            <a:pPr>
              <a:lnSpc>
                <a:spcPct val="116000"/>
              </a:lnSpc>
            </a:pPr>
            <a:r>
              <a:rPr lang="en-US" altLang="en-US" sz="1724" b="1">
                <a:latin typeface="Courier New" panose="02070309020205020404" pitchFamily="49" charset="0"/>
              </a:rPr>
              <a:t>  dbterm:longs “32” ;</a:t>
            </a:r>
          </a:p>
          <a:p>
            <a:pPr>
              <a:lnSpc>
                <a:spcPct val="116000"/>
              </a:lnSpc>
            </a:pPr>
            <a:r>
              <a:rPr lang="en-US" altLang="en-US" sz="1724" b="1">
                <a:latin typeface="Courier New" panose="02070309020205020404" pitchFamily="49" charset="0"/>
              </a:rPr>
              <a:t>  ...</a:t>
            </a:r>
            <a:br>
              <a:rPr lang="en-US" altLang="en-US" sz="1724" b="1">
                <a:latin typeface="Courier New" panose="02070309020205020404" pitchFamily="49" charset="0"/>
              </a:rPr>
            </a:br>
            <a:r>
              <a:rPr lang="en-US" altLang="en-US" sz="1724" b="1">
                <a:latin typeface="Courier New" panose="02070309020205020404" pitchFamily="49" charset="0"/>
              </a:rPr>
              <a:t>  dbterm:leaderTitle “Mayor” ; </a:t>
            </a:r>
            <a:br>
              <a:rPr lang="en-US" altLang="en-US" sz="1724" b="1">
                <a:latin typeface="Courier New" panose="02070309020205020404" pitchFamily="49" charset="0"/>
              </a:rPr>
            </a:br>
            <a:r>
              <a:rPr lang="en-US" altLang="en-US" sz="1724" b="1">
                <a:latin typeface="Courier New" panose="02070309020205020404" pitchFamily="49" charset="0"/>
              </a:rPr>
              <a:t>  dbterm:leaderName dbpedia:Job_Cohen ;</a:t>
            </a:r>
          </a:p>
          <a:p>
            <a:pPr>
              <a:lnSpc>
                <a:spcPct val="116000"/>
              </a:lnSpc>
            </a:pPr>
            <a:r>
              <a:rPr lang="en-US" altLang="en-US" sz="1724" b="1">
                <a:latin typeface="Courier New" panose="02070309020205020404" pitchFamily="49" charset="0"/>
              </a:rPr>
              <a:t>  ...</a:t>
            </a:r>
          </a:p>
          <a:p>
            <a:pPr>
              <a:lnSpc>
                <a:spcPct val="116000"/>
              </a:lnSpc>
            </a:pPr>
            <a:r>
              <a:rPr lang="en-US" altLang="en-US" sz="1724" b="1">
                <a:latin typeface="Courier New" panose="02070309020205020404" pitchFamily="49" charset="0"/>
              </a:rPr>
              <a:t>  dbterm:areaTotalKm “219” ;</a:t>
            </a:r>
          </a:p>
          <a:p>
            <a:pPr>
              <a:lnSpc>
                <a:spcPct val="116000"/>
              </a:lnSpc>
            </a:pPr>
            <a:r>
              <a:rPr lang="en-US" altLang="en-US" sz="1724" b="1">
                <a:latin typeface="Courier New" panose="02070309020205020404" pitchFamily="49" charset="0"/>
              </a:rPr>
              <a:t>  ...</a:t>
            </a:r>
          </a:p>
          <a:p>
            <a:pPr>
              <a:lnSpc>
                <a:spcPct val="116000"/>
              </a:lnSpc>
            </a:pPr>
            <a:r>
              <a:rPr lang="en-US" altLang="en-US" sz="1724" b="1">
                <a:latin typeface="Courier New" panose="02070309020205020404" pitchFamily="49" charset="0"/>
              </a:rPr>
              <a:t>dbpedia:ABN_AMRO</a:t>
            </a:r>
          </a:p>
          <a:p>
            <a:pPr>
              <a:lnSpc>
                <a:spcPct val="116000"/>
              </a:lnSpc>
            </a:pPr>
            <a:r>
              <a:rPr lang="en-US" altLang="en-US" sz="1724" b="1">
                <a:latin typeface="Courier New" panose="02070309020205020404" pitchFamily="49" charset="0"/>
              </a:rPr>
              <a:t>  dbterm:location dbpedia:Amsterdam ;</a:t>
            </a:r>
          </a:p>
          <a:p>
            <a:pPr>
              <a:lnSpc>
                <a:spcPct val="116000"/>
              </a:lnSpc>
            </a:pPr>
            <a:r>
              <a:rPr lang="en-US" altLang="en-US" sz="1724" b="1">
                <a:latin typeface="Courier New" panose="02070309020205020404" pitchFamily="49" charset="0"/>
              </a:rPr>
              <a:t>  ...</a:t>
            </a:r>
          </a:p>
        </p:txBody>
      </p:sp>
      <p:pic>
        <p:nvPicPr>
          <p:cNvPr id="1280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9219" y="685513"/>
            <a:ext cx="2338806" cy="5878697"/>
          </a:xfrm>
          <a:prstGeom prst="rect">
            <a:avLst/>
          </a:prstGeom>
          <a:noFill/>
          <a:ln>
            <a:noFill/>
          </a:ln>
          <a:effectLst>
            <a:outerShdw dist="101823" dir="2700000" algn="ctr" rotWithShape="0">
              <a:srgbClr val="C0C0C0"/>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9148826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DBpedia</a:t>
            </a:r>
            <a:r>
              <a:rPr lang="en-US" dirty="0"/>
              <a:t> SPARQL Explorer</a:t>
            </a:r>
          </a:p>
        </p:txBody>
      </p:sp>
      <p:sp>
        <p:nvSpPr>
          <p:cNvPr id="3" name="Content Placeholder 2"/>
          <p:cNvSpPr>
            <a:spLocks noGrp="1"/>
          </p:cNvSpPr>
          <p:nvPr>
            <p:ph idx="1"/>
          </p:nvPr>
        </p:nvSpPr>
        <p:spPr/>
        <p:txBody>
          <a:bodyPr/>
          <a:lstStyle/>
          <a:p>
            <a:r>
              <a:rPr lang="en-US" dirty="0">
                <a:hlinkClick r:id="rId2"/>
              </a:rPr>
              <a:t>https://www.dbpedia.org/</a:t>
            </a:r>
          </a:p>
          <a:p>
            <a:r>
              <a:rPr lang="en-US" dirty="0" smtClean="0">
                <a:hlinkClick r:id="rId2"/>
              </a:rPr>
              <a:t>https</a:t>
            </a:r>
            <a:r>
              <a:rPr lang="en-US" dirty="0">
                <a:hlinkClick r:id="rId2"/>
              </a:rPr>
              <a:t>://dbpedia.org/sparql</a:t>
            </a:r>
          </a:p>
          <a:p>
            <a:r>
              <a:rPr lang="en-US" dirty="0" smtClean="0">
                <a:hlinkClick r:id="rId2"/>
              </a:rPr>
              <a:t>https</a:t>
            </a:r>
            <a:r>
              <a:rPr lang="en-US" dirty="0">
                <a:hlinkClick r:id="rId2"/>
              </a:rPr>
              <a:t>://dbpedia.org/snorql/</a:t>
            </a:r>
            <a:endParaRPr lang="en-US" dirty="0"/>
          </a:p>
          <a:p>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96</a:t>
            </a:fld>
            <a:endParaRPr lang="en-US"/>
          </a:p>
        </p:txBody>
      </p:sp>
    </p:spTree>
    <p:extLst>
      <p:ext uri="{BB962C8B-B14F-4D97-AF65-F5344CB8AC3E}">
        <p14:creationId xmlns:p14="http://schemas.microsoft.com/office/powerpoint/2010/main" val="41018010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SPARQL queries</a:t>
            </a:r>
            <a:endParaRPr lang="en-US" dirty="0"/>
          </a:p>
        </p:txBody>
      </p:sp>
      <p:sp>
        <p:nvSpPr>
          <p:cNvPr id="3" name="Content Placeholder 2"/>
          <p:cNvSpPr>
            <a:spLocks noGrp="1"/>
          </p:cNvSpPr>
          <p:nvPr>
            <p:ph sz="half" idx="1"/>
          </p:nvPr>
        </p:nvSpPr>
        <p:spPr/>
        <p:txBody>
          <a:bodyPr>
            <a:noAutofit/>
          </a:bodyPr>
          <a:lstStyle/>
          <a:p>
            <a:pPr marL="0" indent="0">
              <a:lnSpc>
                <a:spcPct val="120000"/>
              </a:lnSpc>
              <a:spcBef>
                <a:spcPts val="0"/>
              </a:spcBef>
              <a:buNone/>
            </a:pPr>
            <a:r>
              <a:rPr lang="en-US" sz="1000" dirty="0" smtClean="0">
                <a:solidFill>
                  <a:srgbClr val="0070C0"/>
                </a:solidFill>
                <a:latin typeface="Consolas" panose="020B0609020204030204" pitchFamily="49" charset="0"/>
              </a:rPr>
              <a:t>SELECT </a:t>
            </a:r>
            <a:r>
              <a:rPr lang="en-US" sz="1000" dirty="0">
                <a:solidFill>
                  <a:srgbClr val="0070C0"/>
                </a:solidFill>
                <a:latin typeface="Consolas" panose="020B0609020204030204" pitchFamily="49" charset="0"/>
              </a:rPr>
              <a:t>?pop</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err="1">
                <a:solidFill>
                  <a:srgbClr val="0070C0"/>
                </a:solidFill>
                <a:latin typeface="Consolas" panose="020B0609020204030204" pitchFamily="49" charset="0"/>
              </a:rPr>
              <a:t>dbr:India</a:t>
            </a:r>
            <a:r>
              <a:rPr lang="en-US" sz="1000" dirty="0">
                <a:solidFill>
                  <a:srgbClr val="0070C0"/>
                </a:solidFill>
                <a:latin typeface="Consolas" panose="020B0609020204030204" pitchFamily="49" charset="0"/>
              </a:rPr>
              <a:t> </a:t>
            </a:r>
            <a:r>
              <a:rPr lang="en-US" sz="1000" dirty="0" err="1">
                <a:solidFill>
                  <a:srgbClr val="0070C0"/>
                </a:solidFill>
                <a:latin typeface="Consolas" panose="020B0609020204030204" pitchFamily="49" charset="0"/>
              </a:rPr>
              <a:t>dbo:populationTotal</a:t>
            </a:r>
            <a:r>
              <a:rPr lang="en-US" sz="1000" dirty="0">
                <a:solidFill>
                  <a:srgbClr val="0070C0"/>
                </a:solidFill>
                <a:latin typeface="Consolas" panose="020B0609020204030204" pitchFamily="49" charset="0"/>
              </a:rPr>
              <a:t> ?pop.</a:t>
            </a:r>
          </a:p>
          <a:p>
            <a:pPr marL="0" indent="0">
              <a:lnSpc>
                <a:spcPct val="120000"/>
              </a:lnSpc>
              <a:spcBef>
                <a:spcPts val="0"/>
              </a:spcBef>
              <a:buNone/>
            </a:pPr>
            <a:r>
              <a:rPr lang="en-US" sz="1000" dirty="0">
                <a:solidFill>
                  <a:srgbClr val="0070C0"/>
                </a:solidFill>
                <a:latin typeface="Consolas" panose="020B0609020204030204" pitchFamily="49" charset="0"/>
              </a:rPr>
              <a:t>}</a:t>
            </a:r>
          </a:p>
          <a:p>
            <a:pPr marL="0" indent="0">
              <a:lnSpc>
                <a:spcPct val="120000"/>
              </a:lnSpc>
              <a:spcBef>
                <a:spcPts val="0"/>
              </a:spcBef>
              <a:buNone/>
            </a:pPr>
            <a:endParaRPr lang="en-US" sz="1000" dirty="0">
              <a:solidFill>
                <a:srgbClr val="0070C0"/>
              </a:solidFill>
              <a:latin typeface="Consolas" panose="020B0609020204030204" pitchFamily="49" charset="0"/>
            </a:endParaRPr>
          </a:p>
          <a:p>
            <a:pPr marL="0" indent="0">
              <a:lnSpc>
                <a:spcPct val="120000"/>
              </a:lnSpc>
              <a:spcBef>
                <a:spcPts val="0"/>
              </a:spcBef>
              <a:buNone/>
            </a:pPr>
            <a:r>
              <a:rPr lang="en-US" sz="1000" dirty="0" smtClean="0">
                <a:solidFill>
                  <a:srgbClr val="0070C0"/>
                </a:solidFill>
                <a:latin typeface="Consolas" panose="020B0609020204030204" pitchFamily="49" charset="0"/>
              </a:rPr>
              <a:t>SELECT </a:t>
            </a:r>
            <a:r>
              <a:rPr lang="en-US" sz="1000" dirty="0">
                <a:solidFill>
                  <a:srgbClr val="0070C0"/>
                </a:solidFill>
                <a:latin typeface="Consolas" panose="020B0609020204030204" pitchFamily="49" charset="0"/>
              </a:rPr>
              <a:t>?country</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a:solidFill>
                  <a:srgbClr val="0070C0"/>
                </a:solidFill>
                <a:latin typeface="Consolas" panose="020B0609020204030204" pitchFamily="49" charset="0"/>
              </a:rPr>
              <a:t>?country a </a:t>
            </a:r>
            <a:r>
              <a:rPr lang="en-US" sz="1000" dirty="0" err="1">
                <a:solidFill>
                  <a:srgbClr val="0070C0"/>
                </a:solidFill>
                <a:latin typeface="Consolas" panose="020B0609020204030204" pitchFamily="49" charset="0"/>
              </a:rPr>
              <a:t>dbo:Country</a:t>
            </a:r>
            <a:r>
              <a:rPr lang="en-US" sz="1000" dirty="0">
                <a:solidFill>
                  <a:srgbClr val="0070C0"/>
                </a:solidFill>
                <a:latin typeface="Consolas" panose="020B0609020204030204" pitchFamily="49" charset="0"/>
              </a:rPr>
              <a:t> .</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rdfs:label</a:t>
            </a:r>
            <a:r>
              <a:rPr lang="en-US" sz="1000" dirty="0">
                <a:solidFill>
                  <a:srgbClr val="0070C0"/>
                </a:solidFill>
                <a:latin typeface="Consolas" panose="020B0609020204030204" pitchFamily="49" charset="0"/>
              </a:rPr>
              <a:t> "India"@</a:t>
            </a:r>
            <a:r>
              <a:rPr lang="en-US" sz="1000" dirty="0" err="1">
                <a:solidFill>
                  <a:srgbClr val="0070C0"/>
                </a:solidFill>
                <a:latin typeface="Consolas" panose="020B0609020204030204" pitchFamily="49" charset="0"/>
              </a:rPr>
              <a:t>en</a:t>
            </a:r>
            <a:r>
              <a:rPr lang="en-US" sz="1000" dirty="0">
                <a:solidFill>
                  <a:srgbClr val="0070C0"/>
                </a:solidFill>
                <a:latin typeface="Consolas" panose="020B0609020204030204" pitchFamily="49" charset="0"/>
              </a:rPr>
              <a:t>.</a:t>
            </a:r>
          </a:p>
          <a:p>
            <a:pPr marL="0" indent="0">
              <a:lnSpc>
                <a:spcPct val="120000"/>
              </a:lnSpc>
              <a:spcBef>
                <a:spcPts val="0"/>
              </a:spcBef>
              <a:buNone/>
            </a:pPr>
            <a:r>
              <a:rPr lang="en-US" sz="1000" dirty="0">
                <a:solidFill>
                  <a:srgbClr val="0070C0"/>
                </a:solidFill>
                <a:latin typeface="Consolas" panose="020B0609020204030204" pitchFamily="49" charset="0"/>
              </a:rPr>
              <a:t>}</a:t>
            </a:r>
          </a:p>
          <a:p>
            <a:pPr marL="0" indent="0">
              <a:lnSpc>
                <a:spcPct val="120000"/>
              </a:lnSpc>
              <a:spcBef>
                <a:spcPts val="0"/>
              </a:spcBef>
              <a:buNone/>
            </a:pPr>
            <a:endParaRPr lang="en-US" sz="1000" dirty="0">
              <a:solidFill>
                <a:srgbClr val="0070C0"/>
              </a:solidFill>
              <a:latin typeface="Consolas" panose="020B0609020204030204" pitchFamily="49" charset="0"/>
            </a:endParaRPr>
          </a:p>
          <a:p>
            <a:pPr marL="0" indent="0">
              <a:lnSpc>
                <a:spcPct val="120000"/>
              </a:lnSpc>
              <a:spcBef>
                <a:spcPts val="0"/>
              </a:spcBef>
              <a:buNone/>
            </a:pPr>
            <a:r>
              <a:rPr lang="en-US" sz="1000" dirty="0" smtClean="0">
                <a:solidFill>
                  <a:srgbClr val="0070C0"/>
                </a:solidFill>
                <a:latin typeface="Consolas" panose="020B0609020204030204" pitchFamily="49" charset="0"/>
              </a:rPr>
              <a:t>SELECT </a:t>
            </a:r>
            <a:r>
              <a:rPr lang="en-US" sz="1000" dirty="0">
                <a:solidFill>
                  <a:srgbClr val="0070C0"/>
                </a:solidFill>
                <a:latin typeface="Consolas" panose="020B0609020204030204" pitchFamily="49" charset="0"/>
              </a:rPr>
              <a:t>?country ?pop</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a:solidFill>
                  <a:srgbClr val="0070C0"/>
                </a:solidFill>
                <a:latin typeface="Consolas" panose="020B0609020204030204" pitchFamily="49" charset="0"/>
              </a:rPr>
              <a:t>?country a </a:t>
            </a:r>
            <a:r>
              <a:rPr lang="en-US" sz="1000" dirty="0" err="1">
                <a:solidFill>
                  <a:srgbClr val="0070C0"/>
                </a:solidFill>
                <a:latin typeface="Consolas" panose="020B0609020204030204" pitchFamily="49" charset="0"/>
              </a:rPr>
              <a:t>dbo:Country</a:t>
            </a:r>
            <a:r>
              <a:rPr lang="en-US" sz="1000" dirty="0">
                <a:solidFill>
                  <a:srgbClr val="0070C0"/>
                </a:solidFill>
                <a:latin typeface="Consolas" panose="020B0609020204030204" pitchFamily="49" charset="0"/>
              </a:rPr>
              <a:t> .</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rdfs:label</a:t>
            </a:r>
            <a:r>
              <a:rPr lang="en-US" sz="1000" dirty="0">
                <a:solidFill>
                  <a:srgbClr val="0070C0"/>
                </a:solidFill>
                <a:latin typeface="Consolas" panose="020B0609020204030204" pitchFamily="49" charset="0"/>
              </a:rPr>
              <a:t> "India"@</a:t>
            </a:r>
            <a:r>
              <a:rPr lang="en-US" sz="1000" dirty="0" err="1">
                <a:solidFill>
                  <a:srgbClr val="0070C0"/>
                </a:solidFill>
                <a:latin typeface="Consolas" panose="020B0609020204030204" pitchFamily="49" charset="0"/>
              </a:rPr>
              <a:t>en</a:t>
            </a:r>
            <a:r>
              <a:rPr lang="en-US" sz="1000" dirty="0">
                <a:solidFill>
                  <a:srgbClr val="0070C0"/>
                </a:solidFill>
                <a:latin typeface="Consolas" panose="020B0609020204030204" pitchFamily="49" charset="0"/>
              </a:rPr>
              <a:t>.</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dbo:populationTotal</a:t>
            </a:r>
            <a:r>
              <a:rPr lang="en-US" sz="1000" dirty="0">
                <a:solidFill>
                  <a:srgbClr val="0070C0"/>
                </a:solidFill>
                <a:latin typeface="Consolas" panose="020B0609020204030204" pitchFamily="49" charset="0"/>
              </a:rPr>
              <a:t> ?pop.</a:t>
            </a:r>
          </a:p>
          <a:p>
            <a:pPr marL="0" indent="0">
              <a:lnSpc>
                <a:spcPct val="120000"/>
              </a:lnSpc>
              <a:spcBef>
                <a:spcPts val="0"/>
              </a:spcBef>
              <a:buNone/>
            </a:pPr>
            <a:r>
              <a:rPr lang="en-US" sz="1000" dirty="0">
                <a:solidFill>
                  <a:srgbClr val="0070C0"/>
                </a:solidFill>
                <a:latin typeface="Consolas" panose="020B0609020204030204" pitchFamily="49" charset="0"/>
              </a:rPr>
              <a:t>}</a:t>
            </a:r>
          </a:p>
          <a:p>
            <a:pPr marL="0" indent="0">
              <a:lnSpc>
                <a:spcPct val="120000"/>
              </a:lnSpc>
              <a:spcBef>
                <a:spcPts val="0"/>
              </a:spcBef>
              <a:buNone/>
            </a:pPr>
            <a:endParaRPr lang="en-US" sz="1000" dirty="0">
              <a:solidFill>
                <a:srgbClr val="0070C0"/>
              </a:solidFill>
              <a:latin typeface="Consolas" panose="020B0609020204030204" pitchFamily="49" charset="0"/>
            </a:endParaRPr>
          </a:p>
          <a:p>
            <a:pPr marL="0" indent="0">
              <a:lnSpc>
                <a:spcPct val="120000"/>
              </a:lnSpc>
              <a:spcBef>
                <a:spcPts val="0"/>
              </a:spcBef>
              <a:buNone/>
            </a:pPr>
            <a:r>
              <a:rPr lang="en-US" sz="1000" dirty="0">
                <a:solidFill>
                  <a:srgbClr val="0070C0"/>
                </a:solidFill>
                <a:latin typeface="Consolas" panose="020B0609020204030204" pitchFamily="49" charset="0"/>
              </a:rPr>
              <a:t># List all properties and objects associated with the country "India"</a:t>
            </a:r>
          </a:p>
          <a:p>
            <a:pPr marL="0" indent="0">
              <a:lnSpc>
                <a:spcPct val="120000"/>
              </a:lnSpc>
              <a:spcBef>
                <a:spcPts val="0"/>
              </a:spcBef>
              <a:buNone/>
            </a:pPr>
            <a:r>
              <a:rPr lang="en-US" sz="1000" dirty="0">
                <a:solidFill>
                  <a:srgbClr val="0070C0"/>
                </a:solidFill>
                <a:latin typeface="Consolas" panose="020B0609020204030204" pitchFamily="49" charset="0"/>
              </a:rPr>
              <a:t>SELECT ?country ?prop ?pop</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a:solidFill>
                  <a:srgbClr val="0070C0"/>
                </a:solidFill>
                <a:latin typeface="Consolas" panose="020B0609020204030204" pitchFamily="49" charset="0"/>
              </a:rPr>
              <a:t>?country a </a:t>
            </a:r>
            <a:r>
              <a:rPr lang="en-US" sz="1000" dirty="0" err="1">
                <a:solidFill>
                  <a:srgbClr val="0070C0"/>
                </a:solidFill>
                <a:latin typeface="Consolas" panose="020B0609020204030204" pitchFamily="49" charset="0"/>
              </a:rPr>
              <a:t>dbo:Country</a:t>
            </a:r>
            <a:r>
              <a:rPr lang="en-US" sz="1000" dirty="0">
                <a:solidFill>
                  <a:srgbClr val="0070C0"/>
                </a:solidFill>
                <a:latin typeface="Consolas" panose="020B0609020204030204" pitchFamily="49" charset="0"/>
              </a:rPr>
              <a:t> .</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rdfs:label</a:t>
            </a:r>
            <a:r>
              <a:rPr lang="en-US" sz="1000" dirty="0">
                <a:solidFill>
                  <a:srgbClr val="0070C0"/>
                </a:solidFill>
                <a:latin typeface="Consolas" panose="020B0609020204030204" pitchFamily="49" charset="0"/>
              </a:rPr>
              <a:t> "India"@</a:t>
            </a:r>
            <a:r>
              <a:rPr lang="en-US" sz="1000" dirty="0" err="1">
                <a:solidFill>
                  <a:srgbClr val="0070C0"/>
                </a:solidFill>
                <a:latin typeface="Consolas" panose="020B0609020204030204" pitchFamily="49" charset="0"/>
              </a:rPr>
              <a:t>en</a:t>
            </a:r>
            <a:r>
              <a:rPr lang="en-US" sz="1000" dirty="0">
                <a:solidFill>
                  <a:srgbClr val="0070C0"/>
                </a:solidFill>
                <a:latin typeface="Consolas" panose="020B0609020204030204" pitchFamily="49" charset="0"/>
              </a:rPr>
              <a:t>.</a:t>
            </a:r>
          </a:p>
          <a:p>
            <a:pPr marL="0" indent="0">
              <a:lnSpc>
                <a:spcPct val="120000"/>
              </a:lnSpc>
              <a:spcBef>
                <a:spcPts val="0"/>
              </a:spcBef>
              <a:buNone/>
            </a:pPr>
            <a:r>
              <a:rPr lang="en-US" sz="1000" dirty="0">
                <a:solidFill>
                  <a:srgbClr val="0070C0"/>
                </a:solidFill>
                <a:latin typeface="Consolas" panose="020B0609020204030204" pitchFamily="49" charset="0"/>
              </a:rPr>
              <a:t>?country ?prop ?pop.</a:t>
            </a:r>
          </a:p>
          <a:p>
            <a:pPr marL="0" indent="0">
              <a:lnSpc>
                <a:spcPct val="120000"/>
              </a:lnSpc>
              <a:spcBef>
                <a:spcPts val="0"/>
              </a:spcBef>
              <a:buNone/>
            </a:pPr>
            <a:r>
              <a:rPr lang="en-US" sz="1000" dirty="0" smtClean="0">
                <a:solidFill>
                  <a:srgbClr val="0070C0"/>
                </a:solidFill>
                <a:latin typeface="Consolas" panose="020B0609020204030204" pitchFamily="49" charset="0"/>
              </a:rPr>
              <a:t>}</a:t>
            </a:r>
            <a:endParaRPr lang="en-US" sz="1000" dirty="0">
              <a:solidFill>
                <a:srgbClr val="0070C0"/>
              </a:solidFill>
              <a:latin typeface="Consolas" panose="020B0609020204030204" pitchFamily="49" charset="0"/>
            </a:endParaRPr>
          </a:p>
        </p:txBody>
      </p:sp>
      <p:sp>
        <p:nvSpPr>
          <p:cNvPr id="5" name="Content Placeholder 4"/>
          <p:cNvSpPr>
            <a:spLocks noGrp="1"/>
          </p:cNvSpPr>
          <p:nvPr>
            <p:ph sz="half" idx="2"/>
          </p:nvPr>
        </p:nvSpPr>
        <p:spPr/>
        <p:txBody>
          <a:bodyPr>
            <a:noAutofit/>
          </a:bodyPr>
          <a:lstStyle/>
          <a:p>
            <a:pPr marL="0" indent="0">
              <a:lnSpc>
                <a:spcPct val="120000"/>
              </a:lnSpc>
              <a:spcBef>
                <a:spcPts val="0"/>
              </a:spcBef>
              <a:buNone/>
            </a:pPr>
            <a:r>
              <a:rPr lang="en-US" sz="1000" dirty="0" smtClean="0">
                <a:solidFill>
                  <a:srgbClr val="0070C0"/>
                </a:solidFill>
                <a:latin typeface="Consolas" panose="020B0609020204030204" pitchFamily="49" charset="0"/>
              </a:rPr>
              <a:t># </a:t>
            </a:r>
            <a:r>
              <a:rPr lang="en-US" sz="1000" dirty="0">
                <a:solidFill>
                  <a:srgbClr val="0070C0"/>
                </a:solidFill>
                <a:latin typeface="Consolas" panose="020B0609020204030204" pitchFamily="49" charset="0"/>
              </a:rPr>
              <a:t>List all countries with population greater than 10,0000,000 (without filter)</a:t>
            </a:r>
          </a:p>
          <a:p>
            <a:pPr marL="0" indent="0">
              <a:lnSpc>
                <a:spcPct val="120000"/>
              </a:lnSpc>
              <a:spcBef>
                <a:spcPts val="0"/>
              </a:spcBef>
              <a:buNone/>
            </a:pPr>
            <a:r>
              <a:rPr lang="en-US" sz="1000" dirty="0">
                <a:solidFill>
                  <a:srgbClr val="0070C0"/>
                </a:solidFill>
                <a:latin typeface="Consolas" panose="020B0609020204030204" pitchFamily="49" charset="0"/>
              </a:rPr>
              <a:t>SELECT ?country ?name  ?pop</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a:solidFill>
                  <a:srgbClr val="0070C0"/>
                </a:solidFill>
                <a:latin typeface="Consolas" panose="020B0609020204030204" pitchFamily="49" charset="0"/>
              </a:rPr>
              <a:t>?country a </a:t>
            </a:r>
            <a:r>
              <a:rPr lang="en-US" sz="1000" dirty="0" err="1">
                <a:solidFill>
                  <a:srgbClr val="0070C0"/>
                </a:solidFill>
                <a:latin typeface="Consolas" panose="020B0609020204030204" pitchFamily="49" charset="0"/>
              </a:rPr>
              <a:t>dbo:Country</a:t>
            </a:r>
            <a:r>
              <a:rPr lang="en-US" sz="1000" dirty="0">
                <a:solidFill>
                  <a:srgbClr val="0070C0"/>
                </a:solidFill>
                <a:latin typeface="Consolas" panose="020B0609020204030204" pitchFamily="49" charset="0"/>
              </a:rPr>
              <a:t> .</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rdfs:label</a:t>
            </a:r>
            <a:r>
              <a:rPr lang="en-US" sz="1000" dirty="0">
                <a:solidFill>
                  <a:srgbClr val="0070C0"/>
                </a:solidFill>
                <a:latin typeface="Consolas" panose="020B0609020204030204" pitchFamily="49" charset="0"/>
              </a:rPr>
              <a:t> ?name.</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dbo:populationTotal</a:t>
            </a:r>
            <a:r>
              <a:rPr lang="en-US" sz="1000" dirty="0">
                <a:solidFill>
                  <a:srgbClr val="0070C0"/>
                </a:solidFill>
                <a:latin typeface="Consolas" panose="020B0609020204030204" pitchFamily="49" charset="0"/>
              </a:rPr>
              <a:t> ?pop.</a:t>
            </a:r>
          </a:p>
          <a:p>
            <a:pPr marL="0" indent="0">
              <a:lnSpc>
                <a:spcPct val="120000"/>
              </a:lnSpc>
              <a:spcBef>
                <a:spcPts val="0"/>
              </a:spcBef>
              <a:buNone/>
            </a:pPr>
            <a:r>
              <a:rPr lang="en-US" sz="1000" dirty="0">
                <a:solidFill>
                  <a:srgbClr val="0070C0"/>
                </a:solidFill>
                <a:latin typeface="Consolas" panose="020B0609020204030204" pitchFamily="49" charset="0"/>
              </a:rPr>
              <a:t>FILTER (?pop &gt; 100000000).</a:t>
            </a:r>
          </a:p>
          <a:p>
            <a:pPr marL="0" indent="0">
              <a:lnSpc>
                <a:spcPct val="120000"/>
              </a:lnSpc>
              <a:spcBef>
                <a:spcPts val="0"/>
              </a:spcBef>
              <a:buNone/>
            </a:pPr>
            <a:r>
              <a:rPr lang="en-US" sz="1000" dirty="0">
                <a:solidFill>
                  <a:srgbClr val="0070C0"/>
                </a:solidFill>
                <a:latin typeface="Consolas" panose="020B0609020204030204" pitchFamily="49" charset="0"/>
              </a:rPr>
              <a:t>}</a:t>
            </a:r>
          </a:p>
          <a:p>
            <a:pPr marL="0" indent="0">
              <a:lnSpc>
                <a:spcPct val="120000"/>
              </a:lnSpc>
              <a:spcBef>
                <a:spcPts val="0"/>
              </a:spcBef>
              <a:buNone/>
            </a:pPr>
            <a:endParaRPr lang="en-US" sz="1000" dirty="0">
              <a:solidFill>
                <a:srgbClr val="0070C0"/>
              </a:solidFill>
              <a:latin typeface="Consolas" panose="020B0609020204030204" pitchFamily="49" charset="0"/>
            </a:endParaRPr>
          </a:p>
          <a:p>
            <a:pPr marL="0" indent="0">
              <a:lnSpc>
                <a:spcPct val="120000"/>
              </a:lnSpc>
              <a:spcBef>
                <a:spcPts val="0"/>
              </a:spcBef>
              <a:buNone/>
            </a:pPr>
            <a:r>
              <a:rPr lang="en-US" sz="1000" dirty="0">
                <a:solidFill>
                  <a:srgbClr val="0070C0"/>
                </a:solidFill>
                <a:latin typeface="Consolas" panose="020B0609020204030204" pitchFamily="49" charset="0"/>
              </a:rPr>
              <a:t># List all countries with population greater than 10,0000,000</a:t>
            </a:r>
          </a:p>
          <a:p>
            <a:pPr marL="0" indent="0">
              <a:lnSpc>
                <a:spcPct val="120000"/>
              </a:lnSpc>
              <a:spcBef>
                <a:spcPts val="0"/>
              </a:spcBef>
              <a:buNone/>
            </a:pPr>
            <a:r>
              <a:rPr lang="en-US" sz="1000" dirty="0">
                <a:solidFill>
                  <a:srgbClr val="0070C0"/>
                </a:solidFill>
                <a:latin typeface="Consolas" panose="020B0609020204030204" pitchFamily="49" charset="0"/>
              </a:rPr>
              <a:t>SELECT ?country ?name  ?pop</a:t>
            </a:r>
          </a:p>
          <a:p>
            <a:pPr marL="0" indent="0">
              <a:lnSpc>
                <a:spcPct val="120000"/>
              </a:lnSpc>
              <a:spcBef>
                <a:spcPts val="0"/>
              </a:spcBef>
              <a:buNone/>
            </a:pPr>
            <a:r>
              <a:rPr lang="en-US" sz="1000" dirty="0">
                <a:solidFill>
                  <a:srgbClr val="0070C0"/>
                </a:solidFill>
                <a:latin typeface="Consolas" panose="020B0609020204030204" pitchFamily="49" charset="0"/>
              </a:rPr>
              <a:t>WHERE {</a:t>
            </a:r>
          </a:p>
          <a:p>
            <a:pPr marL="0" indent="0">
              <a:lnSpc>
                <a:spcPct val="120000"/>
              </a:lnSpc>
              <a:spcBef>
                <a:spcPts val="0"/>
              </a:spcBef>
              <a:buNone/>
            </a:pPr>
            <a:r>
              <a:rPr lang="en-US" sz="1000" dirty="0">
                <a:solidFill>
                  <a:srgbClr val="0070C0"/>
                </a:solidFill>
                <a:latin typeface="Consolas" panose="020B0609020204030204" pitchFamily="49" charset="0"/>
              </a:rPr>
              <a:t>?country a </a:t>
            </a:r>
            <a:r>
              <a:rPr lang="en-US" sz="1000" dirty="0" err="1">
                <a:solidFill>
                  <a:srgbClr val="0070C0"/>
                </a:solidFill>
                <a:latin typeface="Consolas" panose="020B0609020204030204" pitchFamily="49" charset="0"/>
              </a:rPr>
              <a:t>dbo:Country</a:t>
            </a:r>
            <a:r>
              <a:rPr lang="en-US" sz="1000" dirty="0">
                <a:solidFill>
                  <a:srgbClr val="0070C0"/>
                </a:solidFill>
                <a:latin typeface="Consolas" panose="020B0609020204030204" pitchFamily="49" charset="0"/>
              </a:rPr>
              <a:t> .</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rdfs:label</a:t>
            </a:r>
            <a:r>
              <a:rPr lang="en-US" sz="1000" dirty="0">
                <a:solidFill>
                  <a:srgbClr val="0070C0"/>
                </a:solidFill>
                <a:latin typeface="Consolas" panose="020B0609020204030204" pitchFamily="49" charset="0"/>
              </a:rPr>
              <a:t> ?name.</a:t>
            </a:r>
          </a:p>
          <a:p>
            <a:pPr marL="0" indent="0">
              <a:lnSpc>
                <a:spcPct val="120000"/>
              </a:lnSpc>
              <a:spcBef>
                <a:spcPts val="0"/>
              </a:spcBef>
              <a:buNone/>
            </a:pPr>
            <a:r>
              <a:rPr lang="en-US" sz="1000" dirty="0">
                <a:solidFill>
                  <a:srgbClr val="0070C0"/>
                </a:solidFill>
                <a:latin typeface="Consolas" panose="020B0609020204030204" pitchFamily="49" charset="0"/>
              </a:rPr>
              <a:t>FILTER (</a:t>
            </a:r>
            <a:r>
              <a:rPr lang="en-US" sz="1000" dirty="0" err="1">
                <a:solidFill>
                  <a:srgbClr val="0070C0"/>
                </a:solidFill>
                <a:latin typeface="Consolas" panose="020B0609020204030204" pitchFamily="49" charset="0"/>
              </a:rPr>
              <a:t>lang</a:t>
            </a:r>
            <a:r>
              <a:rPr lang="en-US" sz="1000" dirty="0">
                <a:solidFill>
                  <a:srgbClr val="0070C0"/>
                </a:solidFill>
                <a:latin typeface="Consolas" panose="020B0609020204030204" pitchFamily="49" charset="0"/>
              </a:rPr>
              <a:t>(?name) = "</a:t>
            </a:r>
            <a:r>
              <a:rPr lang="en-US" sz="1000" dirty="0" err="1">
                <a:solidFill>
                  <a:srgbClr val="0070C0"/>
                </a:solidFill>
                <a:latin typeface="Consolas" panose="020B0609020204030204" pitchFamily="49" charset="0"/>
              </a:rPr>
              <a:t>en</a:t>
            </a:r>
            <a:r>
              <a:rPr lang="en-US" sz="1000" dirty="0">
                <a:solidFill>
                  <a:srgbClr val="0070C0"/>
                </a:solidFill>
                <a:latin typeface="Consolas" panose="020B0609020204030204" pitchFamily="49" charset="0"/>
              </a:rPr>
              <a:t>").</a:t>
            </a:r>
          </a:p>
          <a:p>
            <a:pPr marL="0" indent="0">
              <a:lnSpc>
                <a:spcPct val="120000"/>
              </a:lnSpc>
              <a:spcBef>
                <a:spcPts val="0"/>
              </a:spcBef>
              <a:buNone/>
            </a:pPr>
            <a:r>
              <a:rPr lang="en-US" sz="1000" dirty="0">
                <a:solidFill>
                  <a:srgbClr val="0070C0"/>
                </a:solidFill>
                <a:latin typeface="Consolas" panose="020B0609020204030204" pitchFamily="49" charset="0"/>
              </a:rPr>
              <a:t>?country </a:t>
            </a:r>
            <a:r>
              <a:rPr lang="en-US" sz="1000" dirty="0" err="1">
                <a:solidFill>
                  <a:srgbClr val="0070C0"/>
                </a:solidFill>
                <a:latin typeface="Consolas" panose="020B0609020204030204" pitchFamily="49" charset="0"/>
              </a:rPr>
              <a:t>dbo:populationTotal</a:t>
            </a:r>
            <a:r>
              <a:rPr lang="en-US" sz="1000" dirty="0">
                <a:solidFill>
                  <a:srgbClr val="0070C0"/>
                </a:solidFill>
                <a:latin typeface="Consolas" panose="020B0609020204030204" pitchFamily="49" charset="0"/>
              </a:rPr>
              <a:t> ?pop.</a:t>
            </a:r>
          </a:p>
          <a:p>
            <a:pPr marL="0" indent="0">
              <a:lnSpc>
                <a:spcPct val="120000"/>
              </a:lnSpc>
              <a:spcBef>
                <a:spcPts val="0"/>
              </a:spcBef>
              <a:buNone/>
            </a:pPr>
            <a:r>
              <a:rPr lang="en-US" sz="1000" dirty="0">
                <a:solidFill>
                  <a:srgbClr val="0070C0"/>
                </a:solidFill>
                <a:latin typeface="Consolas" panose="020B0609020204030204" pitchFamily="49" charset="0"/>
              </a:rPr>
              <a:t>FILTER (?pop &gt; 100000000).</a:t>
            </a:r>
          </a:p>
          <a:p>
            <a:pPr marL="0" indent="0">
              <a:lnSpc>
                <a:spcPct val="120000"/>
              </a:lnSpc>
              <a:spcBef>
                <a:spcPts val="0"/>
              </a:spcBef>
              <a:buNone/>
            </a:pPr>
            <a:r>
              <a:rPr lang="en-US" sz="1000" dirty="0">
                <a:solidFill>
                  <a:srgbClr val="0070C0"/>
                </a:solidFill>
                <a:latin typeface="Consolas" panose="020B0609020204030204" pitchFamily="49" charset="0"/>
              </a:rPr>
              <a:t>}</a:t>
            </a:r>
          </a:p>
          <a:p>
            <a:pPr marL="0" indent="0">
              <a:buNone/>
            </a:pPr>
            <a:endParaRPr lang="en-US" sz="1000" dirty="0">
              <a:solidFill>
                <a:srgbClr val="0070C0"/>
              </a:solidFill>
            </a:endParaRPr>
          </a:p>
        </p:txBody>
      </p:sp>
      <p:sp>
        <p:nvSpPr>
          <p:cNvPr id="4" name="Slide Number Placeholder 3"/>
          <p:cNvSpPr>
            <a:spLocks noGrp="1"/>
          </p:cNvSpPr>
          <p:nvPr>
            <p:ph type="sldNum" sz="quarter" idx="12"/>
          </p:nvPr>
        </p:nvSpPr>
        <p:spPr/>
        <p:txBody>
          <a:bodyPr/>
          <a:lstStyle/>
          <a:p>
            <a:fld id="{A78FC74C-1AAD-4A23-8CBA-CF1A3849B798}" type="slidenum">
              <a:rPr lang="en-US" smtClean="0"/>
              <a:t>97</a:t>
            </a:fld>
            <a:endParaRPr lang="en-US"/>
          </a:p>
        </p:txBody>
      </p:sp>
    </p:spTree>
    <p:extLst>
      <p:ext uri="{BB962C8B-B14F-4D97-AF65-F5344CB8AC3E}">
        <p14:creationId xmlns:p14="http://schemas.microsoft.com/office/powerpoint/2010/main" val="16742510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3" name="Content Placeholder 2"/>
          <p:cNvSpPr>
            <a:spLocks noGrp="1"/>
          </p:cNvSpPr>
          <p:nvPr>
            <p:ph idx="1"/>
          </p:nvPr>
        </p:nvSpPr>
        <p:spPr/>
        <p:txBody>
          <a:bodyPr/>
          <a:lstStyle/>
          <a:p>
            <a:r>
              <a:rPr lang="en-US" dirty="0"/>
              <a:t>Write SPARQL queries to:</a:t>
            </a:r>
          </a:p>
          <a:p>
            <a:pPr marL="914400" lvl="1" indent="-457200">
              <a:buFont typeface="+mj-lt"/>
              <a:buAutoNum type="arabicPeriod"/>
            </a:pPr>
            <a:r>
              <a:rPr lang="en-US" dirty="0"/>
              <a:t>List all countries and their capital cities</a:t>
            </a:r>
          </a:p>
          <a:p>
            <a:pPr lvl="2"/>
            <a:r>
              <a:rPr lang="en-US" dirty="0"/>
              <a:t>Hint: use property </a:t>
            </a:r>
            <a:r>
              <a:rPr lang="en-US" dirty="0" err="1">
                <a:solidFill>
                  <a:srgbClr val="0070C0"/>
                </a:solidFill>
              </a:rPr>
              <a:t>dbo:capital</a:t>
            </a:r>
            <a:endParaRPr lang="en-US" dirty="0">
              <a:solidFill>
                <a:srgbClr val="0070C0"/>
              </a:solidFill>
            </a:endParaRPr>
          </a:p>
          <a:p>
            <a:pPr marL="914400" lvl="1" indent="-457200">
              <a:buFont typeface="+mj-lt"/>
              <a:buAutoNum type="arabicPeriod"/>
            </a:pPr>
            <a:r>
              <a:rPr lang="en-US" dirty="0"/>
              <a:t>Get the capital of </a:t>
            </a:r>
            <a:r>
              <a:rPr lang="en-US" dirty="0" smtClean="0"/>
              <a:t>Japan</a:t>
            </a:r>
          </a:p>
          <a:p>
            <a:pPr marL="914400" lvl="1" indent="-457200">
              <a:buFont typeface="+mj-lt"/>
              <a:buAutoNum type="arabicPeriod"/>
            </a:pPr>
            <a:r>
              <a:rPr lang="en-US" dirty="0" smtClean="0"/>
              <a:t>List </a:t>
            </a:r>
            <a:r>
              <a:rPr lang="en-US" dirty="0"/>
              <a:t>all countries with population greater than 10,0000,000, and their capital </a:t>
            </a:r>
            <a:r>
              <a:rPr lang="en-US" dirty="0" smtClean="0"/>
              <a:t>cities</a:t>
            </a:r>
          </a:p>
          <a:p>
            <a:pPr marL="914400" lvl="1" indent="-457200">
              <a:buFont typeface="+mj-lt"/>
              <a:buAutoNum type="arabicPeriod"/>
            </a:pPr>
            <a:r>
              <a:rPr lang="en-US" dirty="0" smtClean="0"/>
              <a:t>What are the languages spoken in both India and Pakistan</a:t>
            </a:r>
          </a:p>
          <a:p>
            <a:pPr lvl="2"/>
            <a:r>
              <a:rPr lang="en-US" dirty="0" smtClean="0"/>
              <a:t>Hint: </a:t>
            </a:r>
            <a:r>
              <a:rPr lang="en-US" dirty="0"/>
              <a:t>use property </a:t>
            </a:r>
            <a:r>
              <a:rPr lang="en-US" dirty="0" err="1">
                <a:solidFill>
                  <a:srgbClr val="0070C0"/>
                </a:solidFill>
              </a:rPr>
              <a:t>dbo:language</a:t>
            </a:r>
            <a:endParaRPr lang="en-US" dirty="0">
              <a:solidFill>
                <a:srgbClr val="0070C0"/>
              </a:solidFill>
            </a:endParaRPr>
          </a:p>
          <a:p>
            <a:pPr lvl="1"/>
            <a:endParaRPr lang="en-US" dirty="0"/>
          </a:p>
        </p:txBody>
      </p:sp>
      <p:sp>
        <p:nvSpPr>
          <p:cNvPr id="4" name="Slide Number Placeholder 3"/>
          <p:cNvSpPr>
            <a:spLocks noGrp="1"/>
          </p:cNvSpPr>
          <p:nvPr>
            <p:ph type="sldNum" sz="quarter" idx="12"/>
          </p:nvPr>
        </p:nvSpPr>
        <p:spPr/>
        <p:txBody>
          <a:bodyPr/>
          <a:lstStyle/>
          <a:p>
            <a:fld id="{A78FC74C-1AAD-4A23-8CBA-CF1A3849B798}" type="slidenum">
              <a:rPr lang="en-US" smtClean="0"/>
              <a:t>98</a:t>
            </a:fld>
            <a:endParaRPr lang="en-US"/>
          </a:p>
        </p:txBody>
      </p:sp>
    </p:spTree>
    <p:extLst>
      <p:ext uri="{BB962C8B-B14F-4D97-AF65-F5344CB8AC3E}">
        <p14:creationId xmlns:p14="http://schemas.microsoft.com/office/powerpoint/2010/main" val="7652440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1"/>
          <p:cNvSpPr>
            <a:spLocks noGrp="1" noChangeArrowheads="1"/>
          </p:cNvSpPr>
          <p:nvPr>
            <p:ph type="title" idx="4294967295"/>
          </p:nvPr>
        </p:nvSpPr>
        <p:spPr>
          <a:xfrm>
            <a:off x="1716501" y="-33123"/>
            <a:ext cx="8951980" cy="734478"/>
          </a:xfrm>
          <a:ln/>
        </p:spPr>
        <p:txBody>
          <a:bodyPr vert="horz" lIns="91440" tIns="12344" rIns="91440" bIns="45720" rtlCol="0" anchor="ctr">
            <a:normAutofit/>
          </a:bodyPr>
          <a:lstStyle/>
          <a:p>
            <a:pPr>
              <a:lnSpc>
                <a:spcPct val="93000"/>
              </a:lnSpc>
              <a:tabLst>
                <a:tab pos="0" algn="l"/>
                <a:tab pos="650961" algn="l"/>
                <a:tab pos="1303363" algn="l"/>
                <a:tab pos="1955764" algn="l"/>
                <a:tab pos="2608166" algn="l"/>
                <a:tab pos="3260568" algn="l"/>
                <a:tab pos="3912970" algn="l"/>
                <a:tab pos="4565371" algn="l"/>
                <a:tab pos="5217773" algn="l"/>
                <a:tab pos="5870174" algn="l"/>
                <a:tab pos="6522576" algn="l"/>
                <a:tab pos="7174977" algn="l"/>
                <a:tab pos="7827379" algn="l"/>
                <a:tab pos="8479780" algn="l"/>
                <a:tab pos="9132182" algn="l"/>
                <a:tab pos="9784583" algn="l"/>
              </a:tabLst>
            </a:pPr>
            <a:r>
              <a:rPr lang="en-GB" altLang="en-US"/>
              <a:t>Automatic links among open datasets</a:t>
            </a:r>
          </a:p>
        </p:txBody>
      </p:sp>
      <p:sp>
        <p:nvSpPr>
          <p:cNvPr id="129026" name="Rectangle 2"/>
          <p:cNvSpPr>
            <a:spLocks noChangeArrowheads="1"/>
          </p:cNvSpPr>
          <p:nvPr/>
        </p:nvSpPr>
        <p:spPr bwMode="auto">
          <a:xfrm>
            <a:off x="2701564" y="816567"/>
            <a:ext cx="6594453" cy="1173603"/>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&lt;http://dbpedia.org/resource/Amsterdam&gt;</a:t>
            </a:r>
            <a:br>
              <a:rPr lang="en-US" altLang="en-US" sz="1724" b="1">
                <a:latin typeface="Courier New" panose="02070309020205020404" pitchFamily="49" charset="0"/>
              </a:rPr>
            </a:br>
            <a:r>
              <a:rPr lang="en-US" altLang="en-US" sz="1724" b="1">
                <a:latin typeface="Courier New" panose="02070309020205020404" pitchFamily="49" charset="0"/>
              </a:rPr>
              <a:t>  owl:sameAs &lt;http://rdf.freebase.com/ns/...&gt; ;</a:t>
            </a:r>
          </a:p>
          <a:p>
            <a:pPr>
              <a:lnSpc>
                <a:spcPct val="116000"/>
              </a:lnSpc>
            </a:pPr>
            <a:r>
              <a:rPr lang="en-US" altLang="en-US" sz="1724" b="1">
                <a:latin typeface="Courier New" panose="02070309020205020404" pitchFamily="49" charset="0"/>
              </a:rPr>
              <a:t>  owl:sameAs &lt;http://sws.geonames.org/2759793&gt; ;</a:t>
            </a:r>
          </a:p>
          <a:p>
            <a:pPr>
              <a:lnSpc>
                <a:spcPct val="116000"/>
              </a:lnSpc>
            </a:pPr>
            <a:r>
              <a:rPr lang="en-US" altLang="en-US" sz="1724" b="1">
                <a:latin typeface="Courier New" panose="02070309020205020404" pitchFamily="49" charset="0"/>
              </a:rPr>
              <a:t>  ...</a:t>
            </a:r>
          </a:p>
        </p:txBody>
      </p:sp>
      <p:sp>
        <p:nvSpPr>
          <p:cNvPr id="129027" name="Rectangle 3"/>
          <p:cNvSpPr>
            <a:spLocks noChangeArrowheads="1"/>
          </p:cNvSpPr>
          <p:nvPr/>
        </p:nvSpPr>
        <p:spPr bwMode="auto">
          <a:xfrm>
            <a:off x="2046296" y="3296507"/>
            <a:ext cx="7903550" cy="1860779"/>
          </a:xfrm>
          <a:prstGeom prst="rect">
            <a:avLst/>
          </a:prstGeom>
          <a:solidFill>
            <a:srgbClr val="E6E6FF"/>
          </a:solidFill>
          <a:ln>
            <a:noFill/>
          </a:ln>
          <a:effectLst>
            <a:outerShdw dist="101823" dir="2700000" algn="ctr" rotWithShape="0">
              <a:srgbClr val="C0C0C0"/>
            </a:outerShdw>
          </a:effectLst>
          <a:extLst>
            <a:ext uri="{91240B29-F687-4F45-9708-019B960494DF}">
              <a14:hiddenLine xmlns:a14="http://schemas.microsoft.com/office/drawing/2010/main" w="12600">
                <a:solidFill>
                  <a:srgbClr val="000000"/>
                </a:solidFill>
                <a:miter lim="800000"/>
                <a:headEnd/>
                <a:tailEnd/>
              </a14:hiddenLine>
            </a:ext>
          </a:extLst>
        </p:spPr>
        <p:txBody>
          <a:bodyPr lIns="81646" tIns="42456" rIns="81646" bIns="42456">
            <a:spAutoFit/>
          </a:bodyPr>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pPr>
              <a:lnSpc>
                <a:spcPct val="89000"/>
              </a:lnSpc>
            </a:pPr>
            <a:r>
              <a:rPr lang="en-US" altLang="en-US" sz="1724" b="1">
                <a:latin typeface="Courier New" panose="02070309020205020404" pitchFamily="49" charset="0"/>
              </a:rPr>
              <a:t>&lt;http://sws.geonames.org/2759793&gt;</a:t>
            </a:r>
          </a:p>
          <a:p>
            <a:pPr>
              <a:lnSpc>
                <a:spcPct val="116000"/>
              </a:lnSpc>
            </a:pPr>
            <a:r>
              <a:rPr lang="en-US" altLang="en-US" sz="1724" b="1">
                <a:latin typeface="Courier New" panose="02070309020205020404" pitchFamily="49" charset="0"/>
              </a:rPr>
              <a:t>  owl:sameAs &lt;http://dbpedia.org/resource/Amsterdam&gt;</a:t>
            </a:r>
          </a:p>
          <a:p>
            <a:pPr>
              <a:lnSpc>
                <a:spcPct val="116000"/>
              </a:lnSpc>
            </a:pPr>
            <a:r>
              <a:rPr lang="en-US" altLang="en-US" sz="1724" b="1">
                <a:latin typeface="Courier New" panose="02070309020205020404" pitchFamily="49" charset="0"/>
              </a:rPr>
              <a:t>  wgs84_pos:lat “52.3666667” ;</a:t>
            </a:r>
          </a:p>
          <a:p>
            <a:pPr>
              <a:lnSpc>
                <a:spcPct val="116000"/>
              </a:lnSpc>
            </a:pPr>
            <a:r>
              <a:rPr lang="en-US" altLang="en-US" sz="1724" b="1">
                <a:latin typeface="Courier New" panose="02070309020205020404" pitchFamily="49" charset="0"/>
              </a:rPr>
              <a:t>  wgs84_pos:long “4.8833333” ;</a:t>
            </a:r>
          </a:p>
          <a:p>
            <a:pPr>
              <a:lnSpc>
                <a:spcPct val="116000"/>
              </a:lnSpc>
            </a:pPr>
            <a:r>
              <a:rPr lang="en-US" altLang="en-US" sz="1724" b="1">
                <a:latin typeface="Courier New" panose="02070309020205020404" pitchFamily="49" charset="0"/>
              </a:rPr>
              <a:t>  geo:inCountry &lt;http://www.geonames.org/countries/#NL&gt; ;</a:t>
            </a:r>
          </a:p>
          <a:p>
            <a:pPr>
              <a:lnSpc>
                <a:spcPct val="116000"/>
              </a:lnSpc>
            </a:pPr>
            <a:r>
              <a:rPr lang="en-US" altLang="en-US" sz="1724" b="1">
                <a:latin typeface="Courier New" panose="02070309020205020404" pitchFamily="49" charset="0"/>
              </a:rPr>
              <a:t> ...</a:t>
            </a:r>
          </a:p>
        </p:txBody>
      </p:sp>
      <p:sp>
        <p:nvSpPr>
          <p:cNvPr id="129028" name="Text Box 4"/>
          <p:cNvSpPr txBox="1">
            <a:spLocks noChangeArrowheads="1"/>
          </p:cNvSpPr>
          <p:nvPr/>
        </p:nvSpPr>
        <p:spPr bwMode="auto">
          <a:xfrm>
            <a:off x="1740984" y="5986710"/>
            <a:ext cx="8766200" cy="773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46" tIns="82430" rIns="81646" bIns="40823"/>
          <a:lstStyle>
            <a:lvl1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1pPr>
            <a:lvl2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2pPr>
            <a:lvl3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3pPr>
            <a:lvl4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4pPr>
            <a:lvl5pPr>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5pPr>
            <a:lvl6pPr marL="25146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6pPr>
            <a:lvl7pPr marL="29718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7pPr>
            <a:lvl8pPr marL="34290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8pPr>
            <a:lvl9pPr marL="3886200" indent="-228600" defTabSz="449263" fontAlgn="base" hangingPunct="0">
              <a:lnSpc>
                <a:spcPct val="87000"/>
              </a:lnSpc>
              <a:spcBef>
                <a:spcPct val="0"/>
              </a:spcBef>
              <a:spcAft>
                <a:spcPct val="0"/>
              </a:spcAft>
              <a:buClr>
                <a:srgbClr val="000000"/>
              </a:buClr>
              <a:buSzPct val="100000"/>
              <a:buFont typeface="Times New Roman" panose="02020603050405020304" pitchFamily="18" charset="0"/>
              <a:tabLst>
                <a:tab pos="0" algn="l"/>
                <a:tab pos="717550" algn="l"/>
                <a:tab pos="1436688" algn="l"/>
                <a:tab pos="2155825" algn="l"/>
                <a:tab pos="2874963" algn="l"/>
                <a:tab pos="3594100" algn="l"/>
                <a:tab pos="4313238" algn="l"/>
                <a:tab pos="5032375" algn="l"/>
                <a:tab pos="5751513" algn="l"/>
                <a:tab pos="6470650" algn="l"/>
                <a:tab pos="7189788" algn="l"/>
                <a:tab pos="7908925" algn="l"/>
                <a:tab pos="8628063" algn="l"/>
                <a:tab pos="9347200" algn="l"/>
                <a:tab pos="10066338" algn="l"/>
                <a:tab pos="10785475" algn="l"/>
              </a:tabLst>
              <a:defRPr sz="2800">
                <a:solidFill>
                  <a:srgbClr val="000000"/>
                </a:solidFill>
                <a:latin typeface="Arial" panose="020B0604020202020204" pitchFamily="34" charset="0"/>
              </a:defRPr>
            </a:lvl9pPr>
          </a:lstStyle>
          <a:p>
            <a:r>
              <a:rPr lang="en-US" altLang="en-US" sz="2540"/>
              <a:t>Processors can switch automatically from one to the other…</a:t>
            </a:r>
          </a:p>
          <a:p>
            <a:endParaRPr lang="en-US" altLang="en-US" sz="2540"/>
          </a:p>
        </p:txBody>
      </p:sp>
      <p:sp>
        <p:nvSpPr>
          <p:cNvPr id="129029" name="Line 5"/>
          <p:cNvSpPr>
            <a:spLocks noChangeShapeType="1"/>
          </p:cNvSpPr>
          <p:nvPr/>
        </p:nvSpPr>
        <p:spPr bwMode="auto">
          <a:xfrm flipV="1">
            <a:off x="8381521" y="2446818"/>
            <a:ext cx="326915" cy="1146360"/>
          </a:xfrm>
          <a:prstGeom prst="line">
            <a:avLst/>
          </a:prstGeom>
          <a:noFill/>
          <a:ln w="360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
        <p:nvSpPr>
          <p:cNvPr id="129030" name="Line 6"/>
          <p:cNvSpPr>
            <a:spLocks noChangeShapeType="1"/>
          </p:cNvSpPr>
          <p:nvPr/>
        </p:nvSpPr>
        <p:spPr bwMode="auto">
          <a:xfrm flipH="1">
            <a:off x="5277996" y="1795870"/>
            <a:ext cx="1798748" cy="1468954"/>
          </a:xfrm>
          <a:prstGeom prst="line">
            <a:avLst/>
          </a:prstGeom>
          <a:noFill/>
          <a:ln w="360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33"/>
          </a:p>
        </p:txBody>
      </p:sp>
    </p:spTree>
    <p:extLst>
      <p:ext uri="{BB962C8B-B14F-4D97-AF65-F5344CB8AC3E}">
        <p14:creationId xmlns:p14="http://schemas.microsoft.com/office/powerpoint/2010/main" val="5893765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8308</TotalTime>
  <Words>6015</Words>
  <Application>Microsoft Office PowerPoint</Application>
  <PresentationFormat>Widescreen</PresentationFormat>
  <Paragraphs>1031</Paragraphs>
  <Slides>104</Slides>
  <Notes>41</Notes>
  <HiddenSlides>1</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104</vt:i4>
      </vt:variant>
    </vt:vector>
  </HeadingPairs>
  <TitlesOfParts>
    <vt:vector size="124" baseType="lpstr">
      <vt:lpstr>ＭＳ Ｐゴシック</vt:lpstr>
      <vt:lpstr>SimSun</vt:lpstr>
      <vt:lpstr>SimSun</vt:lpstr>
      <vt:lpstr>Arial</vt:lpstr>
      <vt:lpstr>Arial Unicode MS</vt:lpstr>
      <vt:lpstr>Avenir Heavy</vt:lpstr>
      <vt:lpstr>Calibri</vt:lpstr>
      <vt:lpstr>Calibri Light</vt:lpstr>
      <vt:lpstr>Consolas</vt:lpstr>
      <vt:lpstr>Courier New</vt:lpstr>
      <vt:lpstr>Futura Lt</vt:lpstr>
      <vt:lpstr>Georgia</vt:lpstr>
      <vt:lpstr>Symbol</vt:lpstr>
      <vt:lpstr>Tahoma</vt:lpstr>
      <vt:lpstr>Times New Roman</vt:lpstr>
      <vt:lpstr>Trebuchet MS</vt:lpstr>
      <vt:lpstr>Wingdings</vt:lpstr>
      <vt:lpstr>YhbgdqGjnffrTxvfbjAdvP4C4E51</vt:lpstr>
      <vt:lpstr>Office Theme</vt:lpstr>
      <vt:lpstr>Bitmap</vt:lpstr>
      <vt:lpstr>CPSC 583 Expert Systems Design Theory</vt:lpstr>
      <vt:lpstr>Expert system: facts + rules</vt:lpstr>
      <vt:lpstr>Semantic Web</vt:lpstr>
      <vt:lpstr>The problem?</vt:lpstr>
      <vt:lpstr>Today’s Web</vt:lpstr>
      <vt:lpstr>Limitations of Web search</vt:lpstr>
      <vt:lpstr>The Syntactic Web</vt:lpstr>
      <vt:lpstr>Consider a typical web page</vt:lpstr>
      <vt:lpstr>i.e. the Syntactic Web is…</vt:lpstr>
      <vt:lpstr>What about XML?</vt:lpstr>
      <vt:lpstr>XML</vt:lpstr>
      <vt:lpstr>XML: Document = labeled tree</vt:lpstr>
      <vt:lpstr>But XML tags don’t have a commonly accepted meaning</vt:lpstr>
      <vt:lpstr>XML</vt:lpstr>
      <vt:lpstr>XML: limitations for semantic markup</vt:lpstr>
      <vt:lpstr>XML is a first step</vt:lpstr>
      <vt:lpstr>The solution(?)</vt:lpstr>
      <vt:lpstr>semantic web and Semantic Web</vt:lpstr>
      <vt:lpstr>Semantic Web languages today</vt:lpstr>
      <vt:lpstr>Resource Description  Framework (RDF)</vt:lpstr>
      <vt:lpstr>The RDF Data Model</vt:lpstr>
      <vt:lpstr>RDF</vt:lpstr>
      <vt:lpstr>RDF: Basic Ideas</vt:lpstr>
      <vt:lpstr>URIs are the foundation</vt:lpstr>
      <vt:lpstr>What does a URI mean?</vt:lpstr>
      <vt:lpstr>RDF: Basic Ideas</vt:lpstr>
      <vt:lpstr>Values</vt:lpstr>
      <vt:lpstr>Data Types</vt:lpstr>
      <vt:lpstr>RDF triple = Edge in a graph</vt:lpstr>
      <vt:lpstr>RDF for semantic annotation</vt:lpstr>
      <vt:lpstr>Three Views of a Statement</vt:lpstr>
      <vt:lpstr>Serializing RDF</vt:lpstr>
      <vt:lpstr>N3 notation for RDF</vt:lpstr>
      <vt:lpstr>N3 triple representation</vt:lpstr>
      <vt:lpstr>RDF Example</vt:lpstr>
      <vt:lpstr>N3 triple representation</vt:lpstr>
      <vt:lpstr>Class work</vt:lpstr>
      <vt:lpstr>Triples as logical formula</vt:lpstr>
      <vt:lpstr>Binary Predicates</vt:lpstr>
      <vt:lpstr>Binary Predicates</vt:lpstr>
      <vt:lpstr>Class work</vt:lpstr>
      <vt:lpstr>Class work</vt:lpstr>
      <vt:lpstr>RDF Schema</vt:lpstr>
      <vt:lpstr>RDF Schema</vt:lpstr>
      <vt:lpstr>What does RDF Schema add?</vt:lpstr>
      <vt:lpstr>Why Classes are Useful</vt:lpstr>
      <vt:lpstr>Why Classes are Useful</vt:lpstr>
      <vt:lpstr>Class Hierarchy Example</vt:lpstr>
      <vt:lpstr>Inheritance in Class Hierarchies</vt:lpstr>
      <vt:lpstr>Core Classes</vt:lpstr>
      <vt:lpstr>Core Properties</vt:lpstr>
      <vt:lpstr>Examples </vt:lpstr>
      <vt:lpstr>Utility Properties</vt:lpstr>
      <vt:lpstr>Example: A University</vt:lpstr>
      <vt:lpstr>Ontology editor (Protégé)</vt:lpstr>
      <vt:lpstr>Some applications</vt:lpstr>
      <vt:lpstr>Database integration</vt:lpstr>
      <vt:lpstr>Data Integration</vt:lpstr>
      <vt:lpstr>Database integration</vt:lpstr>
      <vt:lpstr>Data and Ontology Integration</vt:lpstr>
      <vt:lpstr>Ontology Integration Tasks</vt:lpstr>
      <vt:lpstr>Applications of Ontologies</vt:lpstr>
      <vt:lpstr>Applications of Ontologies</vt:lpstr>
      <vt:lpstr>Applications of Ontologies</vt:lpstr>
      <vt:lpstr>Choosing vocabularies for RDF data</vt:lpstr>
      <vt:lpstr>FOAF: Friend of a friend</vt:lpstr>
      <vt:lpstr>FOAF Vocabulary:</vt:lpstr>
      <vt:lpstr>FOAF: Basic Idea</vt:lpstr>
      <vt:lpstr>Basic example</vt:lpstr>
      <vt:lpstr>FOAF basic concepts</vt:lpstr>
      <vt:lpstr>FOAF basic properties</vt:lpstr>
      <vt:lpstr>Create your own FOAF</vt:lpstr>
      <vt:lpstr>Publish your FOAF description</vt:lpstr>
      <vt:lpstr>FOAF Conclusions</vt:lpstr>
      <vt:lpstr>Apache Jena</vt:lpstr>
      <vt:lpstr>RDFLib</vt:lpstr>
      <vt:lpstr>Querying an RDF knowledgebase: SPARQL</vt:lpstr>
      <vt:lpstr>SPARQL example</vt:lpstr>
      <vt:lpstr>Querying an RDF knowledgebase: SPARQL</vt:lpstr>
      <vt:lpstr>SPARQL</vt:lpstr>
      <vt:lpstr>SELECT-FROM-WHERE</vt:lpstr>
      <vt:lpstr>Example</vt:lpstr>
      <vt:lpstr>Example</vt:lpstr>
      <vt:lpstr>Implicit join</vt:lpstr>
      <vt:lpstr>Implicit Join </vt:lpstr>
      <vt:lpstr>Class work</vt:lpstr>
      <vt:lpstr>Class work (contd.)</vt:lpstr>
      <vt:lpstr>Optional Patterns</vt:lpstr>
      <vt:lpstr>Optional Patterns</vt:lpstr>
      <vt:lpstr>Optional Patterns</vt:lpstr>
      <vt:lpstr>Optional Patterns</vt:lpstr>
      <vt:lpstr>Optional Patterns</vt:lpstr>
      <vt:lpstr>Linking Open Data Project</vt:lpstr>
      <vt:lpstr>Example data source: DBpedia</vt:lpstr>
      <vt:lpstr>Extracting Wikipedia structured data </vt:lpstr>
      <vt:lpstr>DBpedia SPARQL Explorer</vt:lpstr>
      <vt:lpstr>Sample SPARQL queries</vt:lpstr>
      <vt:lpstr>Class work</vt:lpstr>
      <vt:lpstr>Automatic links among open datasets</vt:lpstr>
      <vt:lpstr>RDF Summary</vt:lpstr>
      <vt:lpstr>RDFS as an Ontology Language</vt:lpstr>
      <vt:lpstr>RDFS as an Ontology Language</vt:lpstr>
      <vt:lpstr>Logical entailment</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anandvp</dc:creator>
  <cp:lastModifiedBy>Panangadan, Anand</cp:lastModifiedBy>
  <cp:revision>409</cp:revision>
  <cp:lastPrinted>2015-11-17T06:10:29Z</cp:lastPrinted>
  <dcterms:created xsi:type="dcterms:W3CDTF">2015-09-15T20:27:29Z</dcterms:created>
  <dcterms:modified xsi:type="dcterms:W3CDTF">2024-11-01T01:50:29Z</dcterms:modified>
</cp:coreProperties>
</file>