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445" r:id="rId3"/>
    <p:sldId id="485" r:id="rId4"/>
    <p:sldId id="516" r:id="rId5"/>
    <p:sldId id="529" r:id="rId6"/>
    <p:sldId id="530" r:id="rId7"/>
    <p:sldId id="531" r:id="rId8"/>
    <p:sldId id="517" r:id="rId9"/>
    <p:sldId id="518" r:id="rId10"/>
    <p:sldId id="563" r:id="rId11"/>
    <p:sldId id="519" r:id="rId12"/>
    <p:sldId id="493" r:id="rId13"/>
    <p:sldId id="521" r:id="rId14"/>
    <p:sldId id="520" r:id="rId15"/>
    <p:sldId id="486" r:id="rId16"/>
    <p:sldId id="528" r:id="rId17"/>
    <p:sldId id="522" r:id="rId18"/>
    <p:sldId id="495" r:id="rId19"/>
    <p:sldId id="525" r:id="rId20"/>
    <p:sldId id="523" r:id="rId21"/>
    <p:sldId id="524" r:id="rId22"/>
    <p:sldId id="506" r:id="rId23"/>
    <p:sldId id="526" r:id="rId24"/>
    <p:sldId id="508" r:id="rId25"/>
    <p:sldId id="510" r:id="rId26"/>
    <p:sldId id="527" r:id="rId27"/>
    <p:sldId id="466" r:id="rId28"/>
    <p:sldId id="509" r:id="rId29"/>
    <p:sldId id="532" r:id="rId30"/>
    <p:sldId id="533" r:id="rId31"/>
    <p:sldId id="539" r:id="rId32"/>
    <p:sldId id="559" r:id="rId33"/>
    <p:sldId id="560" r:id="rId34"/>
    <p:sldId id="561" r:id="rId35"/>
    <p:sldId id="562" r:id="rId36"/>
    <p:sldId id="557" r:id="rId37"/>
    <p:sldId id="542" r:id="rId38"/>
    <p:sldId id="543" r:id="rId39"/>
    <p:sldId id="5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sorterViewPr>
    <p:cViewPr varScale="1">
      <p:scale>
        <a:sx n="1" d="1"/>
        <a:sy n="1" d="1"/>
      </p:scale>
      <p:origin x="0" y="-58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E37E5-3790-4B06-8EC3-D07AA97CCF9F}"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E58C9-17CC-46A3-9DA2-B7EF30A2929E}" type="slidenum">
              <a:rPr lang="en-US" smtClean="0"/>
              <a:t>‹#›</a:t>
            </a:fld>
            <a:endParaRPr lang="en-US"/>
          </a:p>
        </p:txBody>
      </p:sp>
    </p:spTree>
    <p:extLst>
      <p:ext uri="{BB962C8B-B14F-4D97-AF65-F5344CB8AC3E}">
        <p14:creationId xmlns:p14="http://schemas.microsoft.com/office/powerpoint/2010/main" val="163153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3B73A-FAE7-4746-BC87-54E73E78C10C}" type="slidenum">
              <a:rPr lang="en-US" altLang="en-US"/>
              <a:pPr/>
              <a:t>2</a:t>
            </a:fld>
            <a:endParaRPr lang="en-US" alt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27457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400fc5f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400fc5f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50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400fc5f8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400fc5f8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79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400fc5f8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400fc5f8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972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400fc5f8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400fc5f8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48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400fc5f88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400fc5f88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43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400fc5f88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400fc5f88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075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400fc5f88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400fc5f88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010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400fc5f88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400fc5f88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19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da56f43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da56f4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488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da56f43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da56f4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2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the semantic web</a:t>
            </a:r>
          </a:p>
          <a:p>
            <a:r>
              <a:rPr lang="en-US" dirty="0" smtClean="0"/>
              <a:t>Ontology – representation of the semantic web</a:t>
            </a:r>
          </a:p>
          <a:p>
            <a:r>
              <a:rPr lang="en-US" dirty="0" smtClean="0"/>
              <a:t>Examples: Is-a: type; part-of: interrelationship;</a:t>
            </a:r>
            <a:r>
              <a:rPr lang="en-US" baseline="0" dirty="0" smtClean="0"/>
              <a:t> feature: property</a:t>
            </a:r>
          </a:p>
          <a:p>
            <a:r>
              <a:rPr lang="en-US" baseline="0" dirty="0" smtClean="0"/>
              <a:t>We consider both schema and content in our work</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5</a:t>
            </a:fld>
            <a:endParaRPr lang="zh-CN" altLang="en-US"/>
          </a:p>
        </p:txBody>
      </p:sp>
    </p:spTree>
    <p:extLst>
      <p:ext uri="{BB962C8B-B14F-4D97-AF65-F5344CB8AC3E}">
        <p14:creationId xmlns:p14="http://schemas.microsoft.com/office/powerpoint/2010/main" val="1524731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the semantic web</a:t>
            </a:r>
          </a:p>
          <a:p>
            <a:r>
              <a:rPr lang="en-US" dirty="0" smtClean="0"/>
              <a:t>Ontology – representation of the semantic web</a:t>
            </a:r>
          </a:p>
          <a:p>
            <a:r>
              <a:rPr lang="en-US" dirty="0" smtClean="0"/>
              <a:t>Examples: Is-a: type; part-of: interrelationship;</a:t>
            </a:r>
            <a:r>
              <a:rPr lang="en-US" baseline="0" dirty="0" smtClean="0"/>
              <a:t> feature: property</a:t>
            </a:r>
          </a:p>
          <a:p>
            <a:r>
              <a:rPr lang="en-US" baseline="0" dirty="0" smtClean="0"/>
              <a:t>We consider both schema and content in our work</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6</a:t>
            </a:fld>
            <a:endParaRPr lang="zh-CN" altLang="en-US"/>
          </a:p>
        </p:txBody>
      </p:sp>
    </p:spTree>
    <p:extLst>
      <p:ext uri="{BB962C8B-B14F-4D97-AF65-F5344CB8AC3E}">
        <p14:creationId xmlns:p14="http://schemas.microsoft.com/office/powerpoint/2010/main" val="114821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8E6E6-B48F-4ADB-8025-8242611A64D8}" type="slidenum">
              <a:rPr lang="en-US" altLang="en-US"/>
              <a:pPr/>
              <a:t>7</a:t>
            </a:fld>
            <a:endParaRPr lang="en-US" altLang="en-US"/>
          </a:p>
        </p:txBody>
      </p:sp>
      <p:sp>
        <p:nvSpPr>
          <p:cNvPr id="25602"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r>
              <a:rPr lang="en-US" altLang="en-US"/>
              <a:t>In Information Science, an ontology is the product of an attempt to formulate an exhaustive and rigorous conceptual schema about a domain. This domain does not have to be the complete knowledge of that topic, but purely a domain of interest decided upon by the creator of the ontology.</a:t>
            </a:r>
          </a:p>
          <a:p>
            <a:endParaRPr lang="en-US" altLang="en-US"/>
          </a:p>
          <a:p>
            <a:r>
              <a:rPr lang="en-US" altLang="en-US"/>
              <a:t>An ontology is typically a hierarchical data structure containing all the relevant entities and their relationships and rules within that domain (e.g., a domain ontology). However, computational ontology does not have to be hierarchical at all. The computer science usage of the term ontology is derived from the much older usage of the term ontology in philosophy.</a:t>
            </a:r>
          </a:p>
          <a:p>
            <a:endParaRPr lang="en-US" altLang="en-US"/>
          </a:p>
          <a:p>
            <a:r>
              <a:rPr lang="en-US" altLang="en-US"/>
              <a:t>An ontology which is not tied to a particular problem domain but attempts to describe general entities is known as a foundation ontology or upper ontology. Typically, more specialized domain specific schemata must be created to make the data useful for real world decisions.</a:t>
            </a:r>
          </a:p>
        </p:txBody>
      </p:sp>
    </p:spTree>
    <p:extLst>
      <p:ext uri="{BB962C8B-B14F-4D97-AF65-F5344CB8AC3E}">
        <p14:creationId xmlns:p14="http://schemas.microsoft.com/office/powerpoint/2010/main" val="2121496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400fc5f88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400fc5f8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06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400fc5f8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400fc5f8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434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400fc5f88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400fc5f8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66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234DC0-FCCD-4446-93F0-64807BDA1FE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256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34DC0-FCCD-4446-93F0-64807BDA1FE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4072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34DC0-FCCD-4446-93F0-64807BDA1FE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649472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51575"/>
            <a:ext cx="2844800" cy="476250"/>
          </a:xfrm>
        </p:spPr>
        <p:txBody>
          <a:bodyPr/>
          <a:lstStyle>
            <a:lvl1pPr>
              <a:defRPr/>
            </a:lvl1pPr>
          </a:lstStyle>
          <a:p>
            <a:endParaRPr lang="el-GR" altLang="en-US"/>
          </a:p>
        </p:txBody>
      </p:sp>
      <p:sp>
        <p:nvSpPr>
          <p:cNvPr id="6" name="Slide Number Placeholder 5"/>
          <p:cNvSpPr>
            <a:spLocks noGrp="1"/>
          </p:cNvSpPr>
          <p:nvPr>
            <p:ph type="sldNum" sz="quarter" idx="11"/>
          </p:nvPr>
        </p:nvSpPr>
        <p:spPr>
          <a:xfrm>
            <a:off x="8737600" y="6248400"/>
            <a:ext cx="2844800" cy="476250"/>
          </a:xfrm>
        </p:spPr>
        <p:txBody>
          <a:bodyPr/>
          <a:lstStyle>
            <a:lvl1pPr>
              <a:defRPr/>
            </a:lvl1pPr>
          </a:lstStyle>
          <a:p>
            <a:fld id="{419B2F71-6822-4B8D-A694-E2DF52886141}" type="slidenum">
              <a:rPr lang="el-GR" altLang="en-US"/>
              <a:pPr/>
              <a:t>‹#›</a:t>
            </a:fld>
            <a:endParaRPr lang="el-GR" altLang="en-US"/>
          </a:p>
        </p:txBody>
      </p:sp>
      <p:sp>
        <p:nvSpPr>
          <p:cNvPr id="7" name="Footer Placeholder 6"/>
          <p:cNvSpPr>
            <a:spLocks noGrp="1"/>
          </p:cNvSpPr>
          <p:nvPr>
            <p:ph type="ftr" sz="quarter" idx="12"/>
          </p:nvPr>
        </p:nvSpPr>
        <p:spPr>
          <a:xfrm>
            <a:off x="4165600" y="6248400"/>
            <a:ext cx="3860800" cy="476250"/>
          </a:xfrm>
        </p:spPr>
        <p:txBody>
          <a:bodyPr/>
          <a:lstStyle>
            <a:lvl1pPr>
              <a:defRPr/>
            </a:lvl1pPr>
          </a:lstStyle>
          <a:p>
            <a:endParaRPr lang="el-GR" altLang="en-US"/>
          </a:p>
        </p:txBody>
      </p:sp>
    </p:spTree>
    <p:extLst>
      <p:ext uri="{BB962C8B-B14F-4D97-AF65-F5344CB8AC3E}">
        <p14:creationId xmlns:p14="http://schemas.microsoft.com/office/powerpoint/2010/main" val="1319173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90655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299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34DC0-FCCD-4446-93F0-64807BDA1FE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546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234DC0-FCCD-4446-93F0-64807BDA1FE4}"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10509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234DC0-FCCD-4446-93F0-64807BDA1FE4}"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0924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234DC0-FCCD-4446-93F0-64807BDA1FE4}"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9488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234DC0-FCCD-4446-93F0-64807BDA1FE4}"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061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34DC0-FCCD-4446-93F0-64807BDA1FE4}"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59875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34DC0-FCCD-4446-93F0-64807BDA1FE4}"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48435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34DC0-FCCD-4446-93F0-64807BDA1FE4}"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8914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34DC0-FCCD-4446-93F0-64807BDA1FE4}" type="datetimeFigureOut">
              <a:rPr lang="en-US" smtClean="0"/>
              <a:t>10/17/2024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C74C-1AAD-4A23-8CBA-CF1A3849B798}" type="slidenum">
              <a:rPr lang="en-US" smtClean="0"/>
              <a:t>‹#›</a:t>
            </a:fld>
            <a:endParaRPr lang="en-US"/>
          </a:p>
        </p:txBody>
      </p:sp>
    </p:spTree>
    <p:extLst>
      <p:ext uri="{BB962C8B-B14F-4D97-AF65-F5344CB8AC3E}">
        <p14:creationId xmlns:p14="http://schemas.microsoft.com/office/powerpoint/2010/main" val="193651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cmu.edu/~./15381-f18/Lecture%20Slides/1016_knowledge_representation_2018.pp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og.google/products/search/about-knowledge-graph-and-knowledge-panels/" TargetMode="External"/><Relationship Id="rId2" Type="http://schemas.openxmlformats.org/officeDocument/2006/relationships/hyperlink" Target="https://www.dbpedia.org/about/" TargetMode="External"/><Relationship Id="rId1" Type="http://schemas.openxmlformats.org/officeDocument/2006/relationships/slideLayout" Target="../slideLayouts/slideLayout5.xml"/><Relationship Id="rId6" Type="http://schemas.openxmlformats.org/officeDocument/2006/relationships/hyperlink" Target="https://ppdm.org/ppdm/PPDM/IPDS/PPDM_Data_Model/PPDM/PPDM_3.9_Data_Model.aspx" TargetMode="External"/><Relationship Id="rId5" Type="http://schemas.openxmlformats.org/officeDocument/2006/relationships/hyperlink" Target="https://en.wikipedia.org/wiki/SNOMED_CT" TargetMode="External"/><Relationship Id="rId4" Type="http://schemas.openxmlformats.org/officeDocument/2006/relationships/hyperlink" Target="https://en.wikipedia.org/wiki/Cy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CPSC 583</a:t>
            </a:r>
            <a:br>
              <a:rPr lang="en-US" dirty="0" smtClean="0"/>
            </a:br>
            <a:r>
              <a:rPr lang="en-US" dirty="0" smtClean="0"/>
              <a:t>Expert Systems Design Theory</a:t>
            </a:r>
            <a:endParaRPr lang="en-US" dirty="0"/>
          </a:p>
        </p:txBody>
      </p:sp>
      <p:sp>
        <p:nvSpPr>
          <p:cNvPr id="3" name="Subtitle 2"/>
          <p:cNvSpPr>
            <a:spLocks noGrp="1"/>
          </p:cNvSpPr>
          <p:nvPr>
            <p:ph type="subTitle" idx="1"/>
          </p:nvPr>
        </p:nvSpPr>
        <p:spPr/>
        <p:txBody>
          <a:bodyPr/>
          <a:lstStyle/>
          <a:p>
            <a:r>
              <a:rPr lang="en-US" dirty="0"/>
              <a:t>Dr. Anand </a:t>
            </a:r>
            <a:r>
              <a:rPr lang="en-US" dirty="0" err="1" smtClean="0"/>
              <a:t>Panangadan</a:t>
            </a:r>
            <a:endParaRPr lang="en-US" dirty="0" smtClean="0"/>
          </a:p>
          <a:p>
            <a:r>
              <a:rPr lang="en-US" dirty="0" smtClean="0"/>
              <a:t>apanangadan@fullerton.edu</a:t>
            </a:r>
            <a:endParaRPr lang="en-US" dirty="0"/>
          </a:p>
        </p:txBody>
      </p:sp>
    </p:spTree>
    <p:extLst>
      <p:ext uri="{BB962C8B-B14F-4D97-AF65-F5344CB8AC3E}">
        <p14:creationId xmlns:p14="http://schemas.microsoft.com/office/powerpoint/2010/main" val="4257088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Objects and </a:t>
            </a:r>
            <a:r>
              <a:rPr lang="en-US" dirty="0"/>
              <a:t>Categories</a:t>
            </a:r>
          </a:p>
        </p:txBody>
      </p:sp>
      <p:sp>
        <p:nvSpPr>
          <p:cNvPr id="3" name="Content Placeholder 2"/>
          <p:cNvSpPr>
            <a:spLocks noGrp="1"/>
          </p:cNvSpPr>
          <p:nvPr>
            <p:ph idx="1"/>
          </p:nvPr>
        </p:nvSpPr>
        <p:spPr/>
        <p:txBody>
          <a:bodyPr/>
          <a:lstStyle/>
          <a:p>
            <a:r>
              <a:rPr lang="en-US" dirty="0" smtClean="0"/>
              <a:t>instance-Of relationship</a:t>
            </a:r>
          </a:p>
          <a:p>
            <a:pPr lvl="1"/>
            <a:r>
              <a:rPr lang="en-US" dirty="0" smtClean="0"/>
              <a:t>Japan instance-Of Country.</a:t>
            </a:r>
          </a:p>
          <a:p>
            <a:pPr lvl="1"/>
            <a:r>
              <a:rPr lang="en-US" dirty="0" smtClean="0"/>
              <a:t>CPSC131 </a:t>
            </a:r>
            <a:r>
              <a:rPr lang="en-US" dirty="0"/>
              <a:t>instance-Of </a:t>
            </a:r>
            <a:r>
              <a:rPr lang="en-US" dirty="0" smtClean="0"/>
              <a:t>Class.</a:t>
            </a:r>
            <a:endParaRPr lang="en-US" dirty="0" smtClean="0"/>
          </a:p>
          <a:p>
            <a:pPr lvl="1"/>
            <a:r>
              <a:rPr lang="en-US" dirty="0" smtClean="0"/>
              <a:t>…</a:t>
            </a:r>
          </a:p>
          <a:p>
            <a:r>
              <a:rPr lang="en-US" dirty="0" err="1" smtClean="0"/>
              <a:t>rdf:type</a:t>
            </a:r>
            <a:r>
              <a:rPr lang="en-US" dirty="0" smtClean="0"/>
              <a:t> in Semantic Web</a:t>
            </a:r>
            <a:endParaRPr lang="en-US" dirty="0"/>
          </a:p>
        </p:txBody>
      </p:sp>
    </p:spTree>
    <p:extLst>
      <p:ext uri="{BB962C8B-B14F-4D97-AF65-F5344CB8AC3E}">
        <p14:creationId xmlns:p14="http://schemas.microsoft.com/office/powerpoint/2010/main" val="3257846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Categories in FOL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Two approaches to represent “b is a basketball”</a:t>
                </a:r>
              </a:p>
              <a:p>
                <a:endParaRPr lang="en-US" dirty="0"/>
              </a:p>
              <a:p>
                <a:pPr marL="514350" indent="-514350">
                  <a:buAutoNum type="arabicPeriod"/>
                </a:pPr>
                <a:r>
                  <a:rPr lang="en-US" dirty="0" smtClean="0"/>
                  <a:t>Basketball(b)</a:t>
                </a:r>
              </a:p>
              <a:p>
                <a:pPr lvl="1"/>
                <a:r>
                  <a:rPr lang="en-US" dirty="0" smtClean="0"/>
                  <a:t>Basketball is a </a:t>
                </a:r>
                <a:r>
                  <a:rPr lang="en-US" dirty="0" smtClean="0">
                    <a:solidFill>
                      <a:srgbClr val="FF0000"/>
                    </a:solidFill>
                  </a:rPr>
                  <a:t>predicate</a:t>
                </a:r>
              </a:p>
              <a:p>
                <a:pPr marL="514350" indent="-514350">
                  <a:buFont typeface="+mj-lt"/>
                  <a:buAutoNum type="arabicPeriod"/>
                </a:pPr>
                <a:r>
                  <a:rPr lang="en-US" dirty="0" smtClean="0"/>
                  <a:t>Member(b, Basketballs)</a:t>
                </a:r>
              </a:p>
              <a:p>
                <a:pPr lvl="1"/>
                <a:r>
                  <a:rPr lang="en-US" dirty="0" smtClean="0"/>
                  <a:t>Basketballs is an </a:t>
                </a:r>
                <a:r>
                  <a:rPr lang="en-US" dirty="0" smtClean="0">
                    <a:solidFill>
                      <a:srgbClr val="FF0000"/>
                    </a:solidFill>
                  </a:rPr>
                  <a:t>object</a:t>
                </a:r>
              </a:p>
              <a:p>
                <a:pPr lvl="1"/>
                <a:r>
                  <a:rPr lang="en-US" dirty="0" smtClean="0"/>
                  <a:t>Called </a:t>
                </a:r>
                <a:r>
                  <a:rPr lang="en-US" i="1" dirty="0" smtClean="0">
                    <a:solidFill>
                      <a:srgbClr val="FF0000"/>
                    </a:solidFill>
                  </a:rPr>
                  <a:t>Reification</a:t>
                </a:r>
              </a:p>
              <a:p>
                <a:r>
                  <a:rPr lang="en-US" dirty="0" smtClean="0"/>
                  <a:t>Both approaches represent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𝐵𝑎𝑠𝑘𝑒𝑡𝑏𝑎𝑙𝑙𝑠</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12496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smtClean="0"/>
              <a:t>Relationships between Categories</a:t>
            </a:r>
            <a:endParaRPr dirty="0"/>
          </a:p>
        </p:txBody>
      </p:sp>
      <p:sp>
        <p:nvSpPr>
          <p:cNvPr id="129" name="Google Shape;129;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 dirty="0" smtClean="0"/>
              <a:t>Subcategory/Subset</a:t>
            </a:r>
          </a:p>
          <a:p>
            <a:pPr lvl="1"/>
            <a:r>
              <a:rPr lang="en" dirty="0" smtClean="0"/>
              <a:t>Subset(Mammals</a:t>
            </a:r>
            <a:r>
              <a:rPr lang="en" dirty="0"/>
              <a:t>, Vertebrates</a:t>
            </a:r>
            <a:r>
              <a:rPr lang="en" dirty="0" smtClean="0"/>
              <a:t>)</a:t>
            </a:r>
          </a:p>
          <a:p>
            <a:r>
              <a:rPr lang="en" dirty="0" smtClean="0"/>
              <a:t>The most important relationship</a:t>
            </a:r>
          </a:p>
          <a:p>
            <a:pPr lvl="1"/>
            <a:r>
              <a:rPr lang="en" dirty="0" smtClean="0"/>
              <a:t>IS-A relationship</a:t>
            </a:r>
          </a:p>
          <a:p>
            <a:pPr lvl="1"/>
            <a:r>
              <a:rPr lang="en" i="1" dirty="0" smtClean="0"/>
              <a:t>Inheritance</a:t>
            </a:r>
            <a:r>
              <a:rPr lang="en" dirty="0" smtClean="0"/>
              <a:t>: </a:t>
            </a:r>
          </a:p>
          <a:p>
            <a:pPr lvl="2"/>
            <a:r>
              <a:rPr lang="en" dirty="0" smtClean="0"/>
              <a:t>All members of the subclass inherit properties of the superclass</a:t>
            </a:r>
            <a:endParaRPr dirty="0"/>
          </a:p>
          <a:p>
            <a:pPr>
              <a:spcBef>
                <a:spcPts val="2133"/>
              </a:spcBef>
            </a:pPr>
            <a:r>
              <a:rPr lang="en-US" dirty="0" smtClean="0"/>
              <a:t>Taxonomy</a:t>
            </a:r>
          </a:p>
          <a:p>
            <a:pPr lvl="1">
              <a:spcBef>
                <a:spcPts val="2133"/>
              </a:spcBef>
            </a:pPr>
            <a:r>
              <a:rPr lang="en-US" dirty="0" smtClean="0"/>
              <a:t>A hierarchy of subclass relations</a:t>
            </a:r>
          </a:p>
          <a:p>
            <a:pPr lvl="1">
              <a:spcBef>
                <a:spcPts val="2133"/>
              </a:spcBef>
            </a:pPr>
            <a:r>
              <a:rPr lang="en-US" dirty="0" smtClean="0"/>
              <a:t>E.g., Tree of life</a:t>
            </a:r>
            <a:endParaRPr dirty="0"/>
          </a:p>
        </p:txBody>
      </p:sp>
      <p:sp>
        <p:nvSpPr>
          <p:cNvPr id="130" name="Google Shape;130;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a:p>
        </p:txBody>
      </p:sp>
    </p:spTree>
    <p:extLst>
      <p:ext uri="{BB962C8B-B14F-4D97-AF65-F5344CB8AC3E}">
        <p14:creationId xmlns:p14="http://schemas.microsoft.com/office/powerpoint/2010/main" val="2399722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491767"/>
            <a:ext cx="11360800" cy="763600"/>
          </a:xfrm>
          <a:prstGeom prst="rect">
            <a:avLst/>
          </a:prstGeom>
        </p:spPr>
        <p:txBody>
          <a:bodyPr spcFirstLastPara="1" vert="horz" wrap="square" lIns="121900" tIns="121900" rIns="121900" bIns="121900" rtlCol="0" anchor="t" anchorCtr="0">
            <a:noAutofit/>
          </a:bodyPr>
          <a:lstStyle/>
          <a:p>
            <a:r>
              <a:rPr lang="en"/>
              <a:t>Taxonomic Hierarchies</a:t>
            </a:r>
            <a:endParaRPr/>
          </a:p>
        </p:txBody>
      </p:sp>
      <p:sp>
        <p:nvSpPr>
          <p:cNvPr id="82" name="Google Shape;82;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13</a:t>
            </a:fld>
            <a:endParaRPr/>
          </a:p>
        </p:txBody>
      </p:sp>
      <p:pic>
        <p:nvPicPr>
          <p:cNvPr id="83" name="Google Shape;83;p17"/>
          <p:cNvPicPr preferRelativeResize="0"/>
          <p:nvPr/>
        </p:nvPicPr>
        <p:blipFill rotWithShape="1">
          <a:blip r:embed="rId3">
            <a:alphaModFix/>
          </a:blip>
          <a:srcRect t="12832" b="11323"/>
          <a:stretch/>
        </p:blipFill>
        <p:spPr>
          <a:xfrm>
            <a:off x="4652167" y="1187267"/>
            <a:ext cx="7047467" cy="4616200"/>
          </a:xfrm>
          <a:prstGeom prst="rect">
            <a:avLst/>
          </a:prstGeom>
          <a:noFill/>
          <a:ln>
            <a:noFill/>
          </a:ln>
        </p:spPr>
      </p:pic>
      <p:pic>
        <p:nvPicPr>
          <p:cNvPr id="84" name="Google Shape;84;p17"/>
          <p:cNvPicPr preferRelativeResize="0"/>
          <p:nvPr/>
        </p:nvPicPr>
        <p:blipFill>
          <a:blip r:embed="rId4">
            <a:alphaModFix/>
          </a:blip>
          <a:stretch>
            <a:fillRect/>
          </a:stretch>
        </p:blipFill>
        <p:spPr>
          <a:xfrm>
            <a:off x="1814965" y="1333434"/>
            <a:ext cx="2103267" cy="5398367"/>
          </a:xfrm>
          <a:prstGeom prst="rect">
            <a:avLst/>
          </a:prstGeom>
          <a:noFill/>
          <a:ln>
            <a:noFill/>
          </a:ln>
        </p:spPr>
      </p:pic>
      <p:sp>
        <p:nvSpPr>
          <p:cNvPr id="85" name="Google Shape;85;p17"/>
          <p:cNvSpPr txBox="1"/>
          <p:nvPr/>
        </p:nvSpPr>
        <p:spPr>
          <a:xfrm>
            <a:off x="4982100" y="6084100"/>
            <a:ext cx="6114800" cy="647600"/>
          </a:xfrm>
          <a:prstGeom prst="rect">
            <a:avLst/>
          </a:prstGeom>
          <a:noFill/>
          <a:ln>
            <a:noFill/>
          </a:ln>
        </p:spPr>
        <p:txBody>
          <a:bodyPr spcFirstLastPara="1" wrap="square" lIns="121900" tIns="121900" rIns="121900" bIns="121900" anchor="t" anchorCtr="0">
            <a:noAutofit/>
          </a:bodyPr>
          <a:lstStyle/>
          <a:p>
            <a:r>
              <a:rPr lang="en" sz="2400"/>
              <a:t>10 million living and extinct species.</a:t>
            </a:r>
            <a:endParaRPr sz="2400"/>
          </a:p>
        </p:txBody>
      </p:sp>
      <p:cxnSp>
        <p:nvCxnSpPr>
          <p:cNvPr id="86" name="Google Shape;86;p17"/>
          <p:cNvCxnSpPr/>
          <p:nvPr/>
        </p:nvCxnSpPr>
        <p:spPr>
          <a:xfrm>
            <a:off x="3889767" y="2242333"/>
            <a:ext cx="1600400" cy="0"/>
          </a:xfrm>
          <a:prstGeom prst="straightConnector1">
            <a:avLst/>
          </a:prstGeom>
          <a:noFill/>
          <a:ln w="2857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033743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smtClean="0"/>
              <a:t>Relationships between Categories</a:t>
            </a:r>
            <a:endParaRPr dirty="0"/>
          </a:p>
        </p:txBody>
      </p:sp>
      <p:sp>
        <p:nvSpPr>
          <p:cNvPr id="129" name="Google Shape;129;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 dirty="0" smtClean="0"/>
              <a:t>Subcategory/Subset</a:t>
            </a:r>
          </a:p>
          <a:p>
            <a:pPr lvl="1"/>
            <a:r>
              <a:rPr lang="en" dirty="0" smtClean="0"/>
              <a:t>Subset(Mammals, Vertebrates)</a:t>
            </a:r>
          </a:p>
          <a:p>
            <a:pPr>
              <a:spcBef>
                <a:spcPts val="2133"/>
              </a:spcBef>
            </a:pPr>
            <a:r>
              <a:rPr lang="en" dirty="0" smtClean="0"/>
              <a:t>Disjoint</a:t>
            </a:r>
          </a:p>
          <a:p>
            <a:pPr lvl="1">
              <a:spcBef>
                <a:spcPts val="2133"/>
              </a:spcBef>
            </a:pPr>
            <a:r>
              <a:rPr lang="en" dirty="0" smtClean="0"/>
              <a:t>Disjoint ({</a:t>
            </a:r>
            <a:r>
              <a:rPr lang="en" dirty="0"/>
              <a:t>Animals, Vegetables})</a:t>
            </a:r>
            <a:endParaRPr dirty="0"/>
          </a:p>
          <a:p>
            <a:pPr>
              <a:spcBef>
                <a:spcPts val="2133"/>
              </a:spcBef>
            </a:pPr>
            <a:r>
              <a:rPr lang="en" dirty="0" smtClean="0"/>
              <a:t>Partition</a:t>
            </a:r>
          </a:p>
          <a:p>
            <a:pPr lvl="1">
              <a:spcBef>
                <a:spcPts val="2133"/>
              </a:spcBef>
            </a:pPr>
            <a:r>
              <a:rPr lang="en" dirty="0" smtClean="0"/>
              <a:t>Partition ({</a:t>
            </a:r>
            <a:r>
              <a:rPr lang="en" dirty="0"/>
              <a:t>Males, Females}, Animals)</a:t>
            </a:r>
            <a:endParaRPr dirty="0"/>
          </a:p>
          <a:p>
            <a:pPr>
              <a:spcBef>
                <a:spcPts val="2133"/>
              </a:spcBef>
            </a:pPr>
            <a:endParaRPr dirty="0"/>
          </a:p>
        </p:txBody>
      </p:sp>
      <p:sp>
        <p:nvSpPr>
          <p:cNvPr id="130" name="Google Shape;130;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14</a:t>
            </a:fld>
            <a:endParaRPr/>
          </a:p>
        </p:txBody>
      </p:sp>
    </p:spTree>
    <p:extLst>
      <p:ext uri="{BB962C8B-B14F-4D97-AF65-F5344CB8AC3E}">
        <p14:creationId xmlns:p14="http://schemas.microsoft.com/office/powerpoint/2010/main" val="1979442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415600" y="1536633"/>
            <a:ext cx="11360800" cy="5205600"/>
          </a:xfrm>
          <a:prstGeom prst="rect">
            <a:avLst/>
          </a:prstGeom>
        </p:spPr>
        <p:txBody>
          <a:bodyPr spcFirstLastPara="1" vert="horz" wrap="square" lIns="121900" tIns="121900" rIns="121900" bIns="121900" rtlCol="0" anchor="t" anchorCtr="0">
            <a:noAutofit/>
          </a:bodyPr>
          <a:lstStyle/>
          <a:p>
            <a:r>
              <a:rPr lang="en" sz="2400" dirty="0"/>
              <a:t>Natural kinds: cats, flowers, rocks, comets, tornadoes</a:t>
            </a:r>
            <a:endParaRPr sz="2400" dirty="0"/>
          </a:p>
          <a:p>
            <a:r>
              <a:rPr lang="en" sz="2400" dirty="0"/>
              <a:t>Places: Pittsburgh, North America, the Starbucks on Craig Street</a:t>
            </a:r>
            <a:endParaRPr sz="2400" dirty="0"/>
          </a:p>
          <a:p>
            <a:r>
              <a:rPr lang="en" sz="2400" dirty="0"/>
              <a:t>Organizations: companies, clubs, unions, political parties</a:t>
            </a:r>
            <a:endParaRPr sz="2400" dirty="0"/>
          </a:p>
          <a:p>
            <a:r>
              <a:rPr lang="en" sz="2400" dirty="0"/>
              <a:t>Mental phenomena: thoughts, emotions, memories, beliefs, instincts</a:t>
            </a:r>
            <a:endParaRPr sz="2400" dirty="0"/>
          </a:p>
          <a:p>
            <a:r>
              <a:rPr lang="en" sz="2400" dirty="0"/>
              <a:t>Linguistic phenomena: languages, dialects, words, phrases, idioms</a:t>
            </a:r>
            <a:endParaRPr sz="2400" dirty="0"/>
          </a:p>
          <a:p>
            <a:r>
              <a:rPr lang="en" sz="2400" dirty="0"/>
              <a:t>Mathematical objects: numbers, functions, relations, theorems, axioms</a:t>
            </a:r>
            <a:endParaRPr sz="2400" dirty="0"/>
          </a:p>
          <a:p>
            <a:r>
              <a:rPr lang="en" sz="2400" dirty="0"/>
              <a:t>Political/economic philosophies: capitalism, communism, socialism, Marxism</a:t>
            </a:r>
            <a:endParaRPr sz="2400" dirty="0"/>
          </a:p>
          <a:p>
            <a:r>
              <a:rPr lang="en" sz="2400" dirty="0"/>
              <a:t>Physiological phenomena: digestion, respiration, reproduction, sleep</a:t>
            </a:r>
            <a:endParaRPr sz="2400" dirty="0"/>
          </a:p>
          <a:p>
            <a:r>
              <a:rPr lang="en" sz="2400" dirty="0"/>
              <a:t>Games: checkers, chess, backgammon, go, poker, bridge, solitaire</a:t>
            </a:r>
            <a:endParaRPr sz="2400" dirty="0"/>
          </a:p>
          <a:p>
            <a:r>
              <a:rPr lang="en" sz="2400" dirty="0"/>
              <a:t>Kinship relations: parent, grandparent, sibling, aunt, uncle, cousin, spouse</a:t>
            </a:r>
            <a:endParaRPr sz="2400" dirty="0"/>
          </a:p>
          <a:p>
            <a:r>
              <a:rPr lang="en" sz="2400" dirty="0"/>
              <a:t>Tools: hammer, screwdriver, wrench, saw, file, crowbar, MATLAB</a:t>
            </a:r>
            <a:endParaRPr sz="2400" dirty="0"/>
          </a:p>
          <a:p>
            <a:r>
              <a:rPr lang="en" sz="2400" dirty="0"/>
              <a:t>Food: pizza, pad thai, souvlaki, lo mein, duck a l’orange</a:t>
            </a:r>
            <a:endParaRPr sz="2400" dirty="0"/>
          </a:p>
        </p:txBody>
      </p:sp>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Ontology: what are the different kinds of stuff?</a:t>
            </a:r>
            <a:endParaRPr/>
          </a:p>
        </p:txBody>
      </p:sp>
      <p:sp>
        <p:nvSpPr>
          <p:cNvPr id="69" name="Google Shape;69;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spTree>
    <p:extLst>
      <p:ext uri="{BB962C8B-B14F-4D97-AF65-F5344CB8AC3E}">
        <p14:creationId xmlns:p14="http://schemas.microsoft.com/office/powerpoint/2010/main" val="5226850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An “upper ontology” of the world</a:t>
            </a:r>
            <a:endParaRPr/>
          </a:p>
        </p:txBody>
      </p:sp>
      <p:pic>
        <p:nvPicPr>
          <p:cNvPr id="3" name="Content Placeholder 2"/>
          <p:cNvPicPr>
            <a:picLocks noGrp="1" noChangeAspect="1"/>
          </p:cNvPicPr>
          <p:nvPr>
            <p:ph idx="1"/>
          </p:nvPr>
        </p:nvPicPr>
        <p:blipFill rotWithShape="1">
          <a:blip r:embed="rId3">
            <a:extLst>
              <a:ext uri="{28A0092B-C50C-407E-A947-70E740481C1C}">
                <a14:useLocalDpi xmlns:a14="http://schemas.microsoft.com/office/drawing/2010/main" val="0"/>
              </a:ext>
            </a:extLst>
          </a:blip>
          <a:srcRect l="1399" t="1718" r="757" b="25140"/>
          <a:stretch/>
        </p:blipFill>
        <p:spPr>
          <a:xfrm>
            <a:off x="1700319" y="1382486"/>
            <a:ext cx="8791362" cy="4093029"/>
          </a:xfrm>
        </p:spPr>
      </p:pic>
      <p:sp>
        <p:nvSpPr>
          <p:cNvPr id="75" name="Google Shape;75;p16"/>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spTree>
    <p:extLst>
      <p:ext uri="{BB962C8B-B14F-4D97-AF65-F5344CB8AC3E}">
        <p14:creationId xmlns:p14="http://schemas.microsoft.com/office/powerpoint/2010/main" val="1253684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Part-of hierarchies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Objects can be grouped into </a:t>
                </a:r>
                <a:r>
                  <a:rPr lang="en-US" dirty="0" err="1" smtClean="0"/>
                  <a:t>PartOf</a:t>
                </a:r>
                <a:r>
                  <a:rPr lang="en-US" dirty="0" smtClean="0"/>
                  <a:t> hierarchies</a:t>
                </a:r>
              </a:p>
              <a:p>
                <a:pPr lvl="1"/>
                <a:r>
                  <a:rPr lang="en-US" dirty="0" smtClean="0"/>
                  <a:t>Chapters are parts of a book</a:t>
                </a:r>
              </a:p>
              <a:p>
                <a:pPr lvl="1"/>
                <a:r>
                  <a:rPr lang="en-US" dirty="0" smtClean="0"/>
                  <a:t>Head, arms, … are parts of a body</a:t>
                </a:r>
              </a:p>
              <a:p>
                <a:pPr lvl="1"/>
                <a:r>
                  <a:rPr lang="en-US" dirty="0" smtClean="0"/>
                  <a:t>Romania is a part of Europe</a:t>
                </a:r>
              </a:p>
              <a:p>
                <a14:m>
                  <m:oMath xmlns:m="http://schemas.openxmlformats.org/officeDocument/2006/math">
                    <m:r>
                      <a:rPr lang="en-US" b="0" i="1" smtClean="0">
                        <a:latin typeface="Cambria Math" panose="02040503050406030204" pitchFamily="18" charset="0"/>
                      </a:rPr>
                      <m:t>𝑃𝑎𝑟𝑡𝑂𝑓</m:t>
                    </m:r>
                    <m:d>
                      <m:dPr>
                        <m:ctrlPr>
                          <a:rPr lang="en-US" b="0" i="1" smtClean="0">
                            <a:latin typeface="Cambria Math" panose="02040503050406030204" pitchFamily="18" charset="0"/>
                          </a:rPr>
                        </m:ctrlPr>
                      </m:dPr>
                      <m:e>
                        <m:r>
                          <a:rPr lang="en-US" b="0" i="1" smtClean="0">
                            <a:latin typeface="Cambria Math" panose="02040503050406030204" pitchFamily="18" charset="0"/>
                          </a:rPr>
                          <m:t>𝐵𝑢𝑐h𝑎𝑟𝑒𝑠𝑡</m:t>
                        </m:r>
                        <m:r>
                          <a:rPr lang="en-US" b="0" i="1" smtClean="0">
                            <a:latin typeface="Cambria Math" panose="02040503050406030204" pitchFamily="18" charset="0"/>
                          </a:rPr>
                          <m:t>, </m:t>
                        </m:r>
                        <m:r>
                          <a:rPr lang="en-US" b="0" i="1" smtClean="0">
                            <a:latin typeface="Cambria Math" panose="02040503050406030204" pitchFamily="18" charset="0"/>
                          </a:rPr>
                          <m:t>𝑅𝑜𝑚𝑎𝑛𝑖𝑎</m:t>
                        </m:r>
                      </m:e>
                    </m:d>
                  </m:oMath>
                </a14:m>
                <a:endParaRPr lang="en-US" b="0" dirty="0" smtClean="0"/>
              </a:p>
              <a:p>
                <a14:m>
                  <m:oMath xmlns:m="http://schemas.openxmlformats.org/officeDocument/2006/math">
                    <m:r>
                      <a:rPr lang="en-US" i="1">
                        <a:latin typeface="Cambria Math" panose="02040503050406030204" pitchFamily="18" charset="0"/>
                      </a:rPr>
                      <m:t>𝑃𝑎𝑟𝑡𝑂𝑓</m:t>
                    </m:r>
                    <m:d>
                      <m:dPr>
                        <m:ctrlPr>
                          <a:rPr lang="en-US" i="1">
                            <a:latin typeface="Cambria Math" panose="02040503050406030204" pitchFamily="18" charset="0"/>
                          </a:rPr>
                        </m:ctrlPr>
                      </m:dPr>
                      <m:e>
                        <m:r>
                          <a:rPr lang="en-US" i="1">
                            <a:latin typeface="Cambria Math" panose="02040503050406030204" pitchFamily="18" charset="0"/>
                          </a:rPr>
                          <m:t>𝑅𝑜𝑚𝑎𝑛𝑖𝑎</m:t>
                        </m:r>
                        <m:r>
                          <a:rPr lang="en-US" b="0" i="1" smtClean="0">
                            <a:latin typeface="Cambria Math" panose="02040503050406030204" pitchFamily="18" charset="0"/>
                          </a:rPr>
                          <m:t>, </m:t>
                        </m:r>
                        <m:r>
                          <a:rPr lang="en-US" b="0" i="1" smtClean="0">
                            <a:latin typeface="Cambria Math" panose="02040503050406030204" pitchFamily="18" charset="0"/>
                          </a:rPr>
                          <m:t>𝐸𝑎𝑠𝑡𝑒𝑟𝑛𝐸𝑢𝑟𝑜𝑝𝑒</m:t>
                        </m:r>
                      </m:e>
                    </m:d>
                  </m:oMath>
                </a14:m>
                <a:endParaRPr lang="en-US" dirty="0"/>
              </a:p>
              <a:p>
                <a14:m>
                  <m:oMath xmlns:m="http://schemas.openxmlformats.org/officeDocument/2006/math">
                    <m:r>
                      <a:rPr lang="en-US" i="1">
                        <a:latin typeface="Cambria Math" panose="02040503050406030204" pitchFamily="18" charset="0"/>
                      </a:rPr>
                      <m:t>𝑃𝑎𝑟𝑡𝑂𝑓</m:t>
                    </m:r>
                    <m:d>
                      <m:dPr>
                        <m:ctrlPr>
                          <a:rPr lang="en-US" i="1">
                            <a:latin typeface="Cambria Math" panose="02040503050406030204" pitchFamily="18" charset="0"/>
                          </a:rPr>
                        </m:ctrlPr>
                      </m:dPr>
                      <m:e>
                        <m:r>
                          <a:rPr lang="en-US" i="1">
                            <a:latin typeface="Cambria Math" panose="02040503050406030204" pitchFamily="18" charset="0"/>
                          </a:rPr>
                          <m:t>𝐸𝑎𝑠𝑡𝑒𝑟𝑛𝐸𝑢𝑟𝑜𝑝𝑒</m:t>
                        </m:r>
                        <m:r>
                          <a:rPr lang="en-US" b="0" i="1" smtClean="0">
                            <a:latin typeface="Cambria Math" panose="02040503050406030204" pitchFamily="18" charset="0"/>
                          </a:rPr>
                          <m:t>, </m:t>
                        </m:r>
                        <m:r>
                          <a:rPr lang="en-US" b="0" i="1" smtClean="0">
                            <a:latin typeface="Cambria Math" panose="02040503050406030204" pitchFamily="18" charset="0"/>
                          </a:rPr>
                          <m:t>𝐸𝑢𝑟𝑜𝑝𝑒</m:t>
                        </m:r>
                      </m:e>
                    </m:d>
                  </m:oMath>
                </a14:m>
                <a:endParaRPr lang="en-US" dirty="0"/>
              </a:p>
              <a:p>
                <a14:m>
                  <m:oMath xmlns:m="http://schemas.openxmlformats.org/officeDocument/2006/math">
                    <m:r>
                      <a:rPr lang="en-US" i="1">
                        <a:latin typeface="Cambria Math" panose="02040503050406030204" pitchFamily="18" charset="0"/>
                      </a:rPr>
                      <m:t>𝑃𝑎𝑟𝑡𝑂𝑓</m:t>
                    </m:r>
                    <m:d>
                      <m:dPr>
                        <m:ctrlPr>
                          <a:rPr lang="en-US" i="1">
                            <a:latin typeface="Cambria Math" panose="02040503050406030204" pitchFamily="18" charset="0"/>
                          </a:rPr>
                        </m:ctrlPr>
                      </m:dPr>
                      <m:e>
                        <m:r>
                          <a:rPr lang="en-US" b="0" i="1" smtClean="0">
                            <a:latin typeface="Cambria Math" panose="02040503050406030204" pitchFamily="18" charset="0"/>
                          </a:rPr>
                          <m:t>𝐸𝑢𝑟𝑜𝑝𝑒</m:t>
                        </m:r>
                        <m:r>
                          <a:rPr lang="en-US" b="0" i="1" smtClean="0">
                            <a:latin typeface="Cambria Math" panose="02040503050406030204" pitchFamily="18" charset="0"/>
                          </a:rPr>
                          <m:t>, </m:t>
                        </m:r>
                        <m:r>
                          <a:rPr lang="en-US" b="0" i="1" smtClean="0">
                            <a:latin typeface="Cambria Math" panose="02040503050406030204" pitchFamily="18" charset="0"/>
                          </a:rPr>
                          <m:t>𝐸𝑎𝑟𝑡h</m:t>
                        </m:r>
                      </m:e>
                    </m:d>
                  </m:oMath>
                </a14:m>
                <a:endParaRPr lang="en-US" dirty="0" smtClean="0"/>
              </a:p>
              <a:p>
                <a14:m>
                  <m:oMath xmlns:m="http://schemas.openxmlformats.org/officeDocument/2006/math">
                    <m:r>
                      <a:rPr lang="en-US" i="1">
                        <a:latin typeface="Cambria Math" panose="02040503050406030204" pitchFamily="18" charset="0"/>
                      </a:rPr>
                      <m:t>𝑃𝑎𝑟𝑡𝑂𝑓</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𝑃𝑎𝑟𝑡𝑂𝑓</m:t>
                    </m:r>
                    <m:d>
                      <m:dPr>
                        <m:ctrlPr>
                          <a:rPr lang="en-US" i="1">
                            <a:latin typeface="Cambria Math" panose="02040503050406030204" pitchFamily="18" charset="0"/>
                          </a:rPr>
                        </m:ctrlPr>
                      </m:dPr>
                      <m:e>
                        <m:r>
                          <a:rPr lang="en-US" b="0" i="1" smtClean="0">
                            <a:latin typeface="Cambria Math" panose="02040503050406030204" pitchFamily="18" charset="0"/>
                          </a:rPr>
                          <m:t>𝑦</m:t>
                        </m:r>
                        <m:r>
                          <a:rPr lang="en-US" i="1">
                            <a:latin typeface="Cambria Math" panose="02040503050406030204" pitchFamily="18" charset="0"/>
                          </a:rPr>
                          <m:t>, </m:t>
                        </m:r>
                        <m:r>
                          <a:rPr lang="en-US" b="0" i="1" smtClean="0">
                            <a:latin typeface="Cambria Math" panose="02040503050406030204" pitchFamily="18" charset="0"/>
                          </a:rPr>
                          <m:t>𝑧</m:t>
                        </m:r>
                      </m:e>
                    </m:d>
                    <m:r>
                      <a:rPr lang="en-US" b="0" i="1" smtClean="0">
                        <a:latin typeface="Cambria Math" panose="02040503050406030204" pitchFamily="18" charset="0"/>
                      </a:rPr>
                      <m:t>→</m:t>
                    </m:r>
                    <m:r>
                      <a:rPr lang="en-US" i="1">
                        <a:latin typeface="Cambria Math" panose="02040503050406030204" pitchFamily="18" charset="0"/>
                      </a:rPr>
                      <m:t>𝑃𝑎𝑟𝑡𝑂𝑓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b="0" i="1" smtClean="0">
                            <a:latin typeface="Cambria Math" panose="02040503050406030204" pitchFamily="18" charset="0"/>
                          </a:rPr>
                          <m:t>𝑧</m:t>
                        </m:r>
                      </m:e>
                    </m:d>
                  </m:oMath>
                </a14:m>
                <a:endParaRPr lang="en-US" dirty="0" smtClean="0"/>
              </a:p>
              <a:p>
                <a14:m>
                  <m:oMath xmlns:m="http://schemas.openxmlformats.org/officeDocument/2006/math">
                    <m:r>
                      <a:rPr lang="en-US" i="1">
                        <a:latin typeface="Cambria Math" panose="02040503050406030204" pitchFamily="18" charset="0"/>
                      </a:rPr>
                      <m:t>𝑃𝑎𝑟𝑡𝑂𝑓</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b="0" i="1" smtClean="0">
                            <a:latin typeface="Cambria Math" panose="02040503050406030204" pitchFamily="18" charset="0"/>
                          </a:rPr>
                          <m:t>𝑥</m:t>
                        </m:r>
                      </m:e>
                    </m:d>
                  </m:oMath>
                </a14:m>
                <a:endParaRPr lang="en-US" dirty="0"/>
              </a:p>
              <a:p>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792946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Part-Of </a:t>
            </a:r>
            <a:r>
              <a:rPr lang="en" dirty="0" smtClean="0"/>
              <a:t>hierarchies</a:t>
            </a:r>
            <a:endParaRPr dirty="0"/>
          </a:p>
        </p:txBody>
      </p:sp>
      <p:sp>
        <p:nvSpPr>
          <p:cNvPr id="145" name="Google Shape;145;p24"/>
          <p:cNvSpPr txBox="1">
            <a:spLocks noGrp="1"/>
          </p:cNvSpPr>
          <p:nvPr>
            <p:ph type="body" idx="1"/>
          </p:nvPr>
        </p:nvSpPr>
        <p:spPr>
          <a:xfrm>
            <a:off x="415600" y="1536633"/>
            <a:ext cx="5333200" cy="4555200"/>
          </a:xfrm>
          <a:prstGeom prst="rect">
            <a:avLst/>
          </a:prstGeom>
        </p:spPr>
        <p:txBody>
          <a:bodyPr spcFirstLastPara="1" vert="horz" wrap="square" lIns="121900" tIns="121900" rIns="121900" bIns="121900" rtlCol="0" anchor="t" anchorCtr="0">
            <a:noAutofit/>
          </a:bodyPr>
          <a:lstStyle/>
          <a:p>
            <a:r>
              <a:rPr lang="en"/>
              <a:t>Human body</a:t>
            </a:r>
            <a:endParaRPr/>
          </a:p>
          <a:p>
            <a:pPr lvl="1">
              <a:spcBef>
                <a:spcPts val="0"/>
              </a:spcBef>
            </a:pPr>
            <a:r>
              <a:rPr lang="en"/>
              <a:t>Limbs</a:t>
            </a:r>
            <a:endParaRPr/>
          </a:p>
          <a:p>
            <a:pPr lvl="1">
              <a:spcBef>
                <a:spcPts val="0"/>
              </a:spcBef>
            </a:pPr>
            <a:r>
              <a:rPr lang="en"/>
              <a:t>Arm </a:t>
            </a:r>
            <a:r>
              <a:rPr lang="en">
                <a:solidFill>
                  <a:srgbClr val="FF0000"/>
                </a:solidFill>
              </a:rPr>
              <a:t>IS-A Limb</a:t>
            </a:r>
            <a:endParaRPr>
              <a:solidFill>
                <a:srgbClr val="FF0000"/>
              </a:solidFill>
            </a:endParaRPr>
          </a:p>
          <a:p>
            <a:pPr lvl="2">
              <a:spcBef>
                <a:spcPts val="0"/>
              </a:spcBef>
            </a:pPr>
            <a:r>
              <a:rPr lang="en"/>
              <a:t>Forearm</a:t>
            </a:r>
            <a:endParaRPr/>
          </a:p>
          <a:p>
            <a:pPr lvl="2">
              <a:spcBef>
                <a:spcPts val="0"/>
              </a:spcBef>
            </a:pPr>
            <a:r>
              <a:rPr lang="en"/>
              <a:t>Elbow </a:t>
            </a:r>
            <a:r>
              <a:rPr lang="en">
                <a:solidFill>
                  <a:srgbClr val="FF0000"/>
                </a:solidFill>
              </a:rPr>
              <a:t>IS-A Joint</a:t>
            </a:r>
            <a:endParaRPr>
              <a:solidFill>
                <a:srgbClr val="FF0000"/>
              </a:solidFill>
            </a:endParaRPr>
          </a:p>
          <a:p>
            <a:pPr lvl="2">
              <a:spcBef>
                <a:spcPts val="0"/>
              </a:spcBef>
            </a:pPr>
            <a:r>
              <a:rPr lang="en"/>
              <a:t>Hand</a:t>
            </a:r>
            <a:endParaRPr/>
          </a:p>
          <a:p>
            <a:pPr lvl="3">
              <a:spcBef>
                <a:spcPts val="0"/>
              </a:spcBef>
            </a:pPr>
            <a:r>
              <a:rPr lang="en"/>
              <a:t>Finger</a:t>
            </a:r>
            <a:endParaRPr/>
          </a:p>
          <a:p>
            <a:pPr lvl="4">
              <a:spcBef>
                <a:spcPts val="0"/>
              </a:spcBef>
            </a:pPr>
            <a:r>
              <a:rPr lang="en"/>
              <a:t>Knuckle </a:t>
            </a:r>
            <a:r>
              <a:rPr lang="en">
                <a:solidFill>
                  <a:srgbClr val="FF0000"/>
                </a:solidFill>
              </a:rPr>
              <a:t>IS-A Joint</a:t>
            </a:r>
            <a:endParaRPr>
              <a:solidFill>
                <a:srgbClr val="FF0000"/>
              </a:solidFill>
            </a:endParaRPr>
          </a:p>
          <a:p>
            <a:pPr lvl="4">
              <a:spcBef>
                <a:spcPts val="0"/>
              </a:spcBef>
            </a:pPr>
            <a:r>
              <a:rPr lang="en"/>
              <a:t>Fingernail</a:t>
            </a:r>
            <a:endParaRPr/>
          </a:p>
        </p:txBody>
      </p:sp>
      <p:sp>
        <p:nvSpPr>
          <p:cNvPr id="146" name="Google Shape;146;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18</a:t>
            </a:fld>
            <a:endParaRPr/>
          </a:p>
        </p:txBody>
      </p:sp>
      <p:sp>
        <p:nvSpPr>
          <p:cNvPr id="147" name="Google Shape;147;p24"/>
          <p:cNvSpPr txBox="1">
            <a:spLocks noGrp="1"/>
          </p:cNvSpPr>
          <p:nvPr>
            <p:ph type="body" idx="2"/>
          </p:nvPr>
        </p:nvSpPr>
        <p:spPr>
          <a:xfrm>
            <a:off x="6443200" y="1536633"/>
            <a:ext cx="5333200" cy="4555200"/>
          </a:xfrm>
          <a:prstGeom prst="rect">
            <a:avLst/>
          </a:prstGeom>
        </p:spPr>
        <p:txBody>
          <a:bodyPr spcFirstLastPara="1" vert="horz" wrap="square" lIns="121900" tIns="121900" rIns="121900" bIns="121900" rtlCol="0" anchor="t" anchorCtr="0">
            <a:noAutofit/>
          </a:bodyPr>
          <a:lstStyle/>
          <a:p>
            <a:r>
              <a:rPr lang="en"/>
              <a:t>Limb </a:t>
            </a:r>
            <a:r>
              <a:rPr lang="en">
                <a:solidFill>
                  <a:srgbClr val="FF0000"/>
                </a:solidFill>
              </a:rPr>
              <a:t>IS-A BodyPart</a:t>
            </a:r>
            <a:endParaRPr>
              <a:solidFill>
                <a:srgbClr val="000000"/>
              </a:solidFill>
            </a:endParaRPr>
          </a:p>
          <a:p>
            <a:pPr lvl="1">
              <a:spcBef>
                <a:spcPts val="0"/>
              </a:spcBef>
              <a:buClr>
                <a:srgbClr val="000000"/>
              </a:buClr>
            </a:pPr>
            <a:r>
              <a:rPr lang="en">
                <a:solidFill>
                  <a:srgbClr val="000000"/>
                </a:solidFill>
              </a:rPr>
              <a:t>Bones</a:t>
            </a:r>
            <a:endParaRPr>
              <a:solidFill>
                <a:srgbClr val="000000"/>
              </a:solidFill>
            </a:endParaRPr>
          </a:p>
          <a:p>
            <a:pPr lvl="1">
              <a:spcBef>
                <a:spcPts val="0"/>
              </a:spcBef>
              <a:buClr>
                <a:srgbClr val="000000"/>
              </a:buClr>
            </a:pPr>
            <a:r>
              <a:rPr lang="en">
                <a:solidFill>
                  <a:srgbClr val="000000"/>
                </a:solidFill>
              </a:rPr>
              <a:t>Muscles</a:t>
            </a:r>
            <a:endParaRPr>
              <a:solidFill>
                <a:srgbClr val="000000"/>
              </a:solidFill>
            </a:endParaRPr>
          </a:p>
          <a:p>
            <a:pPr lvl="1">
              <a:spcBef>
                <a:spcPts val="0"/>
              </a:spcBef>
              <a:buClr>
                <a:srgbClr val="000000"/>
              </a:buClr>
            </a:pPr>
            <a:r>
              <a:rPr lang="en">
                <a:solidFill>
                  <a:srgbClr val="000000"/>
                </a:solidFill>
              </a:rPr>
              <a:t>Joints</a:t>
            </a:r>
            <a:endParaRPr>
              <a:solidFill>
                <a:srgbClr val="000000"/>
              </a:solidFill>
            </a:endParaRPr>
          </a:p>
          <a:p>
            <a:pPr lvl="1">
              <a:spcBef>
                <a:spcPts val="0"/>
              </a:spcBef>
              <a:buClr>
                <a:srgbClr val="000000"/>
              </a:buClr>
            </a:pPr>
            <a:r>
              <a:rPr lang="en">
                <a:solidFill>
                  <a:srgbClr val="000000"/>
                </a:solidFill>
              </a:rPr>
              <a:t>Skin</a:t>
            </a:r>
            <a:endParaRPr>
              <a:solidFill>
                <a:srgbClr val="000000"/>
              </a:solidFill>
            </a:endParaRPr>
          </a:p>
        </p:txBody>
      </p:sp>
      <p:sp>
        <p:nvSpPr>
          <p:cNvPr id="148" name="Google Shape;148;p24"/>
          <p:cNvSpPr txBox="1"/>
          <p:nvPr/>
        </p:nvSpPr>
        <p:spPr>
          <a:xfrm>
            <a:off x="1149043" y="4085328"/>
            <a:ext cx="10147567" cy="1379600"/>
          </a:xfrm>
          <a:prstGeom prst="rect">
            <a:avLst/>
          </a:prstGeom>
          <a:noFill/>
          <a:ln>
            <a:noFill/>
          </a:ln>
        </p:spPr>
        <p:txBody>
          <a:bodyPr spcFirstLastPara="1" wrap="square" lIns="121900" tIns="121900" rIns="121900" bIns="121900" anchor="t" anchorCtr="0">
            <a:noAutofit/>
          </a:bodyPr>
          <a:lstStyle/>
          <a:p>
            <a:r>
              <a:rPr lang="en" sz="2400" dirty="0"/>
              <a:t>An arm has bones because arms are limbs and limbs have bones.</a:t>
            </a:r>
            <a:endParaRPr sz="2400" dirty="0"/>
          </a:p>
          <a:p>
            <a:endParaRPr sz="2400" dirty="0"/>
          </a:p>
          <a:p>
            <a:r>
              <a:rPr lang="en" sz="2400" dirty="0"/>
              <a:t>The bones of the hand are bones of the arm because hands are parts of arms.</a:t>
            </a:r>
            <a:endParaRPr sz="2400" dirty="0"/>
          </a:p>
        </p:txBody>
      </p:sp>
    </p:spTree>
    <p:extLst>
      <p:ext uri="{BB962C8B-B14F-4D97-AF65-F5344CB8AC3E}">
        <p14:creationId xmlns:p14="http://schemas.microsoft.com/office/powerpoint/2010/main" val="3593124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 Which </a:t>
            </a:r>
            <a:r>
              <a:rPr lang="en-US" dirty="0" smtClean="0"/>
              <a:t>of these are a </a:t>
            </a:r>
            <a:r>
              <a:rPr lang="en-US" dirty="0" err="1" smtClean="0"/>
              <a:t>PartOf</a:t>
            </a:r>
            <a:r>
              <a:rPr lang="en-US" dirty="0" smtClean="0"/>
              <a:t> relation?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Alice’s heart is part of Alice’s body</a:t>
            </a:r>
          </a:p>
          <a:p>
            <a:pPr marL="514350" indent="-514350">
              <a:buFont typeface="+mj-lt"/>
              <a:buAutoNum type="arabicPeriod"/>
            </a:pPr>
            <a:r>
              <a:rPr lang="en-US" dirty="0" smtClean="0"/>
              <a:t>Swallowing is part of eating</a:t>
            </a:r>
          </a:p>
          <a:p>
            <a:pPr marL="514350" indent="-514350">
              <a:buFont typeface="+mj-lt"/>
              <a:buAutoNum type="arabicPeriod"/>
            </a:pPr>
            <a:r>
              <a:rPr lang="en-US" dirty="0" smtClean="0"/>
              <a:t>Clay is part of a vase</a:t>
            </a:r>
          </a:p>
          <a:p>
            <a:pPr marL="514350" indent="-514350">
              <a:buFont typeface="+mj-lt"/>
              <a:buAutoNum type="arabicPeriod"/>
            </a:pPr>
            <a:r>
              <a:rPr lang="en-US" dirty="0" smtClean="0"/>
              <a:t>Orange county is part of California</a:t>
            </a:r>
            <a:endParaRPr lang="en-US" dirty="0"/>
          </a:p>
        </p:txBody>
      </p:sp>
    </p:spTree>
    <p:extLst>
      <p:ext uri="{BB962C8B-B14F-4D97-AF65-F5344CB8AC3E}">
        <p14:creationId xmlns:p14="http://schemas.microsoft.com/office/powerpoint/2010/main" val="2409724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dirty="0"/>
              <a:t>Knowledge </a:t>
            </a:r>
            <a:r>
              <a:rPr lang="en-US" altLang="en-US" dirty="0" smtClean="0"/>
              <a:t>engineering</a:t>
            </a:r>
            <a:endParaRPr lang="en-US" altLang="en-US" dirty="0"/>
          </a:p>
        </p:txBody>
      </p:sp>
      <p:sp>
        <p:nvSpPr>
          <p:cNvPr id="180227" name="Rectangle 3"/>
          <p:cNvSpPr>
            <a:spLocks noGrp="1" noChangeArrowheads="1"/>
          </p:cNvSpPr>
          <p:nvPr>
            <p:ph type="body" idx="1"/>
          </p:nvPr>
        </p:nvSpPr>
        <p:spPr/>
        <p:txBody>
          <a:bodyPr>
            <a:normAutofit fontScale="92500" lnSpcReduction="10000"/>
          </a:bodyPr>
          <a:lstStyle/>
          <a:p>
            <a:pPr>
              <a:lnSpc>
                <a:spcPct val="90000"/>
              </a:lnSpc>
            </a:pPr>
            <a:r>
              <a:rPr lang="en-US" altLang="en-US" i="1" dirty="0" smtClean="0"/>
              <a:t>Special-purpose</a:t>
            </a:r>
            <a:r>
              <a:rPr lang="en-US" altLang="en-US" dirty="0" smtClean="0"/>
              <a:t> knowledge bases</a:t>
            </a:r>
          </a:p>
          <a:p>
            <a:pPr lvl="1"/>
            <a:r>
              <a:rPr lang="en-US" altLang="en-US" dirty="0" smtClean="0"/>
              <a:t>Electronic </a:t>
            </a:r>
            <a:r>
              <a:rPr lang="en-US" altLang="en-US" dirty="0"/>
              <a:t>circuits</a:t>
            </a:r>
          </a:p>
          <a:p>
            <a:pPr lvl="1"/>
            <a:r>
              <a:rPr lang="en-US" altLang="en-US" dirty="0"/>
              <a:t>Actions (Situation Calculus)</a:t>
            </a:r>
          </a:p>
          <a:p>
            <a:pPr>
              <a:lnSpc>
                <a:spcPct val="90000"/>
              </a:lnSpc>
            </a:pPr>
            <a:r>
              <a:rPr lang="en-US" altLang="en-US" i="1" dirty="0" smtClean="0">
                <a:solidFill>
                  <a:srgbClr val="FF0000"/>
                </a:solidFill>
              </a:rPr>
              <a:t>General-purpose </a:t>
            </a:r>
            <a:r>
              <a:rPr lang="en-US" altLang="en-US" dirty="0" smtClean="0">
                <a:solidFill>
                  <a:srgbClr val="FF0000"/>
                </a:solidFill>
              </a:rPr>
              <a:t>knowledge bases</a:t>
            </a:r>
          </a:p>
          <a:p>
            <a:pPr lvl="1"/>
            <a:r>
              <a:rPr lang="en-US" altLang="en-US" dirty="0" smtClean="0"/>
              <a:t>Represent classes of objects and relationships between classes</a:t>
            </a:r>
          </a:p>
          <a:p>
            <a:pPr lvl="1"/>
            <a:r>
              <a:rPr lang="en-US" altLang="en-US" dirty="0" smtClean="0"/>
              <a:t>Events</a:t>
            </a:r>
          </a:p>
          <a:p>
            <a:pPr lvl="1"/>
            <a:r>
              <a:rPr lang="en-US" altLang="en-US" dirty="0" smtClean="0"/>
              <a:t>Time</a:t>
            </a:r>
          </a:p>
          <a:p>
            <a:pPr lvl="1"/>
            <a:r>
              <a:rPr lang="en-US" altLang="en-US" dirty="0" smtClean="0"/>
              <a:t>Semantic Web</a:t>
            </a:r>
          </a:p>
          <a:p>
            <a:pPr lvl="1"/>
            <a:endParaRPr lang="en-US" altLang="en-US" dirty="0" smtClean="0"/>
          </a:p>
          <a:p>
            <a:pPr lvl="1"/>
            <a:endParaRPr lang="en-US" altLang="en-US" sz="1800" i="1" dirty="0" smtClean="0"/>
          </a:p>
          <a:p>
            <a:pPr lvl="1"/>
            <a:r>
              <a:rPr lang="en-US" altLang="en-US" sz="1800" i="1" dirty="0" smtClean="0"/>
              <a:t>AI: A modern approach Ch. 10-10.3, 10.5</a:t>
            </a:r>
            <a:endParaRPr lang="en-US" altLang="en-US" sz="1800" i="1" dirty="0"/>
          </a:p>
          <a:p>
            <a:pPr lvl="1"/>
            <a:r>
              <a:rPr lang="en-US" altLang="en-US" sz="1800" i="1" dirty="0" smtClean="0"/>
              <a:t>Some </a:t>
            </a:r>
            <a:r>
              <a:rPr lang="en-US" altLang="en-US" sz="1800" i="1" dirty="0"/>
              <a:t>slides adapted </a:t>
            </a:r>
            <a:r>
              <a:rPr lang="en-US" altLang="en-US" sz="1800" i="1" dirty="0" smtClean="0"/>
              <a:t>from </a:t>
            </a:r>
            <a:r>
              <a:rPr lang="en-US" altLang="en-US" sz="1800" i="1" dirty="0" smtClean="0">
                <a:hlinkClick r:id="rId3"/>
              </a:rPr>
              <a:t>Structured Knowledge Representation by Dave </a:t>
            </a:r>
            <a:r>
              <a:rPr lang="en" sz="1800" i="1" dirty="0" smtClean="0">
                <a:hlinkClick r:id="rId3"/>
              </a:rPr>
              <a:t>Touretzky</a:t>
            </a:r>
            <a:endParaRPr lang="en" sz="1800" i="1" dirty="0" smtClean="0"/>
          </a:p>
          <a:p>
            <a:pPr lvl="1"/>
            <a:r>
              <a:rPr lang="en" sz="1800" i="1" dirty="0" smtClean="0"/>
              <a:t>Franz Kurfess, Cal Poly SLO</a:t>
            </a:r>
            <a:endParaRPr lang="en" sz="1800" i="1" dirty="0" smtClean="0"/>
          </a:p>
          <a:p>
            <a:pPr lvl="1"/>
            <a:endParaRPr lang="en-US" altLang="en-US" dirty="0" smtClean="0"/>
          </a:p>
        </p:txBody>
      </p:sp>
    </p:spTree>
    <p:extLst>
      <p:ext uri="{BB962C8B-B14F-4D97-AF65-F5344CB8AC3E}">
        <p14:creationId xmlns:p14="http://schemas.microsoft.com/office/powerpoint/2010/main" val="1850427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i="1" dirty="0" smtClean="0">
                    <a:solidFill>
                      <a:srgbClr val="FF0000"/>
                    </a:solidFill>
                  </a:rPr>
                  <a:t>Measures</a:t>
                </a:r>
                <a:endParaRPr lang="en-US" dirty="0">
                  <a:solidFill>
                    <a:srgbClr val="FF0000"/>
                  </a:solidFill>
                </a:endParaRPr>
              </a:p>
              <a:p>
                <a:pPr lvl="1"/>
                <a:r>
                  <a:rPr lang="en-US" dirty="0" smtClean="0"/>
                  <a:t>Properties of an object that can be quantified </a:t>
                </a:r>
              </a:p>
              <a:p>
                <a:pPr lvl="1"/>
                <a:r>
                  <a:rPr lang="en-US" dirty="0" smtClean="0"/>
                  <a:t>E.g.,: Height, Weight, Cost</a:t>
                </a:r>
              </a:p>
              <a:p>
                <a:r>
                  <a:rPr lang="en-US" dirty="0" smtClean="0"/>
                  <a:t>A Measure is an object</a:t>
                </a:r>
              </a:p>
              <a:p>
                <a:pPr lvl="1"/>
                <a:r>
                  <a:rPr lang="en-US" dirty="0" err="1" smtClean="0">
                    <a:solidFill>
                      <a:srgbClr val="0070C0"/>
                    </a:solidFill>
                  </a:rPr>
                  <a:t>AbstractObject</a:t>
                </a:r>
                <a:r>
                  <a:rPr lang="en-US" dirty="0" smtClean="0"/>
                  <a:t> category</a:t>
                </a:r>
              </a:p>
              <a:p>
                <a:r>
                  <a:rPr lang="en-US" dirty="0" smtClean="0"/>
                  <a:t>The same measure can be represented with different units</a:t>
                </a:r>
              </a:p>
              <a:p>
                <a:r>
                  <a:rPr lang="en-US" dirty="0" smtClean="0"/>
                  <a:t>Units are represented in FOL as </a:t>
                </a:r>
                <a:r>
                  <a:rPr lang="en-US" dirty="0" smtClean="0">
                    <a:solidFill>
                      <a:srgbClr val="FF0000"/>
                    </a:solidFill>
                  </a:rPr>
                  <a:t>Units function</a:t>
                </a:r>
              </a:p>
              <a:p>
                <a14:m>
                  <m:oMath xmlns:m="http://schemas.openxmlformats.org/officeDocument/2006/math">
                    <m:r>
                      <a:rPr lang="en-US" b="0" i="1" smtClean="0">
                        <a:latin typeface="Cambria Math" panose="02040503050406030204" pitchFamily="18" charset="0"/>
                      </a:rPr>
                      <m:t>𝐿𝑒𝑛𝑔𝑡h</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𝐼𝑛𝑐h𝑒𝑠</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r>
                      <a:rPr lang="en-US" b="0" i="1" smtClean="0">
                        <a:latin typeface="Cambria Math" panose="02040503050406030204" pitchFamily="18" charset="0"/>
                      </a:rPr>
                      <m:t>=</m:t>
                    </m:r>
                    <m:r>
                      <a:rPr lang="en-US" b="0" i="1" smtClean="0">
                        <a:latin typeface="Cambria Math" panose="02040503050406030204" pitchFamily="18" charset="0"/>
                      </a:rPr>
                      <m:t>𝐶𝑒𝑛𝑡𝑖𝑚𝑒𝑡𝑒𝑟𝑠</m:t>
                    </m:r>
                    <m:r>
                      <a:rPr lang="en-US" b="0" i="1" smtClean="0">
                        <a:latin typeface="Cambria Math" panose="02040503050406030204" pitchFamily="18" charset="0"/>
                      </a:rPr>
                      <m:t>(3.81)</m:t>
                    </m:r>
                  </m:oMath>
                </a14:m>
                <a:endParaRPr lang="en-US" dirty="0" smtClean="0"/>
              </a:p>
              <a:p>
                <a14:m>
                  <m:oMath xmlns:m="http://schemas.openxmlformats.org/officeDocument/2006/math">
                    <m:r>
                      <a:rPr lang="en-US" i="1">
                        <a:latin typeface="Cambria Math" panose="02040503050406030204" pitchFamily="18" charset="0"/>
                      </a:rPr>
                      <m:t>𝐶𝑒𝑛𝑡𝑖𝑚𝑒𝑡𝑒𝑟𝑠</m:t>
                    </m:r>
                    <m:d>
                      <m:dPr>
                        <m:ctrlPr>
                          <a:rPr lang="en-US" i="1">
                            <a:latin typeface="Cambria Math" panose="02040503050406030204" pitchFamily="18" charset="0"/>
                          </a:rPr>
                        </m:ctrlPr>
                      </m:dPr>
                      <m:e>
                        <m:r>
                          <a:rPr lang="en-US" b="0" i="1" smtClean="0">
                            <a:latin typeface="Cambria Math" panose="02040503050406030204" pitchFamily="18" charset="0"/>
                          </a:rPr>
                          <m:t>2.54∗</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i="1">
                        <a:latin typeface="Cambria Math" panose="02040503050406030204" pitchFamily="18" charset="0"/>
                      </a:rPr>
                      <m:t>𝐼𝑛𝑐h𝑒𝑠</m:t>
                    </m:r>
                    <m:d>
                      <m:dPr>
                        <m:ctrlPr>
                          <a:rPr lang="en-US" i="1">
                            <a:latin typeface="Cambria Math" panose="02040503050406030204" pitchFamily="18" charset="0"/>
                          </a:rPr>
                        </m:ctrlPr>
                      </m:dPr>
                      <m:e>
                        <m:r>
                          <a:rPr lang="en-US" i="1">
                            <a:latin typeface="Cambria Math" panose="02040503050406030204" pitchFamily="18" charset="0"/>
                          </a:rPr>
                          <m:t>1.5</m:t>
                        </m:r>
                      </m:e>
                    </m:d>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228598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Can also reason over qualitative measurements</a:t>
                </a:r>
              </a:p>
              <a:p>
                <a:pPr lvl="1"/>
                <a:r>
                  <a:rPr lang="en-US" dirty="0" smtClean="0"/>
                  <a:t>E.g., beauty, difficulty, delicious</a:t>
                </a:r>
              </a:p>
              <a:p>
                <a:pPr lvl="1"/>
                <a14:m>
                  <m:oMath xmlns:m="http://schemas.openxmlformats.org/officeDocument/2006/math">
                    <m:r>
                      <a:rPr lang="en-US" b="0" i="1" smtClean="0">
                        <a:latin typeface="Cambria Math" panose="02040503050406030204" pitchFamily="18" charset="0"/>
                      </a:rPr>
                      <m:t>𝐷𝑖𝑓𝑓𝑖𝑐𝑢𝑙𝑡𝑦</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CPSC</m:t>
                        </m:r>
                        <m:r>
                          <a:rPr lang="en-US" b="0" i="0" smtClean="0">
                            <a:latin typeface="Cambria Math" panose="02040503050406030204" pitchFamily="18" charset="0"/>
                          </a:rPr>
                          <m:t>131</m:t>
                        </m:r>
                      </m:e>
                    </m:d>
                    <m:r>
                      <a:rPr lang="en-US" b="0" i="1" smtClean="0">
                        <a:latin typeface="Cambria Math" panose="02040503050406030204" pitchFamily="18" charset="0"/>
                      </a:rPr>
                      <m:t>&gt;</m:t>
                    </m:r>
                    <m:r>
                      <a:rPr lang="en-US" b="0" i="1" smtClean="0">
                        <a:latin typeface="Cambria Math" panose="02040503050406030204" pitchFamily="18" charset="0"/>
                      </a:rPr>
                      <m:t>𝐷𝑖𝑓𝑓𝑖𝑐𝑢𝑙𝑡𝑦</m:t>
                    </m:r>
                    <m:r>
                      <a:rPr lang="en-US" b="0" i="1" smtClean="0">
                        <a:latin typeface="Cambria Math" panose="02040503050406030204" pitchFamily="18" charset="0"/>
                      </a:rPr>
                      <m:t>(</m:t>
                    </m:r>
                    <m:r>
                      <m:rPr>
                        <m:sty m:val="p"/>
                      </m:rPr>
                      <a:rPr lang="en-US" b="0" i="0" smtClean="0">
                        <a:latin typeface="Cambria Math" panose="02040503050406030204" pitchFamily="18" charset="0"/>
                      </a:rPr>
                      <m:t>CPSC</m:t>
                    </m:r>
                    <m:r>
                      <a:rPr lang="en-US" b="0" i="0" smtClean="0">
                        <a:latin typeface="Cambria Math" panose="02040503050406030204" pitchFamily="18" charset="0"/>
                      </a:rPr>
                      <m:t>121</m:t>
                    </m:r>
                    <m:r>
                      <a:rPr lang="en-US" b="0" i="1" smtClean="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26390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Things vs. S</a:t>
            </a:r>
            <a:r>
              <a:rPr lang="en" dirty="0" smtClean="0"/>
              <a:t>tuff</a:t>
            </a:r>
            <a:endParaRPr dirty="0"/>
          </a:p>
        </p:txBody>
      </p:sp>
      <p:sp>
        <p:nvSpPr>
          <p:cNvPr id="251" name="Google Shape;251;p3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 dirty="0"/>
              <a:t>“Things” are discrete objects composed of distinct </a:t>
            </a:r>
            <a:r>
              <a:rPr lang="en" dirty="0" smtClean="0"/>
              <a:t>parts</a:t>
            </a:r>
            <a:endParaRPr dirty="0"/>
          </a:p>
          <a:p>
            <a:pPr lvl="1">
              <a:spcBef>
                <a:spcPts val="0"/>
              </a:spcBef>
            </a:pPr>
            <a:r>
              <a:rPr lang="en" dirty="0" smtClean="0"/>
              <a:t>Countable nouns</a:t>
            </a:r>
            <a:endParaRPr dirty="0"/>
          </a:p>
          <a:p>
            <a:r>
              <a:rPr lang="en" dirty="0"/>
              <a:t>“Stuff” </a:t>
            </a:r>
            <a:r>
              <a:rPr lang="en" dirty="0" smtClean="0"/>
              <a:t>are objects that can </a:t>
            </a:r>
            <a:r>
              <a:rPr lang="en" dirty="0"/>
              <a:t>be divided into smaller amounts of the same </a:t>
            </a:r>
            <a:r>
              <a:rPr lang="en" dirty="0" smtClean="0"/>
              <a:t>stuff</a:t>
            </a:r>
            <a:endParaRPr dirty="0"/>
          </a:p>
          <a:p>
            <a:pPr lvl="1">
              <a:spcBef>
                <a:spcPts val="0"/>
              </a:spcBef>
            </a:pPr>
            <a:r>
              <a:rPr lang="en" dirty="0"/>
              <a:t>Mass </a:t>
            </a:r>
            <a:r>
              <a:rPr lang="en" dirty="0" smtClean="0"/>
              <a:t>nouns</a:t>
            </a:r>
            <a:endParaRPr dirty="0" smtClean="0"/>
          </a:p>
          <a:p>
            <a:pPr marL="0" indent="0">
              <a:spcBef>
                <a:spcPts val="2133"/>
              </a:spcBef>
              <a:buNone/>
            </a:pPr>
            <a:r>
              <a:rPr lang="en" dirty="0" smtClean="0"/>
              <a:t>Example: “butter”</a:t>
            </a:r>
            <a:endParaRPr dirty="0" smtClean="0"/>
          </a:p>
          <a:p>
            <a:r>
              <a:rPr lang="en" dirty="0" smtClean="0">
                <a:solidFill>
                  <a:srgbClr val="FF0000"/>
                </a:solidFill>
              </a:rPr>
              <a:t>Intrinsic </a:t>
            </a:r>
            <a:r>
              <a:rPr lang="en" dirty="0">
                <a:solidFill>
                  <a:srgbClr val="FF0000"/>
                </a:solidFill>
              </a:rPr>
              <a:t>(definitional) properties</a:t>
            </a:r>
            <a:r>
              <a:rPr lang="en" dirty="0"/>
              <a:t>: color, taste, density, melting point</a:t>
            </a:r>
            <a:endParaRPr dirty="0"/>
          </a:p>
          <a:p>
            <a:r>
              <a:rPr lang="en" dirty="0">
                <a:solidFill>
                  <a:srgbClr val="00B0F0"/>
                </a:solidFill>
              </a:rPr>
              <a:t>Extrinsic properties</a:t>
            </a:r>
            <a:r>
              <a:rPr lang="en" dirty="0"/>
              <a:t>: weight, shape, </a:t>
            </a:r>
            <a:r>
              <a:rPr lang="en" dirty="0" smtClean="0"/>
              <a:t>location</a:t>
            </a:r>
          </a:p>
          <a:p>
            <a:endParaRPr lang="en" dirty="0" smtClean="0"/>
          </a:p>
          <a:p>
            <a:pPr marL="152396" indent="0">
              <a:buNone/>
            </a:pPr>
            <a:r>
              <a:rPr lang="en-US" dirty="0" smtClean="0"/>
              <a:t>Stuff: are defined with </a:t>
            </a:r>
            <a:r>
              <a:rPr lang="en-US" i="1" dirty="0" smtClean="0"/>
              <a:t>only</a:t>
            </a:r>
            <a:r>
              <a:rPr lang="en-US" dirty="0" smtClean="0"/>
              <a:t> </a:t>
            </a:r>
            <a:r>
              <a:rPr lang="en-US" dirty="0" smtClean="0">
                <a:solidFill>
                  <a:srgbClr val="FF0000"/>
                </a:solidFill>
              </a:rPr>
              <a:t>intrinsic </a:t>
            </a:r>
            <a:r>
              <a:rPr lang="en-US" dirty="0"/>
              <a:t>properties</a:t>
            </a:r>
            <a:endParaRPr lang="en-US" dirty="0" smtClean="0">
              <a:solidFill>
                <a:srgbClr val="FF0000"/>
              </a:solidFill>
            </a:endParaRPr>
          </a:p>
          <a:p>
            <a:pPr marL="152396" indent="0">
              <a:buNone/>
            </a:pPr>
            <a:r>
              <a:rPr lang="en-US" dirty="0" smtClean="0"/>
              <a:t>Things: are defined with </a:t>
            </a:r>
            <a:r>
              <a:rPr lang="en-US" i="1" dirty="0" smtClean="0"/>
              <a:t>both</a:t>
            </a:r>
            <a:r>
              <a:rPr lang="en-US" dirty="0" smtClean="0"/>
              <a:t> </a:t>
            </a:r>
            <a:r>
              <a:rPr lang="en-US" dirty="0" smtClean="0">
                <a:solidFill>
                  <a:srgbClr val="FF0000"/>
                </a:solidFill>
              </a:rPr>
              <a:t>intrinsic</a:t>
            </a:r>
            <a:r>
              <a:rPr lang="en-US" dirty="0" smtClean="0"/>
              <a:t> and </a:t>
            </a:r>
            <a:r>
              <a:rPr lang="en-US" dirty="0" smtClean="0">
                <a:solidFill>
                  <a:srgbClr val="00B0F0"/>
                </a:solidFill>
              </a:rPr>
              <a:t>extrinsic</a:t>
            </a:r>
            <a:r>
              <a:rPr lang="en-US" dirty="0" smtClean="0"/>
              <a:t> properties</a:t>
            </a:r>
          </a:p>
          <a:p>
            <a:endParaRPr dirty="0"/>
          </a:p>
        </p:txBody>
      </p:sp>
      <p:sp>
        <p:nvSpPr>
          <p:cNvPr id="252" name="Google Shape;252;p3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22</a:t>
            </a:fld>
            <a:endParaRPr/>
          </a:p>
        </p:txBody>
      </p:sp>
    </p:spTree>
    <p:extLst>
      <p:ext uri="{BB962C8B-B14F-4D97-AF65-F5344CB8AC3E}">
        <p14:creationId xmlns:p14="http://schemas.microsoft.com/office/powerpoint/2010/main" val="3786255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time</a:t>
            </a:r>
            <a:endParaRPr lang="en-US" dirty="0"/>
          </a:p>
        </p:txBody>
      </p:sp>
      <p:sp>
        <p:nvSpPr>
          <p:cNvPr id="3" name="Content Placeholder 2"/>
          <p:cNvSpPr>
            <a:spLocks noGrp="1"/>
          </p:cNvSpPr>
          <p:nvPr>
            <p:ph idx="1"/>
          </p:nvPr>
        </p:nvSpPr>
        <p:spPr/>
        <p:txBody>
          <a:bodyPr/>
          <a:lstStyle/>
          <a:p>
            <a:r>
              <a:rPr lang="en-US" dirty="0" smtClean="0"/>
              <a:t>How to reason about</a:t>
            </a:r>
          </a:p>
          <a:p>
            <a:pPr lvl="1"/>
            <a:r>
              <a:rPr lang="en-US" dirty="0" smtClean="0"/>
              <a:t>Actions that take place over an extended period of time?</a:t>
            </a:r>
          </a:p>
          <a:p>
            <a:pPr lvl="2"/>
            <a:r>
              <a:rPr lang="en-US" dirty="0" smtClean="0"/>
              <a:t>E.g., </a:t>
            </a:r>
            <a:r>
              <a:rPr lang="en-US" dirty="0" err="1" smtClean="0"/>
              <a:t>getCollegeDegree</a:t>
            </a:r>
            <a:endParaRPr lang="en-US" dirty="0" smtClean="0"/>
          </a:p>
          <a:p>
            <a:pPr lvl="1"/>
            <a:r>
              <a:rPr lang="en-US" dirty="0" smtClean="0"/>
              <a:t>Actions that take happen simultaneously/overlap/before another?</a:t>
            </a:r>
          </a:p>
          <a:p>
            <a:pPr lvl="2"/>
            <a:r>
              <a:rPr lang="en-US" dirty="0" smtClean="0"/>
              <a:t>E.g., take CPSC131 </a:t>
            </a:r>
            <a:r>
              <a:rPr lang="en-US" i="1" dirty="0" smtClean="0"/>
              <a:t>before</a:t>
            </a:r>
            <a:r>
              <a:rPr lang="en-US" dirty="0" smtClean="0"/>
              <a:t> CPSC121</a:t>
            </a:r>
            <a:endParaRPr lang="en-US" dirty="0"/>
          </a:p>
        </p:txBody>
      </p:sp>
    </p:spTree>
    <p:extLst>
      <p:ext uri="{BB962C8B-B14F-4D97-AF65-F5344CB8AC3E}">
        <p14:creationId xmlns:p14="http://schemas.microsoft.com/office/powerpoint/2010/main" val="3560365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Time and events</a:t>
            </a:r>
            <a:endParaRPr/>
          </a:p>
        </p:txBody>
      </p:sp>
      <p:sp>
        <p:nvSpPr>
          <p:cNvPr id="265" name="Google Shape;265;p3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 dirty="0"/>
              <a:t>Classical planning uses </a:t>
            </a:r>
            <a:r>
              <a:rPr lang="en" b="1" dirty="0"/>
              <a:t>situational calculus</a:t>
            </a:r>
            <a:r>
              <a:rPr lang="en" dirty="0"/>
              <a:t>, where events are discrete, instantaneous, and happen one at a time</a:t>
            </a:r>
            <a:r>
              <a:rPr lang="en" dirty="0" smtClean="0"/>
              <a:t>.</a:t>
            </a:r>
            <a:endParaRPr dirty="0"/>
          </a:p>
          <a:p>
            <a:r>
              <a:rPr lang="en" dirty="0"/>
              <a:t>We need something more powerful if we want to model continuous processes or concurrency</a:t>
            </a:r>
            <a:r>
              <a:rPr lang="en" dirty="0" smtClean="0"/>
              <a:t>.</a:t>
            </a:r>
            <a:endParaRPr dirty="0" smtClean="0"/>
          </a:p>
          <a:p>
            <a:r>
              <a:rPr lang="en" dirty="0" smtClean="0"/>
              <a:t>The </a:t>
            </a:r>
            <a:r>
              <a:rPr lang="en" b="1" dirty="0" smtClean="0"/>
              <a:t>event calculus</a:t>
            </a:r>
            <a:r>
              <a:rPr lang="en" dirty="0" smtClean="0"/>
              <a:t> provides tools for this.</a:t>
            </a:r>
            <a:endParaRPr dirty="0" smtClean="0"/>
          </a:p>
          <a:p>
            <a:pPr lvl="1">
              <a:spcBef>
                <a:spcPts val="0"/>
              </a:spcBef>
            </a:pPr>
            <a:r>
              <a:rPr lang="en" dirty="0" smtClean="0"/>
              <a:t>Reify </a:t>
            </a:r>
            <a:r>
              <a:rPr lang="en" dirty="0"/>
              <a:t>fluents and events, turning them into objects.</a:t>
            </a:r>
            <a:endParaRPr dirty="0"/>
          </a:p>
          <a:p>
            <a:pPr lvl="1">
              <a:spcBef>
                <a:spcPts val="0"/>
              </a:spcBef>
            </a:pPr>
            <a:r>
              <a:rPr lang="en" dirty="0"/>
              <a:t>Define </a:t>
            </a:r>
            <a:r>
              <a:rPr lang="en" b="1" dirty="0">
                <a:solidFill>
                  <a:srgbClr val="FF0000"/>
                </a:solidFill>
              </a:rPr>
              <a:t>intervals</a:t>
            </a:r>
            <a:r>
              <a:rPr lang="en" dirty="0"/>
              <a:t> as continuous segments of time with a </a:t>
            </a:r>
            <a:r>
              <a:rPr lang="en" dirty="0">
                <a:solidFill>
                  <a:srgbClr val="FF0000"/>
                </a:solidFill>
              </a:rPr>
              <a:t>start</a:t>
            </a:r>
            <a:r>
              <a:rPr lang="en" dirty="0"/>
              <a:t> and </a:t>
            </a:r>
            <a:r>
              <a:rPr lang="en" dirty="0">
                <a:solidFill>
                  <a:srgbClr val="FF0000"/>
                </a:solidFill>
              </a:rPr>
              <a:t>end</a:t>
            </a:r>
            <a:r>
              <a:rPr lang="en" dirty="0"/>
              <a:t> </a:t>
            </a:r>
            <a:r>
              <a:rPr lang="en" dirty="0" smtClean="0"/>
              <a:t>time</a:t>
            </a:r>
          </a:p>
          <a:p>
            <a:pPr lvl="2">
              <a:spcBef>
                <a:spcPts val="0"/>
              </a:spcBef>
            </a:pPr>
            <a:r>
              <a:rPr lang="en" dirty="0" smtClean="0"/>
              <a:t>i = (</a:t>
            </a:r>
            <a:r>
              <a:rPr lang="en" dirty="0"/>
              <a:t>t</a:t>
            </a:r>
            <a:r>
              <a:rPr lang="en" baseline="-25000" dirty="0"/>
              <a:t>1</a:t>
            </a:r>
            <a:r>
              <a:rPr lang="en" dirty="0"/>
              <a:t>,t</a:t>
            </a:r>
            <a:r>
              <a:rPr lang="en" baseline="-25000" dirty="0"/>
              <a:t>2</a:t>
            </a:r>
            <a:r>
              <a:rPr lang="en" dirty="0" smtClean="0"/>
              <a:t>)</a:t>
            </a:r>
          </a:p>
          <a:p>
            <a:pPr lvl="2">
              <a:spcBef>
                <a:spcPts val="0"/>
              </a:spcBef>
            </a:pPr>
            <a:r>
              <a:rPr lang="en" dirty="0" smtClean="0"/>
              <a:t>Begin(i) = </a:t>
            </a:r>
            <a:r>
              <a:rPr lang="en" dirty="0"/>
              <a:t>t</a:t>
            </a:r>
            <a:r>
              <a:rPr lang="en" baseline="-25000" dirty="0"/>
              <a:t>1</a:t>
            </a:r>
            <a:r>
              <a:rPr lang="en" dirty="0" smtClean="0"/>
              <a:t>, End(i) = t</a:t>
            </a:r>
            <a:r>
              <a:rPr lang="en" baseline="-25000" dirty="0" smtClean="0"/>
              <a:t>2</a:t>
            </a:r>
            <a:endParaRPr lang="en" dirty="0" smtClean="0"/>
          </a:p>
          <a:p>
            <a:pPr lvl="2">
              <a:spcBef>
                <a:spcPts val="0"/>
              </a:spcBef>
            </a:pPr>
            <a:endParaRPr dirty="0"/>
          </a:p>
          <a:p>
            <a:pPr lvl="1">
              <a:spcBef>
                <a:spcPts val="0"/>
              </a:spcBef>
            </a:pPr>
            <a:r>
              <a:rPr lang="en" dirty="0"/>
              <a:t>Use predicates such as Happens(e, t</a:t>
            </a:r>
            <a:r>
              <a:rPr lang="en" baseline="-25000" dirty="0"/>
              <a:t>1</a:t>
            </a:r>
            <a:r>
              <a:rPr lang="en" dirty="0"/>
              <a:t>,t</a:t>
            </a:r>
            <a:r>
              <a:rPr lang="en" baseline="-25000" dirty="0"/>
              <a:t>2</a:t>
            </a:r>
            <a:r>
              <a:rPr lang="en" dirty="0" smtClean="0"/>
              <a:t>) </a:t>
            </a:r>
            <a:r>
              <a:rPr lang="en" dirty="0"/>
              <a:t>to indicate the interval in which an event happens.</a:t>
            </a:r>
            <a:endParaRPr dirty="0"/>
          </a:p>
        </p:txBody>
      </p:sp>
      <p:sp>
        <p:nvSpPr>
          <p:cNvPr id="266" name="Google Shape;266;p3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24</a:t>
            </a:fld>
            <a:endParaRPr/>
          </a:p>
        </p:txBody>
      </p:sp>
    </p:spTree>
    <p:extLst>
      <p:ext uri="{BB962C8B-B14F-4D97-AF65-F5344CB8AC3E}">
        <p14:creationId xmlns:p14="http://schemas.microsoft.com/office/powerpoint/2010/main" val="3809488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Relationships between intervals</a:t>
            </a:r>
            <a:endParaRPr dirty="0"/>
          </a:p>
        </p:txBody>
      </p:sp>
      <p:sp>
        <p:nvSpPr>
          <p:cNvPr id="279" name="Google Shape;279;p3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25</a:t>
            </a:fld>
            <a:endParaRPr/>
          </a:p>
        </p:txBody>
      </p:sp>
      <p:pic>
        <p:nvPicPr>
          <p:cNvPr id="280" name="Google Shape;280;p39"/>
          <p:cNvPicPr preferRelativeResize="0"/>
          <p:nvPr/>
        </p:nvPicPr>
        <p:blipFill>
          <a:blip r:embed="rId3">
            <a:alphaModFix/>
          </a:blip>
          <a:stretch>
            <a:fillRect/>
          </a:stretch>
        </p:blipFill>
        <p:spPr>
          <a:xfrm>
            <a:off x="652923" y="1624769"/>
            <a:ext cx="10886144" cy="4952100"/>
          </a:xfrm>
          <a:prstGeom prst="rect">
            <a:avLst/>
          </a:prstGeom>
          <a:noFill/>
          <a:ln>
            <a:noFill/>
          </a:ln>
        </p:spPr>
      </p:pic>
    </p:spTree>
    <p:extLst>
      <p:ext uri="{BB962C8B-B14F-4D97-AF65-F5344CB8AC3E}">
        <p14:creationId xmlns:p14="http://schemas.microsoft.com/office/powerpoint/2010/main" val="128376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Relationships between intervals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𝑀𝑒𝑒𝑡𝑠</m:t>
                    </m:r>
                    <m:r>
                      <a:rPr lang="en-US" b="0" i="1" smtClean="0">
                        <a:latin typeface="Cambria Math" panose="02040503050406030204" pitchFamily="18" charset="0"/>
                      </a:rPr>
                      <m:t>(</m:t>
                    </m:r>
                    <m:r>
                      <a:rPr lang="en-US" b="0" i="1" smtClean="0">
                        <a:latin typeface="Cambria Math" panose="02040503050406030204" pitchFamily="18" charset="0"/>
                      </a:rPr>
                      <m:t>𝑅𝑒𝑖𝑔𝑛𝑂𝑓</m:t>
                    </m:r>
                    <m:d>
                      <m:dPr>
                        <m:ctrlPr>
                          <a:rPr lang="en-US" b="0" i="1" smtClean="0">
                            <a:latin typeface="Cambria Math" panose="02040503050406030204" pitchFamily="18" charset="0"/>
                          </a:rPr>
                        </m:ctrlPr>
                      </m:dPr>
                      <m:e>
                        <m:r>
                          <a:rPr lang="en-US" i="1">
                            <a:latin typeface="Cambria Math" panose="02040503050406030204" pitchFamily="18" charset="0"/>
                          </a:rPr>
                          <m:t>𝐸𝑙𝑖𝑧𝑎𝑏𝑒𝑡h𝐼𝐼</m:t>
                        </m:r>
                      </m:e>
                    </m:d>
                    <m:r>
                      <a:rPr lang="en-US" b="0" i="1" smtClean="0">
                        <a:latin typeface="Cambria Math" panose="02040503050406030204" pitchFamily="18" charset="0"/>
                      </a:rPr>
                      <m:t>, </m:t>
                    </m:r>
                    <m:r>
                      <a:rPr lang="en-US" b="0" i="1" smtClean="0">
                        <a:latin typeface="Cambria Math" panose="02040503050406030204" pitchFamily="18" charset="0"/>
                      </a:rPr>
                      <m:t>𝑅𝑒𝑖𝑔𝑛𝑂𝑓</m:t>
                    </m:r>
                    <m:r>
                      <a:rPr lang="en-US" b="0" i="1" smtClean="0">
                        <a:latin typeface="Cambria Math" panose="02040503050406030204" pitchFamily="18" charset="0"/>
                      </a:rPr>
                      <m:t>(</m:t>
                    </m:r>
                    <m:r>
                      <a:rPr lang="en-US" b="0" i="1" smtClean="0">
                        <a:latin typeface="Cambria Math" panose="02040503050406030204" pitchFamily="18" charset="0"/>
                      </a:rPr>
                      <m:t>𝐶h𝑎𝑟𝑙𝑒𝑠𝐼𝐼</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en-US" b="0" dirty="0" smtClean="0"/>
              </a:p>
              <a:p>
                <a14:m>
                  <m:oMath xmlns:m="http://schemas.openxmlformats.org/officeDocument/2006/math">
                    <m:r>
                      <a:rPr lang="en-US" b="0" i="1" smtClean="0">
                        <a:latin typeface="Cambria Math" panose="02040503050406030204" pitchFamily="18" charset="0"/>
                      </a:rPr>
                      <m:t>𝑂𝑣𝑒𝑟𝑙𝑎𝑝</m:t>
                    </m:r>
                    <m:r>
                      <a:rPr lang="en-US" i="1">
                        <a:latin typeface="Cambria Math" panose="02040503050406030204" pitchFamily="18" charset="0"/>
                      </a:rPr>
                      <m:t>(</m:t>
                    </m:r>
                    <m:r>
                      <a:rPr lang="en-US" b="0" i="1" smtClean="0">
                        <a:latin typeface="Cambria Math" panose="02040503050406030204" pitchFamily="18" charset="0"/>
                      </a:rPr>
                      <m:t>𝐹𝑖𝑓𝑡𝑖𝑒𝑠</m:t>
                    </m:r>
                    <m:r>
                      <a:rPr lang="en-US" i="1">
                        <a:latin typeface="Cambria Math" panose="02040503050406030204" pitchFamily="18" charset="0"/>
                      </a:rPr>
                      <m:t>, </m:t>
                    </m:r>
                    <m:r>
                      <a:rPr lang="en-US" i="1">
                        <a:latin typeface="Cambria Math" panose="02040503050406030204" pitchFamily="18" charset="0"/>
                      </a:rPr>
                      <m:t>𝑅𝑒𝑖𝑔𝑛𝑂𝑓</m:t>
                    </m:r>
                    <m:r>
                      <a:rPr lang="en-US" i="1">
                        <a:latin typeface="Cambria Math" panose="02040503050406030204" pitchFamily="18" charset="0"/>
                      </a:rPr>
                      <m:t>(</m:t>
                    </m:r>
                    <m:r>
                      <a:rPr lang="en-US" b="0" i="1" smtClean="0">
                        <a:latin typeface="Cambria Math" panose="02040503050406030204" pitchFamily="18" charset="0"/>
                      </a:rPr>
                      <m:t>𝐸𝑙𝑣𝑖𝑠</m:t>
                    </m:r>
                    <m:r>
                      <a:rPr lang="en-US" i="1">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𝐵𝑒𝑔𝑖𝑛</m:t>
                    </m:r>
                    <m:d>
                      <m:dPr>
                        <m:ctrlPr>
                          <a:rPr lang="en-US" b="0" i="1">
                            <a:latin typeface="Cambria Math" panose="02040503050406030204" pitchFamily="18" charset="0"/>
                          </a:rPr>
                        </m:ctrlPr>
                      </m:dPr>
                      <m:e>
                        <m:r>
                          <a:rPr lang="en-US" i="1">
                            <a:latin typeface="Cambria Math" panose="02040503050406030204" pitchFamily="18" charset="0"/>
                          </a:rPr>
                          <m:t>𝐹𝑖𝑓𝑡𝑖𝑒𝑠</m:t>
                        </m:r>
                      </m:e>
                    </m:d>
                    <m:r>
                      <a:rPr lang="en-US" b="0" i="1" smtClean="0">
                        <a:latin typeface="Cambria Math" panose="02040503050406030204" pitchFamily="18" charset="0"/>
                      </a:rPr>
                      <m:t>=</m:t>
                    </m:r>
                    <m:r>
                      <a:rPr lang="en-US" b="0" i="1" smtClean="0">
                        <a:latin typeface="Cambria Math" panose="02040503050406030204" pitchFamily="18" charset="0"/>
                      </a:rPr>
                      <m:t>𝐵𝑒𝑔𝑖𝑛</m:t>
                    </m:r>
                    <m:r>
                      <a:rPr lang="en-US" i="1">
                        <a:latin typeface="Cambria Math" panose="02040503050406030204" pitchFamily="18" charset="0"/>
                      </a:rPr>
                      <m:t>(</m:t>
                    </m:r>
                    <m:r>
                      <a:rPr lang="en-US" b="0" i="1" smtClean="0">
                        <a:latin typeface="Cambria Math" panose="02040503050406030204" pitchFamily="18" charset="0"/>
                      </a:rPr>
                      <m:t>𝐴𝐷</m:t>
                    </m:r>
                    <m:r>
                      <a:rPr lang="en-US" b="0" i="1" smtClean="0">
                        <a:latin typeface="Cambria Math" panose="02040503050406030204" pitchFamily="18" charset="0"/>
                      </a:rPr>
                      <m:t>1950)</m:t>
                    </m:r>
                  </m:oMath>
                </a14:m>
                <a:endParaRPr lang="en-US" dirty="0"/>
              </a:p>
              <a:p>
                <a14:m>
                  <m:oMath xmlns:m="http://schemas.openxmlformats.org/officeDocument/2006/math">
                    <m:r>
                      <a:rPr lang="en-US" b="0" i="1" smtClean="0">
                        <a:latin typeface="Cambria Math" panose="02040503050406030204" pitchFamily="18" charset="0"/>
                      </a:rPr>
                      <m:t>𝐸𝑛𝑑</m:t>
                    </m:r>
                    <m:d>
                      <m:dPr>
                        <m:ctrlPr>
                          <a:rPr lang="en-US" i="1">
                            <a:latin typeface="Cambria Math" panose="02040503050406030204" pitchFamily="18" charset="0"/>
                          </a:rPr>
                        </m:ctrlPr>
                      </m:dPr>
                      <m:e>
                        <m:r>
                          <a:rPr lang="en-US" i="1">
                            <a:latin typeface="Cambria Math" panose="02040503050406030204" pitchFamily="18" charset="0"/>
                          </a:rPr>
                          <m:t>𝐹𝑖𝑓𝑡𝑖𝑒𝑠</m:t>
                        </m:r>
                      </m:e>
                    </m:d>
                    <m:r>
                      <a:rPr lang="en-US" i="1">
                        <a:latin typeface="Cambria Math" panose="02040503050406030204" pitchFamily="18" charset="0"/>
                      </a:rPr>
                      <m:t>=</m:t>
                    </m:r>
                    <m:r>
                      <a:rPr lang="en-US" b="0" i="1" smtClean="0">
                        <a:latin typeface="Cambria Math" panose="02040503050406030204" pitchFamily="18" charset="0"/>
                      </a:rPr>
                      <m:t>𝐸𝑛𝑑</m:t>
                    </m:r>
                    <m:r>
                      <a:rPr lang="en-US" i="1">
                        <a:latin typeface="Cambria Math" panose="02040503050406030204" pitchFamily="18" charset="0"/>
                      </a:rPr>
                      <m:t>(</m:t>
                    </m:r>
                    <m:r>
                      <a:rPr lang="en-US" i="1">
                        <a:latin typeface="Cambria Math" panose="02040503050406030204" pitchFamily="18" charset="0"/>
                      </a:rPr>
                      <m:t>𝐴𝐷</m:t>
                    </m:r>
                    <m:r>
                      <a:rPr lang="en-US" i="1">
                        <a:latin typeface="Cambria Math" panose="02040503050406030204" pitchFamily="18" charset="0"/>
                      </a:rPr>
                      <m:t>1959)</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7381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work</a:t>
            </a:r>
            <a:endParaRPr lang="en-US" dirty="0"/>
          </a:p>
        </p:txBody>
      </p:sp>
      <p:sp>
        <p:nvSpPr>
          <p:cNvPr id="9" name="Content Placeholder 8"/>
          <p:cNvSpPr>
            <a:spLocks noGrp="1"/>
          </p:cNvSpPr>
          <p:nvPr>
            <p:ph idx="1"/>
          </p:nvPr>
        </p:nvSpPr>
        <p:spPr/>
        <p:txBody>
          <a:bodyPr/>
          <a:lstStyle/>
          <a:p>
            <a:pPr marL="0" indent="0">
              <a:buNone/>
            </a:pPr>
            <a:r>
              <a:rPr lang="en-US" dirty="0" smtClean="0"/>
              <a:t>Write the interval relation that holds between every pair of the following real-world events</a:t>
            </a:r>
          </a:p>
          <a:p>
            <a:pPr marL="514350" indent="-514350">
              <a:buFont typeface="+mj-lt"/>
              <a:buAutoNum type="arabicPeriod"/>
            </a:pPr>
            <a:r>
              <a:rPr lang="en-US" dirty="0" smtClean="0"/>
              <a:t>LK: The life of President Kennedy</a:t>
            </a:r>
          </a:p>
          <a:p>
            <a:pPr marL="514350" indent="-514350">
              <a:buFont typeface="+mj-lt"/>
              <a:buAutoNum type="arabicPeriod"/>
            </a:pPr>
            <a:r>
              <a:rPr lang="en-US" dirty="0" smtClean="0"/>
              <a:t>IK</a:t>
            </a:r>
            <a:r>
              <a:rPr lang="en-US" dirty="0"/>
              <a:t>: The </a:t>
            </a:r>
            <a:r>
              <a:rPr lang="en-US" dirty="0" smtClean="0"/>
              <a:t>infancy </a:t>
            </a:r>
            <a:r>
              <a:rPr lang="en-US" dirty="0"/>
              <a:t>of President Kennedy</a:t>
            </a:r>
          </a:p>
          <a:p>
            <a:pPr marL="514350" indent="-514350">
              <a:buFont typeface="+mj-lt"/>
              <a:buAutoNum type="arabicPeriod"/>
            </a:pPr>
            <a:r>
              <a:rPr lang="en-US" dirty="0" smtClean="0"/>
              <a:t>PK</a:t>
            </a:r>
            <a:r>
              <a:rPr lang="en-US" dirty="0"/>
              <a:t>: The </a:t>
            </a:r>
            <a:r>
              <a:rPr lang="en-US" dirty="0" smtClean="0"/>
              <a:t>presidency </a:t>
            </a:r>
            <a:r>
              <a:rPr lang="en-US" dirty="0"/>
              <a:t>of President Kennedy</a:t>
            </a:r>
          </a:p>
          <a:p>
            <a:pPr marL="514350" indent="-514350">
              <a:buFont typeface="+mj-lt"/>
              <a:buAutoNum type="arabicPeriod"/>
            </a:pPr>
            <a:r>
              <a:rPr lang="en-US" dirty="0" smtClean="0"/>
              <a:t>LJ: </a:t>
            </a:r>
            <a:r>
              <a:rPr lang="en-US" dirty="0"/>
              <a:t>The </a:t>
            </a:r>
            <a:r>
              <a:rPr lang="en-US" dirty="0" smtClean="0"/>
              <a:t>life </a:t>
            </a:r>
            <a:r>
              <a:rPr lang="en-US" dirty="0"/>
              <a:t>of President </a:t>
            </a:r>
            <a:r>
              <a:rPr lang="en-US" dirty="0" smtClean="0"/>
              <a:t>Johnson</a:t>
            </a:r>
          </a:p>
          <a:p>
            <a:pPr marL="514350" indent="-514350">
              <a:buFont typeface="+mj-lt"/>
              <a:buAutoNum type="arabicPeriod"/>
            </a:pPr>
            <a:r>
              <a:rPr lang="en-US" dirty="0" smtClean="0"/>
              <a:t>PJ: </a:t>
            </a:r>
            <a:r>
              <a:rPr lang="en-US" dirty="0"/>
              <a:t>The presidency of President Johnson</a:t>
            </a:r>
          </a:p>
          <a:p>
            <a:pPr marL="514350" indent="-514350">
              <a:buFont typeface="+mj-lt"/>
              <a:buAutoNum type="arabicPeriod"/>
            </a:pPr>
            <a:r>
              <a:rPr lang="en-US" dirty="0" smtClean="0"/>
              <a:t>LO: </a:t>
            </a:r>
            <a:r>
              <a:rPr lang="en-US" dirty="0"/>
              <a:t>The life of President </a:t>
            </a:r>
            <a:r>
              <a:rPr lang="en-US" dirty="0" smtClean="0"/>
              <a:t>Obama</a:t>
            </a:r>
            <a:endParaRPr lang="en-US" dirty="0"/>
          </a:p>
        </p:txBody>
      </p:sp>
    </p:spTree>
    <p:extLst>
      <p:ext uri="{BB962C8B-B14F-4D97-AF65-F5344CB8AC3E}">
        <p14:creationId xmlns:p14="http://schemas.microsoft.com/office/powerpoint/2010/main" val="1281763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Predicates for event calculus</a:t>
            </a:r>
            <a:endParaRPr/>
          </a:p>
        </p:txBody>
      </p:sp>
      <p:sp>
        <p:nvSpPr>
          <p:cNvPr id="272" name="Google Shape;272;p3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US" sz="2400" dirty="0"/>
              <a:t>Happens(e</a:t>
            </a:r>
            <a:r>
              <a:rPr lang="en-US" sz="2400" dirty="0" smtClean="0"/>
              <a:t>, t1, t2</a:t>
            </a:r>
            <a:r>
              <a:rPr lang="en-US" sz="2400" dirty="0"/>
              <a:t>)		Event e starts at t1 and ends at t2</a:t>
            </a:r>
          </a:p>
          <a:p>
            <a:pPr marL="0" indent="0">
              <a:buNone/>
            </a:pPr>
            <a:endParaRPr lang="en" sz="2400" dirty="0" smtClean="0"/>
          </a:p>
          <a:p>
            <a:pPr marL="0" indent="0">
              <a:buNone/>
            </a:pPr>
            <a:r>
              <a:rPr lang="en" sz="2400" dirty="0" smtClean="0"/>
              <a:t>T(f, t1, t2)</a:t>
            </a:r>
            <a:r>
              <a:rPr lang="en" sz="2400" dirty="0"/>
              <a:t>			Fluent f is true at time </a:t>
            </a:r>
            <a:r>
              <a:rPr lang="en" sz="2400" dirty="0" smtClean="0"/>
              <a:t>t1 &lt;t&lt;t2</a:t>
            </a:r>
            <a:endParaRPr sz="2400" dirty="0"/>
          </a:p>
          <a:p>
            <a:pPr marL="0" indent="0">
              <a:spcBef>
                <a:spcPts val="2133"/>
              </a:spcBef>
              <a:buNone/>
            </a:pPr>
            <a:r>
              <a:rPr lang="en" sz="2400" dirty="0" smtClean="0"/>
              <a:t>Initiates(e</a:t>
            </a:r>
            <a:r>
              <a:rPr lang="en" sz="2400" dirty="0"/>
              <a:t>, f, t)	</a:t>
            </a:r>
            <a:r>
              <a:rPr lang="en" sz="2400" dirty="0" smtClean="0"/>
              <a:t>		Event </a:t>
            </a:r>
            <a:r>
              <a:rPr lang="en" sz="2400" dirty="0"/>
              <a:t>e causes fluent f to start to hold at time t.</a:t>
            </a:r>
            <a:endParaRPr sz="2400" dirty="0"/>
          </a:p>
          <a:p>
            <a:pPr marL="0" indent="0">
              <a:spcBef>
                <a:spcPts val="2133"/>
              </a:spcBef>
              <a:buNone/>
            </a:pPr>
            <a:r>
              <a:rPr lang="en" sz="2400" dirty="0"/>
              <a:t>Terminates(e, f, t)	</a:t>
            </a:r>
            <a:r>
              <a:rPr lang="en" sz="2400" dirty="0" smtClean="0"/>
              <a:t>	Event </a:t>
            </a:r>
            <a:r>
              <a:rPr lang="en" sz="2400" dirty="0"/>
              <a:t>e causes fluent f to cease to hold at time t.</a:t>
            </a:r>
            <a:endParaRPr sz="2400" dirty="0"/>
          </a:p>
          <a:p>
            <a:pPr marL="0" indent="0">
              <a:spcBef>
                <a:spcPts val="2133"/>
              </a:spcBef>
              <a:buNone/>
            </a:pPr>
            <a:r>
              <a:rPr lang="en" sz="2400" dirty="0" smtClean="0"/>
              <a:t>Terminated(f</a:t>
            </a:r>
            <a:r>
              <a:rPr lang="en" sz="2400" dirty="0"/>
              <a:t>, </a:t>
            </a:r>
            <a:r>
              <a:rPr lang="en" sz="2400" dirty="0" smtClean="0"/>
              <a:t>t1, t2)</a:t>
            </a:r>
            <a:r>
              <a:rPr lang="en" sz="2400" dirty="0"/>
              <a:t>		Fluent f ceases to be true at some point </a:t>
            </a:r>
            <a:r>
              <a:rPr lang="en" sz="2400" dirty="0" smtClean="0"/>
              <a:t>between t1 and t2</a:t>
            </a:r>
            <a:endParaRPr sz="2400" dirty="0"/>
          </a:p>
          <a:p>
            <a:pPr marL="0" indent="0">
              <a:spcBef>
                <a:spcPts val="2133"/>
              </a:spcBef>
              <a:spcAft>
                <a:spcPts val="2133"/>
              </a:spcAft>
              <a:buNone/>
            </a:pPr>
            <a:r>
              <a:rPr lang="en" sz="2400" dirty="0" smtClean="0"/>
              <a:t>Initiated(f</a:t>
            </a:r>
            <a:r>
              <a:rPr lang="en" sz="2400" dirty="0"/>
              <a:t>, t1, t2)		Fluent f becomes true sometime </a:t>
            </a:r>
            <a:r>
              <a:rPr lang="en" sz="2400" dirty="0" smtClean="0"/>
              <a:t>between t1 and t2.</a:t>
            </a:r>
            <a:endParaRPr sz="2400" dirty="0"/>
          </a:p>
        </p:txBody>
      </p:sp>
      <p:sp>
        <p:nvSpPr>
          <p:cNvPr id="273" name="Google Shape;273;p3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28</a:t>
            </a:fld>
            <a:endParaRPr/>
          </a:p>
        </p:txBody>
      </p:sp>
    </p:spTree>
    <p:extLst>
      <p:ext uri="{BB962C8B-B14F-4D97-AF65-F5344CB8AC3E}">
        <p14:creationId xmlns:p14="http://schemas.microsoft.com/office/powerpoint/2010/main" val="3970645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smtClean="0"/>
              <a:t>How to represent ontologies?</a:t>
            </a:r>
            <a:endParaRPr dirty="0"/>
          </a:p>
        </p:txBody>
      </p:sp>
      <p:sp>
        <p:nvSpPr>
          <p:cNvPr id="272" name="Google Shape;272;p3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457200" indent="-457200">
              <a:buFont typeface="+mj-lt"/>
              <a:buAutoNum type="arabicPeriod"/>
            </a:pPr>
            <a:r>
              <a:rPr lang="en-US" sz="2400" dirty="0" smtClean="0"/>
              <a:t>Semantic Nets</a:t>
            </a:r>
          </a:p>
          <a:p>
            <a:pPr marL="457200" indent="-457200">
              <a:buFont typeface="+mj-lt"/>
              <a:buAutoNum type="arabicPeriod"/>
            </a:pPr>
            <a:r>
              <a:rPr lang="en-US" sz="2400" dirty="0" smtClean="0"/>
              <a:t>Description </a:t>
            </a:r>
            <a:r>
              <a:rPr lang="en-US" sz="2400" dirty="0" smtClean="0"/>
              <a:t>Logics</a:t>
            </a:r>
          </a:p>
          <a:p>
            <a:pPr marL="457200" indent="-457200">
              <a:buFont typeface="+mj-lt"/>
              <a:buAutoNum type="arabicPeriod"/>
            </a:pPr>
            <a:endParaRPr lang="en-US" sz="2400" dirty="0" smtClean="0"/>
          </a:p>
          <a:p>
            <a:pPr marL="342900" indent="-342900"/>
            <a:r>
              <a:rPr lang="en-US" sz="2400" dirty="0" smtClean="0"/>
              <a:t>Both logic-based</a:t>
            </a:r>
            <a:endParaRPr sz="2400" dirty="0"/>
          </a:p>
        </p:txBody>
      </p:sp>
      <p:sp>
        <p:nvSpPr>
          <p:cNvPr id="273" name="Google Shape;273;p3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29</a:t>
            </a:fld>
            <a:endParaRPr/>
          </a:p>
        </p:txBody>
      </p:sp>
    </p:spTree>
    <p:extLst>
      <p:ext uri="{BB962C8B-B14F-4D97-AF65-F5344CB8AC3E}">
        <p14:creationId xmlns:p14="http://schemas.microsoft.com/office/powerpoint/2010/main" val="1297773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smtClean="0"/>
              <a:t>Knowledge representation</a:t>
            </a:r>
            <a:endParaRPr dirty="0"/>
          </a:p>
        </p:txBody>
      </p:sp>
      <p:sp>
        <p:nvSpPr>
          <p:cNvPr id="61" name="Google Shape;61;p14"/>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 dirty="0" smtClean="0"/>
              <a:t>Expert Systems = Facts + Inference</a:t>
            </a:r>
          </a:p>
          <a:p>
            <a:r>
              <a:rPr lang="en" dirty="0" smtClean="0"/>
              <a:t>How to represent facts?</a:t>
            </a:r>
          </a:p>
          <a:p>
            <a:pPr lvl="1"/>
            <a:r>
              <a:rPr lang="en" dirty="0" smtClean="0"/>
              <a:t>Ontological Engineering</a:t>
            </a:r>
          </a:p>
          <a:p>
            <a:pPr lvl="1"/>
            <a:r>
              <a:rPr lang="en" dirty="0" smtClean="0"/>
              <a:t>An </a:t>
            </a:r>
            <a:r>
              <a:rPr lang="en" dirty="0"/>
              <a:t>attempt to formalize human knowledge </a:t>
            </a:r>
            <a:r>
              <a:rPr lang="en" dirty="0" smtClean="0"/>
              <a:t>to be </a:t>
            </a:r>
            <a:r>
              <a:rPr lang="en" dirty="0"/>
              <a:t>computationally </a:t>
            </a:r>
            <a:r>
              <a:rPr lang="en" dirty="0" smtClean="0"/>
              <a:t>useful</a:t>
            </a:r>
            <a:endParaRPr dirty="0"/>
          </a:p>
          <a:p>
            <a:pPr lvl="1"/>
            <a:r>
              <a:rPr lang="en" dirty="0"/>
              <a:t>A prerequisite for </a:t>
            </a:r>
            <a:r>
              <a:rPr lang="en" dirty="0" smtClean="0"/>
              <a:t>Artificial </a:t>
            </a:r>
            <a:r>
              <a:rPr lang="en" dirty="0"/>
              <a:t>General </a:t>
            </a:r>
            <a:r>
              <a:rPr lang="en" dirty="0" smtClean="0"/>
              <a:t>Intelligence (AGI).</a:t>
            </a:r>
          </a:p>
          <a:p>
            <a:r>
              <a:rPr lang="en" i="1" dirty="0" smtClean="0"/>
              <a:t>Ontology</a:t>
            </a:r>
          </a:p>
          <a:p>
            <a:pPr lvl="1"/>
            <a:r>
              <a:rPr lang="en" dirty="0" smtClean="0"/>
              <a:t>An organization of objects and concepts</a:t>
            </a:r>
            <a:endParaRPr dirty="0"/>
          </a:p>
        </p:txBody>
      </p:sp>
      <p:sp>
        <p:nvSpPr>
          <p:cNvPr id="62" name="Google Shape;62;p14"/>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a:p>
        </p:txBody>
      </p:sp>
    </p:spTree>
    <p:extLst>
      <p:ext uri="{BB962C8B-B14F-4D97-AF65-F5344CB8AC3E}">
        <p14:creationId xmlns:p14="http://schemas.microsoft.com/office/powerpoint/2010/main" val="37743688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65289445-2B81-4B3B-B75B-F6DCD484C3D1}" type="slidenum">
              <a:rPr lang="en-US" altLang="en-US"/>
              <a:pPr/>
              <a:t>30</a:t>
            </a:fld>
            <a:endParaRPr lang="en-US" altLang="en-US"/>
          </a:p>
        </p:txBody>
      </p:sp>
      <p:sp>
        <p:nvSpPr>
          <p:cNvPr id="45061" name="Rectangle 5"/>
          <p:cNvSpPr>
            <a:spLocks noGrp="1" noChangeArrowheads="1"/>
          </p:cNvSpPr>
          <p:nvPr>
            <p:ph type="title"/>
          </p:nvPr>
        </p:nvSpPr>
        <p:spPr>
          <a:ln/>
        </p:spPr>
        <p:txBody>
          <a:bodyPr/>
          <a:lstStyle/>
          <a:p>
            <a:r>
              <a:rPr lang="en-US" altLang="en-US"/>
              <a:t>Semantic Nets</a:t>
            </a:r>
          </a:p>
        </p:txBody>
      </p:sp>
      <p:sp>
        <p:nvSpPr>
          <p:cNvPr id="45062" name="Rectangle 6"/>
          <p:cNvSpPr>
            <a:spLocks noGrp="1" noChangeArrowheads="1"/>
          </p:cNvSpPr>
          <p:nvPr>
            <p:ph type="body" idx="1"/>
          </p:nvPr>
        </p:nvSpPr>
        <p:spPr>
          <a:ln/>
        </p:spPr>
        <p:txBody>
          <a:bodyPr>
            <a:normAutofit fontScale="92500" lnSpcReduction="10000"/>
          </a:bodyPr>
          <a:lstStyle/>
          <a:p>
            <a:pPr>
              <a:spcBef>
                <a:spcPct val="0"/>
              </a:spcBef>
            </a:pPr>
            <a:r>
              <a:rPr lang="en-US" altLang="en-US" sz="2000" dirty="0"/>
              <a:t>graphical representation </a:t>
            </a:r>
            <a:r>
              <a:rPr lang="en-US" altLang="en-US" sz="2000" dirty="0" smtClean="0"/>
              <a:t>of information</a:t>
            </a:r>
            <a:endParaRPr lang="en-US" altLang="en-US" sz="2000" dirty="0"/>
          </a:p>
          <a:p>
            <a:pPr>
              <a:spcBef>
                <a:spcPts val="1850"/>
              </a:spcBef>
            </a:pPr>
            <a:r>
              <a:rPr lang="en-US" altLang="en-US" sz="2000" dirty="0"/>
              <a:t>originally developed </a:t>
            </a:r>
            <a:r>
              <a:rPr lang="en-US" altLang="en-US" sz="2000" dirty="0" smtClean="0"/>
              <a:t>as </a:t>
            </a:r>
            <a:r>
              <a:rPr lang="en-US" altLang="en-US" sz="2000" dirty="0"/>
              <a:t>a model for human memory</a:t>
            </a:r>
          </a:p>
          <a:p>
            <a:pPr>
              <a:spcBef>
                <a:spcPts val="1850"/>
              </a:spcBef>
            </a:pPr>
            <a:r>
              <a:rPr lang="en-US" altLang="en-US" sz="2000" dirty="0"/>
              <a:t>labeled, directed graph</a:t>
            </a:r>
          </a:p>
          <a:p>
            <a:pPr lvl="1">
              <a:spcBef>
                <a:spcPts val="1850"/>
              </a:spcBef>
            </a:pPr>
            <a:r>
              <a:rPr lang="en-US" altLang="en-US" sz="1600" dirty="0"/>
              <a:t>nodes represent objects, concepts, or situations</a:t>
            </a:r>
          </a:p>
          <a:p>
            <a:pPr lvl="2">
              <a:spcBef>
                <a:spcPts val="550"/>
              </a:spcBef>
            </a:pPr>
            <a:r>
              <a:rPr lang="en-US" altLang="en-US" sz="1400" dirty="0"/>
              <a:t>labels indicate the name</a:t>
            </a:r>
          </a:p>
          <a:p>
            <a:pPr lvl="2">
              <a:spcBef>
                <a:spcPts val="550"/>
              </a:spcBef>
            </a:pPr>
            <a:r>
              <a:rPr lang="en-US" altLang="en-US" sz="1400" dirty="0"/>
              <a:t>nodes can be instances (individual objects) or classes (generic nodes)</a:t>
            </a:r>
          </a:p>
          <a:p>
            <a:pPr lvl="1">
              <a:spcBef>
                <a:spcPts val="1850"/>
              </a:spcBef>
            </a:pPr>
            <a:r>
              <a:rPr lang="en-US" altLang="en-US" sz="1600" dirty="0"/>
              <a:t>links represent relationships</a:t>
            </a:r>
          </a:p>
          <a:p>
            <a:pPr lvl="2">
              <a:spcBef>
                <a:spcPts val="550"/>
              </a:spcBef>
            </a:pPr>
            <a:r>
              <a:rPr lang="en-US" altLang="en-US" sz="1400" dirty="0"/>
              <a:t>the relationships contain the structural information of the knowledge to be represented</a:t>
            </a:r>
          </a:p>
          <a:p>
            <a:pPr lvl="2">
              <a:spcBef>
                <a:spcPts val="550"/>
              </a:spcBef>
            </a:pPr>
            <a:r>
              <a:rPr lang="en-US" altLang="en-US" sz="1400" dirty="0"/>
              <a:t>the label indicates the type of the </a:t>
            </a:r>
            <a:r>
              <a:rPr lang="en-US" altLang="en-US" sz="1400" dirty="0" smtClean="0"/>
              <a:t>relationship</a:t>
            </a:r>
          </a:p>
          <a:p>
            <a:pPr>
              <a:spcBef>
                <a:spcPts val="550"/>
              </a:spcBef>
            </a:pPr>
            <a:r>
              <a:rPr lang="en-US" altLang="en-US" sz="2200" dirty="0"/>
              <a:t>relationships express structure in the collection of facts</a:t>
            </a:r>
          </a:p>
          <a:p>
            <a:pPr lvl="1">
              <a:spcBef>
                <a:spcPts val="550"/>
              </a:spcBef>
            </a:pPr>
            <a:r>
              <a:rPr lang="en-US" altLang="en-US" sz="1800" dirty="0" smtClean="0"/>
              <a:t>allows </a:t>
            </a:r>
            <a:r>
              <a:rPr lang="en-US" altLang="en-US" sz="1800" dirty="0"/>
              <a:t>the generation of meaningful new knowledge</a:t>
            </a:r>
          </a:p>
          <a:p>
            <a:pPr lvl="1">
              <a:spcBef>
                <a:spcPts val="550"/>
              </a:spcBef>
            </a:pPr>
            <a:r>
              <a:rPr lang="en-US" altLang="en-US" sz="1800" dirty="0"/>
              <a:t>generation of new facts</a:t>
            </a:r>
          </a:p>
          <a:p>
            <a:pPr lvl="1">
              <a:spcBef>
                <a:spcPts val="550"/>
              </a:spcBef>
            </a:pPr>
            <a:r>
              <a:rPr lang="en-US" altLang="en-US" sz="1800" dirty="0"/>
              <a:t>generation of new relationships</a:t>
            </a:r>
          </a:p>
          <a:p>
            <a:pPr>
              <a:spcBef>
                <a:spcPts val="550"/>
              </a:spcBef>
            </a:pPr>
            <a:endParaRPr lang="en-US" altLang="en-US" sz="2200" dirty="0"/>
          </a:p>
        </p:txBody>
      </p:sp>
    </p:spTree>
    <p:extLst>
      <p:ext uri="{BB962C8B-B14F-4D97-AF65-F5344CB8AC3E}">
        <p14:creationId xmlns:p14="http://schemas.microsoft.com/office/powerpoint/2010/main" val="2128407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3C853341-2304-40C8-8084-93774D2E2AC0}" type="slidenum">
              <a:rPr lang="en-US" altLang="en-US"/>
              <a:pPr/>
              <a:t>31</a:t>
            </a:fld>
            <a:endParaRPr lang="en-US" altLang="en-US"/>
          </a:p>
        </p:txBody>
      </p:sp>
      <p:sp>
        <p:nvSpPr>
          <p:cNvPr id="51205" name="Rectangle 5"/>
          <p:cNvSpPr>
            <a:spLocks noGrp="1" noChangeArrowheads="1"/>
          </p:cNvSpPr>
          <p:nvPr>
            <p:ph type="title"/>
          </p:nvPr>
        </p:nvSpPr>
        <p:spPr>
          <a:ln/>
        </p:spPr>
        <p:txBody>
          <a:bodyPr/>
          <a:lstStyle/>
          <a:p>
            <a:r>
              <a:rPr lang="en-US" altLang="en-US"/>
              <a:t>Types of Relationships</a:t>
            </a:r>
          </a:p>
        </p:txBody>
      </p:sp>
      <p:sp>
        <p:nvSpPr>
          <p:cNvPr id="51206" name="Rectangle 6"/>
          <p:cNvSpPr>
            <a:spLocks noGrp="1" noChangeArrowheads="1"/>
          </p:cNvSpPr>
          <p:nvPr>
            <p:ph type="body" idx="1"/>
          </p:nvPr>
        </p:nvSpPr>
        <p:spPr>
          <a:ln/>
        </p:spPr>
        <p:txBody>
          <a:bodyPr/>
          <a:lstStyle/>
          <a:p>
            <a:pPr marL="38100" indent="0">
              <a:buClr>
                <a:srgbClr val="FAFD00"/>
              </a:buClr>
              <a:buNone/>
            </a:pPr>
            <a:r>
              <a:rPr lang="en-US" altLang="en-US" dirty="0" smtClean="0"/>
              <a:t>Relationships </a:t>
            </a:r>
            <a:r>
              <a:rPr lang="en-US" altLang="en-US" dirty="0"/>
              <a:t>can be arbitrarily defined by the knowledge engineer</a:t>
            </a:r>
          </a:p>
          <a:p>
            <a:pPr marL="438150" lvl="1" indent="0">
              <a:buClr>
                <a:srgbClr val="FC0128"/>
              </a:buClr>
              <a:buNone/>
            </a:pPr>
            <a:r>
              <a:rPr lang="en-US" altLang="en-US" dirty="0" smtClean="0"/>
              <a:t>But for </a:t>
            </a:r>
            <a:r>
              <a:rPr lang="en-US" altLang="en-US" dirty="0"/>
              <a:t>reasoning, the inference mechanism must know how relationships can be used to generate new knowledge</a:t>
            </a:r>
          </a:p>
          <a:p>
            <a:pPr marL="1066800" lvl="2">
              <a:buClr>
                <a:srgbClr val="FF3399"/>
              </a:buClr>
              <a:buSzPct val="64000"/>
            </a:pPr>
            <a:r>
              <a:rPr lang="en-US" altLang="en-US" dirty="0"/>
              <a:t>inference methods may have to be specified for every relationship</a:t>
            </a:r>
          </a:p>
          <a:p>
            <a:pPr marL="38100" indent="0">
              <a:buClr>
                <a:srgbClr val="FAFD00"/>
              </a:buClr>
              <a:buNone/>
            </a:pPr>
            <a:r>
              <a:rPr lang="en-US" altLang="en-US" dirty="0" smtClean="0"/>
              <a:t>Frequently </a:t>
            </a:r>
            <a:r>
              <a:rPr lang="en-US" altLang="en-US" dirty="0"/>
              <a:t>used relationships</a:t>
            </a:r>
          </a:p>
          <a:p>
            <a:pPr marL="438150" lvl="1" indent="0">
              <a:buClr>
                <a:srgbClr val="FC0128"/>
              </a:buClr>
              <a:buNone/>
            </a:pPr>
            <a:r>
              <a:rPr lang="en-US" altLang="en-US" dirty="0" smtClean="0"/>
              <a:t>IS-A, </a:t>
            </a:r>
            <a:r>
              <a:rPr lang="en-US" altLang="en-US" dirty="0" err="1" smtClean="0"/>
              <a:t>MemberOf</a:t>
            </a:r>
            <a:r>
              <a:rPr lang="en-US" altLang="en-US" dirty="0" smtClean="0"/>
              <a:t> </a:t>
            </a:r>
            <a:endParaRPr lang="en-US" altLang="en-US" dirty="0"/>
          </a:p>
          <a:p>
            <a:pPr marL="1066800" lvl="2">
              <a:buClr>
                <a:srgbClr val="FF3399"/>
              </a:buClr>
              <a:buSzPct val="64000"/>
            </a:pPr>
            <a:r>
              <a:rPr lang="en-US" altLang="en-US" dirty="0"/>
              <a:t>relates an instance (individual node) to a class (generic node)</a:t>
            </a:r>
          </a:p>
          <a:p>
            <a:pPr marL="438150" lvl="1" indent="0">
              <a:buClr>
                <a:srgbClr val="FC0128"/>
              </a:buClr>
              <a:buNone/>
            </a:pPr>
            <a:r>
              <a:rPr lang="en-US" altLang="en-US" dirty="0"/>
              <a:t>AKO (a-kind-of</a:t>
            </a:r>
            <a:r>
              <a:rPr lang="en-US" altLang="en-US" dirty="0" smtClean="0"/>
              <a:t>), </a:t>
            </a:r>
            <a:r>
              <a:rPr lang="en-US" altLang="en-US" dirty="0" err="1" smtClean="0"/>
              <a:t>SubsetOf</a:t>
            </a:r>
            <a:endParaRPr lang="en-US" altLang="en-US" dirty="0"/>
          </a:p>
          <a:p>
            <a:pPr marL="1066800" lvl="2">
              <a:buClr>
                <a:srgbClr val="FF3399"/>
              </a:buClr>
              <a:buSzPct val="64000"/>
            </a:pPr>
            <a:r>
              <a:rPr lang="en-US" altLang="en-US" dirty="0"/>
              <a:t>relates one class (subclass) to another class (superclass)</a:t>
            </a:r>
          </a:p>
        </p:txBody>
      </p:sp>
    </p:spTree>
    <p:extLst>
      <p:ext uri="{BB962C8B-B14F-4D97-AF65-F5344CB8AC3E}">
        <p14:creationId xmlns:p14="http://schemas.microsoft.com/office/powerpoint/2010/main" val="239779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56208"/>
          <a:stretch/>
        </p:blipFill>
        <p:spPr>
          <a:xfrm>
            <a:off x="1673161" y="1531335"/>
            <a:ext cx="7378236" cy="4606706"/>
          </a:xfrm>
        </p:spPr>
      </p:pic>
    </p:spTree>
    <p:extLst>
      <p:ext uri="{BB962C8B-B14F-4D97-AF65-F5344CB8AC3E}">
        <p14:creationId xmlns:p14="http://schemas.microsoft.com/office/powerpoint/2010/main" val="3015915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with default information</a:t>
            </a:r>
            <a:endParaRPr lang="en-US" dirty="0"/>
          </a:p>
        </p:txBody>
      </p:sp>
      <p:sp>
        <p:nvSpPr>
          <p:cNvPr id="3" name="Content Placeholder 2"/>
          <p:cNvSpPr>
            <a:spLocks noGrp="1"/>
          </p:cNvSpPr>
          <p:nvPr>
            <p:ph idx="1"/>
          </p:nvPr>
        </p:nvSpPr>
        <p:spPr/>
        <p:txBody>
          <a:bodyPr/>
          <a:lstStyle/>
          <a:p>
            <a:r>
              <a:rPr lang="en-US" dirty="0" smtClean="0"/>
              <a:t>Objects inherit attributes of their categories</a:t>
            </a:r>
          </a:p>
          <a:p>
            <a:r>
              <a:rPr lang="en-US" dirty="0" smtClean="0"/>
              <a:t>Subcategories refine attributes of their categories</a:t>
            </a:r>
            <a:endParaRPr lang="en-US" dirty="0"/>
          </a:p>
        </p:txBody>
      </p:sp>
    </p:spTree>
    <p:extLst>
      <p:ext uri="{BB962C8B-B14F-4D97-AF65-F5344CB8AC3E}">
        <p14:creationId xmlns:p14="http://schemas.microsoft.com/office/powerpoint/2010/main" val="1903896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Classwork: Reasoning with default information</a:t>
            </a:r>
            <a:endParaRPr lang="en-US" sz="4000" dirty="0"/>
          </a:p>
        </p:txBody>
      </p:sp>
      <p:sp>
        <p:nvSpPr>
          <p:cNvPr id="3" name="Content Placeholder 2"/>
          <p:cNvSpPr>
            <a:spLocks noGrp="1"/>
          </p:cNvSpPr>
          <p:nvPr>
            <p:ph idx="1"/>
          </p:nvPr>
        </p:nvSpPr>
        <p:spPr/>
        <p:txBody>
          <a:bodyPr/>
          <a:lstStyle/>
          <a:p>
            <a:r>
              <a:rPr lang="en-US" dirty="0" smtClean="0"/>
              <a:t>Is Mary a female person?</a:t>
            </a:r>
          </a:p>
          <a:p>
            <a:r>
              <a:rPr lang="en-US" dirty="0" smtClean="0"/>
              <a:t>Is John a female person?</a:t>
            </a:r>
          </a:p>
          <a:p>
            <a:r>
              <a:rPr lang="en-US" dirty="0" smtClean="0"/>
              <a:t>Is John a mammal?</a:t>
            </a:r>
          </a:p>
          <a:p>
            <a:r>
              <a:rPr lang="en-US" dirty="0"/>
              <a:t>How many legs does John have?</a:t>
            </a:r>
          </a:p>
          <a:p>
            <a:r>
              <a:rPr lang="en-US"/>
              <a:t>How many legs does Mary have?</a:t>
            </a:r>
          </a:p>
          <a:p>
            <a:endParaRPr lang="en-US" dirty="0" smtClean="0"/>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56208"/>
          <a:stretch/>
        </p:blipFill>
        <p:spPr>
          <a:xfrm>
            <a:off x="6008678" y="1690688"/>
            <a:ext cx="5661201" cy="3534651"/>
          </a:xfrm>
          <a:prstGeom prst="rect">
            <a:avLst/>
          </a:prstGeom>
        </p:spPr>
      </p:pic>
    </p:spTree>
    <p:extLst>
      <p:ext uri="{BB962C8B-B14F-4D97-AF65-F5344CB8AC3E}">
        <p14:creationId xmlns:p14="http://schemas.microsoft.com/office/powerpoint/2010/main" val="544560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Reasoning </a:t>
            </a:r>
            <a:r>
              <a:rPr lang="en-US" sz="4000" dirty="0" smtClean="0"/>
              <a:t>with default information</a:t>
            </a:r>
            <a:endParaRPr lang="en-US" sz="4000" dirty="0"/>
          </a:p>
        </p:txBody>
      </p:sp>
      <p:sp>
        <p:nvSpPr>
          <p:cNvPr id="3" name="Content Placeholder 2"/>
          <p:cNvSpPr>
            <a:spLocks noGrp="1"/>
          </p:cNvSpPr>
          <p:nvPr>
            <p:ph idx="1"/>
          </p:nvPr>
        </p:nvSpPr>
        <p:spPr/>
        <p:txBody>
          <a:bodyPr/>
          <a:lstStyle/>
          <a:p>
            <a:r>
              <a:rPr lang="en-US" dirty="0" err="1" smtClean="0"/>
              <a:t>MemberOf</a:t>
            </a:r>
            <a:r>
              <a:rPr lang="en-US" dirty="0" smtClean="0"/>
              <a:t>(Mary, </a:t>
            </a:r>
            <a:r>
              <a:rPr lang="en-US" dirty="0" err="1" smtClean="0"/>
              <a:t>FemalePersons</a:t>
            </a:r>
            <a:r>
              <a:rPr lang="en-US" dirty="0" smtClean="0"/>
              <a:t>)</a:t>
            </a:r>
          </a:p>
          <a:p>
            <a:r>
              <a:rPr lang="en-US" dirty="0" err="1" smtClean="0"/>
              <a:t>SisterOf</a:t>
            </a:r>
            <a:r>
              <a:rPr lang="en-US" dirty="0" smtClean="0"/>
              <a:t>(Mary, John)</a:t>
            </a:r>
          </a:p>
          <a:p>
            <a:r>
              <a:rPr lang="en-US" dirty="0" smtClean="0"/>
              <a:t>Legs(John, 2)</a:t>
            </a:r>
          </a:p>
          <a:p>
            <a:r>
              <a:rPr lang="en-US" dirty="0" smtClean="0"/>
              <a:t>….</a:t>
            </a:r>
          </a:p>
          <a:p>
            <a:r>
              <a:rPr lang="en-US" dirty="0" smtClean="0"/>
              <a:t>Family(Mary, John, Peter)?</a:t>
            </a:r>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56208"/>
          <a:stretch/>
        </p:blipFill>
        <p:spPr>
          <a:xfrm>
            <a:off x="6450114" y="2298590"/>
            <a:ext cx="4903686" cy="3061686"/>
          </a:xfrm>
          <a:prstGeom prst="rect">
            <a:avLst/>
          </a:prstGeom>
        </p:spPr>
      </p:pic>
    </p:spTree>
    <p:extLst>
      <p:ext uri="{BB962C8B-B14F-4D97-AF65-F5344CB8AC3E}">
        <p14:creationId xmlns:p14="http://schemas.microsoft.com/office/powerpoint/2010/main" val="27022276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marL="38100" indent="0">
              <a:buClr>
                <a:srgbClr val="FAFD00"/>
              </a:buClr>
              <a:buNone/>
            </a:pPr>
            <a:r>
              <a:rPr lang="en-US" altLang="en-US" dirty="0" smtClean="0"/>
              <a:t>Tables</a:t>
            </a:r>
          </a:p>
          <a:p>
            <a:pPr marL="495300" lvl="1" indent="0">
              <a:buClr>
                <a:srgbClr val="FAFD00"/>
              </a:buClr>
              <a:buNone/>
            </a:pPr>
            <a:r>
              <a:rPr lang="en-US" altLang="en-US" dirty="0" smtClean="0"/>
              <a:t>Simple </a:t>
            </a:r>
            <a:r>
              <a:rPr lang="en-US" altLang="en-US" dirty="0"/>
              <a:t>and efficient representation schemes for semantic nets</a:t>
            </a:r>
          </a:p>
          <a:p>
            <a:pPr marL="438150" lvl="1" indent="0">
              <a:buClr>
                <a:srgbClr val="FC0128"/>
              </a:buClr>
              <a:buNone/>
            </a:pPr>
            <a:r>
              <a:rPr lang="en-US" altLang="en-US" dirty="0"/>
              <a:t>tables that list all objects and their properties</a:t>
            </a:r>
          </a:p>
          <a:p>
            <a:pPr marL="438150" lvl="1" indent="0">
              <a:buClr>
                <a:srgbClr val="FC0128"/>
              </a:buClr>
              <a:buNone/>
            </a:pPr>
            <a:r>
              <a:rPr lang="en-US" altLang="en-US" dirty="0"/>
              <a:t>tables </a:t>
            </a:r>
            <a:r>
              <a:rPr lang="en-US" altLang="en-US" dirty="0" smtClean="0"/>
              <a:t>for </a:t>
            </a:r>
            <a:r>
              <a:rPr lang="en-US" altLang="en-US" dirty="0"/>
              <a:t>relationships</a:t>
            </a:r>
          </a:p>
          <a:p>
            <a:pPr marL="0" indent="0">
              <a:buClr>
                <a:srgbClr val="FC0128"/>
              </a:buClr>
              <a:buNone/>
            </a:pPr>
            <a:r>
              <a:rPr lang="en-US" altLang="en-US" dirty="0" smtClean="0"/>
              <a:t>Predicate </a:t>
            </a:r>
            <a:r>
              <a:rPr lang="en-US" altLang="en-US" dirty="0"/>
              <a:t>logic</a:t>
            </a:r>
          </a:p>
          <a:p>
            <a:pPr marL="723900" lvl="1" indent="-342900">
              <a:buClr>
                <a:srgbClr val="FF3399"/>
              </a:buClr>
              <a:buSzPct val="64000"/>
            </a:pPr>
            <a:r>
              <a:rPr lang="en-US" altLang="en-US" dirty="0"/>
              <a:t>nodes correspond </a:t>
            </a:r>
            <a:r>
              <a:rPr lang="en-US" altLang="en-US" dirty="0" smtClean="0"/>
              <a:t>to variables </a:t>
            </a:r>
            <a:r>
              <a:rPr lang="en-US" altLang="en-US" dirty="0"/>
              <a:t>or constants</a:t>
            </a:r>
          </a:p>
          <a:p>
            <a:pPr marL="723900" lvl="1" indent="-342900">
              <a:buClr>
                <a:srgbClr val="FF3399"/>
              </a:buClr>
              <a:buSzPct val="64000"/>
            </a:pPr>
            <a:r>
              <a:rPr lang="en-US" altLang="en-US" dirty="0"/>
              <a:t>links correspond to predicates</a:t>
            </a:r>
          </a:p>
          <a:p>
            <a:endParaRPr lang="en-US" dirty="0"/>
          </a:p>
        </p:txBody>
      </p:sp>
    </p:spTree>
    <p:extLst>
      <p:ext uri="{BB962C8B-B14F-4D97-AF65-F5344CB8AC3E}">
        <p14:creationId xmlns:p14="http://schemas.microsoft.com/office/powerpoint/2010/main" val="5225927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3"/>
          <p:cNvSpPr>
            <a:spLocks noGrp="1"/>
          </p:cNvSpPr>
          <p:nvPr>
            <p:ph type="sldNum" sz="quarter" idx="10"/>
          </p:nvPr>
        </p:nvSpPr>
        <p:spPr/>
        <p:txBody>
          <a:bodyPr/>
          <a:lstStyle/>
          <a:p>
            <a:fld id="{E99AD4C6-F38E-431E-846E-50CEEDA3FA48}" type="slidenum">
              <a:rPr lang="en-US" altLang="en-US"/>
              <a:pPr/>
              <a:t>37</a:t>
            </a:fld>
            <a:endParaRPr lang="en-US" altLang="en-US"/>
          </a:p>
        </p:txBody>
      </p:sp>
      <p:sp>
        <p:nvSpPr>
          <p:cNvPr id="54277" name="Rectangle 5"/>
          <p:cNvSpPr>
            <a:spLocks noGrp="1" noChangeArrowheads="1"/>
          </p:cNvSpPr>
          <p:nvPr>
            <p:ph type="title"/>
          </p:nvPr>
        </p:nvSpPr>
        <p:spPr>
          <a:ln/>
        </p:spPr>
        <p:txBody>
          <a:bodyPr/>
          <a:lstStyle/>
          <a:p>
            <a:r>
              <a:rPr lang="en-US" altLang="en-US" dirty="0" smtClean="0"/>
              <a:t>Table-based implementation</a:t>
            </a:r>
            <a:endParaRPr lang="en-US" altLang="en-US" dirty="0"/>
          </a:p>
        </p:txBody>
      </p:sp>
      <p:sp>
        <p:nvSpPr>
          <p:cNvPr id="54278" name="Rectangle 6"/>
          <p:cNvSpPr>
            <a:spLocks noGrp="1" noChangeArrowheads="1"/>
          </p:cNvSpPr>
          <p:nvPr>
            <p:ph type="body" idx="1"/>
          </p:nvPr>
        </p:nvSpPr>
        <p:spPr>
          <a:ln/>
        </p:spPr>
        <p:txBody>
          <a:bodyPr/>
          <a:lstStyle/>
          <a:p>
            <a:pPr marL="38100" indent="0">
              <a:buClr>
                <a:srgbClr val="FAFD00"/>
              </a:buClr>
              <a:buNone/>
            </a:pPr>
            <a:r>
              <a:rPr lang="en-US" altLang="en-US" dirty="0"/>
              <a:t>object-attribute-value triples</a:t>
            </a:r>
          </a:p>
          <a:p>
            <a:pPr marL="438150" lvl="1" indent="0">
              <a:buClr>
                <a:srgbClr val="FC0128"/>
              </a:buClr>
              <a:buNone/>
            </a:pPr>
            <a:r>
              <a:rPr lang="en-US" altLang="en-US" dirty="0"/>
              <a:t>can be used to characterize the knowledge in a semantic net</a:t>
            </a:r>
          </a:p>
          <a:p>
            <a:pPr marL="438150" lvl="1" indent="0">
              <a:buClr>
                <a:srgbClr val="FC0128"/>
              </a:buClr>
              <a:buNone/>
            </a:pPr>
            <a:r>
              <a:rPr lang="en-US" altLang="en-US" dirty="0"/>
              <a:t>quickly leads to huge tables</a:t>
            </a:r>
          </a:p>
        </p:txBody>
      </p:sp>
      <p:graphicFrame>
        <p:nvGraphicFramePr>
          <p:cNvPr id="54279" name="Group 7"/>
          <p:cNvGraphicFramePr>
            <a:graphicFrameLocks noGrp="1"/>
          </p:cNvGraphicFramePr>
          <p:nvPr>
            <p:extLst>
              <p:ext uri="{D42A27DB-BD31-4B8C-83A1-F6EECF244321}">
                <p14:modId xmlns:p14="http://schemas.microsoft.com/office/powerpoint/2010/main" val="2971995434"/>
              </p:ext>
            </p:extLst>
          </p:nvPr>
        </p:nvGraphicFramePr>
        <p:xfrm>
          <a:off x="2871952" y="3077367"/>
          <a:ext cx="6096000" cy="3386139"/>
        </p:xfrm>
        <a:graphic>
          <a:graphicData uri="http://schemas.openxmlformats.org/drawingml/2006/table">
            <a:tbl>
              <a:tblPr/>
              <a:tblGrid>
                <a:gridCol w="2032000">
                  <a:extLst>
                    <a:ext uri="{9D8B030D-6E8A-4147-A177-3AD203B41FA5}">
                      <a16:colId xmlns:a16="http://schemas.microsoft.com/office/drawing/2014/main" val="2677418820"/>
                    </a:ext>
                  </a:extLst>
                </a:gridCol>
                <a:gridCol w="2032000">
                  <a:extLst>
                    <a:ext uri="{9D8B030D-6E8A-4147-A177-3AD203B41FA5}">
                      <a16:colId xmlns:a16="http://schemas.microsoft.com/office/drawing/2014/main" val="1630229351"/>
                    </a:ext>
                  </a:extLst>
                </a:gridCol>
                <a:gridCol w="2032000">
                  <a:extLst>
                    <a:ext uri="{9D8B030D-6E8A-4147-A177-3AD203B41FA5}">
                      <a16:colId xmlns:a16="http://schemas.microsoft.com/office/drawing/2014/main" val="1105328454"/>
                    </a:ext>
                  </a:extLst>
                </a:gridCol>
              </a:tblGrid>
              <a:tr h="677863">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ctr"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dirty="0" smtClean="0">
                          <a:ln>
                            <a:noFill/>
                          </a:ln>
                          <a:solidFill>
                            <a:srgbClr val="000020"/>
                          </a:solidFill>
                          <a:effectLst/>
                          <a:latin typeface="Arial Bold" panose="020B0704020202020204" pitchFamily="34" charset="0"/>
                          <a:cs typeface="Arial Bold" panose="020B0704020202020204" pitchFamily="34" charset="0"/>
                          <a:sym typeface="Arial Bold" panose="020B0704020202020204" pitchFamily="34" charset="0"/>
                        </a:rPr>
                        <a:t>Object</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ctr"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dirty="0" smtClean="0">
                          <a:ln>
                            <a:noFill/>
                          </a:ln>
                          <a:solidFill>
                            <a:srgbClr val="000020"/>
                          </a:solidFill>
                          <a:effectLst/>
                          <a:latin typeface="Arial Bold" panose="020B0704020202020204" pitchFamily="34" charset="0"/>
                          <a:cs typeface="Arial Bold" panose="020B0704020202020204" pitchFamily="34" charset="0"/>
                          <a:sym typeface="Arial Bold" panose="020B0704020202020204" pitchFamily="34" charset="0"/>
                        </a:rPr>
                        <a:t>Attribute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ctr"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dirty="0" smtClean="0">
                          <a:ln>
                            <a:noFill/>
                          </a:ln>
                          <a:solidFill>
                            <a:srgbClr val="000020"/>
                          </a:solidFill>
                          <a:effectLst/>
                          <a:latin typeface="Arial Bold" panose="020B0704020202020204" pitchFamily="34" charset="0"/>
                          <a:cs typeface="Arial Bold" panose="020B0704020202020204" pitchFamily="34" charset="0"/>
                          <a:sym typeface="Arial Bold" panose="020B0704020202020204" pitchFamily="34" charset="0"/>
                        </a:rPr>
                        <a:t>Value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extLst>
                  <a:ext uri="{0D108BD9-81ED-4DB2-BD59-A6C34878D82A}">
                    <a16:rowId xmlns:a16="http://schemas.microsoft.com/office/drawing/2014/main" val="601166679"/>
                  </a:ext>
                </a:extLst>
              </a:tr>
              <a:tr h="676275">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dirty="0" err="1"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Astérix</a:t>
                      </a:r>
                      <a:endParaRPr kumimoji="0" lang="en-US" altLang="en-US" sz="1600" b="0" i="0" u="none" strike="noStrike" cap="none" normalizeH="0" baseline="0" dirty="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endParaRP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profession</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dirty="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warrior</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extLst>
                  <a:ext uri="{0D108BD9-81ED-4DB2-BD59-A6C34878D82A}">
                    <a16:rowId xmlns:a16="http://schemas.microsoft.com/office/drawing/2014/main" val="633167830"/>
                  </a:ext>
                </a:extLst>
              </a:tr>
              <a:tr h="677863">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Obélix</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size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dirty="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extra large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extLst>
                  <a:ext uri="{0D108BD9-81ED-4DB2-BD59-A6C34878D82A}">
                    <a16:rowId xmlns:a16="http://schemas.microsoft.com/office/drawing/2014/main" val="1361309782"/>
                  </a:ext>
                </a:extLst>
              </a:tr>
              <a:tr h="677863">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Idéfix</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size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dirty="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petite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extLst>
                  <a:ext uri="{0D108BD9-81ED-4DB2-BD59-A6C34878D82A}">
                    <a16:rowId xmlns:a16="http://schemas.microsoft.com/office/drawing/2014/main" val="2500564237"/>
                  </a:ext>
                </a:extLst>
              </a:tr>
              <a:tr h="676275">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Panoramix</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wisdom</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lvl1pPr marL="39688">
                        <a:spcBef>
                          <a:spcPts val="2000"/>
                        </a:spcBef>
                        <a:buClr>
                          <a:srgbClr val="001F67"/>
                        </a:buClr>
                        <a:buSzPct val="75000"/>
                        <a:buFont typeface="Zapf Dingbats" charset="0"/>
                        <a:defRPr sz="2000">
                          <a:solidFill>
                            <a:srgbClr val="001F67"/>
                          </a:solidFill>
                          <a:latin typeface="Arial Rounded MT Bold" panose="020F0704030504030204" pitchFamily="34" charset="0"/>
                          <a:cs typeface="ヒラギノ角ゴ ProN W3" charset="0"/>
                          <a:sym typeface="Arial Rounded MT Bold" panose="020F0704030504030204" pitchFamily="34" charset="0"/>
                        </a:defRPr>
                      </a:lvl1pPr>
                      <a:lvl2pPr marL="647700" indent="-336550">
                        <a:spcBef>
                          <a:spcPts val="600"/>
                        </a:spcBef>
                        <a:buClr>
                          <a:srgbClr val="002D99"/>
                        </a:buClr>
                        <a:buSzPct val="75000"/>
                        <a:buFont typeface="Wingdings" panose="05000000000000000000" pitchFamily="2" charset="2"/>
                        <a:defRPr>
                          <a:solidFill>
                            <a:srgbClr val="002D99"/>
                          </a:solidFill>
                          <a:latin typeface="News Gothic MT" charset="0"/>
                          <a:cs typeface="ヒラギノ角ゴ ProN W3" charset="0"/>
                          <a:sym typeface="News Gothic MT" charset="0"/>
                        </a:defRPr>
                      </a:lvl2pPr>
                      <a:lvl3pPr marL="930275" indent="-282575">
                        <a:spcBef>
                          <a:spcPts val="600"/>
                        </a:spcBef>
                        <a:buClr>
                          <a:srgbClr val="003DCC"/>
                        </a:buClr>
                        <a:buSzPct val="75000"/>
                        <a:buFont typeface="Wingdings" panose="05000000000000000000" pitchFamily="2" charset="2"/>
                        <a:defRPr sz="1600">
                          <a:solidFill>
                            <a:srgbClr val="003DCC"/>
                          </a:solidFill>
                          <a:latin typeface="News Gothic MT" charset="0"/>
                          <a:cs typeface="ヒラギノ角ゴ ProN W3" charset="0"/>
                          <a:sym typeface="News Gothic MT" charset="0"/>
                        </a:defRPr>
                      </a:lvl3pPr>
                      <a:lvl4pPr marL="1225550" indent="-295275">
                        <a:spcBef>
                          <a:spcPts val="600"/>
                        </a:spcBef>
                        <a:buClr>
                          <a:srgbClr val="005A7C"/>
                        </a:buClr>
                        <a:buSzPct val="75000"/>
                        <a:buFont typeface="Wingdings" panose="05000000000000000000" pitchFamily="2" charset="2"/>
                        <a:defRPr sz="1400">
                          <a:solidFill>
                            <a:srgbClr val="005A7C"/>
                          </a:solidFill>
                          <a:latin typeface="News Gothic MT" charset="0"/>
                          <a:cs typeface="ヒラギノ角ゴ ProN W3" charset="0"/>
                          <a:sym typeface="News Gothic MT" charset="0"/>
                        </a:defRPr>
                      </a:lvl4pPr>
                      <a:lvl5pPr marL="1508125" indent="-282575">
                        <a:spcBef>
                          <a:spcPts val="600"/>
                        </a:spcBef>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5pPr>
                      <a:lvl6pPr marL="19653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6pPr>
                      <a:lvl7pPr marL="24225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7pPr>
                      <a:lvl8pPr marL="28797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8pPr>
                      <a:lvl9pPr marL="3336925" indent="-282575" fontAlgn="base">
                        <a:spcBef>
                          <a:spcPts val="600"/>
                        </a:spcBef>
                        <a:spcAft>
                          <a:spcPct val="0"/>
                        </a:spcAft>
                        <a:buClr>
                          <a:srgbClr val="0091CE"/>
                        </a:buClr>
                        <a:buSzPct val="75000"/>
                        <a:buFont typeface="Wingdings" panose="05000000000000000000" pitchFamily="2" charset="2"/>
                        <a:defRPr sz="1200">
                          <a:solidFill>
                            <a:srgbClr val="0091CE"/>
                          </a:solidFill>
                          <a:latin typeface="News Gothic MT" charset="0"/>
                          <a:cs typeface="ヒラギノ角ゴ ProN W3" charset="0"/>
                          <a:sym typeface="News Gothic MT" charset="0"/>
                        </a:defRPr>
                      </a:lvl9pPr>
                    </a:lstStyle>
                    <a:p>
                      <a:pPr marL="39688"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pPr>
                      <a:r>
                        <a:rPr kumimoji="0" lang="en-US" altLang="en-US" sz="1600" b="0" i="0" u="none" strike="noStrike" cap="none" normalizeH="0" baseline="0" dirty="0" smtClean="0">
                          <a:ln>
                            <a:noFill/>
                          </a:ln>
                          <a:solidFill>
                            <a:srgbClr val="000020"/>
                          </a:solidFill>
                          <a:effectLst/>
                          <a:latin typeface="Arial" panose="020B0604020202020204" pitchFamily="34" charset="0"/>
                          <a:cs typeface="Arial" panose="020B0604020202020204" pitchFamily="34" charset="0"/>
                          <a:sym typeface="Arial" panose="020B0604020202020204" pitchFamily="34" charset="0"/>
                        </a:rPr>
                        <a:t>infinite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extLst>
                  <a:ext uri="{0D108BD9-81ED-4DB2-BD59-A6C34878D82A}">
                    <a16:rowId xmlns:a16="http://schemas.microsoft.com/office/drawing/2014/main" val="1478929866"/>
                  </a:ext>
                </a:extLst>
              </a:tr>
            </a:tbl>
          </a:graphicData>
        </a:graphic>
      </p:graphicFrame>
    </p:spTree>
    <p:extLst>
      <p:ext uri="{BB962C8B-B14F-4D97-AF65-F5344CB8AC3E}">
        <p14:creationId xmlns:p14="http://schemas.microsoft.com/office/powerpoint/2010/main" val="2751269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793BBD20-7387-4821-9C4E-D5836AE152F6}" type="slidenum">
              <a:rPr lang="en-US" altLang="en-US"/>
              <a:pPr/>
              <a:t>38</a:t>
            </a:fld>
            <a:endParaRPr lang="en-US" altLang="en-US"/>
          </a:p>
        </p:txBody>
      </p:sp>
      <p:grpSp>
        <p:nvGrpSpPr>
          <p:cNvPr id="55299" name="Group 3"/>
          <p:cNvGrpSpPr>
            <a:grpSpLocks/>
          </p:cNvGrpSpPr>
          <p:nvPr/>
        </p:nvGrpSpPr>
        <p:grpSpPr bwMode="auto">
          <a:xfrm>
            <a:off x="1536700" y="6362700"/>
            <a:ext cx="1341438" cy="495300"/>
            <a:chOff x="0" y="0"/>
            <a:chExt cx="845" cy="312"/>
          </a:xfrm>
        </p:grpSpPr>
        <p:pic>
          <p:nvPicPr>
            <p:cNvPr id="552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 y="57"/>
              <a:ext cx="8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a:tailEnd/>
                </a14:hiddenLine>
              </a:ext>
            </a:extLst>
          </p:spPr>
        </p:pic>
        <p:sp>
          <p:nvSpPr>
            <p:cNvPr id="55298" name="Rectangle 2"/>
            <p:cNvSpPr>
              <a:spLocks/>
            </p:cNvSpPr>
            <p:nvPr/>
          </p:nvSpPr>
          <p:spPr bwMode="auto">
            <a:xfrm>
              <a:off x="0" y="0"/>
              <a:ext cx="845" cy="312"/>
            </a:xfrm>
            <a:prstGeom prst="rect">
              <a:avLst/>
            </a:prstGeom>
            <a:solidFill>
              <a:schemeClr val="accent1">
                <a:alpha val="47842"/>
              </a:schemeClr>
            </a:solidFill>
            <a:ln w="12700" cap="flat">
              <a:solidFill>
                <a:schemeClr val="tx1">
                  <a:alpha val="48000"/>
                </a:schemeClr>
              </a:solidFill>
              <a:prstDash val="solid"/>
              <a:round/>
              <a:headEnd type="none" w="med" len="med"/>
              <a:tailEnd type="none" w="med" len="med"/>
            </a:ln>
          </p:spPr>
          <p:txBody>
            <a:bodyPr lIns="0" tIns="0" rIns="0" bIns="0"/>
            <a:lstStyle/>
            <a:p>
              <a:endParaRPr lang="en-US"/>
            </a:p>
          </p:txBody>
        </p:sp>
      </p:grpSp>
      <p:sp>
        <p:nvSpPr>
          <p:cNvPr id="55300" name="Rectangle 4"/>
          <p:cNvSpPr>
            <a:spLocks/>
          </p:cNvSpPr>
          <p:nvPr/>
        </p:nvSpPr>
        <p:spPr bwMode="auto">
          <a:xfrm>
            <a:off x="4592638" y="6553200"/>
            <a:ext cx="2984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nchor="ctr"/>
          <a:lstStyle>
            <a:lvl1pPr>
              <a:defRPr sz="1200">
                <a:solidFill>
                  <a:schemeClr val="tx1"/>
                </a:solidFill>
                <a:latin typeface="Arial" panose="020B0604020202020204" pitchFamily="34" charset="0"/>
              </a:defRPr>
            </a:lvl1pPr>
            <a:lvl2pPr>
              <a:defRPr sz="1200">
                <a:solidFill>
                  <a:schemeClr val="tx1"/>
                </a:solidFill>
                <a:latin typeface="Arial" panose="020B0604020202020204" pitchFamily="34" charset="0"/>
              </a:defRPr>
            </a:lvl2pPr>
            <a:lvl3pPr>
              <a:defRPr sz="1200">
                <a:solidFill>
                  <a:schemeClr val="tx1"/>
                </a:solidFill>
                <a:latin typeface="Arial" panose="020B0604020202020204" pitchFamily="34" charset="0"/>
              </a:defRPr>
            </a:lvl3pPr>
            <a:lvl4pPr>
              <a:defRPr sz="1200">
                <a:solidFill>
                  <a:schemeClr val="tx1"/>
                </a:solidFill>
                <a:latin typeface="Arial" panose="020B0604020202020204" pitchFamily="34" charset="0"/>
              </a:defRPr>
            </a:lvl4pPr>
            <a:lvl5pPr>
              <a:defRPr sz="1200">
                <a:solidFill>
                  <a:schemeClr val="tx1"/>
                </a:solidFill>
                <a:latin typeface="Arial" panose="020B0604020202020204" pitchFamily="34" charset="0"/>
              </a:defRPr>
            </a:lvl5pPr>
            <a:lvl6pPr fontAlgn="base">
              <a:spcBef>
                <a:spcPct val="0"/>
              </a:spcBef>
              <a:spcAft>
                <a:spcPct val="0"/>
              </a:spcAft>
              <a:defRPr sz="1200">
                <a:solidFill>
                  <a:schemeClr val="tx1"/>
                </a:solidFill>
                <a:latin typeface="Arial" panose="020B0604020202020204" pitchFamily="34" charset="0"/>
              </a:defRPr>
            </a:lvl6pPr>
            <a:lvl7pPr fontAlgn="base">
              <a:spcBef>
                <a:spcPct val="0"/>
              </a:spcBef>
              <a:spcAft>
                <a:spcPct val="0"/>
              </a:spcAft>
              <a:defRPr sz="1200">
                <a:solidFill>
                  <a:schemeClr val="tx1"/>
                </a:solidFill>
                <a:latin typeface="Arial" panose="020B0604020202020204" pitchFamily="34" charset="0"/>
              </a:defRPr>
            </a:lvl7pPr>
            <a:lvl8pPr fontAlgn="base">
              <a:spcBef>
                <a:spcPct val="0"/>
              </a:spcBef>
              <a:spcAft>
                <a:spcPct val="0"/>
              </a:spcAft>
              <a:defRPr sz="1200">
                <a:solidFill>
                  <a:schemeClr val="tx1"/>
                </a:solidFill>
                <a:latin typeface="Arial" panose="020B0604020202020204" pitchFamily="34" charset="0"/>
              </a:defRPr>
            </a:lvl8pPr>
            <a:lvl9pPr fontAlgn="base">
              <a:spcBef>
                <a:spcPct val="0"/>
              </a:spcBef>
              <a:spcAft>
                <a:spcPct val="0"/>
              </a:spcAft>
              <a:defRPr sz="1200">
                <a:solidFill>
                  <a:schemeClr val="tx1"/>
                </a:solidFill>
                <a:latin typeface="Arial" panose="020B0604020202020204" pitchFamily="34" charset="0"/>
              </a:defRPr>
            </a:lvl9pPr>
          </a:lstStyle>
          <a:p>
            <a:pPr algn="ctr">
              <a:lnSpc>
                <a:spcPct val="100000"/>
              </a:lnSpc>
            </a:pPr>
            <a:r>
              <a:rPr lang="en-US" altLang="en-US" sz="1100">
                <a:solidFill>
                  <a:srgbClr val="6EB7D7"/>
                </a:solidFill>
                <a:latin typeface="News Gothic MT" charset="0"/>
                <a:cs typeface="News Gothic MT" charset="0"/>
                <a:sym typeface="News Gothic MT" charset="0"/>
              </a:rPr>
              <a:t>© Franz J. Kurfess</a:t>
            </a:r>
          </a:p>
        </p:txBody>
      </p:sp>
      <p:sp>
        <p:nvSpPr>
          <p:cNvPr id="55301" name="Rectangle 5"/>
          <p:cNvSpPr>
            <a:spLocks noGrp="1" noChangeArrowheads="1"/>
          </p:cNvSpPr>
          <p:nvPr>
            <p:ph type="title"/>
          </p:nvPr>
        </p:nvSpPr>
        <p:spPr>
          <a:ln/>
        </p:spPr>
        <p:txBody>
          <a:bodyPr/>
          <a:lstStyle/>
          <a:p>
            <a:r>
              <a:rPr lang="en-US" altLang="en-US" dirty="0"/>
              <a:t>Problems </a:t>
            </a:r>
            <a:r>
              <a:rPr lang="en-US" altLang="en-US" dirty="0" smtClean="0"/>
              <a:t>with Semantic </a:t>
            </a:r>
            <a:r>
              <a:rPr lang="en-US" altLang="en-US" dirty="0"/>
              <a:t>Nets</a:t>
            </a:r>
          </a:p>
        </p:txBody>
      </p:sp>
      <p:sp>
        <p:nvSpPr>
          <p:cNvPr id="55302" name="Rectangle 6"/>
          <p:cNvSpPr>
            <a:spLocks noGrp="1" noChangeArrowheads="1"/>
          </p:cNvSpPr>
          <p:nvPr>
            <p:ph type="body" idx="1"/>
          </p:nvPr>
        </p:nvSpPr>
        <p:spPr>
          <a:ln/>
        </p:spPr>
        <p:txBody>
          <a:bodyPr/>
          <a:lstStyle/>
          <a:p>
            <a:pPr>
              <a:spcBef>
                <a:spcPct val="0"/>
              </a:spcBef>
            </a:pPr>
            <a:r>
              <a:rPr lang="en-US" altLang="en-US" sz="1800" dirty="0"/>
              <a:t>expressiveness</a:t>
            </a:r>
          </a:p>
          <a:p>
            <a:pPr lvl="1">
              <a:spcBef>
                <a:spcPts val="488"/>
              </a:spcBef>
            </a:pPr>
            <a:r>
              <a:rPr lang="en-US" altLang="en-US" sz="1600" dirty="0"/>
              <a:t>no internal structure of nodes</a:t>
            </a:r>
          </a:p>
          <a:p>
            <a:pPr lvl="1">
              <a:spcBef>
                <a:spcPts val="488"/>
              </a:spcBef>
            </a:pPr>
            <a:r>
              <a:rPr lang="en-US" altLang="en-US" sz="1600" dirty="0"/>
              <a:t>relationships between multiple nodes</a:t>
            </a:r>
          </a:p>
          <a:p>
            <a:pPr lvl="1">
              <a:spcBef>
                <a:spcPts val="488"/>
              </a:spcBef>
            </a:pPr>
            <a:r>
              <a:rPr lang="en-US" altLang="en-US" sz="1600" dirty="0"/>
              <a:t>no easy way to represent heuristic information</a:t>
            </a:r>
          </a:p>
          <a:p>
            <a:pPr lvl="1">
              <a:spcBef>
                <a:spcPts val="488"/>
              </a:spcBef>
            </a:pPr>
            <a:r>
              <a:rPr lang="en-US" altLang="en-US" sz="1600" dirty="0"/>
              <a:t>extensions are possible, but cumbersome</a:t>
            </a:r>
          </a:p>
          <a:p>
            <a:pPr lvl="1">
              <a:spcBef>
                <a:spcPts val="488"/>
              </a:spcBef>
            </a:pPr>
            <a:r>
              <a:rPr lang="en-US" altLang="en-US" sz="1600" dirty="0"/>
              <a:t>best suited for binary relationships</a:t>
            </a:r>
          </a:p>
          <a:p>
            <a:pPr>
              <a:spcBef>
                <a:spcPts val="1650"/>
              </a:spcBef>
            </a:pPr>
            <a:r>
              <a:rPr lang="en-US" altLang="en-US" sz="1800" dirty="0"/>
              <a:t>efficiency</a:t>
            </a:r>
          </a:p>
          <a:p>
            <a:pPr lvl="1">
              <a:spcBef>
                <a:spcPts val="488"/>
              </a:spcBef>
            </a:pPr>
            <a:r>
              <a:rPr lang="en-US" altLang="en-US" sz="1600" dirty="0"/>
              <a:t>may result in large sets of nodes and links</a:t>
            </a:r>
          </a:p>
          <a:p>
            <a:pPr lvl="1">
              <a:spcBef>
                <a:spcPts val="488"/>
              </a:spcBef>
            </a:pPr>
            <a:r>
              <a:rPr lang="en-US" altLang="en-US" sz="1600" dirty="0"/>
              <a:t>search may lead to combinatorial explosion</a:t>
            </a:r>
          </a:p>
          <a:p>
            <a:pPr marL="968375" lvl="2">
              <a:spcBef>
                <a:spcPts val="488"/>
              </a:spcBef>
            </a:pPr>
            <a:r>
              <a:rPr lang="en-US" altLang="en-US" sz="1400" dirty="0"/>
              <a:t>especially for queries with negative results</a:t>
            </a:r>
          </a:p>
          <a:p>
            <a:pPr>
              <a:spcBef>
                <a:spcPts val="1650"/>
              </a:spcBef>
            </a:pPr>
            <a:r>
              <a:rPr lang="en-US" altLang="en-US" sz="1800" dirty="0"/>
              <a:t>usability</a:t>
            </a:r>
          </a:p>
          <a:p>
            <a:pPr lvl="1">
              <a:spcBef>
                <a:spcPts val="488"/>
              </a:spcBef>
            </a:pPr>
            <a:r>
              <a:rPr lang="en-US" altLang="en-US" sz="1600" dirty="0"/>
              <a:t>lack of standards for link types </a:t>
            </a:r>
          </a:p>
          <a:p>
            <a:pPr lvl="1">
              <a:spcBef>
                <a:spcPts val="488"/>
              </a:spcBef>
            </a:pPr>
            <a:r>
              <a:rPr lang="en-US" altLang="en-US" sz="1600" dirty="0"/>
              <a:t>naming of nodes</a:t>
            </a:r>
          </a:p>
          <a:p>
            <a:pPr marL="968375" lvl="2">
              <a:spcBef>
                <a:spcPts val="488"/>
              </a:spcBef>
            </a:pPr>
            <a:r>
              <a:rPr lang="en-US" altLang="en-US" sz="1400" dirty="0"/>
              <a:t>classes, instances</a:t>
            </a:r>
          </a:p>
        </p:txBody>
      </p:sp>
    </p:spTree>
    <p:extLst>
      <p:ext uri="{BB962C8B-B14F-4D97-AF65-F5344CB8AC3E}">
        <p14:creationId xmlns:p14="http://schemas.microsoft.com/office/powerpoint/2010/main" val="2623308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Logics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smtClean="0"/>
                  <a:t>Developed to be more expressive and efficient for inferencing than Semantic Nets</a:t>
                </a:r>
              </a:p>
              <a:p>
                <a:r>
                  <a:rPr lang="en-US" dirty="0" smtClean="0"/>
                  <a:t>Uses FOL</a:t>
                </a:r>
              </a:p>
              <a:p>
                <a:pPr lvl="1"/>
                <a:r>
                  <a:rPr lang="en-US" dirty="0" smtClean="0"/>
                  <a:t>Not graphical</a:t>
                </a:r>
              </a:p>
              <a:p>
                <a:pPr lvl="1"/>
                <a:r>
                  <a:rPr lang="en-US" dirty="0" smtClean="0"/>
                  <a:t>Define all concepts as a set of conditions on predicates</a:t>
                </a:r>
              </a:p>
              <a:p>
                <a:pPr lvl="1"/>
                <a:r>
                  <a:rPr lang="en-US" dirty="0" smtClean="0"/>
                  <a:t>E.g.: Bachelor = And(Unmarried, Adult, Male)</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𝐵𝑎𝑐h𝑒𝑙𝑜𝑟</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𝑈𝑛𝑚𝑎𝑟𝑟𝑖𝑒𝑑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𝐴𝑑𝑢𝑙𝑡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𝑀𝑎𝑙𝑒</m:t>
                    </m:r>
                    <m:d>
                      <m:dPr>
                        <m:ctrlPr>
                          <a:rPr lang="en-US" i="1">
                            <a:latin typeface="Cambria Math" panose="02040503050406030204" pitchFamily="18" charset="0"/>
                          </a:rPr>
                        </m:ctrlPr>
                      </m:dPr>
                      <m:e>
                        <m:r>
                          <a:rPr lang="en-US" i="1">
                            <a:latin typeface="Cambria Math" panose="02040503050406030204" pitchFamily="18" charset="0"/>
                          </a:rPr>
                          <m:t>𝑥</m:t>
                        </m:r>
                      </m:e>
                    </m:d>
                  </m:oMath>
                </a14:m>
                <a:endParaRPr lang="en-US" dirty="0" smtClean="0"/>
              </a:p>
              <a:p>
                <a:r>
                  <a:rPr lang="en-US" dirty="0" smtClean="0"/>
                  <a:t>Main inferencing tasks</a:t>
                </a:r>
              </a:p>
              <a:p>
                <a:pPr marL="914400" lvl="1" indent="-457200">
                  <a:buFont typeface="+mj-lt"/>
                  <a:buAutoNum type="arabicPeriod"/>
                </a:pPr>
                <a:r>
                  <a:rPr lang="en-US" dirty="0" err="1" smtClean="0">
                    <a:solidFill>
                      <a:srgbClr val="C00000"/>
                    </a:solidFill>
                  </a:rPr>
                  <a:t>Subsumption</a:t>
                </a:r>
                <a:r>
                  <a:rPr lang="en-US" dirty="0" smtClean="0"/>
                  <a:t>: is one category the </a:t>
                </a:r>
                <a:r>
                  <a:rPr lang="en-US" dirty="0" smtClean="0">
                    <a:solidFill>
                      <a:srgbClr val="FF0000"/>
                    </a:solidFill>
                  </a:rPr>
                  <a:t>subset of </a:t>
                </a:r>
                <a:r>
                  <a:rPr lang="en-US" dirty="0" smtClean="0"/>
                  <a:t>another category</a:t>
                </a:r>
              </a:p>
              <a:p>
                <a:pPr marL="914400" lvl="1" indent="-457200">
                  <a:buFont typeface="+mj-lt"/>
                  <a:buAutoNum type="arabicPeriod"/>
                </a:pPr>
                <a:r>
                  <a:rPr lang="en-US" dirty="0" smtClean="0">
                    <a:solidFill>
                      <a:srgbClr val="C00000"/>
                    </a:solidFill>
                  </a:rPr>
                  <a:t>Classification</a:t>
                </a:r>
                <a:r>
                  <a:rPr lang="en-US" dirty="0" smtClean="0"/>
                  <a:t>: is one object a </a:t>
                </a:r>
                <a:r>
                  <a:rPr lang="en-US" dirty="0" smtClean="0">
                    <a:solidFill>
                      <a:srgbClr val="FF0000"/>
                    </a:solidFill>
                  </a:rPr>
                  <a:t>member of</a:t>
                </a:r>
                <a:r>
                  <a:rPr lang="en-US" dirty="0" smtClean="0"/>
                  <a:t> a category</a:t>
                </a:r>
              </a:p>
              <a:p>
                <a:pPr lvl="1"/>
                <a:r>
                  <a:rPr lang="en-US" dirty="0" smtClean="0"/>
                  <a:t>Do these by using the logical statements in the definitions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b="-840"/>
                </a:stretch>
              </a:blipFill>
            </p:spPr>
            <p:txBody>
              <a:bodyPr/>
              <a:lstStyle/>
              <a:p>
                <a:r>
                  <a:rPr lang="en-US">
                    <a:noFill/>
                  </a:rPr>
                  <a:t> </a:t>
                </a:r>
              </a:p>
            </p:txBody>
          </p:sp>
        </mc:Fallback>
      </mc:AlternateContent>
    </p:spTree>
    <p:extLst>
      <p:ext uri="{BB962C8B-B14F-4D97-AF65-F5344CB8AC3E}">
        <p14:creationId xmlns:p14="http://schemas.microsoft.com/office/powerpoint/2010/main" val="1834593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smtClean="0"/>
              <a:t>Knowledge representation</a:t>
            </a:r>
            <a:endParaRPr dirty="0"/>
          </a:p>
        </p:txBody>
      </p:sp>
      <p:sp>
        <p:nvSpPr>
          <p:cNvPr id="61" name="Google Shape;61;p14"/>
          <p:cNvSpPr txBox="1">
            <a:spLocks noGrp="1"/>
          </p:cNvSpPr>
          <p:nvPr>
            <p:ph sz="half" idx="1"/>
          </p:nvPr>
        </p:nvSpPr>
        <p:spPr>
          <a:xfrm>
            <a:off x="585952" y="1303255"/>
            <a:ext cx="10197662" cy="4351338"/>
          </a:xfrm>
          <a:prstGeom prst="rect">
            <a:avLst/>
          </a:prstGeom>
        </p:spPr>
        <p:txBody>
          <a:bodyPr spcFirstLastPara="1" vert="horz" wrap="square" lIns="121900" tIns="121900" rIns="121900" bIns="121900" rtlCol="0" anchor="t" anchorCtr="0">
            <a:noAutofit/>
          </a:bodyPr>
          <a:lstStyle/>
          <a:p>
            <a:pPr marL="0" indent="0">
              <a:spcBef>
                <a:spcPts val="2133"/>
              </a:spcBef>
              <a:buNone/>
            </a:pPr>
            <a:r>
              <a:rPr lang="en" sz="2400" dirty="0" smtClean="0"/>
              <a:t>Isn’t </a:t>
            </a:r>
            <a:r>
              <a:rPr lang="en" sz="2400" dirty="0"/>
              <a:t>this </a:t>
            </a:r>
            <a:r>
              <a:rPr lang="en" sz="2400" dirty="0" smtClean="0"/>
              <a:t>philosophy</a:t>
            </a:r>
            <a:r>
              <a:rPr lang="en" sz="2400" dirty="0"/>
              <a:t>?</a:t>
            </a:r>
            <a:endParaRPr sz="2400" dirty="0"/>
          </a:p>
          <a:p>
            <a:pPr lvl="1"/>
            <a:r>
              <a:rPr lang="en" sz="2000" dirty="0"/>
              <a:t>Yes, the problem dates back to Aristotle.</a:t>
            </a:r>
            <a:endParaRPr sz="2000" dirty="0"/>
          </a:p>
          <a:p>
            <a:pPr lvl="1"/>
            <a:r>
              <a:rPr lang="en" sz="2000" dirty="0"/>
              <a:t>But philosophers don’t have to test their theories by writing code that works</a:t>
            </a:r>
            <a:r>
              <a:rPr lang="en" sz="2000" dirty="0" smtClean="0"/>
              <a:t>.</a:t>
            </a:r>
          </a:p>
          <a:p>
            <a:pPr lvl="1"/>
            <a:endParaRPr lang="en" sz="2000" dirty="0"/>
          </a:p>
          <a:p>
            <a:pPr lvl="1"/>
            <a:endParaRPr lang="en" sz="2000" dirty="0" smtClean="0"/>
          </a:p>
          <a:p>
            <a:pPr lvl="1"/>
            <a:endParaRPr lang="en" sz="2000" dirty="0"/>
          </a:p>
          <a:p>
            <a:pPr lvl="1"/>
            <a:endParaRPr lang="en" sz="2000" dirty="0" smtClean="0"/>
          </a:p>
          <a:p>
            <a:pPr lvl="1"/>
            <a:endParaRPr sz="2000" dirty="0"/>
          </a:p>
          <a:p>
            <a:pPr marL="0" indent="0">
              <a:spcBef>
                <a:spcPts val="2133"/>
              </a:spcBef>
              <a:buNone/>
            </a:pPr>
            <a:endParaRPr lang="en" sz="2400" dirty="0" smtClean="0"/>
          </a:p>
          <a:p>
            <a:pPr marL="0" indent="0">
              <a:spcBef>
                <a:spcPts val="2133"/>
              </a:spcBef>
              <a:buNone/>
            </a:pPr>
            <a:r>
              <a:rPr lang="en" sz="2400" dirty="0" smtClean="0"/>
              <a:t>Isn’t </a:t>
            </a:r>
            <a:r>
              <a:rPr lang="en" sz="2400" dirty="0"/>
              <a:t>this </a:t>
            </a:r>
            <a:r>
              <a:rPr lang="en" sz="2400" dirty="0" smtClean="0"/>
              <a:t>cognitive </a:t>
            </a:r>
            <a:r>
              <a:rPr lang="en" sz="2400" dirty="0"/>
              <a:t>science?</a:t>
            </a:r>
            <a:endParaRPr sz="2400" dirty="0"/>
          </a:p>
          <a:p>
            <a:pPr lvl="1"/>
            <a:r>
              <a:rPr lang="en" sz="2000" dirty="0"/>
              <a:t>Cognitive science has made important contributions, e.g., examining how human category learning works.</a:t>
            </a:r>
            <a:endParaRPr sz="2000" dirty="0"/>
          </a:p>
          <a:p>
            <a:pPr lvl="1"/>
            <a:r>
              <a:rPr lang="en" sz="2000" dirty="0"/>
              <a:t>But AI has a different focus: it requires implementable algorithms.</a:t>
            </a:r>
            <a:endParaRPr sz="2000" dirty="0"/>
          </a:p>
        </p:txBody>
      </p:sp>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377965" y="2744432"/>
            <a:ext cx="6586211" cy="1890630"/>
          </a:xfrm>
        </p:spPr>
      </p:pic>
      <p:sp>
        <p:nvSpPr>
          <p:cNvPr id="62" name="Google Shape;62;p14"/>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spTree>
    <p:extLst>
      <p:ext uri="{BB962C8B-B14F-4D97-AF65-F5344CB8AC3E}">
        <p14:creationId xmlns:p14="http://schemas.microsoft.com/office/powerpoint/2010/main" val="98282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a:t>
            </a:r>
            <a:endParaRPr lang="en-US" dirty="0"/>
          </a:p>
        </p:txBody>
      </p:sp>
      <p:sp>
        <p:nvSpPr>
          <p:cNvPr id="4" name="Text Placeholder 3"/>
          <p:cNvSpPr>
            <a:spLocks noGrp="1"/>
          </p:cNvSpPr>
          <p:nvPr>
            <p:ph idx="1"/>
          </p:nvPr>
        </p:nvSpPr>
        <p:spPr/>
        <p:txBody>
          <a:bodyPr/>
          <a:lstStyle/>
          <a:p>
            <a:r>
              <a:rPr lang="en-US" sz="2100" dirty="0" smtClean="0">
                <a:solidFill>
                  <a:srgbClr val="FF0000"/>
                </a:solidFill>
                <a:sym typeface="Wingdings" pitchFamily="2" charset="2"/>
              </a:rPr>
              <a:t>Formally</a:t>
            </a:r>
            <a:r>
              <a:rPr lang="en-US" sz="2100" dirty="0" smtClean="0">
                <a:sym typeface="Wingdings" pitchFamily="2" charset="2"/>
              </a:rPr>
              <a:t> </a:t>
            </a:r>
            <a:r>
              <a:rPr lang="en-US" sz="2100" dirty="0">
                <a:sym typeface="Wingdings" pitchFamily="2" charset="2"/>
              </a:rPr>
              <a:t>representing knowledge as a hierarchy of </a:t>
            </a:r>
            <a:r>
              <a:rPr lang="en-US" sz="2100" dirty="0">
                <a:solidFill>
                  <a:srgbClr val="FF0000"/>
                </a:solidFill>
                <a:sym typeface="Wingdings" pitchFamily="2" charset="2"/>
              </a:rPr>
              <a:t>concepts</a:t>
            </a:r>
            <a:r>
              <a:rPr lang="en-US" sz="2100" dirty="0">
                <a:sym typeface="Wingdings" pitchFamily="2" charset="2"/>
              </a:rPr>
              <a:t> within a domain, using a shared vocabulary to denote the </a:t>
            </a:r>
            <a:r>
              <a:rPr lang="en-US" sz="2100" dirty="0">
                <a:solidFill>
                  <a:srgbClr val="FF0000"/>
                </a:solidFill>
                <a:sym typeface="Wingdings" pitchFamily="2" charset="2"/>
              </a:rPr>
              <a:t>types</a:t>
            </a:r>
            <a:r>
              <a:rPr lang="en-US" sz="2100" dirty="0">
                <a:sym typeface="Wingdings" pitchFamily="2" charset="2"/>
              </a:rPr>
              <a:t>, </a:t>
            </a:r>
            <a:r>
              <a:rPr lang="en-US" sz="2100" dirty="0">
                <a:solidFill>
                  <a:srgbClr val="FF0000"/>
                </a:solidFill>
                <a:sym typeface="Wingdings" pitchFamily="2" charset="2"/>
              </a:rPr>
              <a:t>properties</a:t>
            </a:r>
            <a:r>
              <a:rPr lang="en-US" sz="2100" dirty="0">
                <a:sym typeface="Wingdings" pitchFamily="2" charset="2"/>
              </a:rPr>
              <a:t> and </a:t>
            </a:r>
            <a:r>
              <a:rPr lang="en-US" sz="2100" dirty="0">
                <a:solidFill>
                  <a:srgbClr val="FF0000"/>
                </a:solidFill>
                <a:sym typeface="Wingdings" pitchFamily="2" charset="2"/>
              </a:rPr>
              <a:t>interrelationships</a:t>
            </a:r>
            <a:r>
              <a:rPr lang="en-US" sz="2100" dirty="0">
                <a:sym typeface="Wingdings" pitchFamily="2" charset="2"/>
              </a:rPr>
              <a:t> of those concepts. </a:t>
            </a:r>
          </a:p>
          <a:p>
            <a:endParaRPr lang="en-US" sz="1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7"/>
          <p:cNvPicPr>
            <a:picLocks noChangeAspect="1"/>
          </p:cNvPicPr>
          <p:nvPr/>
        </p:nvPicPr>
        <p:blipFill>
          <a:blip r:embed="rId3"/>
          <a:stretch>
            <a:fillRect/>
          </a:stretch>
        </p:blipFill>
        <p:spPr>
          <a:xfrm>
            <a:off x="3271657" y="3114775"/>
            <a:ext cx="4250504" cy="2550301"/>
          </a:xfrm>
          <a:prstGeom prst="rect">
            <a:avLst/>
          </a:prstGeom>
        </p:spPr>
      </p:pic>
    </p:spTree>
    <p:extLst>
      <p:ext uri="{BB962C8B-B14F-4D97-AF65-F5344CB8AC3E}">
        <p14:creationId xmlns:p14="http://schemas.microsoft.com/office/powerpoint/2010/main" val="267063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4" name="Text Placeholder 3"/>
          <p:cNvSpPr>
            <a:spLocks noGrp="1"/>
          </p:cNvSpPr>
          <p:nvPr>
            <p:ph idx="1"/>
          </p:nvPr>
        </p:nvSpPr>
        <p:spPr/>
        <p:txBody>
          <a:bodyPr>
            <a:normAutofit fontScale="92500" lnSpcReduction="20000"/>
          </a:bodyPr>
          <a:lstStyle/>
          <a:p>
            <a:r>
              <a:rPr lang="en-US" dirty="0" smtClean="0">
                <a:sym typeface="Wingdings" pitchFamily="2" charset="2"/>
              </a:rPr>
              <a:t>Vocabulary/lexicon</a:t>
            </a:r>
          </a:p>
          <a:p>
            <a:pPr lvl="1"/>
            <a:r>
              <a:rPr lang="en-US" sz="1800" dirty="0" smtClean="0">
                <a:sym typeface="Wingdings" pitchFamily="2" charset="2"/>
              </a:rPr>
              <a:t>A set of terms that a community decides to share and reuse</a:t>
            </a:r>
          </a:p>
          <a:p>
            <a:r>
              <a:rPr lang="en-US" dirty="0" smtClean="0">
                <a:sym typeface="Wingdings" pitchFamily="2" charset="2"/>
              </a:rPr>
              <a:t>Ontology</a:t>
            </a:r>
            <a:endParaRPr lang="en-US" dirty="0" smtClean="0">
              <a:sym typeface="Wingdings" pitchFamily="2" charset="2"/>
            </a:endParaRPr>
          </a:p>
          <a:p>
            <a:pPr lvl="1"/>
            <a:r>
              <a:rPr lang="en-US" sz="2100" dirty="0">
                <a:sym typeface="Wingdings" pitchFamily="2" charset="2"/>
              </a:rPr>
              <a:t>Relationships between the terms in a vocabulary</a:t>
            </a:r>
          </a:p>
          <a:p>
            <a:pPr lvl="1"/>
            <a:r>
              <a:rPr lang="en-US" altLang="en-US" sz="2100" dirty="0" smtClean="0"/>
              <a:t>Upper </a:t>
            </a:r>
            <a:r>
              <a:rPr lang="en-US" altLang="en-US" sz="2100" dirty="0"/>
              <a:t>Ontologies define basic, abstract concepts</a:t>
            </a:r>
          </a:p>
          <a:p>
            <a:pPr lvl="1"/>
            <a:r>
              <a:rPr lang="en-US" altLang="en-US" sz="2100" dirty="0"/>
              <a:t>Lower Ontologies define domain-specific </a:t>
            </a:r>
            <a:r>
              <a:rPr lang="en-US" altLang="en-US" sz="2100" dirty="0" smtClean="0"/>
              <a:t>concepts</a:t>
            </a:r>
          </a:p>
          <a:p>
            <a:r>
              <a:rPr lang="en-US" dirty="0">
                <a:sym typeface="Wingdings" pitchFamily="2" charset="2"/>
              </a:rPr>
              <a:t>Taxonomy</a:t>
            </a:r>
            <a:endParaRPr lang="en-US" sz="2400" dirty="0">
              <a:sym typeface="Wingdings" pitchFamily="2" charset="2"/>
            </a:endParaRPr>
          </a:p>
          <a:p>
            <a:pPr lvl="1"/>
            <a:r>
              <a:rPr lang="en-US" sz="1900" dirty="0">
                <a:sym typeface="Wingdings" pitchFamily="2" charset="2"/>
              </a:rPr>
              <a:t>Arrangement of vocabulary terms into a hierarchy</a:t>
            </a:r>
          </a:p>
          <a:p>
            <a:pPr lvl="1"/>
            <a:r>
              <a:rPr lang="en-US" sz="1900" dirty="0">
                <a:sym typeface="Wingdings" pitchFamily="2" charset="2"/>
              </a:rPr>
              <a:t>Taxonomy can be the “backbone” of a more complex ontology</a:t>
            </a:r>
          </a:p>
          <a:p>
            <a:r>
              <a:rPr lang="en-US" sz="2200" dirty="0" smtClean="0">
                <a:sym typeface="Wingdings" pitchFamily="2" charset="2"/>
              </a:rPr>
              <a:t>Thesaurus</a:t>
            </a:r>
            <a:endParaRPr lang="en-US" sz="2200" dirty="0" smtClean="0">
              <a:sym typeface="Wingdings" pitchFamily="2" charset="2"/>
            </a:endParaRPr>
          </a:p>
          <a:p>
            <a:pPr lvl="1"/>
            <a:r>
              <a:rPr lang="en-US" sz="1800" dirty="0" smtClean="0">
                <a:sym typeface="Wingdings" pitchFamily="2" charset="2"/>
              </a:rPr>
              <a:t>Relationships between words</a:t>
            </a:r>
          </a:p>
          <a:p>
            <a:pPr lvl="1"/>
            <a:r>
              <a:rPr lang="en-US" sz="1800" dirty="0" smtClean="0">
                <a:sym typeface="Wingdings" pitchFamily="2" charset="2"/>
              </a:rPr>
              <a:t>Synonyms, Antonyms, Homonyms, …</a:t>
            </a:r>
          </a:p>
          <a:p>
            <a:pPr lvl="1"/>
            <a:r>
              <a:rPr lang="en-US" sz="1800" dirty="0" smtClean="0">
                <a:sym typeface="Wingdings" pitchFamily="2" charset="2"/>
              </a:rPr>
              <a:t>Often combined with a taxonomy	</a:t>
            </a:r>
          </a:p>
          <a:p>
            <a:pPr marL="228600" lvl="1">
              <a:spcBef>
                <a:spcPts val="1000"/>
              </a:spcBef>
            </a:pPr>
            <a:r>
              <a:rPr lang="en-US" sz="1800" dirty="0" smtClean="0">
                <a:sym typeface="Wingdings" pitchFamily="2" charset="2"/>
              </a:rPr>
              <a:t>A knowledgebase contains both </a:t>
            </a:r>
            <a:r>
              <a:rPr lang="en-US" sz="1800" dirty="0">
                <a:solidFill>
                  <a:srgbClr val="FF0000"/>
                </a:solidFill>
                <a:sym typeface="Wingdings" pitchFamily="2" charset="2"/>
              </a:rPr>
              <a:t>schema </a:t>
            </a:r>
            <a:r>
              <a:rPr lang="en-US" sz="1800" dirty="0">
                <a:sym typeface="Wingdings" pitchFamily="2" charset="2"/>
              </a:rPr>
              <a:t>(class and property definition) and </a:t>
            </a:r>
            <a:r>
              <a:rPr lang="en-US" sz="1800" dirty="0" smtClean="0">
                <a:solidFill>
                  <a:srgbClr val="FF0000"/>
                </a:solidFill>
                <a:sym typeface="Wingdings" pitchFamily="2" charset="2"/>
              </a:rPr>
              <a:t>content </a:t>
            </a:r>
            <a:r>
              <a:rPr lang="en-US" sz="1800" dirty="0">
                <a:solidFill>
                  <a:srgbClr val="FF0000"/>
                </a:solidFill>
                <a:sym typeface="Wingdings" pitchFamily="2" charset="2"/>
              </a:rPr>
              <a:t>(“individuals”)</a:t>
            </a:r>
          </a:p>
          <a:p>
            <a:endParaRPr lang="en-US" sz="2200" dirty="0">
              <a:sym typeface="Wingdings" pitchFamily="2" charset="2"/>
            </a:endParaRPr>
          </a:p>
          <a:p>
            <a:endParaRPr lang="en-US" sz="1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42939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animEffect transition="in" filter="fade">
                                      <p:cBhvr>
                                        <p:cTn id="67" dur="500"/>
                                        <p:tgtEl>
                                          <p:spTgt spid="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Effect transition="in" filter="fade">
                                      <p:cBhvr>
                                        <p:cTn id="7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noFill/>
          <a:ln/>
        </p:spPr>
        <p:txBody>
          <a:bodyPr/>
          <a:lstStyle/>
          <a:p>
            <a:r>
              <a:rPr lang="en-GB" altLang="en-US"/>
              <a:t>Ontology in Information Science</a:t>
            </a:r>
          </a:p>
        </p:txBody>
      </p:sp>
      <p:sp>
        <p:nvSpPr>
          <p:cNvPr id="24578" name="Rectangle 2"/>
          <p:cNvSpPr>
            <a:spLocks noGrp="1" noChangeArrowheads="1"/>
          </p:cNvSpPr>
          <p:nvPr>
            <p:ph idx="1"/>
          </p:nvPr>
        </p:nvSpPr>
        <p:spPr/>
        <p:txBody>
          <a:bodyPr/>
          <a:lstStyle/>
          <a:p>
            <a:pPr>
              <a:lnSpc>
                <a:spcPct val="80000"/>
              </a:lnSpc>
            </a:pPr>
            <a:r>
              <a:rPr lang="en-GB" altLang="en-US" sz="2000" dirty="0">
                <a:solidFill>
                  <a:schemeClr val="tx2"/>
                </a:solidFill>
              </a:rPr>
              <a:t>An ontology is an engineering artefact consisting of: </a:t>
            </a:r>
          </a:p>
          <a:p>
            <a:pPr lvl="1">
              <a:lnSpc>
                <a:spcPct val="80000"/>
              </a:lnSpc>
            </a:pPr>
            <a:r>
              <a:rPr lang="en-GB" altLang="en-US" dirty="0">
                <a:solidFill>
                  <a:schemeClr val="tx2"/>
                </a:solidFill>
              </a:rPr>
              <a:t>A </a:t>
            </a:r>
            <a:r>
              <a:rPr lang="en-GB" altLang="en-US" b="1" dirty="0">
                <a:solidFill>
                  <a:srgbClr val="0033CC"/>
                </a:solidFill>
              </a:rPr>
              <a:t>vocabulary</a:t>
            </a:r>
            <a:r>
              <a:rPr lang="en-GB" altLang="en-US" dirty="0">
                <a:solidFill>
                  <a:schemeClr val="tx2"/>
                </a:solidFill>
              </a:rPr>
              <a:t> used to describe (a particular view of) some domain</a:t>
            </a:r>
          </a:p>
          <a:p>
            <a:pPr lvl="1">
              <a:lnSpc>
                <a:spcPct val="80000"/>
              </a:lnSpc>
            </a:pPr>
            <a:r>
              <a:rPr lang="en-GB" altLang="en-US" dirty="0">
                <a:solidFill>
                  <a:schemeClr val="tx2"/>
                </a:solidFill>
              </a:rPr>
              <a:t>An </a:t>
            </a:r>
            <a:r>
              <a:rPr lang="en-GB" altLang="en-US" b="1" dirty="0">
                <a:solidFill>
                  <a:srgbClr val="0033CC"/>
                </a:solidFill>
              </a:rPr>
              <a:t>explicit specification</a:t>
            </a:r>
            <a:r>
              <a:rPr lang="en-GB" altLang="en-US" dirty="0">
                <a:solidFill>
                  <a:schemeClr val="tx2"/>
                </a:solidFill>
              </a:rPr>
              <a:t> of the </a:t>
            </a:r>
            <a:r>
              <a:rPr lang="en-GB" altLang="en-US" b="1" dirty="0">
                <a:solidFill>
                  <a:srgbClr val="0033CC"/>
                </a:solidFill>
              </a:rPr>
              <a:t>intended meaning</a:t>
            </a:r>
            <a:r>
              <a:rPr lang="en-GB" altLang="en-US" dirty="0">
                <a:solidFill>
                  <a:schemeClr val="tx2"/>
                </a:solidFill>
              </a:rPr>
              <a:t> of the vocabulary. </a:t>
            </a:r>
          </a:p>
          <a:p>
            <a:pPr lvl="2">
              <a:lnSpc>
                <a:spcPct val="80000"/>
              </a:lnSpc>
            </a:pPr>
            <a:r>
              <a:rPr lang="en-GB" altLang="en-US" dirty="0">
                <a:solidFill>
                  <a:schemeClr val="tx2"/>
                </a:solidFill>
              </a:rPr>
              <a:t>Often includes </a:t>
            </a:r>
            <a:r>
              <a:rPr lang="en-GB" altLang="en-US" dirty="0" smtClean="0">
                <a:solidFill>
                  <a:schemeClr val="tx2"/>
                </a:solidFill>
              </a:rPr>
              <a:t>classification-based </a:t>
            </a:r>
            <a:r>
              <a:rPr lang="en-GB" altLang="en-US" dirty="0">
                <a:solidFill>
                  <a:schemeClr val="tx2"/>
                </a:solidFill>
              </a:rPr>
              <a:t>information</a:t>
            </a:r>
          </a:p>
          <a:p>
            <a:pPr lvl="1">
              <a:lnSpc>
                <a:spcPct val="80000"/>
              </a:lnSpc>
            </a:pPr>
            <a:r>
              <a:rPr lang="en-GB" altLang="en-US" dirty="0">
                <a:solidFill>
                  <a:schemeClr val="tx2"/>
                </a:solidFill>
              </a:rPr>
              <a:t>Constraints capturing </a:t>
            </a:r>
            <a:r>
              <a:rPr lang="en-GB" altLang="en-US" b="1" dirty="0">
                <a:solidFill>
                  <a:srgbClr val="0033CC"/>
                </a:solidFill>
              </a:rPr>
              <a:t>background knowledge</a:t>
            </a:r>
            <a:r>
              <a:rPr lang="en-GB" altLang="en-US" dirty="0">
                <a:solidFill>
                  <a:schemeClr val="tx2"/>
                </a:solidFill>
              </a:rPr>
              <a:t> about the domain</a:t>
            </a:r>
          </a:p>
          <a:p>
            <a:pPr>
              <a:lnSpc>
                <a:spcPct val="80000"/>
              </a:lnSpc>
            </a:pPr>
            <a:endParaRPr lang="en-GB" altLang="en-US" sz="1800" dirty="0">
              <a:solidFill>
                <a:schemeClr val="tx2"/>
              </a:solidFill>
            </a:endParaRPr>
          </a:p>
          <a:p>
            <a:pPr>
              <a:lnSpc>
                <a:spcPct val="80000"/>
              </a:lnSpc>
            </a:pPr>
            <a:r>
              <a:rPr lang="en-GB" altLang="en-US" sz="2000" dirty="0">
                <a:solidFill>
                  <a:schemeClr val="tx2"/>
                </a:solidFill>
              </a:rPr>
              <a:t>Ideally, an ontology should:</a:t>
            </a:r>
          </a:p>
          <a:p>
            <a:pPr lvl="1">
              <a:lnSpc>
                <a:spcPct val="80000"/>
              </a:lnSpc>
            </a:pPr>
            <a:r>
              <a:rPr lang="en-GB" altLang="en-US" dirty="0"/>
              <a:t>Capture a </a:t>
            </a:r>
            <a:r>
              <a:rPr lang="en-GB" altLang="en-US" b="1" dirty="0">
                <a:solidFill>
                  <a:srgbClr val="0033CC"/>
                </a:solidFill>
              </a:rPr>
              <a:t>shared understanding</a:t>
            </a:r>
            <a:r>
              <a:rPr lang="en-GB" altLang="en-US" dirty="0"/>
              <a:t> of a domain of interest</a:t>
            </a:r>
          </a:p>
          <a:p>
            <a:pPr lvl="1">
              <a:lnSpc>
                <a:spcPct val="80000"/>
              </a:lnSpc>
            </a:pPr>
            <a:r>
              <a:rPr lang="en-GB" altLang="en-US" dirty="0"/>
              <a:t>Provide a </a:t>
            </a:r>
            <a:r>
              <a:rPr lang="en-GB" altLang="en-US" b="1" dirty="0">
                <a:solidFill>
                  <a:srgbClr val="0033CC"/>
                </a:solidFill>
              </a:rPr>
              <a:t>formal</a:t>
            </a:r>
            <a:r>
              <a:rPr lang="en-GB" altLang="en-US" dirty="0"/>
              <a:t> and </a:t>
            </a:r>
            <a:r>
              <a:rPr lang="en-GB" altLang="en-US" b="1" dirty="0">
                <a:solidFill>
                  <a:srgbClr val="0033CC"/>
                </a:solidFill>
              </a:rPr>
              <a:t>machine </a:t>
            </a:r>
            <a:r>
              <a:rPr lang="en-GB" altLang="en-US" b="1" dirty="0" err="1" smtClean="0">
                <a:solidFill>
                  <a:srgbClr val="0033CC"/>
                </a:solidFill>
              </a:rPr>
              <a:t>manipulatable</a:t>
            </a:r>
            <a:r>
              <a:rPr lang="en-GB" altLang="en-US" dirty="0" smtClean="0"/>
              <a:t> </a:t>
            </a:r>
            <a:r>
              <a:rPr lang="en-GB" altLang="en-US" dirty="0"/>
              <a:t>model </a:t>
            </a:r>
          </a:p>
        </p:txBody>
      </p:sp>
    </p:spTree>
    <p:extLst>
      <p:ext uri="{BB962C8B-B14F-4D97-AF65-F5344CB8AC3E}">
        <p14:creationId xmlns:p14="http://schemas.microsoft.com/office/powerpoint/2010/main" val="324925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General purpose vs. </a:t>
            </a:r>
            <a:r>
              <a:rPr lang="en-US" sz="4000" dirty="0" smtClean="0"/>
              <a:t>special </a:t>
            </a:r>
            <a:r>
              <a:rPr lang="en-US" sz="4000" dirty="0" smtClean="0"/>
              <a:t>purpose ontologies</a:t>
            </a:r>
            <a:endParaRPr lang="en-US" sz="4000" dirty="0"/>
          </a:p>
        </p:txBody>
      </p:sp>
      <p:sp>
        <p:nvSpPr>
          <p:cNvPr id="3" name="Content Placeholder 2"/>
          <p:cNvSpPr>
            <a:spLocks noGrp="1"/>
          </p:cNvSpPr>
          <p:nvPr>
            <p:ph type="body" idx="1"/>
          </p:nvPr>
        </p:nvSpPr>
        <p:spPr/>
        <p:txBody>
          <a:bodyPr>
            <a:normAutofit/>
          </a:bodyPr>
          <a:lstStyle/>
          <a:p>
            <a:r>
              <a:rPr lang="en-US" dirty="0" smtClean="0"/>
              <a:t>General </a:t>
            </a:r>
            <a:r>
              <a:rPr lang="en-US" dirty="0"/>
              <a:t>purpose</a:t>
            </a:r>
            <a:r>
              <a:rPr lang="en-US" dirty="0" smtClean="0"/>
              <a:t>:</a:t>
            </a:r>
          </a:p>
        </p:txBody>
      </p:sp>
      <p:sp>
        <p:nvSpPr>
          <p:cNvPr id="4" name="Content Placeholder 3"/>
          <p:cNvSpPr>
            <a:spLocks noGrp="1"/>
          </p:cNvSpPr>
          <p:nvPr>
            <p:ph sz="half" idx="2"/>
          </p:nvPr>
        </p:nvSpPr>
        <p:spPr/>
        <p:txBody>
          <a:bodyPr/>
          <a:lstStyle/>
          <a:p>
            <a:r>
              <a:rPr lang="en-US" dirty="0"/>
              <a:t>applicable to several domains</a:t>
            </a:r>
          </a:p>
          <a:p>
            <a:pPr lvl="1"/>
            <a:r>
              <a:rPr lang="en-US" dirty="0" smtClean="0"/>
              <a:t>with </a:t>
            </a:r>
            <a:r>
              <a:rPr lang="en-US" dirty="0"/>
              <a:t>the </a:t>
            </a:r>
            <a:r>
              <a:rPr lang="en-US" dirty="0">
                <a:solidFill>
                  <a:srgbClr val="FF0000"/>
                </a:solidFill>
              </a:rPr>
              <a:t>addition</a:t>
            </a:r>
            <a:r>
              <a:rPr lang="en-US" dirty="0"/>
              <a:t> of domain-specific </a:t>
            </a:r>
            <a:r>
              <a:rPr lang="en-US" dirty="0" smtClean="0"/>
              <a:t>axioms</a:t>
            </a:r>
          </a:p>
          <a:p>
            <a:r>
              <a:rPr lang="en-US" dirty="0" smtClean="0">
                <a:hlinkClick r:id="rId2"/>
              </a:rPr>
              <a:t>DBPedia</a:t>
            </a:r>
            <a:endParaRPr lang="en-US" dirty="0" smtClean="0"/>
          </a:p>
          <a:p>
            <a:r>
              <a:rPr lang="en-US" dirty="0" smtClean="0">
                <a:hlinkClick r:id="rId3"/>
              </a:rPr>
              <a:t>Google’s Knowledge Graph</a:t>
            </a:r>
            <a:endParaRPr lang="en-US" dirty="0" smtClean="0"/>
          </a:p>
          <a:p>
            <a:r>
              <a:rPr lang="en-US" dirty="0" err="1" smtClean="0">
                <a:hlinkClick r:id="rId4"/>
              </a:rPr>
              <a:t>Cyc</a:t>
            </a:r>
            <a:endParaRPr lang="en-US" dirty="0"/>
          </a:p>
          <a:p>
            <a:endParaRPr lang="en-US" dirty="0"/>
          </a:p>
        </p:txBody>
      </p:sp>
      <p:sp>
        <p:nvSpPr>
          <p:cNvPr id="5" name="Text Placeholder 4"/>
          <p:cNvSpPr>
            <a:spLocks noGrp="1"/>
          </p:cNvSpPr>
          <p:nvPr>
            <p:ph type="body" sz="quarter" idx="3"/>
          </p:nvPr>
        </p:nvSpPr>
        <p:spPr/>
        <p:txBody>
          <a:bodyPr/>
          <a:lstStyle/>
          <a:p>
            <a:r>
              <a:rPr lang="en-US" dirty="0"/>
              <a:t>Special purpose</a:t>
            </a:r>
            <a:r>
              <a:rPr lang="en-US" dirty="0" smtClean="0"/>
              <a:t>:</a:t>
            </a:r>
            <a:endParaRPr lang="en-US" dirty="0"/>
          </a:p>
        </p:txBody>
      </p:sp>
      <p:sp>
        <p:nvSpPr>
          <p:cNvPr id="6" name="Content Placeholder 5"/>
          <p:cNvSpPr>
            <a:spLocks noGrp="1"/>
          </p:cNvSpPr>
          <p:nvPr>
            <p:ph sz="quarter" idx="4"/>
          </p:nvPr>
        </p:nvSpPr>
        <p:spPr/>
        <p:txBody>
          <a:bodyPr/>
          <a:lstStyle/>
          <a:p>
            <a:r>
              <a:rPr lang="en-US" dirty="0"/>
              <a:t>applicable to one </a:t>
            </a:r>
            <a:r>
              <a:rPr lang="en-US" dirty="0" smtClean="0"/>
              <a:t>domain</a:t>
            </a:r>
          </a:p>
          <a:p>
            <a:r>
              <a:rPr lang="en-US" dirty="0" smtClean="0"/>
              <a:t>Tree of life</a:t>
            </a:r>
          </a:p>
          <a:p>
            <a:r>
              <a:rPr lang="en-US" dirty="0" smtClean="0">
                <a:hlinkClick r:id="rId5"/>
              </a:rPr>
              <a:t>SNOMED</a:t>
            </a:r>
            <a:endParaRPr lang="en-US" dirty="0"/>
          </a:p>
          <a:p>
            <a:r>
              <a:rPr lang="en-US" dirty="0" smtClean="0">
                <a:hlinkClick r:id="rId6"/>
              </a:rPr>
              <a:t>Professional Petroleum Data Model (PPDM)</a:t>
            </a:r>
            <a:endParaRPr lang="en-US" dirty="0"/>
          </a:p>
        </p:txBody>
      </p:sp>
      <p:sp>
        <p:nvSpPr>
          <p:cNvPr id="7" name="Left-Right Arrow 6"/>
          <p:cNvSpPr/>
          <p:nvPr/>
        </p:nvSpPr>
        <p:spPr>
          <a:xfrm>
            <a:off x="1624916" y="5591503"/>
            <a:ext cx="8945343" cy="4405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38408" y="6012208"/>
            <a:ext cx="1082566" cy="369332"/>
          </a:xfrm>
          <a:prstGeom prst="rect">
            <a:avLst/>
          </a:prstGeom>
          <a:noFill/>
        </p:spPr>
        <p:txBody>
          <a:bodyPr wrap="square" rtlCol="0">
            <a:spAutoFit/>
          </a:bodyPr>
          <a:lstStyle/>
          <a:p>
            <a:r>
              <a:rPr lang="en-US" dirty="0" smtClean="0"/>
              <a:t>Logic</a:t>
            </a:r>
            <a:endParaRPr lang="en-US" dirty="0"/>
          </a:p>
        </p:txBody>
      </p:sp>
      <p:sp>
        <p:nvSpPr>
          <p:cNvPr id="9" name="TextBox 8"/>
          <p:cNvSpPr txBox="1"/>
          <p:nvPr/>
        </p:nvSpPr>
        <p:spPr>
          <a:xfrm>
            <a:off x="613104" y="5499050"/>
            <a:ext cx="1238497" cy="584775"/>
          </a:xfrm>
          <a:prstGeom prst="rect">
            <a:avLst/>
          </a:prstGeom>
          <a:noFill/>
        </p:spPr>
        <p:txBody>
          <a:bodyPr wrap="square" rtlCol="0">
            <a:spAutoFit/>
          </a:bodyPr>
          <a:lstStyle/>
          <a:p>
            <a:r>
              <a:rPr lang="en-US" sz="1600" dirty="0" smtClean="0"/>
              <a:t>General knowledge</a:t>
            </a:r>
            <a:endParaRPr lang="en-US" sz="1600" dirty="0"/>
          </a:p>
        </p:txBody>
      </p:sp>
      <p:sp>
        <p:nvSpPr>
          <p:cNvPr id="10" name="TextBox 9"/>
          <p:cNvSpPr txBox="1"/>
          <p:nvPr/>
        </p:nvSpPr>
        <p:spPr>
          <a:xfrm>
            <a:off x="10683751" y="5318030"/>
            <a:ext cx="1238497" cy="830997"/>
          </a:xfrm>
          <a:prstGeom prst="rect">
            <a:avLst/>
          </a:prstGeom>
          <a:noFill/>
        </p:spPr>
        <p:txBody>
          <a:bodyPr wrap="square" rtlCol="0">
            <a:spAutoFit/>
          </a:bodyPr>
          <a:lstStyle/>
          <a:p>
            <a:r>
              <a:rPr lang="en-US" sz="1600" dirty="0" smtClean="0"/>
              <a:t>Domain-specific knowledge</a:t>
            </a:r>
            <a:endParaRPr lang="en-US" sz="1600" dirty="0"/>
          </a:p>
        </p:txBody>
      </p:sp>
      <p:sp>
        <p:nvSpPr>
          <p:cNvPr id="11" name="Isosceles Triangle 10"/>
          <p:cNvSpPr/>
          <p:nvPr/>
        </p:nvSpPr>
        <p:spPr>
          <a:xfrm>
            <a:off x="1951600" y="5926169"/>
            <a:ext cx="328091" cy="15765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72956" y="6037680"/>
            <a:ext cx="1852079" cy="830997"/>
          </a:xfrm>
          <a:prstGeom prst="rect">
            <a:avLst/>
          </a:prstGeom>
          <a:noFill/>
        </p:spPr>
        <p:txBody>
          <a:bodyPr wrap="square" rtlCol="0">
            <a:spAutoFit/>
          </a:bodyPr>
          <a:lstStyle/>
          <a:p>
            <a:r>
              <a:rPr lang="en-US" sz="1200" dirty="0" smtClean="0"/>
              <a:t>Autonomous driving</a:t>
            </a:r>
          </a:p>
          <a:p>
            <a:r>
              <a:rPr lang="en-US" sz="1200" dirty="0" smtClean="0"/>
              <a:t>Machine translation</a:t>
            </a:r>
          </a:p>
          <a:p>
            <a:r>
              <a:rPr lang="en-US" sz="1200" dirty="0" smtClean="0"/>
              <a:t>Robot walking</a:t>
            </a:r>
          </a:p>
          <a:p>
            <a:r>
              <a:rPr lang="en-US" sz="1200" dirty="0" smtClean="0"/>
              <a:t>Image understanding</a:t>
            </a:r>
            <a:endParaRPr lang="en-US" sz="1200" dirty="0"/>
          </a:p>
        </p:txBody>
      </p:sp>
      <p:sp>
        <p:nvSpPr>
          <p:cNvPr id="13" name="Isosceles Triangle 12"/>
          <p:cNvSpPr/>
          <p:nvPr/>
        </p:nvSpPr>
        <p:spPr>
          <a:xfrm>
            <a:off x="9800884" y="5943513"/>
            <a:ext cx="328091" cy="15765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297880" y="6032007"/>
            <a:ext cx="1433035" cy="369332"/>
          </a:xfrm>
          <a:prstGeom prst="rect">
            <a:avLst/>
          </a:prstGeom>
          <a:noFill/>
        </p:spPr>
        <p:txBody>
          <a:bodyPr wrap="square" rtlCol="0">
            <a:spAutoFit/>
          </a:bodyPr>
          <a:lstStyle/>
          <a:p>
            <a:r>
              <a:rPr lang="en-US" dirty="0" smtClean="0"/>
              <a:t>IBM Watson</a:t>
            </a:r>
            <a:endParaRPr lang="en-US" dirty="0"/>
          </a:p>
        </p:txBody>
      </p:sp>
      <p:sp>
        <p:nvSpPr>
          <p:cNvPr id="15" name="Isosceles Triangle 14"/>
          <p:cNvSpPr/>
          <p:nvPr/>
        </p:nvSpPr>
        <p:spPr>
          <a:xfrm>
            <a:off x="4511073" y="5945968"/>
            <a:ext cx="328091" cy="15765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229214" y="6028622"/>
            <a:ext cx="1082566" cy="646331"/>
          </a:xfrm>
          <a:prstGeom prst="rect">
            <a:avLst/>
          </a:prstGeom>
          <a:noFill/>
        </p:spPr>
        <p:txBody>
          <a:bodyPr wrap="square" rtlCol="0">
            <a:spAutoFit/>
          </a:bodyPr>
          <a:lstStyle/>
          <a:p>
            <a:r>
              <a:rPr lang="en-US" dirty="0" smtClean="0"/>
              <a:t>Game playing</a:t>
            </a:r>
            <a:endParaRPr lang="en-US" dirty="0"/>
          </a:p>
        </p:txBody>
      </p:sp>
      <p:sp>
        <p:nvSpPr>
          <p:cNvPr id="17" name="Isosceles Triangle 16"/>
          <p:cNvSpPr/>
          <p:nvPr/>
        </p:nvSpPr>
        <p:spPr>
          <a:xfrm>
            <a:off x="7442406" y="5942583"/>
            <a:ext cx="328091" cy="15765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733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737" y="4698620"/>
            <a:ext cx="1061883" cy="702381"/>
          </a:xfrm>
          <a:prstGeom prst="rect">
            <a:avLst/>
          </a:prstGeom>
        </p:spPr>
      </p:pic>
      <p:sp>
        <p:nvSpPr>
          <p:cNvPr id="2" name="Title 1"/>
          <p:cNvSpPr>
            <a:spLocks noGrp="1"/>
          </p:cNvSpPr>
          <p:nvPr>
            <p:ph type="title"/>
          </p:nvPr>
        </p:nvSpPr>
        <p:spPr/>
        <p:txBody>
          <a:bodyPr/>
          <a:lstStyle/>
          <a:p>
            <a:r>
              <a:rPr lang="en-US" dirty="0" smtClean="0"/>
              <a:t>Objects vs. Categories</a:t>
            </a:r>
            <a:endParaRPr lang="en-US" dirty="0"/>
          </a:p>
        </p:txBody>
      </p:sp>
      <p:sp>
        <p:nvSpPr>
          <p:cNvPr id="3" name="Content Placeholder 2"/>
          <p:cNvSpPr>
            <a:spLocks noGrp="1"/>
          </p:cNvSpPr>
          <p:nvPr>
            <p:ph idx="1"/>
          </p:nvPr>
        </p:nvSpPr>
        <p:spPr/>
        <p:txBody>
          <a:bodyPr/>
          <a:lstStyle/>
          <a:p>
            <a:r>
              <a:rPr lang="en-US" dirty="0" smtClean="0"/>
              <a:t>Interaction is with </a:t>
            </a:r>
            <a:r>
              <a:rPr lang="en-US" i="1" dirty="0" smtClean="0"/>
              <a:t>individual</a:t>
            </a:r>
            <a:r>
              <a:rPr lang="en-US" dirty="0" smtClean="0"/>
              <a:t> objects</a:t>
            </a:r>
          </a:p>
          <a:p>
            <a:r>
              <a:rPr lang="en-US" dirty="0" smtClean="0"/>
              <a:t>But reasoning is with </a:t>
            </a:r>
            <a:r>
              <a:rPr lang="en-US" i="1" dirty="0" smtClean="0"/>
              <a:t>categories</a:t>
            </a:r>
          </a:p>
          <a:p>
            <a:endParaRPr lang="en-US" dirty="0" smtClean="0"/>
          </a:p>
          <a:p>
            <a:r>
              <a:rPr lang="en-US" dirty="0" smtClean="0"/>
              <a:t>Can        be used to play soccer?</a:t>
            </a:r>
          </a:p>
          <a:p>
            <a:endParaRPr lang="en-US" dirty="0"/>
          </a:p>
          <a:p>
            <a:endParaRPr lang="en-US" dirty="0" smtClean="0"/>
          </a:p>
          <a:p>
            <a:r>
              <a:rPr lang="en-US" dirty="0" smtClean="0"/>
              <a:t>Can a           be a pet?</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5737" y="3324390"/>
            <a:ext cx="514514" cy="514514"/>
          </a:xfrm>
          <a:prstGeom prst="rect">
            <a:avLst/>
          </a:prstGeom>
        </p:spPr>
      </p:pic>
      <p:sp>
        <p:nvSpPr>
          <p:cNvPr id="5" name="TextBox 4"/>
          <p:cNvSpPr txBox="1"/>
          <p:nvPr/>
        </p:nvSpPr>
        <p:spPr>
          <a:xfrm>
            <a:off x="6096000" y="3468414"/>
            <a:ext cx="5507421" cy="369332"/>
          </a:xfrm>
          <a:prstGeom prst="rect">
            <a:avLst/>
          </a:prstGeom>
          <a:noFill/>
        </p:spPr>
        <p:txBody>
          <a:bodyPr wrap="square" rtlCol="0">
            <a:spAutoFit/>
          </a:bodyPr>
          <a:lstStyle/>
          <a:p>
            <a:r>
              <a:rPr lang="en-US" dirty="0" smtClean="0"/>
              <a:t>    is a Ball; soccer is played with a Ball =&gt; Yes! </a:t>
            </a:r>
            <a:endParaRPr lang="en-US" dirty="0"/>
          </a:p>
        </p:txBody>
      </p:sp>
      <p:sp>
        <p:nvSpPr>
          <p:cNvPr id="7" name="TextBox 6"/>
          <p:cNvSpPr txBox="1"/>
          <p:nvPr/>
        </p:nvSpPr>
        <p:spPr>
          <a:xfrm>
            <a:off x="6096000" y="4001294"/>
            <a:ext cx="5507421" cy="369332"/>
          </a:xfrm>
          <a:prstGeom prst="rect">
            <a:avLst/>
          </a:prstGeom>
          <a:noFill/>
        </p:spPr>
        <p:txBody>
          <a:bodyPr wrap="square" rtlCol="0">
            <a:spAutoFit/>
          </a:bodyPr>
          <a:lstStyle/>
          <a:p>
            <a:r>
              <a:rPr lang="en-US" dirty="0" smtClean="0"/>
              <a:t>    is a </a:t>
            </a:r>
            <a:r>
              <a:rPr lang="en-US" dirty="0" err="1" smtClean="0"/>
              <a:t>Beachball</a:t>
            </a:r>
            <a:r>
              <a:rPr lang="en-US" dirty="0" smtClean="0"/>
              <a:t>; soccer is played with a Ball =&gt; No! </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0538" y="3436306"/>
            <a:ext cx="433547" cy="43354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0538" y="3934962"/>
            <a:ext cx="433547" cy="433547"/>
          </a:xfrm>
          <a:prstGeom prst="rect">
            <a:avLst/>
          </a:prstGeom>
        </p:spPr>
      </p:pic>
      <p:sp>
        <p:nvSpPr>
          <p:cNvPr id="10" name="TextBox 9"/>
          <p:cNvSpPr txBox="1"/>
          <p:nvPr/>
        </p:nvSpPr>
        <p:spPr>
          <a:xfrm>
            <a:off x="5460124" y="4902345"/>
            <a:ext cx="5507421" cy="369332"/>
          </a:xfrm>
          <a:prstGeom prst="rect">
            <a:avLst/>
          </a:prstGeom>
          <a:noFill/>
        </p:spPr>
        <p:txBody>
          <a:bodyPr wrap="square" rtlCol="0">
            <a:spAutoFit/>
          </a:bodyPr>
          <a:lstStyle/>
          <a:p>
            <a:r>
              <a:rPr lang="en-US" dirty="0" smtClean="0"/>
              <a:t>    is an Animal; Animal =&gt; can be a pet =&gt; Yes! </a:t>
            </a:r>
            <a:endParaRPr lang="en-US" dirty="0"/>
          </a:p>
        </p:txBody>
      </p:sp>
      <p:sp>
        <p:nvSpPr>
          <p:cNvPr id="11" name="TextBox 10"/>
          <p:cNvSpPr txBox="1"/>
          <p:nvPr/>
        </p:nvSpPr>
        <p:spPr>
          <a:xfrm>
            <a:off x="5460123" y="5401001"/>
            <a:ext cx="6342994" cy="369332"/>
          </a:xfrm>
          <a:prstGeom prst="rect">
            <a:avLst/>
          </a:prstGeom>
          <a:noFill/>
        </p:spPr>
        <p:txBody>
          <a:bodyPr wrap="square" rtlCol="0">
            <a:spAutoFit/>
          </a:bodyPr>
          <a:lstStyle/>
          <a:p>
            <a:r>
              <a:rPr lang="en-US" dirty="0" smtClean="0"/>
              <a:t>    is a </a:t>
            </a:r>
            <a:r>
              <a:rPr lang="en-US" dirty="0" err="1" smtClean="0"/>
              <a:t>WildAnimal</a:t>
            </a:r>
            <a:r>
              <a:rPr lang="en-US" dirty="0" smtClean="0"/>
              <a:t>; </a:t>
            </a:r>
            <a:r>
              <a:rPr lang="en-US" dirty="0" err="1" smtClean="0"/>
              <a:t>DomesticatedAnimal</a:t>
            </a:r>
            <a:r>
              <a:rPr lang="en-US" dirty="0" smtClean="0"/>
              <a:t> =&gt; can be a pet =&gt; No! </a:t>
            </a:r>
            <a:endParaRPr lang="en-US"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0807" y="4803769"/>
            <a:ext cx="743944" cy="49208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0807" y="5309951"/>
            <a:ext cx="743944" cy="492081"/>
          </a:xfrm>
          <a:prstGeom prst="rect">
            <a:avLst/>
          </a:prstGeom>
        </p:spPr>
      </p:pic>
    </p:spTree>
    <p:extLst>
      <p:ext uri="{BB962C8B-B14F-4D97-AF65-F5344CB8AC3E}">
        <p14:creationId xmlns:p14="http://schemas.microsoft.com/office/powerpoint/2010/main" val="1879038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7150</TotalTime>
  <Words>2244</Words>
  <Application>Microsoft Office PowerPoint</Application>
  <PresentationFormat>Widescreen</PresentationFormat>
  <Paragraphs>377</Paragraphs>
  <Slides>39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宋体</vt:lpstr>
      <vt:lpstr>Arial</vt:lpstr>
      <vt:lpstr>Arial Bold</vt:lpstr>
      <vt:lpstr>Calibri</vt:lpstr>
      <vt:lpstr>Calibri Light</vt:lpstr>
      <vt:lpstr>Cambria Math</vt:lpstr>
      <vt:lpstr>News Gothic MT</vt:lpstr>
      <vt:lpstr>Wingdings</vt:lpstr>
      <vt:lpstr>Zapf Dingbats</vt:lpstr>
      <vt:lpstr>Office Theme</vt:lpstr>
      <vt:lpstr>CPSC 583 Expert Systems Design Theory</vt:lpstr>
      <vt:lpstr>Knowledge engineering</vt:lpstr>
      <vt:lpstr>Knowledge representation</vt:lpstr>
      <vt:lpstr>Knowledge representation</vt:lpstr>
      <vt:lpstr>Ontology</vt:lpstr>
      <vt:lpstr>Some terminology</vt:lpstr>
      <vt:lpstr>Ontology in Information Science</vt:lpstr>
      <vt:lpstr>General purpose vs. special purpose ontologies</vt:lpstr>
      <vt:lpstr>Objects vs. Categories</vt:lpstr>
      <vt:lpstr>Relationship between Objects and Categories</vt:lpstr>
      <vt:lpstr>Representing Categories in FOL</vt:lpstr>
      <vt:lpstr>Relationships between Categories</vt:lpstr>
      <vt:lpstr>Taxonomic Hierarchies</vt:lpstr>
      <vt:lpstr>Relationships between Categories</vt:lpstr>
      <vt:lpstr>Ontology: what are the different kinds of stuff?</vt:lpstr>
      <vt:lpstr>An “upper ontology” of the world</vt:lpstr>
      <vt:lpstr>Part-of hierarchies</vt:lpstr>
      <vt:lpstr>Part-Of hierarchies</vt:lpstr>
      <vt:lpstr>Classwork: Which of these are a PartOf relation?</vt:lpstr>
      <vt:lpstr>Measurements</vt:lpstr>
      <vt:lpstr>Measurements</vt:lpstr>
      <vt:lpstr>Things vs. Stuff</vt:lpstr>
      <vt:lpstr>Representing time</vt:lpstr>
      <vt:lpstr>Time and events</vt:lpstr>
      <vt:lpstr>Relationships between intervals</vt:lpstr>
      <vt:lpstr>Relationships between intervals</vt:lpstr>
      <vt:lpstr>Class work</vt:lpstr>
      <vt:lpstr>Predicates for event calculus</vt:lpstr>
      <vt:lpstr>How to represent ontologies?</vt:lpstr>
      <vt:lpstr>Semantic Nets</vt:lpstr>
      <vt:lpstr>Types of Relationships</vt:lpstr>
      <vt:lpstr>Example</vt:lpstr>
      <vt:lpstr>Reasoning with default information</vt:lpstr>
      <vt:lpstr>Classwork: Reasoning with default information</vt:lpstr>
      <vt:lpstr>Reasoning with default information</vt:lpstr>
      <vt:lpstr>Implementation</vt:lpstr>
      <vt:lpstr>Table-based implementation</vt:lpstr>
      <vt:lpstr>Problems with Semantic Nets</vt:lpstr>
      <vt:lpstr>Description Logics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anandvp</dc:creator>
  <cp:lastModifiedBy>Panangadan, Anand</cp:lastModifiedBy>
  <cp:revision>275</cp:revision>
  <dcterms:created xsi:type="dcterms:W3CDTF">2015-09-15T20:27:29Z</dcterms:created>
  <dcterms:modified xsi:type="dcterms:W3CDTF">2024-10-18T01:39:20Z</dcterms:modified>
</cp:coreProperties>
</file>