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83" r:id="rId3"/>
    <p:sldId id="264" r:id="rId4"/>
    <p:sldId id="276" r:id="rId5"/>
    <p:sldId id="277" r:id="rId6"/>
    <p:sldId id="261" r:id="rId7"/>
    <p:sldId id="262" r:id="rId8"/>
    <p:sldId id="279" r:id="rId9"/>
    <p:sldId id="280" r:id="rId10"/>
    <p:sldId id="282" r:id="rId11"/>
    <p:sldId id="265" r:id="rId12"/>
    <p:sldId id="266" r:id="rId13"/>
    <p:sldId id="278" r:id="rId14"/>
    <p:sldId id="260" r:id="rId15"/>
    <p:sldId id="263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87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59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047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7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300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587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576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100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8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2800">
                <a:latin typeface="+mj-ea"/>
                <a:ea typeface="+mj-ea"/>
              </a:defRPr>
            </a:lvl1pPr>
            <a:lvl2pPr>
              <a:defRPr sz="2800">
                <a:latin typeface="+mj-ea"/>
                <a:ea typeface="+mj-ea"/>
              </a:defRPr>
            </a:lvl2pPr>
            <a:lvl3pPr>
              <a:defRPr sz="2800">
                <a:latin typeface="+mj-ea"/>
                <a:ea typeface="+mj-ea"/>
              </a:defRPr>
            </a:lvl3pPr>
            <a:lvl4pPr>
              <a:defRPr sz="2800">
                <a:latin typeface="+mj-ea"/>
                <a:ea typeface="+mj-ea"/>
              </a:defRPr>
            </a:lvl4pPr>
            <a:lvl5pPr>
              <a:defRPr sz="2800"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607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84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74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16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03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705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122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E53-65C7-4CA6-B599-919672604F71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77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37BE53-65C7-4CA6-B599-919672604F71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919A0A-BCAF-49F7-A8E3-E7D071761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73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人工知能をつくろう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くじ</a:t>
            </a:r>
            <a:r>
              <a:rPr lang="ja-JP" altLang="en-US" dirty="0"/>
              <a:t>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59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7945" y="280435"/>
            <a:ext cx="11706896" cy="62591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6600" dirty="0" smtClean="0">
                <a:solidFill>
                  <a:srgbClr val="FF0000"/>
                </a:solidFill>
              </a:rPr>
              <a:t>学習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3561317" y="3243865"/>
            <a:ext cx="833436" cy="1970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29032" y="3050149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Layer</a:t>
            </a:r>
            <a:r>
              <a:rPr lang="ja-JP" altLang="en-US" sz="3200" dirty="0">
                <a:solidFill>
                  <a:schemeClr val="tx1"/>
                </a:solidFill>
              </a:rPr>
              <a:t>を通して加工</a:t>
            </a:r>
          </a:p>
        </p:txBody>
      </p:sp>
      <p:sp>
        <p:nvSpPr>
          <p:cNvPr id="12" name="右矢印 11"/>
          <p:cNvSpPr/>
          <p:nvPr/>
        </p:nvSpPr>
        <p:spPr>
          <a:xfrm>
            <a:off x="7782442" y="3234746"/>
            <a:ext cx="833436" cy="1970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8750069" y="3050150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加工されたデータ</a:t>
            </a:r>
            <a:r>
              <a:rPr lang="ja-JP" altLang="en-US" sz="2800" dirty="0">
                <a:solidFill>
                  <a:schemeClr val="tx1"/>
                </a:solidFill>
              </a:rPr>
              <a:t>を元</a:t>
            </a:r>
            <a:r>
              <a:rPr lang="ja-JP" altLang="en-US" sz="2800" dirty="0" smtClean="0">
                <a:solidFill>
                  <a:schemeClr val="tx1"/>
                </a:solidFill>
              </a:rPr>
              <a:t>に予測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下カーブ矢印 13"/>
          <p:cNvSpPr/>
          <p:nvPr/>
        </p:nvSpPr>
        <p:spPr>
          <a:xfrm flipH="1">
            <a:off x="5756856" y="1562099"/>
            <a:ext cx="4684615" cy="12143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611297" y="977324"/>
            <a:ext cx="3434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Loss</a:t>
            </a:r>
            <a:r>
              <a:rPr kumimoji="1" lang="ja-JP" altLang="en-US" sz="3200" dirty="0" err="1" smtClean="0"/>
              <a:t>を算</a:t>
            </a:r>
            <a:r>
              <a:rPr kumimoji="1" lang="ja-JP" altLang="en-US" sz="3200" dirty="0" smtClean="0"/>
              <a:t>出し改善</a:t>
            </a:r>
            <a:endParaRPr kumimoji="1" lang="ja-JP" altLang="en-US" sz="3200" dirty="0"/>
          </a:p>
        </p:txBody>
      </p:sp>
      <p:pic>
        <p:nvPicPr>
          <p:cNvPr id="1026" name="Picture 2" descr="handwritten digits 0â9 from the MNIST data 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57" b="48870"/>
          <a:stretch/>
        </p:blipFill>
        <p:spPr bwMode="auto">
          <a:xfrm>
            <a:off x="880340" y="834843"/>
            <a:ext cx="2002253" cy="203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8370120" y="5045615"/>
            <a:ext cx="37224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ja-JP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：０．１２</a:t>
            </a:r>
            <a:r>
              <a:rPr lang="en-US" altLang="ja-JP" sz="3200" dirty="0">
                <a:solidFill>
                  <a:srgbClr val="FF0000"/>
                </a:solidFill>
                <a:latin typeface="+mj-ea"/>
                <a:ea typeface="+mj-ea"/>
              </a:rPr>
              <a:t/>
            </a:r>
            <a:br>
              <a:rPr lang="en-US" altLang="ja-JP" sz="3200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en-US" altLang="ja-JP" sz="3200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：０．１７・・・</a:t>
            </a:r>
            <a:endParaRPr kumimoji="1" lang="ja-JP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08503" y="5879382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どのように加工するかを保存→モデル</a:t>
            </a:r>
            <a:endParaRPr kumimoji="1" lang="ja-JP" altLang="en-US" sz="3600" dirty="0"/>
          </a:p>
        </p:txBody>
      </p:sp>
      <p:sp>
        <p:nvSpPr>
          <p:cNvPr id="5" name="正方形/長方形 4"/>
          <p:cNvSpPr/>
          <p:nvPr/>
        </p:nvSpPr>
        <p:spPr>
          <a:xfrm>
            <a:off x="359106" y="3050149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データを入力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9106" y="1671069"/>
            <a:ext cx="1114391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＃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Loss</a:t>
            </a:r>
            <a:r>
              <a:rPr lang="ja-JP" altLang="en-US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を小さくするように改善</a:t>
            </a:r>
            <a:endParaRPr lang="en-US" altLang="ja-JP" sz="2400" b="1" dirty="0" smtClean="0">
              <a:solidFill>
                <a:schemeClr val="accent6">
                  <a:lumMod val="50000"/>
                </a:schemeClr>
              </a:solidFill>
              <a:latin typeface="+mj-ea"/>
            </a:endParaRPr>
          </a:p>
          <a:p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AdamOptimizer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(</a:t>
            </a:r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learning_rate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=</a:t>
            </a:r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learning_rate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).minimize(ae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[‘loss'])</a:t>
            </a:r>
            <a:endParaRPr lang="en-US" altLang="ja-JP" sz="24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079491" y="5077778"/>
            <a:ext cx="882835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＃モデルを保存</a:t>
            </a:r>
            <a:endParaRPr lang="en-US" altLang="ja-JP" sz="2400" b="1" dirty="0" smtClean="0">
              <a:solidFill>
                <a:schemeClr val="accent6">
                  <a:lumMod val="50000"/>
                </a:schemeClr>
              </a:solidFill>
              <a:latin typeface="+mj-ea"/>
            </a:endParaRPr>
          </a:p>
          <a:p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saver.save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(</a:t>
            </a:r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sess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, </a:t>
            </a:r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ckpt_name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, </a:t>
            </a:r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global_step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=</a:t>
            </a:r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epoch_i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)</a:t>
            </a:r>
            <a:endParaRPr lang="en-US" altLang="ja-JP" sz="24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570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人工知能の機能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84310" y="2438399"/>
            <a:ext cx="4623516" cy="34504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dirty="0" smtClean="0">
                <a:solidFill>
                  <a:srgbClr val="FF0000"/>
                </a:solidFill>
              </a:rPr>
              <a:t>学習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879508" y="2438399"/>
            <a:ext cx="4623516" cy="3450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>
                <a:solidFill>
                  <a:schemeClr val="accent6">
                    <a:lumMod val="75000"/>
                  </a:schemeClr>
                </a:solidFill>
              </a:rPr>
              <a:t>実行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0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7945" y="347730"/>
            <a:ext cx="11706896" cy="62591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6600" dirty="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59106" y="3050149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データを入力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3561317" y="3243865"/>
            <a:ext cx="833436" cy="197046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29032" y="3050149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Layer</a:t>
            </a:r>
            <a:r>
              <a:rPr lang="ja-JP" altLang="en-US" sz="3200" dirty="0">
                <a:solidFill>
                  <a:schemeClr val="tx1"/>
                </a:solidFill>
              </a:rPr>
              <a:t>を通して加工</a:t>
            </a:r>
          </a:p>
        </p:txBody>
      </p:sp>
      <p:sp>
        <p:nvSpPr>
          <p:cNvPr id="12" name="右矢印 11"/>
          <p:cNvSpPr/>
          <p:nvPr/>
        </p:nvSpPr>
        <p:spPr>
          <a:xfrm>
            <a:off x="7782442" y="3234746"/>
            <a:ext cx="833436" cy="197046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8750069" y="3050150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加工されたデータ</a:t>
            </a:r>
            <a:r>
              <a:rPr lang="ja-JP" altLang="en-US" sz="2800" dirty="0">
                <a:solidFill>
                  <a:schemeClr val="tx1"/>
                </a:solidFill>
              </a:rPr>
              <a:t>を元</a:t>
            </a:r>
            <a:r>
              <a:rPr lang="ja-JP" altLang="en-US" sz="2800" dirty="0" smtClean="0">
                <a:solidFill>
                  <a:schemeClr val="tx1"/>
                </a:solidFill>
              </a:rPr>
              <a:t>に予測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03828" y="1819510"/>
            <a:ext cx="7571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モデルを</a:t>
            </a:r>
            <a:r>
              <a:rPr lang="ja-JP" altLang="en-US" sz="3200" dirty="0" smtClean="0"/>
              <a:t>人工知能にロードして実行する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/>
              <a:t>学習を通して上手になっている！</a:t>
            </a:r>
          </a:p>
          <a:p>
            <a:endParaRPr kumimoji="1" lang="ja-JP" altLang="en-US" sz="3200" dirty="0"/>
          </a:p>
        </p:txBody>
      </p:sp>
      <p:pic>
        <p:nvPicPr>
          <p:cNvPr id="15" name="Picture 2" descr="handwritten digits 0â9 from the MNIST data 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57" b="48870"/>
          <a:stretch/>
        </p:blipFill>
        <p:spPr bwMode="auto">
          <a:xfrm>
            <a:off x="880340" y="834843"/>
            <a:ext cx="2002253" cy="203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8744949" y="5040368"/>
            <a:ext cx="37224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u="sng" dirty="0" smtClean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ja-JP" altLang="en-US" sz="3200" u="sng" dirty="0" smtClean="0">
                <a:solidFill>
                  <a:srgbClr val="FF0000"/>
                </a:solidFill>
                <a:latin typeface="+mj-ea"/>
                <a:ea typeface="+mj-ea"/>
              </a:rPr>
              <a:t>：０．９７</a:t>
            </a:r>
            <a:r>
              <a:rPr lang="en-US" altLang="ja-JP" sz="3200" dirty="0">
                <a:solidFill>
                  <a:srgbClr val="FF0000"/>
                </a:solidFill>
                <a:latin typeface="+mj-ea"/>
                <a:ea typeface="+mj-ea"/>
              </a:rPr>
              <a:t/>
            </a:r>
            <a:br>
              <a:rPr lang="en-US" altLang="ja-JP" sz="3200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en-US" altLang="ja-JP" sz="3200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：０．０１・・・</a:t>
            </a:r>
            <a:endParaRPr kumimoji="1" lang="ja-JP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403828" y="742292"/>
            <a:ext cx="7039299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#</a:t>
            </a:r>
            <a:r>
              <a:rPr lang="ja-JP" altLang="en-US" sz="32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モデルをロード</a:t>
            </a:r>
            <a:endParaRPr lang="en-US" altLang="ja-JP" sz="3200" b="1" dirty="0" smtClean="0">
              <a:solidFill>
                <a:schemeClr val="accent6">
                  <a:lumMod val="50000"/>
                </a:schemeClr>
              </a:solidFill>
              <a:latin typeface="+mj-ea"/>
            </a:endParaRPr>
          </a:p>
          <a:p>
            <a:r>
              <a:rPr lang="en-US" altLang="ja-JP" sz="32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saver.restore</a:t>
            </a:r>
            <a:r>
              <a:rPr lang="en-US" altLang="ja-JP" sz="32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(</a:t>
            </a:r>
            <a:r>
              <a:rPr lang="en-US" altLang="ja-JP" sz="32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sess</a:t>
            </a:r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, </a:t>
            </a:r>
            <a:r>
              <a:rPr lang="en-US" altLang="ja-JP" sz="32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ckpt_name</a:t>
            </a:r>
            <a:r>
              <a:rPr lang="en-US" altLang="ja-JP" sz="32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)</a:t>
            </a:r>
            <a:endParaRPr lang="en-US" altLang="ja-JP" sz="32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-28093" y="5040368"/>
            <a:ext cx="8845691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＃</a:t>
            </a:r>
            <a:r>
              <a:rPr lang="en-US" altLang="ja-JP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0~9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の中からもっとも確率の高いものを取り出す</a:t>
            </a:r>
            <a:r>
              <a:rPr lang="en-US" altLang="ja-JP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/>
            </a:r>
            <a:br>
              <a:rPr lang="en-US" altLang="ja-JP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</a:br>
            <a:r>
              <a:rPr lang="en-US" altLang="ja-JP" sz="28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argmax</a:t>
            </a:r>
            <a:r>
              <a:rPr lang="en-US" altLang="ja-JP" sz="28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(input=logits</a:t>
            </a:r>
            <a:r>
              <a:rPr lang="en-US" altLang="ja-JP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, axis=1</a:t>
            </a:r>
            <a:r>
              <a:rPr lang="en-US" altLang="ja-JP" sz="28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)</a:t>
            </a:r>
            <a:endParaRPr lang="ja-JP" altLang="en-US" sz="28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179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7945" y="347730"/>
            <a:ext cx="11706896" cy="62591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6600" dirty="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59106" y="3050149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データを入力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3561317" y="3243865"/>
            <a:ext cx="833436" cy="197046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29032" y="3050149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Layer</a:t>
            </a:r>
            <a:r>
              <a:rPr lang="ja-JP" altLang="en-US" sz="3200" dirty="0">
                <a:solidFill>
                  <a:schemeClr val="tx1"/>
                </a:solidFill>
              </a:rPr>
              <a:t>を通して加工</a:t>
            </a:r>
          </a:p>
        </p:txBody>
      </p:sp>
      <p:sp>
        <p:nvSpPr>
          <p:cNvPr id="12" name="右矢印 11"/>
          <p:cNvSpPr/>
          <p:nvPr/>
        </p:nvSpPr>
        <p:spPr>
          <a:xfrm>
            <a:off x="7782442" y="3234746"/>
            <a:ext cx="833436" cy="197046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8750069" y="3050150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加工されたデータ</a:t>
            </a:r>
            <a:r>
              <a:rPr lang="ja-JP" altLang="en-US" sz="2800" dirty="0">
                <a:solidFill>
                  <a:schemeClr val="tx1"/>
                </a:solidFill>
              </a:rPr>
              <a:t>を元</a:t>
            </a:r>
            <a:r>
              <a:rPr lang="ja-JP" altLang="en-US" sz="2800" dirty="0" smtClean="0">
                <a:solidFill>
                  <a:schemeClr val="tx1"/>
                </a:solidFill>
              </a:rPr>
              <a:t>に予測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03828" y="1819510"/>
            <a:ext cx="7571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モデルを</a:t>
            </a:r>
            <a:r>
              <a:rPr lang="ja-JP" altLang="en-US" sz="3200" dirty="0" smtClean="0"/>
              <a:t>人工知能にロードして実行する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/>
              <a:t>学習を通して上手になっている！</a:t>
            </a:r>
          </a:p>
          <a:p>
            <a:endParaRPr kumimoji="1" lang="ja-JP" altLang="en-US" sz="3200" dirty="0"/>
          </a:p>
        </p:txBody>
      </p:sp>
      <p:pic>
        <p:nvPicPr>
          <p:cNvPr id="15" name="Picture 2" descr="handwritten digits 0â9 from the MNIST data 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8" t="740" r="59325" b="48728"/>
          <a:stretch/>
        </p:blipFill>
        <p:spPr bwMode="auto">
          <a:xfrm>
            <a:off x="762459" y="840322"/>
            <a:ext cx="1819451" cy="171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8808340" y="5061712"/>
            <a:ext cx="37224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ja-JP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：０．０２</a:t>
            </a:r>
            <a:r>
              <a:rPr lang="en-US" altLang="ja-JP" sz="3200" dirty="0">
                <a:solidFill>
                  <a:srgbClr val="FF0000"/>
                </a:solidFill>
                <a:latin typeface="+mj-ea"/>
                <a:ea typeface="+mj-ea"/>
              </a:rPr>
              <a:t/>
            </a:r>
            <a:br>
              <a:rPr lang="en-US" altLang="ja-JP" sz="3200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en-US" altLang="ja-JP" sz="3200" u="sng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sz="3200" u="sng" dirty="0" smtClean="0">
                <a:solidFill>
                  <a:srgbClr val="FF0000"/>
                </a:solidFill>
                <a:latin typeface="+mj-ea"/>
                <a:ea typeface="+mj-ea"/>
              </a:rPr>
              <a:t>：０．９２</a:t>
            </a:r>
            <a:r>
              <a:rPr lang="ja-JP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・・・</a:t>
            </a:r>
            <a:endParaRPr kumimoji="1" lang="ja-JP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爆発 2 13"/>
          <p:cNvSpPr/>
          <p:nvPr/>
        </p:nvSpPr>
        <p:spPr>
          <a:xfrm>
            <a:off x="289692" y="0"/>
            <a:ext cx="11902308" cy="6695768"/>
          </a:xfrm>
          <a:prstGeom prst="irregularSeal2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tx1"/>
                </a:solidFill>
              </a:rPr>
              <a:t>書いてある数字を判断できる</a:t>
            </a:r>
            <a:r>
              <a:rPr kumimoji="1" lang="en-US" altLang="ja-JP" sz="44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4400" dirty="0" smtClean="0">
                <a:solidFill>
                  <a:schemeClr val="tx1"/>
                </a:solidFill>
              </a:rPr>
            </a:br>
            <a:r>
              <a:rPr kumimoji="1" lang="ja-JP" altLang="en-US" sz="4400" dirty="0" smtClean="0">
                <a:solidFill>
                  <a:srgbClr val="FF0000"/>
                </a:solidFill>
              </a:rPr>
              <a:t>人工知能</a:t>
            </a:r>
            <a:r>
              <a:rPr lang="ja-JP" altLang="en-US" sz="4400" dirty="0">
                <a:solidFill>
                  <a:schemeClr val="tx1"/>
                </a:solidFill>
              </a:rPr>
              <a:t>が</a:t>
            </a:r>
            <a:r>
              <a:rPr kumimoji="1" lang="en-US" altLang="ja-JP" sz="44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4400" dirty="0" smtClean="0">
                <a:solidFill>
                  <a:schemeClr val="tx1"/>
                </a:solidFill>
              </a:rPr>
            </a:br>
            <a:r>
              <a:rPr lang="ja-JP" altLang="en-US" sz="4400" dirty="0" smtClean="0">
                <a:solidFill>
                  <a:schemeClr val="tx1"/>
                </a:solidFill>
              </a:rPr>
              <a:t>でき</a:t>
            </a:r>
            <a:r>
              <a:rPr lang="ja-JP" altLang="en-US" sz="4400" dirty="0">
                <a:solidFill>
                  <a:schemeClr val="tx1"/>
                </a:solidFill>
              </a:rPr>
              <a:t>た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！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6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人工知能開発のコツ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成功例との差分</a:t>
            </a:r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を考える</a:t>
            </a:r>
            <a:endParaRPr kumimoji="1"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Python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en-US" altLang="ja-JP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for</a:t>
            </a: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を書かない</a:t>
            </a:r>
            <a:endParaRPr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</a:t>
            </a:r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をしっかり取り</a:t>
            </a:r>
            <a:r>
              <a:rPr kumimoji="1"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有効な検証方法</a:t>
            </a:r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を用いる</a:t>
            </a:r>
            <a:endParaRPr kumimoji="1"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76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参考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ja-JP" b="1" dirty="0" err="1" smtClean="0">
                <a:solidFill>
                  <a:srgbClr val="00B050"/>
                </a:solidFill>
              </a:rPr>
              <a:t>TensorFlow</a:t>
            </a:r>
            <a:r>
              <a:rPr kumimoji="1" lang="ja-JP" altLang="en-US" b="1" dirty="0" smtClean="0">
                <a:solidFill>
                  <a:srgbClr val="00B050"/>
                </a:solidFill>
              </a:rPr>
              <a:t>の</a:t>
            </a:r>
            <a:r>
              <a:rPr lang="en-US" altLang="ja-JP" b="1" dirty="0" smtClean="0">
                <a:solidFill>
                  <a:srgbClr val="00B050"/>
                </a:solidFill>
              </a:rPr>
              <a:t>tutorial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b="1" dirty="0"/>
              <a:t>https://</a:t>
            </a:r>
            <a:r>
              <a:rPr lang="en-US" altLang="ja-JP" b="1" dirty="0" smtClean="0"/>
              <a:t>www.tensorflow.org/tutorials/layers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0196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AI</a:t>
            </a:r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（人工知能）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とは？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ja-JP" altLang="en-US" sz="3200" b="1" dirty="0">
                <a:ln w="3175" cmpd="sng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人工知能（</a:t>
            </a:r>
            <a:r>
              <a:rPr lang="en-US" altLang="ja-JP" sz="3200" b="1" dirty="0">
                <a:ln w="3175" cmpd="sng">
                  <a:noFill/>
                </a:ln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lang="en-US" altLang="ja-JP" sz="3200" b="1" dirty="0">
                <a:ln w="3175" cmpd="sng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rtificial </a:t>
            </a:r>
            <a:r>
              <a:rPr lang="en-US" altLang="ja-JP" sz="3200" b="1" dirty="0">
                <a:ln w="3175" cmpd="sng">
                  <a:noFill/>
                </a:ln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3200" b="1" dirty="0">
                <a:ln w="3175" cmpd="sng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ntelligence</a:t>
            </a:r>
            <a:r>
              <a:rPr lang="ja-JP" altLang="en-US" sz="3200" b="1" dirty="0">
                <a:ln w="3175" cmpd="sng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lang="en-US" altLang="ja-JP" sz="3200" b="1" dirty="0">
              <a:ln w="3175" cmpd="sng">
                <a:noFill/>
              </a:ln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ja-JP" sz="3200" b="1" dirty="0">
              <a:ln w="3175" cmpd="sng">
                <a:noFill/>
              </a:ln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ja-JP" altLang="en-US" sz="3200" b="1" dirty="0">
                <a:ln w="3175" cmpd="sng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コンピュータを使って</a:t>
            </a:r>
            <a:r>
              <a:rPr lang="en-US" altLang="ja-JP" sz="3200" b="1" dirty="0">
                <a:ln w="3175" cmpd="sng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3200" b="1" dirty="0">
                <a:ln w="3175" cmpd="sng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3200" b="1" dirty="0">
                <a:ln w="3175" cmpd="sng">
                  <a:noFill/>
                </a:ln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人間の知能の働き</a:t>
            </a:r>
            <a:r>
              <a:rPr lang="ja-JP" altLang="en-US" sz="3200" b="1" dirty="0">
                <a:ln w="3175" cmpd="sng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を人工的に実現したもの</a:t>
            </a:r>
            <a:endParaRPr lang="en-US" altLang="ja-JP" sz="3200" b="1" dirty="0">
              <a:ln w="3175" cmpd="sng">
                <a:noFill/>
              </a:ln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ja-JP" sz="3200" b="1" dirty="0">
              <a:ln w="3175" cmpd="sng">
                <a:noFill/>
              </a:ln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ja-JP" altLang="en-US" sz="3200" b="1" dirty="0">
                <a:ln w="3175" cmpd="sng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自動運転、文字認識、囲碁、・・・・</a:t>
            </a:r>
            <a:endParaRPr lang="en-US" altLang="ja-JP" sz="3200" b="1" dirty="0">
              <a:ln w="3175" cmpd="sng">
                <a:noFill/>
              </a:ln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33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b="1" dirty="0"/>
          </a:p>
        </p:txBody>
      </p:sp>
      <p:pic>
        <p:nvPicPr>
          <p:cNvPr id="1026" name="Picture 2" descr="https://4.bp.blogspot.com/-bTipX3Vmpts/Wn1ZgUbOHXI/AAAAAAABKM4/b31Jvq8aWssiswuiO19BAJmmAC5WAzXwACLcBGAs/s800/character_boy_norma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14" y="3733800"/>
            <a:ext cx="229371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andwritten digits 0â9 from the MNIST data se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57" b="48870"/>
          <a:stretch/>
        </p:blipFill>
        <p:spPr bwMode="auto">
          <a:xfrm>
            <a:off x="5247730" y="2438399"/>
            <a:ext cx="2002253" cy="203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矢印コネクタ 5"/>
          <p:cNvCxnSpPr/>
          <p:nvPr/>
        </p:nvCxnSpPr>
        <p:spPr>
          <a:xfrm flipV="1">
            <a:off x="3698249" y="3996813"/>
            <a:ext cx="1395774" cy="529906"/>
          </a:xfrm>
          <a:prstGeom prst="straightConnector1">
            <a:avLst/>
          </a:prstGeom>
          <a:ln w="171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7403690" y="2165909"/>
            <a:ext cx="1214968" cy="852949"/>
          </a:xfrm>
          <a:prstGeom prst="straightConnector1">
            <a:avLst/>
          </a:prstGeom>
          <a:ln w="171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雲形吹き出し 13"/>
          <p:cNvSpPr/>
          <p:nvPr/>
        </p:nvSpPr>
        <p:spPr>
          <a:xfrm>
            <a:off x="172280" y="550087"/>
            <a:ext cx="5075450" cy="2468771"/>
          </a:xfrm>
          <a:prstGeom prst="cloudCallout">
            <a:avLst>
              <a:gd name="adj1" fmla="val 1552"/>
              <a:gd name="adj2" fmla="val 6614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書</a:t>
            </a:r>
            <a:r>
              <a:rPr lang="ja-JP" altLang="en-US" sz="2800" dirty="0" smtClean="0">
                <a:solidFill>
                  <a:schemeClr val="tx1"/>
                </a:solidFill>
              </a:rPr>
              <a:t>いてある数字は「０」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雲形吹き出し 16"/>
          <p:cNvSpPr/>
          <p:nvPr/>
        </p:nvSpPr>
        <p:spPr>
          <a:xfrm>
            <a:off x="7642464" y="4008775"/>
            <a:ext cx="3072125" cy="2024023"/>
          </a:xfrm>
          <a:prstGeom prst="cloudCallout">
            <a:avLst>
              <a:gd name="adj1" fmla="val 18053"/>
              <a:gd name="adj2" fmla="val -6355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・・</a:t>
            </a:r>
            <a:r>
              <a:rPr lang="ja-JP" altLang="en-US" sz="4000" dirty="0">
                <a:solidFill>
                  <a:schemeClr val="tx1"/>
                </a:solidFill>
              </a:rPr>
              <a:t>・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69804" y="2703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 smtClean="0"/>
              <a:t>人工</a:t>
            </a:r>
            <a:r>
              <a:rPr lang="ja-JP" altLang="en-US" sz="4800" dirty="0"/>
              <a:t>知能</a:t>
            </a:r>
            <a:endParaRPr kumimoji="1" lang="ja-JP" altLang="en-US" sz="4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2967" y="390104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/>
              <a:t>人間</a:t>
            </a:r>
            <a:endParaRPr kumimoji="1" lang="ja-JP" altLang="en-US" sz="4800" dirty="0"/>
          </a:p>
        </p:txBody>
      </p:sp>
      <p:pic>
        <p:nvPicPr>
          <p:cNvPr id="1028" name="Picture 4" descr="https://4.bp.blogspot.com/-zuICoOAMRAE/WEz7WJoeAxI/AAAAAAABAVY/Ion38nw7x-UU98cAVNIEot_r9Gtm7kEHwCLcB/s800/ai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49" y="0"/>
            <a:ext cx="3757345" cy="37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爆発 2 14"/>
          <p:cNvSpPr/>
          <p:nvPr/>
        </p:nvSpPr>
        <p:spPr>
          <a:xfrm>
            <a:off x="289692" y="0"/>
            <a:ext cx="11902308" cy="6695768"/>
          </a:xfrm>
          <a:prstGeom prst="irregularSeal2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tx1"/>
                </a:solidFill>
              </a:rPr>
              <a:t>書いてある数字を判断できる</a:t>
            </a:r>
            <a:r>
              <a:rPr kumimoji="1" lang="en-US" altLang="ja-JP" sz="44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4400" dirty="0" smtClean="0">
                <a:solidFill>
                  <a:schemeClr val="tx1"/>
                </a:solidFill>
              </a:rPr>
            </a:br>
            <a:r>
              <a:rPr kumimoji="1" lang="ja-JP" altLang="en-US" sz="4400" dirty="0" smtClean="0">
                <a:solidFill>
                  <a:srgbClr val="FF0000"/>
                </a:solidFill>
              </a:rPr>
              <a:t>人工知能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を</a:t>
            </a:r>
            <a:r>
              <a:rPr kumimoji="1" lang="en-US" altLang="ja-JP" sz="44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4400" dirty="0" smtClean="0">
                <a:solidFill>
                  <a:schemeClr val="tx1"/>
                </a:solidFill>
              </a:rPr>
            </a:br>
            <a:r>
              <a:rPr kumimoji="1" lang="ja-JP" altLang="en-US" sz="4400" dirty="0" smtClean="0">
                <a:solidFill>
                  <a:schemeClr val="tx1"/>
                </a:solidFill>
              </a:rPr>
              <a:t>作ってみよう！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0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人工知能の実装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b="1" dirty="0" smtClean="0"/>
              <a:t>[</a:t>
            </a:r>
            <a:r>
              <a:rPr lang="en-US" altLang="ja-JP" b="1" dirty="0" err="1" smtClean="0"/>
              <a:t>TensorFlow</a:t>
            </a:r>
            <a:r>
              <a:rPr lang="en-US" altLang="ja-JP" b="1" dirty="0"/>
              <a:t>]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/>
              <a:t>人工知能の処理をコンピュータにやらせてみよう！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b="1" dirty="0" smtClean="0"/>
              <a:t>　　→　</a:t>
            </a:r>
            <a:r>
              <a:rPr lang="ja-JP" altLang="en-US" b="1" dirty="0" smtClean="0">
                <a:solidFill>
                  <a:srgbClr val="FF0000"/>
                </a:solidFill>
              </a:rPr>
              <a:t>コンピュータ</a:t>
            </a:r>
            <a:r>
              <a:rPr lang="ja-JP" altLang="en-US" b="1" dirty="0">
                <a:solidFill>
                  <a:srgbClr val="FF0000"/>
                </a:solidFill>
              </a:rPr>
              <a:t>への</a:t>
            </a:r>
            <a:r>
              <a:rPr lang="ja-JP" altLang="en-US" b="1" dirty="0" smtClean="0">
                <a:solidFill>
                  <a:srgbClr val="FF0000"/>
                </a:solidFill>
              </a:rPr>
              <a:t>命令書を書く</a:t>
            </a:r>
            <a:endParaRPr lang="ja-JP" altLang="en-US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当然コンピュータは日本語がわからない　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b="1" dirty="0"/>
              <a:t>　　→　</a:t>
            </a:r>
            <a:r>
              <a:rPr lang="ja-JP" altLang="en-US" b="1" dirty="0">
                <a:solidFill>
                  <a:srgbClr val="FF0000"/>
                </a:solidFill>
              </a:rPr>
              <a:t>コンピュータにわかる言語で</a:t>
            </a:r>
            <a:r>
              <a:rPr lang="ja-JP" altLang="en-US" b="1" dirty="0" smtClean="0">
                <a:solidFill>
                  <a:srgbClr val="FF0000"/>
                </a:solidFill>
              </a:rPr>
              <a:t>書く</a:t>
            </a:r>
            <a:r>
              <a:rPr lang="en-US" altLang="ja-JP" b="1" dirty="0" smtClean="0">
                <a:solidFill>
                  <a:srgbClr val="FF0000"/>
                </a:solidFill>
              </a:rPr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＝プログラム</a:t>
            </a:r>
            <a:r>
              <a:rPr lang="en-US" altLang="ja-JP" b="1" dirty="0" smtClean="0">
                <a:solidFill>
                  <a:srgbClr val="FF0000"/>
                </a:solidFill>
              </a:rPr>
              <a:t>)</a:t>
            </a:r>
          </a:p>
          <a:p>
            <a:endParaRPr kumimoji="1" lang="ja-JP" altLang="en-US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93972" y="5129480"/>
            <a:ext cx="27494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00B050"/>
                </a:solidFill>
              </a:rPr>
              <a:t>＃日本語</a:t>
            </a:r>
            <a:endParaRPr kumimoji="1" lang="en-US" altLang="ja-JP" sz="4000" dirty="0" smtClean="0">
              <a:solidFill>
                <a:srgbClr val="00B050"/>
              </a:solidFill>
            </a:endParaRPr>
          </a:p>
          <a:p>
            <a:r>
              <a:rPr lang="ja-JP" altLang="en-US" sz="4000" dirty="0">
                <a:solidFill>
                  <a:srgbClr val="00B050"/>
                </a:solidFill>
              </a:rPr>
              <a:t>プログラム</a:t>
            </a:r>
            <a:endParaRPr kumimoji="1" lang="ja-JP" alt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smtClean="0"/>
              <a:t>プログラムの基本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/>
              <a:t>変数→変わる</a:t>
            </a:r>
            <a:r>
              <a:rPr lang="ja-JP" altLang="en-US" b="1" dirty="0" smtClean="0"/>
              <a:t>数</a:t>
            </a:r>
            <a:endParaRPr lang="en-US" altLang="ja-JP" b="1" dirty="0"/>
          </a:p>
          <a:p>
            <a:r>
              <a:rPr lang="ja-JP" altLang="en-US" b="1" dirty="0" smtClean="0"/>
              <a:t>「＝」は代入を表す</a:t>
            </a:r>
            <a:endParaRPr lang="en-US" altLang="ja-JP" b="1" dirty="0" smtClean="0"/>
          </a:p>
          <a:p>
            <a:pPr marL="0" indent="0" algn="ctr">
              <a:buNone/>
            </a:pPr>
            <a:r>
              <a:rPr lang="en-US" altLang="ja-JP" b="1" dirty="0"/>
              <a:t/>
            </a:r>
            <a:br>
              <a:rPr lang="en-US" altLang="ja-JP" b="1" dirty="0"/>
            </a:br>
            <a:endParaRPr kumimoji="1" lang="ja-JP" altLang="en-US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05356" y="4229099"/>
            <a:ext cx="3927274" cy="206210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#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変数</a:t>
            </a:r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を代入</a:t>
            </a:r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         </a:t>
            </a:r>
            <a:b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 = 2</a:t>
            </a:r>
            <a:b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# 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変数</a:t>
            </a:r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ja-JP" altLang="en-US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を代入</a:t>
            </a:r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b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32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 = 5</a:t>
            </a:r>
            <a:endParaRPr lang="ja-JP" altLang="en-US" sz="32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76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人工知能の機能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879508" y="2438399"/>
            <a:ext cx="4623516" cy="3450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>
                <a:solidFill>
                  <a:schemeClr val="accent6">
                    <a:lumMod val="75000"/>
                  </a:schemeClr>
                </a:solidFill>
              </a:rPr>
              <a:t>実行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84310" y="2438399"/>
            <a:ext cx="4623516" cy="34504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dirty="0" smtClean="0">
                <a:solidFill>
                  <a:srgbClr val="FF0000"/>
                </a:solidFill>
              </a:rPr>
              <a:t>学習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7945" y="280435"/>
            <a:ext cx="11706896" cy="62591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6600" dirty="0" smtClean="0">
                <a:solidFill>
                  <a:srgbClr val="FF0000"/>
                </a:solidFill>
              </a:rPr>
              <a:t>学習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andwritten digits 0â9 from the MNIST data 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57" b="48870"/>
          <a:stretch/>
        </p:blipFill>
        <p:spPr bwMode="auto">
          <a:xfrm>
            <a:off x="880340" y="834843"/>
            <a:ext cx="2002253" cy="203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359106" y="3050149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データを入力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35078" y="4586721"/>
            <a:ext cx="9061204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#MNIST</a:t>
            </a:r>
            <a:r>
              <a:rPr lang="ja-JP" altLang="en-US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のデータをロードする</a:t>
            </a:r>
            <a:endParaRPr lang="en-US" altLang="ja-JP" sz="2400" b="1" dirty="0" smtClean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mnist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datasets.load_dataset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("</a:t>
            </a:r>
            <a:r>
              <a:rPr lang="en-US" altLang="ja-JP" sz="2400" b="1" dirty="0" err="1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mnist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")</a:t>
            </a:r>
          </a:p>
          <a:p>
            <a:endParaRPr lang="en-US" altLang="ja-JP" sz="2400" b="1" dirty="0" smtClean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#</a:t>
            </a:r>
            <a:r>
              <a:rPr lang="ja-JP" altLang="en-US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ロードしたデータを人工知能に読み込ませる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2400" b="1" dirty="0" err="1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input_layer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reshape(features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["x"], [-1, 28, 28, 1])</a:t>
            </a:r>
            <a:endParaRPr kumimoji="1" lang="ja-JP" altLang="en-US" sz="24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818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7945" y="266580"/>
            <a:ext cx="11706896" cy="62591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6600" dirty="0" smtClean="0">
                <a:solidFill>
                  <a:srgbClr val="FF0000"/>
                </a:solidFill>
              </a:rPr>
              <a:t>学習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3561317" y="3243865"/>
            <a:ext cx="833436" cy="1970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29032" y="3050149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Layer</a:t>
            </a:r>
            <a:r>
              <a:rPr lang="ja-JP" altLang="en-US" sz="3200" dirty="0">
                <a:solidFill>
                  <a:schemeClr val="tx1"/>
                </a:solidFill>
              </a:rPr>
              <a:t>を通して加工</a:t>
            </a:r>
          </a:p>
        </p:txBody>
      </p:sp>
      <p:pic>
        <p:nvPicPr>
          <p:cNvPr id="1026" name="Picture 2" descr="handwritten digits 0â9 from the MNIST data 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57" b="48870"/>
          <a:stretch/>
        </p:blipFill>
        <p:spPr bwMode="auto">
          <a:xfrm>
            <a:off x="880340" y="834843"/>
            <a:ext cx="2002253" cy="203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359106" y="3050149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データを入力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23074" y="1651224"/>
            <a:ext cx="9717152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＃読み込んだデータを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Layer</a:t>
            </a:r>
            <a:r>
              <a:rPr lang="ja-JP" altLang="en-US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に通して加工していく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conv1 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conv2d(inputs=</a:t>
            </a:r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input_layer,filters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=32) </a:t>
            </a:r>
            <a:b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pool1 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max_pooling2d(inputs=conv1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pool_size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=[2, 2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])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conv2 = 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conv2d(inputs=pool1,filters=64,activation=</a:t>
            </a:r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relu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24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pool2 = 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max_pooling2d(inputs=conv2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2400" b="1" dirty="0" err="1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pool_size</a:t>
            </a:r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=[2, 2</a:t>
            </a:r>
            <a:r>
              <a:rPr lang="en-US" altLang="ja-JP" sz="2400" b="1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13525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7945" y="266580"/>
            <a:ext cx="11706896" cy="62591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6600" dirty="0" smtClean="0">
                <a:solidFill>
                  <a:srgbClr val="FF0000"/>
                </a:solidFill>
              </a:rPr>
              <a:t>学習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3561317" y="3243865"/>
            <a:ext cx="833436" cy="1970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29032" y="3050149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Layer</a:t>
            </a:r>
            <a:r>
              <a:rPr lang="ja-JP" altLang="en-US" sz="3200" dirty="0">
                <a:solidFill>
                  <a:schemeClr val="tx1"/>
                </a:solidFill>
              </a:rPr>
              <a:t>を通して加工</a:t>
            </a:r>
          </a:p>
        </p:txBody>
      </p:sp>
      <p:sp>
        <p:nvSpPr>
          <p:cNvPr id="12" name="右矢印 11"/>
          <p:cNvSpPr/>
          <p:nvPr/>
        </p:nvSpPr>
        <p:spPr>
          <a:xfrm>
            <a:off x="7782442" y="3234746"/>
            <a:ext cx="833436" cy="1970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8750069" y="3050150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加工されたデータ</a:t>
            </a:r>
            <a:r>
              <a:rPr lang="ja-JP" altLang="en-US" sz="2800" dirty="0">
                <a:solidFill>
                  <a:schemeClr val="tx1"/>
                </a:solidFill>
              </a:rPr>
              <a:t>を元</a:t>
            </a:r>
            <a:r>
              <a:rPr lang="ja-JP" altLang="en-US" sz="2800" dirty="0" smtClean="0">
                <a:solidFill>
                  <a:schemeClr val="tx1"/>
                </a:solidFill>
              </a:rPr>
              <a:t>に予測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andwritten digits 0â9 from the MNIST data 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57" b="48870"/>
          <a:stretch/>
        </p:blipFill>
        <p:spPr bwMode="auto">
          <a:xfrm>
            <a:off x="880340" y="834843"/>
            <a:ext cx="2002253" cy="203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8370120" y="5045615"/>
            <a:ext cx="37224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ja-JP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：０．１２</a:t>
            </a:r>
            <a:r>
              <a:rPr lang="en-US" altLang="ja-JP" sz="3200" dirty="0">
                <a:solidFill>
                  <a:srgbClr val="FF0000"/>
                </a:solidFill>
                <a:latin typeface="+mj-ea"/>
                <a:ea typeface="+mj-ea"/>
              </a:rPr>
              <a:t/>
            </a:r>
            <a:br>
              <a:rPr lang="en-US" altLang="ja-JP" sz="3200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en-US" altLang="ja-JP" sz="3200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：０．１７・・・</a:t>
            </a:r>
            <a:endParaRPr kumimoji="1" lang="ja-JP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59106" y="3050149"/>
            <a:ext cx="3044722" cy="2588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データを入力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02116" y="2821549"/>
            <a:ext cx="8696611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#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加工されたデータを「</a:t>
            </a:r>
            <a:r>
              <a:rPr lang="en-US" altLang="ja-JP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0: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○</a:t>
            </a:r>
            <a:r>
              <a:rPr lang="en-US" altLang="ja-JP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%,1: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○</a:t>
            </a:r>
            <a:r>
              <a:rPr lang="en-US" altLang="ja-JP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%…</a:t>
            </a:r>
            <a:r>
              <a:rPr lang="ja-JP" altLang="en-US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」の形式に</a:t>
            </a:r>
            <a:r>
              <a:rPr lang="en-US" altLang="ja-JP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/>
            </a:r>
            <a:br>
              <a:rPr lang="en-US" altLang="ja-JP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</a:br>
            <a:r>
              <a:rPr lang="en-US" altLang="ja-JP" sz="2800" b="1" dirty="0" err="1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softmax</a:t>
            </a:r>
            <a:r>
              <a:rPr lang="en-US" altLang="ja-JP" sz="28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(logits</a:t>
            </a:r>
            <a:r>
              <a:rPr lang="en-US" altLang="ja-JP" sz="28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, name=“</a:t>
            </a:r>
            <a:r>
              <a:rPr lang="en-US" altLang="ja-JP" sz="2800" b="1" dirty="0" err="1">
                <a:solidFill>
                  <a:schemeClr val="accent6">
                    <a:lumMod val="50000"/>
                  </a:schemeClr>
                </a:solidFill>
                <a:latin typeface="+mj-ea"/>
              </a:rPr>
              <a:t>softmax_tensor</a:t>
            </a:r>
            <a:r>
              <a:rPr lang="en-US" altLang="ja-JP" sz="28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”)</a:t>
            </a:r>
            <a:endParaRPr lang="ja-JP" altLang="en-US" sz="28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199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 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889</TotalTime>
  <Words>339</Words>
  <Application>Microsoft Office PowerPoint</Application>
  <PresentationFormat>ワイド画面</PresentationFormat>
  <Paragraphs>81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HG明朝E</vt:lpstr>
      <vt:lpstr>メイリオ</vt:lpstr>
      <vt:lpstr>Arial</vt:lpstr>
      <vt:lpstr>Calibri Light</vt:lpstr>
      <vt:lpstr>Constantia</vt:lpstr>
      <vt:lpstr>視差</vt:lpstr>
      <vt:lpstr>人工知能をつくろう</vt:lpstr>
      <vt:lpstr>AI（人工知能）とは？</vt:lpstr>
      <vt:lpstr>PowerPoint プレゼンテーション</vt:lpstr>
      <vt:lpstr>人工知能の実装 [TensorFlow]</vt:lpstr>
      <vt:lpstr>プログラムの基本</vt:lpstr>
      <vt:lpstr>人工知能の機能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人工知能の機能</vt:lpstr>
      <vt:lpstr>PowerPoint プレゼンテーション</vt:lpstr>
      <vt:lpstr>PowerPoint プレゼンテーション</vt:lpstr>
      <vt:lpstr>人工知能開発のコツ</vt:lpstr>
      <vt:lpstr>参考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人工知能をつくろう</dc:title>
  <dc:creator>makoto.miyazaki</dc:creator>
  <cp:lastModifiedBy>makoto.miyazaki</cp:lastModifiedBy>
  <cp:revision>258</cp:revision>
  <dcterms:created xsi:type="dcterms:W3CDTF">2018-05-21T05:58:46Z</dcterms:created>
  <dcterms:modified xsi:type="dcterms:W3CDTF">2018-06-12T06:11:27Z</dcterms:modified>
</cp:coreProperties>
</file>