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4"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A36FFD-494B-4041-9936-B32FF41A3BF3}"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7AA91A4-72C7-48A3-9D49-EC48A6D6014D}" type="slidenum">
              <a:rPr lang="en-IN" smtClean="0"/>
              <a:t>‹#›</a:t>
            </a:fld>
            <a:endParaRPr lang="en-IN"/>
          </a:p>
        </p:txBody>
      </p:sp>
    </p:spTree>
    <p:extLst>
      <p:ext uri="{BB962C8B-B14F-4D97-AF65-F5344CB8AC3E}">
        <p14:creationId xmlns:p14="http://schemas.microsoft.com/office/powerpoint/2010/main" val="340716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A36FFD-494B-4041-9936-B32FF41A3BF3}"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A91A4-72C7-48A3-9D49-EC48A6D6014D}" type="slidenum">
              <a:rPr lang="en-IN" smtClean="0"/>
              <a:t>‹#›</a:t>
            </a:fld>
            <a:endParaRPr lang="en-IN"/>
          </a:p>
        </p:txBody>
      </p:sp>
    </p:spTree>
    <p:extLst>
      <p:ext uri="{BB962C8B-B14F-4D97-AF65-F5344CB8AC3E}">
        <p14:creationId xmlns:p14="http://schemas.microsoft.com/office/powerpoint/2010/main" val="585374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A36FFD-494B-4041-9936-B32FF41A3BF3}"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A91A4-72C7-48A3-9D49-EC48A6D6014D}" type="slidenum">
              <a:rPr lang="en-IN" smtClean="0"/>
              <a:t>‹#›</a:t>
            </a:fld>
            <a:endParaRPr lang="en-IN"/>
          </a:p>
        </p:txBody>
      </p:sp>
    </p:spTree>
    <p:extLst>
      <p:ext uri="{BB962C8B-B14F-4D97-AF65-F5344CB8AC3E}">
        <p14:creationId xmlns:p14="http://schemas.microsoft.com/office/powerpoint/2010/main" val="21818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A36FFD-494B-4041-9936-B32FF41A3BF3}"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A91A4-72C7-48A3-9D49-EC48A6D6014D}" type="slidenum">
              <a:rPr lang="en-IN" smtClean="0"/>
              <a:t>‹#›</a:t>
            </a:fld>
            <a:endParaRPr lang="en-IN"/>
          </a:p>
        </p:txBody>
      </p:sp>
    </p:spTree>
    <p:extLst>
      <p:ext uri="{BB962C8B-B14F-4D97-AF65-F5344CB8AC3E}">
        <p14:creationId xmlns:p14="http://schemas.microsoft.com/office/powerpoint/2010/main" val="2939329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9A36FFD-494B-4041-9936-B32FF41A3BF3}" type="datetimeFigureOut">
              <a:rPr lang="en-IN" smtClean="0"/>
              <a:t>21-03-2023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7AA91A4-72C7-48A3-9D49-EC48A6D6014D}" type="slidenum">
              <a:rPr lang="en-IN" smtClean="0"/>
              <a:t>‹#›</a:t>
            </a:fld>
            <a:endParaRPr lang="en-IN"/>
          </a:p>
        </p:txBody>
      </p:sp>
    </p:spTree>
    <p:extLst>
      <p:ext uri="{BB962C8B-B14F-4D97-AF65-F5344CB8AC3E}">
        <p14:creationId xmlns:p14="http://schemas.microsoft.com/office/powerpoint/2010/main" val="13701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A36FFD-494B-4041-9936-B32FF41A3BF3}" type="datetimeFigureOut">
              <a:rPr lang="en-IN" smtClean="0"/>
              <a:t>21-03-2023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AA91A4-72C7-48A3-9D49-EC48A6D6014D}" type="slidenum">
              <a:rPr lang="en-IN" smtClean="0"/>
              <a:t>‹#›</a:t>
            </a:fld>
            <a:endParaRPr lang="en-IN"/>
          </a:p>
        </p:txBody>
      </p:sp>
    </p:spTree>
    <p:extLst>
      <p:ext uri="{BB962C8B-B14F-4D97-AF65-F5344CB8AC3E}">
        <p14:creationId xmlns:p14="http://schemas.microsoft.com/office/powerpoint/2010/main" val="805469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A36FFD-494B-4041-9936-B32FF41A3BF3}" type="datetimeFigureOut">
              <a:rPr lang="en-IN" smtClean="0"/>
              <a:t>21-03-2023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AA91A4-72C7-48A3-9D49-EC48A6D6014D}" type="slidenum">
              <a:rPr lang="en-IN" smtClean="0"/>
              <a:t>‹#›</a:t>
            </a:fld>
            <a:endParaRPr lang="en-IN"/>
          </a:p>
        </p:txBody>
      </p:sp>
    </p:spTree>
    <p:extLst>
      <p:ext uri="{BB962C8B-B14F-4D97-AF65-F5344CB8AC3E}">
        <p14:creationId xmlns:p14="http://schemas.microsoft.com/office/powerpoint/2010/main" val="3766786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A36FFD-494B-4041-9936-B32FF41A3BF3}" type="datetimeFigureOut">
              <a:rPr lang="en-IN" smtClean="0"/>
              <a:t>21-03-2023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AA91A4-72C7-48A3-9D49-EC48A6D6014D}" type="slidenum">
              <a:rPr lang="en-IN" smtClean="0"/>
              <a:t>‹#›</a:t>
            </a:fld>
            <a:endParaRPr lang="en-IN"/>
          </a:p>
        </p:txBody>
      </p:sp>
    </p:spTree>
    <p:extLst>
      <p:ext uri="{BB962C8B-B14F-4D97-AF65-F5344CB8AC3E}">
        <p14:creationId xmlns:p14="http://schemas.microsoft.com/office/powerpoint/2010/main" val="267841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A36FFD-494B-4041-9936-B32FF41A3BF3}" type="datetimeFigureOut">
              <a:rPr lang="en-IN" smtClean="0"/>
              <a:t>21-03-2023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AA91A4-72C7-48A3-9D49-EC48A6D6014D}" type="slidenum">
              <a:rPr lang="en-IN" smtClean="0"/>
              <a:t>‹#›</a:t>
            </a:fld>
            <a:endParaRPr lang="en-IN"/>
          </a:p>
        </p:txBody>
      </p:sp>
    </p:spTree>
    <p:extLst>
      <p:ext uri="{BB962C8B-B14F-4D97-AF65-F5344CB8AC3E}">
        <p14:creationId xmlns:p14="http://schemas.microsoft.com/office/powerpoint/2010/main" val="885214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36FFD-494B-4041-9936-B32FF41A3BF3}" type="datetimeFigureOut">
              <a:rPr lang="en-IN" smtClean="0"/>
              <a:t>21-03-2023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7AA91A4-72C7-48A3-9D49-EC48A6D6014D}" type="slidenum">
              <a:rPr lang="en-IN" smtClean="0"/>
              <a:t>‹#›</a:t>
            </a:fld>
            <a:endParaRPr lang="en-IN"/>
          </a:p>
        </p:txBody>
      </p:sp>
    </p:spTree>
    <p:extLst>
      <p:ext uri="{BB962C8B-B14F-4D97-AF65-F5344CB8AC3E}">
        <p14:creationId xmlns:p14="http://schemas.microsoft.com/office/powerpoint/2010/main" val="3219993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36FFD-494B-4041-9936-B32FF41A3BF3}" type="datetimeFigureOut">
              <a:rPr lang="en-IN" smtClean="0"/>
              <a:t>21-03-2023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7AA91A4-72C7-48A3-9D49-EC48A6D6014D}" type="slidenum">
              <a:rPr lang="en-IN" smtClean="0"/>
              <a:t>‹#›</a:t>
            </a:fld>
            <a:endParaRPr lang="en-IN"/>
          </a:p>
        </p:txBody>
      </p:sp>
    </p:spTree>
    <p:extLst>
      <p:ext uri="{BB962C8B-B14F-4D97-AF65-F5344CB8AC3E}">
        <p14:creationId xmlns:p14="http://schemas.microsoft.com/office/powerpoint/2010/main" val="1816476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9A36FFD-494B-4041-9936-B32FF41A3BF3}" type="datetimeFigureOut">
              <a:rPr lang="en-IN" smtClean="0"/>
              <a:t>21-03-2023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7AA91A4-72C7-48A3-9D49-EC48A6D6014D}" type="slidenum">
              <a:rPr lang="en-IN" smtClean="0"/>
              <a:t>‹#›</a:t>
            </a:fld>
            <a:endParaRPr lang="en-IN"/>
          </a:p>
        </p:txBody>
      </p:sp>
    </p:spTree>
    <p:extLst>
      <p:ext uri="{BB962C8B-B14F-4D97-AF65-F5344CB8AC3E}">
        <p14:creationId xmlns:p14="http://schemas.microsoft.com/office/powerpoint/2010/main" val="63835501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0" name="Oval 39">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41" name="Oval 40">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43" name="Rectangle 42">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EDAF076-F82D-E24E-DC06-EE3691410F27}"/>
              </a:ext>
            </a:extLst>
          </p:cNvPr>
          <p:cNvSpPr>
            <a:spLocks noGrp="1"/>
          </p:cNvSpPr>
          <p:nvPr>
            <p:ph type="ctrTitle"/>
          </p:nvPr>
        </p:nvSpPr>
        <p:spPr>
          <a:xfrm>
            <a:off x="984504" y="1129242"/>
            <a:ext cx="10058400" cy="1151249"/>
          </a:xfrm>
        </p:spPr>
        <p:txBody>
          <a:bodyPr vert="horz" lIns="91440" tIns="45720" rIns="91440" bIns="45720" rtlCol="0" anchor="ctr">
            <a:normAutofit fontScale="90000"/>
          </a:bodyPr>
          <a:lstStyle/>
          <a:p>
            <a:pPr algn="ctr">
              <a:lnSpc>
                <a:spcPct val="90000"/>
              </a:lnSpc>
            </a:pPr>
            <a:r>
              <a:rPr lang="en-US" sz="5400" b="1" dirty="0">
                <a:blipFill>
                  <a:blip r:embed="rId6">
                    <a:extLst>
                      <a:ext uri="{28A0092B-C50C-407E-A947-70E740481C1C}">
                        <a14:useLocalDpi xmlns:a14="http://schemas.microsoft.com/office/drawing/2010/main" val="0"/>
                      </a:ext>
                    </a:extLst>
                  </a:blip>
                  <a:tile tx="6350" ty="-127000" sx="65000" sy="64000" flip="none" algn="tl"/>
                </a:blipFill>
              </a:rPr>
              <a:t>Review 1</a:t>
            </a:r>
            <a:br>
              <a:rPr lang="en-US" sz="5400" dirty="0">
                <a:blipFill>
                  <a:blip r:embed="rId6">
                    <a:extLst>
                      <a:ext uri="{28A0092B-C50C-407E-A947-70E740481C1C}">
                        <a14:useLocalDpi xmlns:a14="http://schemas.microsoft.com/office/drawing/2010/main" val="0"/>
                      </a:ext>
                    </a:extLst>
                  </a:blip>
                  <a:tile tx="6350" ty="-127000" sx="65000" sy="64000" flip="none" algn="tl"/>
                </a:blipFill>
              </a:rPr>
            </a:br>
            <a:r>
              <a:rPr lang="en-US" sz="6700" dirty="0"/>
              <a:t>CLOUD COMPUTING </a:t>
            </a:r>
            <a:br>
              <a:rPr lang="en-US" sz="5400" dirty="0"/>
            </a:br>
            <a:r>
              <a:rPr lang="en-US" sz="5300" dirty="0"/>
              <a:t>( </a:t>
            </a:r>
            <a:r>
              <a:rPr lang="en-US" sz="3600" dirty="0" err="1"/>
              <a:t>J</a:t>
            </a:r>
            <a:r>
              <a:rPr lang="en-US" sz="3600" baseline="30000" dirty="0" err="1"/>
              <a:t>th</a:t>
            </a:r>
            <a:r>
              <a:rPr lang="en-US" sz="3600" baseline="30000" dirty="0"/>
              <a:t>  </a:t>
            </a:r>
            <a:r>
              <a:rPr lang="en-US" sz="3600" dirty="0"/>
              <a:t>Component ) </a:t>
            </a:r>
            <a:endParaRPr lang="en-US" sz="5400" dirty="0">
              <a:blipFill>
                <a:blip r:embed="rId6">
                  <a:extLst>
                    <a:ext uri="{28A0092B-C50C-407E-A947-70E740481C1C}">
                      <a14:useLocalDpi xmlns:a14="http://schemas.microsoft.com/office/drawing/2010/main" val="0"/>
                    </a:ext>
                  </a:extLst>
                </a:blip>
                <a:tile tx="6350" ty="-127000" sx="65000" sy="64000" flip="none" algn="tl"/>
              </a:blipFill>
            </a:endParaRPr>
          </a:p>
        </p:txBody>
      </p:sp>
      <p:pic>
        <p:nvPicPr>
          <p:cNvPr id="16" name="Picture 4" descr="Hand placing stars">
            <a:extLst>
              <a:ext uri="{FF2B5EF4-FFF2-40B4-BE49-F238E27FC236}">
                <a16:creationId xmlns:a16="http://schemas.microsoft.com/office/drawing/2014/main" id="{552BB6BF-0BA2-0E11-A5B9-A581CEF9537B}"/>
              </a:ext>
            </a:extLst>
          </p:cNvPr>
          <p:cNvPicPr>
            <a:picLocks noChangeAspect="1"/>
          </p:cNvPicPr>
          <p:nvPr/>
        </p:nvPicPr>
        <p:blipFill rotWithShape="1">
          <a:blip r:embed="rId7"/>
          <a:srcRect l="11077" r="1989" b="3"/>
          <a:stretch/>
        </p:blipFill>
        <p:spPr>
          <a:xfrm>
            <a:off x="1069848" y="3536414"/>
            <a:ext cx="3920793" cy="2192343"/>
          </a:xfrm>
          <a:prstGeom prst="rect">
            <a:avLst/>
          </a:prstGeom>
        </p:spPr>
      </p:pic>
      <p:sp>
        <p:nvSpPr>
          <p:cNvPr id="3" name="Subtitle 2">
            <a:extLst>
              <a:ext uri="{FF2B5EF4-FFF2-40B4-BE49-F238E27FC236}">
                <a16:creationId xmlns:a16="http://schemas.microsoft.com/office/drawing/2014/main" id="{2F20207A-28AD-7CCB-D5DE-D106A9AD56AA}"/>
              </a:ext>
            </a:extLst>
          </p:cNvPr>
          <p:cNvSpPr>
            <a:spLocks noGrp="1"/>
          </p:cNvSpPr>
          <p:nvPr>
            <p:ph type="subTitle" idx="1"/>
          </p:nvPr>
        </p:nvSpPr>
        <p:spPr>
          <a:xfrm>
            <a:off x="5453348" y="2853369"/>
            <a:ext cx="5977569" cy="3318830"/>
          </a:xfrm>
        </p:spPr>
        <p:txBody>
          <a:bodyPr vert="horz" lIns="91440" tIns="45720" rIns="91440" bIns="45720" rtlCol="0" anchor="ctr">
            <a:normAutofit fontScale="55000" lnSpcReduction="20000"/>
          </a:bodyPr>
          <a:lstStyle/>
          <a:p>
            <a:endParaRPr lang="en-US" dirty="0"/>
          </a:p>
          <a:p>
            <a:pPr indent="-182880">
              <a:buFont typeface="Wingdings" pitchFamily="2" charset="2"/>
              <a:buChar char="§"/>
            </a:pPr>
            <a:endParaRPr lang="en-US" dirty="0"/>
          </a:p>
          <a:p>
            <a:pPr indent="-182880">
              <a:buFont typeface="Wingdings" pitchFamily="2" charset="2"/>
              <a:buChar char="§"/>
            </a:pPr>
            <a:endParaRPr lang="en-US" sz="2400" u="sng" dirty="0"/>
          </a:p>
          <a:p>
            <a:pPr indent="-182880">
              <a:buFont typeface="Wingdings" pitchFamily="2" charset="2"/>
              <a:buChar char="§"/>
            </a:pPr>
            <a:endParaRPr lang="en-US" sz="2400" u="sng" dirty="0"/>
          </a:p>
          <a:p>
            <a:pPr indent="-182880">
              <a:buFont typeface="Wingdings" pitchFamily="2" charset="2"/>
              <a:buChar char="§"/>
            </a:pPr>
            <a:endParaRPr lang="en-US" sz="2400" u="sng" dirty="0"/>
          </a:p>
          <a:p>
            <a:r>
              <a:rPr lang="en-US" sz="4000" u="sng" dirty="0"/>
              <a:t>Group Members</a:t>
            </a:r>
          </a:p>
          <a:p>
            <a:pPr marL="571500" indent="-182880">
              <a:buFont typeface="Wingdings" pitchFamily="2" charset="2"/>
              <a:buChar char="§"/>
            </a:pPr>
            <a:r>
              <a:rPr lang="en-US" sz="5100" dirty="0"/>
              <a:t>Shreya (22MCA0230)</a:t>
            </a:r>
          </a:p>
          <a:p>
            <a:pPr marL="571500" indent="-182880">
              <a:buFont typeface="Wingdings" pitchFamily="2" charset="2"/>
              <a:buChar char="§"/>
            </a:pPr>
            <a:r>
              <a:rPr lang="en-US" sz="5100" dirty="0"/>
              <a:t>Tanya Kumari (22MCA0065)</a:t>
            </a:r>
          </a:p>
          <a:p>
            <a:pPr marL="571500" indent="-182880">
              <a:buFont typeface="Wingdings" pitchFamily="2" charset="2"/>
              <a:buChar char="§"/>
            </a:pPr>
            <a:r>
              <a:rPr lang="en-US" sz="5100" dirty="0"/>
              <a:t>Mohit </a:t>
            </a:r>
            <a:r>
              <a:rPr lang="en-US" sz="5100" dirty="0" err="1"/>
              <a:t>kumar</a:t>
            </a:r>
            <a:r>
              <a:rPr lang="en-US" sz="5100" dirty="0"/>
              <a:t> (22MCA0170)</a:t>
            </a:r>
          </a:p>
          <a:p>
            <a:pPr indent="-182880">
              <a:buFont typeface="Wingdings" pitchFamily="2" charset="2"/>
              <a:buChar char="§"/>
            </a:pPr>
            <a:endParaRPr lang="en-US" dirty="0"/>
          </a:p>
          <a:p>
            <a:pPr indent="-182880">
              <a:buFont typeface="Wingdings" pitchFamily="2" charset="2"/>
              <a:buChar char="§"/>
            </a:pPr>
            <a:endParaRPr lang="en-US" dirty="0"/>
          </a:p>
          <a:p>
            <a:pPr indent="-182880">
              <a:buFont typeface="Wingdings" pitchFamily="2" charset="2"/>
              <a:buChar char="§"/>
            </a:pPr>
            <a:endParaRPr lang="en-US" baseline="30000" dirty="0"/>
          </a:p>
          <a:p>
            <a:pPr indent="-182880">
              <a:buFont typeface="Wingdings" pitchFamily="2" charset="2"/>
              <a:buChar char="§"/>
            </a:pPr>
            <a:endParaRPr lang="en-US" dirty="0"/>
          </a:p>
          <a:p>
            <a:pPr indent="-182880">
              <a:buFont typeface="Wingdings" pitchFamily="2" charset="2"/>
              <a:buChar char="§"/>
            </a:pPr>
            <a:endParaRPr lang="en-US" baseline="30000" dirty="0"/>
          </a:p>
        </p:txBody>
      </p:sp>
      <p:sp>
        <p:nvSpPr>
          <p:cNvPr id="51" name="Oval 5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3" name="Oval 5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771940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034">
            <a:extLst>
              <a:ext uri="{FF2B5EF4-FFF2-40B4-BE49-F238E27FC236}">
                <a16:creationId xmlns:a16="http://schemas.microsoft.com/office/drawing/2014/main" id="{CCF043BA-0C52-4068-BCF5-2B2D89BA9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4CAAEF-A2BE-03BA-0C9E-3343EBA472AB}"/>
              </a:ext>
            </a:extLst>
          </p:cNvPr>
          <p:cNvSpPr>
            <a:spLocks noGrp="1"/>
          </p:cNvSpPr>
          <p:nvPr>
            <p:ph type="title"/>
          </p:nvPr>
        </p:nvSpPr>
        <p:spPr>
          <a:xfrm>
            <a:off x="7883612" y="484632"/>
            <a:ext cx="3816774" cy="1609344"/>
          </a:xfrm>
          <a:ln>
            <a:noFill/>
          </a:ln>
        </p:spPr>
        <p:txBody>
          <a:bodyPr>
            <a:normAutofit/>
          </a:bodyPr>
          <a:lstStyle/>
          <a:p>
            <a:endParaRPr lang="en-IN" sz="3200"/>
          </a:p>
        </p:txBody>
      </p:sp>
      <p:pic>
        <p:nvPicPr>
          <p:cNvPr id="1028" name="Picture 4" descr="Thank You Page Slide">
            <a:extLst>
              <a:ext uri="{FF2B5EF4-FFF2-40B4-BE49-F238E27FC236}">
                <a16:creationId xmlns:a16="http://schemas.microsoft.com/office/drawing/2014/main" id="{089A8662-B1A5-E572-E73E-82B3A5FA39D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446" r="22637"/>
          <a:stretch/>
        </p:blipFill>
        <p:spPr bwMode="auto">
          <a:xfrm>
            <a:off x="3343" y="10"/>
            <a:ext cx="12188657"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037" name="Group 1036">
            <a:extLst>
              <a:ext uri="{FF2B5EF4-FFF2-40B4-BE49-F238E27FC236}">
                <a16:creationId xmlns:a16="http://schemas.microsoft.com/office/drawing/2014/main" id="{789ACCC8-A635-400E-B9C0-AD9CA57109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038" name="Oval 1037">
              <a:extLst>
                <a:ext uri="{FF2B5EF4-FFF2-40B4-BE49-F238E27FC236}">
                  <a16:creationId xmlns:a16="http://schemas.microsoft.com/office/drawing/2014/main" id="{CBC21CEB-233C-4B50-8CCA-829AD0428F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39" name="Oval 1038">
              <a:extLst>
                <a:ext uri="{FF2B5EF4-FFF2-40B4-BE49-F238E27FC236}">
                  <a16:creationId xmlns:a16="http://schemas.microsoft.com/office/drawing/2014/main" id="{F3DF2D74-CD63-49A8-A93B-9DA2F5951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970654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62994-BE25-1E96-85A6-628BD3695C2A}"/>
              </a:ext>
            </a:extLst>
          </p:cNvPr>
          <p:cNvSpPr>
            <a:spLocks noGrp="1"/>
          </p:cNvSpPr>
          <p:nvPr>
            <p:ph type="title"/>
          </p:nvPr>
        </p:nvSpPr>
        <p:spPr>
          <a:xfrm>
            <a:off x="882590" y="294104"/>
            <a:ext cx="10515600" cy="1605718"/>
          </a:xfrm>
        </p:spPr>
        <p:txBody>
          <a:bodyPr>
            <a:normAutofit fontScale="90000"/>
          </a:bodyPr>
          <a:lstStyle/>
          <a:p>
            <a:pPr algn="ctr"/>
            <a:br>
              <a:rPr lang="en-IN" dirty="0"/>
            </a:br>
            <a:r>
              <a:rPr lang="en-IN" sz="5300" b="1" dirty="0"/>
              <a:t>CONTENTS</a:t>
            </a:r>
            <a:br>
              <a:rPr lang="en-IN" dirty="0"/>
            </a:br>
            <a:endParaRPr lang="en-IN" dirty="0"/>
          </a:p>
        </p:txBody>
      </p:sp>
      <p:sp>
        <p:nvSpPr>
          <p:cNvPr id="5" name="Content Placeholder 4">
            <a:extLst>
              <a:ext uri="{FF2B5EF4-FFF2-40B4-BE49-F238E27FC236}">
                <a16:creationId xmlns:a16="http://schemas.microsoft.com/office/drawing/2014/main" id="{D026774D-D0F4-A4EF-6171-A7554583213C}"/>
              </a:ext>
            </a:extLst>
          </p:cNvPr>
          <p:cNvSpPr>
            <a:spLocks noGrp="1"/>
          </p:cNvSpPr>
          <p:nvPr>
            <p:ph idx="1"/>
          </p:nvPr>
        </p:nvSpPr>
        <p:spPr/>
        <p:txBody>
          <a:bodyPr>
            <a:normAutofit/>
          </a:bodyPr>
          <a:lstStyle/>
          <a:p>
            <a:pPr marL="742950" indent="-742950">
              <a:buFont typeface="+mj-lt"/>
              <a:buAutoNum type="arabicPeriod"/>
            </a:pPr>
            <a:r>
              <a:rPr lang="en-IN" sz="3200" dirty="0"/>
              <a:t>Domain And Title</a:t>
            </a:r>
          </a:p>
          <a:p>
            <a:pPr marL="742950" indent="-742950">
              <a:buFont typeface="+mj-lt"/>
              <a:buAutoNum type="arabicPeriod"/>
            </a:pPr>
            <a:r>
              <a:rPr lang="en-IN" sz="3200" dirty="0"/>
              <a:t>Abstract</a:t>
            </a:r>
          </a:p>
          <a:p>
            <a:pPr marL="742950" indent="-742950">
              <a:buFont typeface="+mj-lt"/>
              <a:buAutoNum type="arabicPeriod"/>
            </a:pPr>
            <a:r>
              <a:rPr lang="en-IN" sz="3200" dirty="0"/>
              <a:t>Introduction</a:t>
            </a:r>
          </a:p>
          <a:p>
            <a:pPr marL="742950" indent="-742950">
              <a:buFont typeface="+mj-lt"/>
              <a:buAutoNum type="arabicPeriod"/>
            </a:pPr>
            <a:r>
              <a:rPr lang="en-IN" sz="3200" dirty="0"/>
              <a:t>Literature survey</a:t>
            </a:r>
          </a:p>
          <a:p>
            <a:pPr marL="742950" indent="-742950">
              <a:buFont typeface="+mj-lt"/>
              <a:buAutoNum type="arabicPeriod"/>
            </a:pPr>
            <a:r>
              <a:rPr lang="en-IN" sz="3200" dirty="0"/>
              <a:t>Architecture</a:t>
            </a:r>
          </a:p>
          <a:p>
            <a:pPr marL="742950" indent="-742950">
              <a:buFont typeface="+mj-lt"/>
              <a:buAutoNum type="arabicPeriod"/>
            </a:pPr>
            <a:r>
              <a:rPr lang="en-IN" sz="3200" dirty="0"/>
              <a:t>Modules And Methods</a:t>
            </a:r>
          </a:p>
          <a:p>
            <a:pPr marL="0" indent="0">
              <a:buNone/>
            </a:pPr>
            <a:endParaRPr lang="en-IN" dirty="0"/>
          </a:p>
          <a:p>
            <a:pPr marL="0" indent="0" algn="ctr">
              <a:buNone/>
            </a:pPr>
            <a:endParaRPr lang="en-IN" sz="4000" u="sng" dirty="0"/>
          </a:p>
        </p:txBody>
      </p:sp>
    </p:spTree>
    <p:extLst>
      <p:ext uri="{BB962C8B-B14F-4D97-AF65-F5344CB8AC3E}">
        <p14:creationId xmlns:p14="http://schemas.microsoft.com/office/powerpoint/2010/main" val="2365076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83895-2DF4-126E-5FAB-D2ABE369706A}"/>
              </a:ext>
            </a:extLst>
          </p:cNvPr>
          <p:cNvSpPr>
            <a:spLocks noGrp="1"/>
          </p:cNvSpPr>
          <p:nvPr>
            <p:ph type="title"/>
          </p:nvPr>
        </p:nvSpPr>
        <p:spPr>
          <a:xfrm>
            <a:off x="838200" y="166822"/>
            <a:ext cx="10515600" cy="5771270"/>
          </a:xfrm>
        </p:spPr>
        <p:txBody>
          <a:bodyPr>
            <a:normAutofit fontScale="90000"/>
          </a:bodyPr>
          <a:lstStyle/>
          <a:p>
            <a:pPr algn="ctr">
              <a:lnSpc>
                <a:spcPct val="150000"/>
              </a:lnSpc>
            </a:pPr>
            <a:br>
              <a:rPr lang="en-IN" sz="4400" u="sng" dirty="0">
                <a:latin typeface="Times New Roman" panose="02020603050405020304" pitchFamily="18" charset="0"/>
                <a:cs typeface="Times New Roman" panose="02020603050405020304" pitchFamily="18" charset="0"/>
              </a:rPr>
            </a:br>
            <a:r>
              <a:rPr lang="en-IN" sz="4400" u="sng" dirty="0">
                <a:latin typeface="Times New Roman" panose="02020603050405020304" pitchFamily="18" charset="0"/>
                <a:cs typeface="Times New Roman" panose="02020603050405020304" pitchFamily="18" charset="0"/>
              </a:rPr>
              <a:t>Domain </a:t>
            </a:r>
            <a:br>
              <a:rPr lang="en-IN" sz="44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Cloud + Web development</a:t>
            </a:r>
            <a:br>
              <a:rPr lang="en-IN" sz="4000" dirty="0">
                <a:latin typeface="Times New Roman" panose="02020603050405020304" pitchFamily="18" charset="0"/>
                <a:cs typeface="Times New Roman" panose="02020603050405020304" pitchFamily="18" charset="0"/>
              </a:rPr>
            </a:br>
            <a:br>
              <a:rPr lang="en-IN" sz="4400" dirty="0">
                <a:latin typeface="Times New Roman" panose="02020603050405020304" pitchFamily="18" charset="0"/>
                <a:cs typeface="Times New Roman" panose="02020603050405020304" pitchFamily="18" charset="0"/>
              </a:rPr>
            </a:br>
            <a:r>
              <a:rPr lang="en-IN" sz="3600" u="sng" dirty="0">
                <a:latin typeface="Times New Roman" panose="02020603050405020304" pitchFamily="18" charset="0"/>
                <a:cs typeface="Times New Roman" panose="02020603050405020304" pitchFamily="18" charset="0"/>
              </a:rPr>
              <a:t>Title</a:t>
            </a:r>
            <a:br>
              <a:rPr lang="en-IN" sz="3600" dirty="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MCA Hotspot</a:t>
            </a:r>
            <a:br>
              <a:rPr lang="en-IN" sz="5400" dirty="0"/>
            </a:br>
            <a:endParaRPr lang="en-IN" dirty="0"/>
          </a:p>
        </p:txBody>
      </p:sp>
      <p:sp>
        <p:nvSpPr>
          <p:cNvPr id="3" name="Content Placeholder 2">
            <a:extLst>
              <a:ext uri="{FF2B5EF4-FFF2-40B4-BE49-F238E27FC236}">
                <a16:creationId xmlns:a16="http://schemas.microsoft.com/office/drawing/2014/main" id="{1B946ACF-6A78-D05F-1722-A744A86F241A}"/>
              </a:ext>
            </a:extLst>
          </p:cNvPr>
          <p:cNvSpPr>
            <a:spLocks noGrp="1"/>
          </p:cNvSpPr>
          <p:nvPr>
            <p:ph idx="1"/>
          </p:nvPr>
        </p:nvSpPr>
        <p:spPr>
          <a:xfrm>
            <a:off x="838200" y="5938091"/>
            <a:ext cx="10515600" cy="304971"/>
          </a:xfrm>
        </p:spPr>
        <p:txBody>
          <a:bodyPr>
            <a:normAutofit fontScale="55000" lnSpcReduction="20000"/>
          </a:bodyPr>
          <a:lstStyle/>
          <a:p>
            <a:pPr marL="0" indent="0">
              <a:buNone/>
            </a:pPr>
            <a:endParaRPr lang="en-IN" sz="3600" dirty="0"/>
          </a:p>
          <a:p>
            <a:pPr marL="0" indent="0">
              <a:buNone/>
            </a:pPr>
            <a:endParaRPr lang="en-IN" sz="3600" dirty="0"/>
          </a:p>
          <a:p>
            <a:pPr marL="0" indent="0">
              <a:buNone/>
            </a:pPr>
            <a:endParaRPr lang="en-IN" sz="3600" dirty="0"/>
          </a:p>
          <a:p>
            <a:pPr marL="0" indent="0">
              <a:buNone/>
            </a:pPr>
            <a:endParaRPr lang="en-IN" sz="3600" dirty="0"/>
          </a:p>
          <a:p>
            <a:pPr marL="0" indent="0">
              <a:buNone/>
            </a:pPr>
            <a:endParaRPr lang="en-IN" sz="3600" dirty="0"/>
          </a:p>
          <a:p>
            <a:pPr marL="0" indent="0">
              <a:buNone/>
            </a:pPr>
            <a:endParaRPr lang="en-IN" sz="3600" dirty="0"/>
          </a:p>
          <a:p>
            <a:pPr marL="0" indent="0">
              <a:buNone/>
            </a:pPr>
            <a:endParaRPr lang="en-IN" sz="3600" dirty="0"/>
          </a:p>
        </p:txBody>
      </p:sp>
    </p:spTree>
    <p:extLst>
      <p:ext uri="{BB962C8B-B14F-4D97-AF65-F5344CB8AC3E}">
        <p14:creationId xmlns:p14="http://schemas.microsoft.com/office/powerpoint/2010/main" val="86023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CAC48-8C78-263B-18E6-EBC22E1CE6B7}"/>
              </a:ext>
            </a:extLst>
          </p:cNvPr>
          <p:cNvSpPr>
            <a:spLocks noGrp="1"/>
          </p:cNvSpPr>
          <p:nvPr>
            <p:ph type="title"/>
          </p:nvPr>
        </p:nvSpPr>
        <p:spPr>
          <a:xfrm>
            <a:off x="1069848" y="484632"/>
            <a:ext cx="10058400" cy="866648"/>
          </a:xfrm>
        </p:spPr>
        <p:txBody>
          <a:bodyPr>
            <a:normAutofit fontScale="90000"/>
          </a:bodyPr>
          <a:lstStyle/>
          <a:p>
            <a:pPr algn="ctr"/>
            <a:br>
              <a:rPr lang="en-IN" sz="4400" dirty="0"/>
            </a:br>
            <a:r>
              <a:rPr lang="en-IN" sz="5300" b="1" dirty="0"/>
              <a:t>ABSTRACT</a:t>
            </a:r>
            <a:br>
              <a:rPr lang="en-IN" sz="4400" dirty="0"/>
            </a:br>
            <a:endParaRPr lang="en-IN" dirty="0"/>
          </a:p>
        </p:txBody>
      </p:sp>
      <p:sp>
        <p:nvSpPr>
          <p:cNvPr id="3" name="Content Placeholder 2">
            <a:extLst>
              <a:ext uri="{FF2B5EF4-FFF2-40B4-BE49-F238E27FC236}">
                <a16:creationId xmlns:a16="http://schemas.microsoft.com/office/drawing/2014/main" id="{15081C3F-998B-6F20-D4DD-1217C855D8CF}"/>
              </a:ext>
            </a:extLst>
          </p:cNvPr>
          <p:cNvSpPr>
            <a:spLocks noGrp="1"/>
          </p:cNvSpPr>
          <p:nvPr>
            <p:ph idx="1"/>
          </p:nvPr>
        </p:nvSpPr>
        <p:spPr>
          <a:xfrm>
            <a:off x="1069848" y="1351280"/>
            <a:ext cx="10058400" cy="4820920"/>
          </a:xfrm>
        </p:spPr>
        <p:txBody>
          <a:bodyPr>
            <a:normAutofit fontScale="92500" lnSpcReduction="10000"/>
          </a:bodyPr>
          <a:lstStyle/>
          <a:p>
            <a:pPr marL="0" indent="0">
              <a:buNone/>
            </a:pPr>
            <a:r>
              <a:rPr lang="en-US" sz="2400" dirty="0">
                <a:latin typeface="Times New Roman" panose="02020603050405020304" pitchFamily="18" charset="0"/>
                <a:cs typeface="Times New Roman" panose="02020603050405020304" pitchFamily="18" charset="0"/>
              </a:rPr>
              <a:t>Digitization has successfully altered the educational process in a impressive manner. One of the newer tool in  recent techniques </a:t>
            </a:r>
            <a:r>
              <a:rPr lang="en-US" sz="2400" dirty="0" err="1">
                <a:latin typeface="Times New Roman" panose="02020603050405020304" pitchFamily="18" charset="0"/>
                <a:cs typeface="Times New Roman" panose="02020603050405020304" pitchFamily="18" charset="0"/>
              </a:rPr>
              <a:t>utilised</a:t>
            </a:r>
            <a:r>
              <a:rPr lang="en-US" sz="2400" dirty="0">
                <a:latin typeface="Times New Roman" panose="02020603050405020304" pitchFamily="18" charset="0"/>
                <a:cs typeface="Times New Roman" panose="02020603050405020304" pitchFamily="18" charset="0"/>
              </a:rPr>
              <a:t> in learning is blogging.</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Today, blogging is a crucial tool for staying current with fashion and getting the most recent information on a specific subject. It could also be seen as professional counsel or a suggestion for a certain subject.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A </a:t>
            </a:r>
            <a:r>
              <a:rPr lang="en-US" sz="2400" dirty="0" err="1">
                <a:latin typeface="Times New Roman" panose="02020603050405020304" pitchFamily="18" charset="0"/>
                <a:cs typeface="Times New Roman" panose="02020603050405020304" pitchFamily="18" charset="0"/>
              </a:rPr>
              <a:t>favourable</a:t>
            </a:r>
            <a:r>
              <a:rPr lang="en-US" sz="2400" dirty="0">
                <a:latin typeface="Times New Roman" panose="02020603050405020304" pitchFamily="18" charset="0"/>
                <a:cs typeface="Times New Roman" panose="02020603050405020304" pitchFamily="18" charset="0"/>
              </a:rPr>
              <a:t> environment for many literacy processes, such as critical thinking, reflection, questioning, modelling, social </a:t>
            </a:r>
            <a:r>
              <a:rPr lang="en-US" sz="2400" dirty="0" err="1">
                <a:latin typeface="Times New Roman" panose="02020603050405020304" pitchFamily="18" charset="0"/>
                <a:cs typeface="Times New Roman" panose="02020603050405020304" pitchFamily="18" charset="0"/>
              </a:rPr>
              <a:t>practises</a:t>
            </a:r>
            <a:r>
              <a:rPr lang="en-US" sz="2400" dirty="0">
                <a:latin typeface="Times New Roman" panose="02020603050405020304" pitchFamily="18" charset="0"/>
                <a:cs typeface="Times New Roman" panose="02020603050405020304" pitchFamily="18" charset="0"/>
              </a:rPr>
              <a:t>, discussion, and development, is provided by blogging.</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We are going to built one such platform for the students of MCA for better interaction, ideas sharing , remain up to date, latest trends and many more exciting stuffs.</a:t>
            </a:r>
          </a:p>
        </p:txBody>
      </p:sp>
    </p:spTree>
    <p:extLst>
      <p:ext uri="{BB962C8B-B14F-4D97-AF65-F5344CB8AC3E}">
        <p14:creationId xmlns:p14="http://schemas.microsoft.com/office/powerpoint/2010/main" val="750452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C75E0-32CC-21A5-28C2-2F15A2B516C4}"/>
              </a:ext>
            </a:extLst>
          </p:cNvPr>
          <p:cNvSpPr>
            <a:spLocks noGrp="1"/>
          </p:cNvSpPr>
          <p:nvPr>
            <p:ph type="title"/>
          </p:nvPr>
        </p:nvSpPr>
        <p:spPr>
          <a:xfrm>
            <a:off x="1069848" y="142240"/>
            <a:ext cx="10058400" cy="1330960"/>
          </a:xfrm>
        </p:spPr>
        <p:txBody>
          <a:bodyPr/>
          <a:lstStyle/>
          <a:p>
            <a:pPr algn="ctr"/>
            <a:r>
              <a:rPr lang="en-IN" b="1" dirty="0"/>
              <a:t>INTRODUCTION</a:t>
            </a:r>
          </a:p>
        </p:txBody>
      </p:sp>
      <p:sp>
        <p:nvSpPr>
          <p:cNvPr id="3" name="Content Placeholder 2">
            <a:extLst>
              <a:ext uri="{FF2B5EF4-FFF2-40B4-BE49-F238E27FC236}">
                <a16:creationId xmlns:a16="http://schemas.microsoft.com/office/drawing/2014/main" id="{A2282890-7564-4B9E-82CC-91CAD3BD8946}"/>
              </a:ext>
            </a:extLst>
          </p:cNvPr>
          <p:cNvSpPr>
            <a:spLocks noGrp="1"/>
          </p:cNvSpPr>
          <p:nvPr>
            <p:ph idx="1"/>
          </p:nvPr>
        </p:nvSpPr>
        <p:spPr>
          <a:xfrm>
            <a:off x="589280" y="1473200"/>
            <a:ext cx="10769600" cy="5151120"/>
          </a:xfrm>
        </p:spPr>
        <p:txBody>
          <a:bodyPr>
            <a:normAutofit fontScale="92500" lnSpcReduction="10000"/>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An online blogging application called "MCA HOTSPOT" allows users to post blogs and receive comments and responses from students in the field of MCA courses and others too.</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Each blog will have a view counter that counts how frequently the post has been seen .</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It has been installed on a server, from which users from all over the world can access blogs and respond to them with comments or replies.</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The blog website's home page will feature the most popular post.</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Although there are numerous blogging websites on the internet, none of them can be used   solely for MCA content. As a result, I created a program that will only cover MCA-related subjects.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7202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1158F-FC9E-88C4-A37E-AC8C81CDE012}"/>
              </a:ext>
            </a:extLst>
          </p:cNvPr>
          <p:cNvSpPr>
            <a:spLocks noGrp="1"/>
          </p:cNvSpPr>
          <p:nvPr>
            <p:ph type="title"/>
          </p:nvPr>
        </p:nvSpPr>
        <p:spPr>
          <a:xfrm>
            <a:off x="1069848" y="60960"/>
            <a:ext cx="10058400" cy="1005840"/>
          </a:xfrm>
        </p:spPr>
        <p:txBody>
          <a:bodyPr>
            <a:normAutofit/>
          </a:bodyPr>
          <a:lstStyle/>
          <a:p>
            <a:pPr algn="ctr"/>
            <a:r>
              <a:rPr lang="en-IN" b="1" dirty="0"/>
              <a:t>LITERATURE SURVEY</a:t>
            </a:r>
          </a:p>
        </p:txBody>
      </p:sp>
      <p:graphicFrame>
        <p:nvGraphicFramePr>
          <p:cNvPr id="6" name="Table 6">
            <a:extLst>
              <a:ext uri="{FF2B5EF4-FFF2-40B4-BE49-F238E27FC236}">
                <a16:creationId xmlns:a16="http://schemas.microsoft.com/office/drawing/2014/main" id="{7731685E-1B57-A524-A015-3F85FA06BD1B}"/>
              </a:ext>
            </a:extLst>
          </p:cNvPr>
          <p:cNvGraphicFramePr>
            <a:graphicFrameLocks noGrp="1"/>
          </p:cNvGraphicFramePr>
          <p:nvPr>
            <p:ph idx="1"/>
            <p:extLst>
              <p:ext uri="{D42A27DB-BD31-4B8C-83A1-F6EECF244321}">
                <p14:modId xmlns:p14="http://schemas.microsoft.com/office/powerpoint/2010/main" val="1025859311"/>
              </p:ext>
            </p:extLst>
          </p:nvPr>
        </p:nvGraphicFramePr>
        <p:xfrm>
          <a:off x="355600" y="995681"/>
          <a:ext cx="11460482" cy="5642798"/>
        </p:xfrm>
        <a:graphic>
          <a:graphicData uri="http://schemas.openxmlformats.org/drawingml/2006/table">
            <a:tbl>
              <a:tblPr firstRow="1" bandRow="1">
                <a:tableStyleId>{2D5ABB26-0587-4C30-8999-92F81FD0307C}</a:tableStyleId>
              </a:tblPr>
              <a:tblGrid>
                <a:gridCol w="1097280">
                  <a:extLst>
                    <a:ext uri="{9D8B030D-6E8A-4147-A177-3AD203B41FA5}">
                      <a16:colId xmlns:a16="http://schemas.microsoft.com/office/drawing/2014/main" val="553922794"/>
                    </a:ext>
                  </a:extLst>
                </a:gridCol>
                <a:gridCol w="3191835">
                  <a:extLst>
                    <a:ext uri="{9D8B030D-6E8A-4147-A177-3AD203B41FA5}">
                      <a16:colId xmlns:a16="http://schemas.microsoft.com/office/drawing/2014/main" val="506376305"/>
                    </a:ext>
                  </a:extLst>
                </a:gridCol>
                <a:gridCol w="7171367">
                  <a:extLst>
                    <a:ext uri="{9D8B030D-6E8A-4147-A177-3AD203B41FA5}">
                      <a16:colId xmlns:a16="http://schemas.microsoft.com/office/drawing/2014/main" val="2528191494"/>
                    </a:ext>
                  </a:extLst>
                </a:gridCol>
              </a:tblGrid>
              <a:tr h="437201">
                <a:tc>
                  <a:txBody>
                    <a:bodyPr/>
                    <a:lstStyle/>
                    <a:p>
                      <a:pPr algn="ctr"/>
                      <a:r>
                        <a:rPr lang="en-IN" sz="2400" b="1" dirty="0">
                          <a:latin typeface="Times New Roman" panose="02020603050405020304" pitchFamily="18" charset="0"/>
                          <a:cs typeface="Times New Roman" panose="02020603050405020304" pitchFamily="18" charset="0"/>
                        </a:rPr>
                        <a:t>S.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dirty="0">
                          <a:latin typeface="Times New Roman" panose="02020603050405020304" pitchFamily="18" charset="0"/>
                          <a:cs typeface="Times New Roman" panose="02020603050405020304" pitchFamily="18" charset="0"/>
                        </a:rPr>
                        <a:t>Title of the paper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latin typeface="Times New Roman" panose="02020603050405020304" pitchFamily="18" charset="0"/>
                          <a:cs typeface="Times New Roman" panose="02020603050405020304" pitchFamily="18" charset="0"/>
                        </a:rPr>
                        <a:t> Discussion</a:t>
                      </a:r>
                      <a:endParaRPr lang="en-IN" sz="2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251476"/>
                  </a:ext>
                </a:extLst>
              </a:tr>
              <a:tr h="1341673">
                <a:tc>
                  <a:txBody>
                    <a:bodyPr/>
                    <a:lstStyle/>
                    <a:p>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2000" kern="1200" dirty="0">
                          <a:solidFill>
                            <a:schemeClr val="tx1"/>
                          </a:solidFill>
                          <a:effectLst/>
                          <a:latin typeface="Times New Roman" panose="02020603050405020304" pitchFamily="18" charset="0"/>
                          <a:ea typeface="+mn-ea"/>
                          <a:cs typeface="Times New Roman" panose="02020603050405020304" pitchFamily="18" charset="0"/>
                        </a:rPr>
                        <a:t>A Review of top blogging Platforms. -Phyo Min Tun ( University of Greenwich)</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This article reviews top blogging platforms and finds that design, customization, social media sharing, ease of use, community, cost, installation, functionality, features, e-commerce, languages, publishing method and support are all positively related to usage.</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4320263"/>
                  </a:ext>
                </a:extLst>
              </a:tr>
              <a:tr h="1844800">
                <a:tc>
                  <a:txBody>
                    <a:bodyPr/>
                    <a:lstStyle/>
                    <a:p>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(2)</a:t>
                      </a:r>
                    </a:p>
                    <a:p>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kern="1200" dirty="0">
                          <a:solidFill>
                            <a:schemeClr val="tx1"/>
                          </a:solidFill>
                          <a:effectLst/>
                          <a:latin typeface="Times New Roman" panose="02020603050405020304" pitchFamily="18" charset="0"/>
                          <a:ea typeface="+mn-ea"/>
                          <a:cs typeface="Times New Roman" panose="02020603050405020304" pitchFamily="18" charset="0"/>
                        </a:rPr>
                        <a:t>The Effectiveness of Using Online Blogging for Students’ Individual and Group Writing. -Hashem </a:t>
                      </a:r>
                      <a:r>
                        <a:rPr lang="en-IN" sz="2000" kern="1200" dirty="0" err="1">
                          <a:solidFill>
                            <a:schemeClr val="tx1"/>
                          </a:solidFill>
                          <a:effectLst/>
                          <a:latin typeface="Times New Roman" panose="02020603050405020304" pitchFamily="18" charset="0"/>
                          <a:ea typeface="+mn-ea"/>
                          <a:cs typeface="Times New Roman" panose="02020603050405020304" pitchFamily="18" charset="0"/>
                        </a:rPr>
                        <a:t>Alsamadani</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 (Umm Al-</a:t>
                      </a:r>
                      <a:r>
                        <a:rPr lang="en-IN" sz="2000" kern="1200" dirty="0" err="1">
                          <a:solidFill>
                            <a:schemeClr val="tx1"/>
                          </a:solidFill>
                          <a:effectLst/>
                          <a:latin typeface="Times New Roman" panose="02020603050405020304" pitchFamily="18" charset="0"/>
                          <a:ea typeface="+mn-ea"/>
                          <a:cs typeface="Times New Roman" panose="02020603050405020304" pitchFamily="18" charset="0"/>
                        </a:rPr>
                        <a:t>Qura</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 University)</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Blogging has revolutionized EFL pedagogy and methodology, allowing learners to improve their writing skills in terms of content, word choice, style, language mechanics and more. This study recommends that blogging be part of writing classes and incorporated into school curricula.</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4014065"/>
                  </a:ext>
                </a:extLst>
              </a:tr>
              <a:tr h="1923685">
                <a:tc>
                  <a:txBody>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kern="1200" dirty="0">
                          <a:solidFill>
                            <a:schemeClr val="tx1"/>
                          </a:solidFill>
                          <a:effectLst/>
                          <a:latin typeface="Times New Roman" panose="02020603050405020304" pitchFamily="18" charset="0"/>
                          <a:ea typeface="+mn-ea"/>
                          <a:cs typeface="Times New Roman" panose="02020603050405020304" pitchFamily="18" charset="0"/>
                        </a:rPr>
                        <a:t>Blogging to Enhance Writing Skills: A Survey of Students’ Perception and Attitude. - </a:t>
                      </a:r>
                      <a:r>
                        <a:rPr lang="en-IN" sz="2000" kern="1200" dirty="0" err="1">
                          <a:solidFill>
                            <a:schemeClr val="tx1"/>
                          </a:solidFill>
                          <a:effectLst/>
                          <a:latin typeface="Times New Roman" panose="02020603050405020304" pitchFamily="18" charset="0"/>
                          <a:ea typeface="+mn-ea"/>
                          <a:cs typeface="Times New Roman" panose="02020603050405020304" pitchFamily="18" charset="0"/>
                        </a:rPr>
                        <a:t>Melor</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 Md. </a:t>
                      </a:r>
                      <a:r>
                        <a:rPr lang="en-IN" sz="2000" kern="1200" dirty="0" err="1">
                          <a:solidFill>
                            <a:schemeClr val="tx1"/>
                          </a:solidFill>
                          <a:effectLst/>
                          <a:latin typeface="Times New Roman" panose="02020603050405020304" pitchFamily="18" charset="0"/>
                          <a:ea typeface="+mn-ea"/>
                          <a:cs typeface="Times New Roman" panose="02020603050405020304" pitchFamily="18" charset="0"/>
                        </a:rPr>
                        <a:t>Yunus</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 (</a:t>
                      </a:r>
                      <a:r>
                        <a:rPr lang="en-IN" sz="2000" kern="1200" dirty="0" err="1">
                          <a:solidFill>
                            <a:schemeClr val="tx1"/>
                          </a:solidFill>
                          <a:effectLst/>
                          <a:latin typeface="Times New Roman" panose="02020603050405020304" pitchFamily="18" charset="0"/>
                          <a:ea typeface="+mn-ea"/>
                          <a:cs typeface="Times New Roman" panose="02020603050405020304" pitchFamily="18" charset="0"/>
                        </a:rPr>
                        <a:t>Universiti</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 </a:t>
                      </a:r>
                      <a:r>
                        <a:rPr lang="en-IN" sz="2000" kern="1200" dirty="0" err="1">
                          <a:solidFill>
                            <a:schemeClr val="tx1"/>
                          </a:solidFill>
                          <a:effectLst/>
                          <a:latin typeface="Times New Roman" panose="02020603050405020304" pitchFamily="18" charset="0"/>
                          <a:ea typeface="+mn-ea"/>
                          <a:cs typeface="Times New Roman" panose="02020603050405020304" pitchFamily="18" charset="0"/>
                        </a:rPr>
                        <a:t>Kebangsaan</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 Malaysia)</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The use of a blog can positively enhance learning in the second language classroom and improve writing skills, with positive uses such as writing for an audience and peer review, analytical skills, and a sense of community.</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2703658"/>
                  </a:ext>
                </a:extLst>
              </a:tr>
            </a:tbl>
          </a:graphicData>
        </a:graphic>
      </p:graphicFrame>
    </p:spTree>
    <p:extLst>
      <p:ext uri="{BB962C8B-B14F-4D97-AF65-F5344CB8AC3E}">
        <p14:creationId xmlns:p14="http://schemas.microsoft.com/office/powerpoint/2010/main" val="3651291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53B1D-9F90-8696-0096-95945F78D5EC}"/>
              </a:ext>
            </a:extLst>
          </p:cNvPr>
          <p:cNvSpPr>
            <a:spLocks noGrp="1"/>
          </p:cNvSpPr>
          <p:nvPr>
            <p:ph type="title"/>
          </p:nvPr>
        </p:nvSpPr>
        <p:spPr>
          <a:xfrm>
            <a:off x="1066800" y="121920"/>
            <a:ext cx="10058400" cy="1351280"/>
          </a:xfrm>
        </p:spPr>
        <p:txBody>
          <a:bodyPr>
            <a:normAutofit fontScale="90000"/>
          </a:bodyPr>
          <a:lstStyle/>
          <a:p>
            <a:pPr algn="ctr"/>
            <a:r>
              <a:rPr lang="en-IN" b="1" dirty="0"/>
              <a:t>LITERATURE SURVEY (continued…)</a:t>
            </a:r>
          </a:p>
        </p:txBody>
      </p:sp>
      <p:graphicFrame>
        <p:nvGraphicFramePr>
          <p:cNvPr id="4" name="Table 4">
            <a:extLst>
              <a:ext uri="{FF2B5EF4-FFF2-40B4-BE49-F238E27FC236}">
                <a16:creationId xmlns:a16="http://schemas.microsoft.com/office/drawing/2014/main" id="{4F9E9308-B16E-77F6-9A10-D26F0D91AF8C}"/>
              </a:ext>
            </a:extLst>
          </p:cNvPr>
          <p:cNvGraphicFramePr>
            <a:graphicFrameLocks noGrp="1"/>
          </p:cNvGraphicFramePr>
          <p:nvPr>
            <p:ph idx="1"/>
            <p:extLst>
              <p:ext uri="{D42A27DB-BD31-4B8C-83A1-F6EECF244321}">
                <p14:modId xmlns:p14="http://schemas.microsoft.com/office/powerpoint/2010/main" val="2574109554"/>
              </p:ext>
            </p:extLst>
          </p:nvPr>
        </p:nvGraphicFramePr>
        <p:xfrm>
          <a:off x="640080" y="1371601"/>
          <a:ext cx="11115039" cy="5188857"/>
        </p:xfrm>
        <a:graphic>
          <a:graphicData uri="http://schemas.openxmlformats.org/drawingml/2006/table">
            <a:tbl>
              <a:tblPr firstRow="1" bandRow="1">
                <a:tableStyleId>{2D5ABB26-0587-4C30-8999-92F81FD0307C}</a:tableStyleId>
              </a:tblPr>
              <a:tblGrid>
                <a:gridCol w="1354996">
                  <a:extLst>
                    <a:ext uri="{9D8B030D-6E8A-4147-A177-3AD203B41FA5}">
                      <a16:colId xmlns:a16="http://schemas.microsoft.com/office/drawing/2014/main" val="621899577"/>
                    </a:ext>
                  </a:extLst>
                </a:gridCol>
                <a:gridCol w="3308444">
                  <a:extLst>
                    <a:ext uri="{9D8B030D-6E8A-4147-A177-3AD203B41FA5}">
                      <a16:colId xmlns:a16="http://schemas.microsoft.com/office/drawing/2014/main" val="556746323"/>
                    </a:ext>
                  </a:extLst>
                </a:gridCol>
                <a:gridCol w="6451599">
                  <a:extLst>
                    <a:ext uri="{9D8B030D-6E8A-4147-A177-3AD203B41FA5}">
                      <a16:colId xmlns:a16="http://schemas.microsoft.com/office/drawing/2014/main" val="3621387325"/>
                    </a:ext>
                  </a:extLst>
                </a:gridCol>
              </a:tblGrid>
              <a:tr h="433977">
                <a:tc>
                  <a:txBody>
                    <a:bodyPr/>
                    <a:lstStyle/>
                    <a:p>
                      <a:pPr algn="ctr"/>
                      <a:r>
                        <a:rPr lang="en-US" sz="2000" b="1" dirty="0">
                          <a:latin typeface="Times New Roman" panose="02020603050405020304" pitchFamily="18" charset="0"/>
                          <a:cs typeface="Times New Roman" panose="02020603050405020304" pitchFamily="18" charset="0"/>
                        </a:rPr>
                        <a:t>Ref No</a:t>
                      </a: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latin typeface="Times New Roman" panose="02020603050405020304" pitchFamily="18" charset="0"/>
                          <a:cs typeface="Times New Roman" panose="02020603050405020304" pitchFamily="18" charset="0"/>
                        </a:rPr>
                        <a:t>Title of the paper</a:t>
                      </a: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latin typeface="Times New Roman" panose="02020603050405020304" pitchFamily="18" charset="0"/>
                          <a:cs typeface="Times New Roman" panose="02020603050405020304" pitchFamily="18" charset="0"/>
                        </a:rPr>
                        <a:t>Discussion</a:t>
                      </a: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2811053"/>
                  </a:ext>
                </a:extLst>
              </a:tr>
              <a:tr h="2203269">
                <a:tc>
                  <a:txBody>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kern="1200" dirty="0">
                          <a:solidFill>
                            <a:schemeClr val="tx1"/>
                          </a:solidFill>
                          <a:effectLst/>
                          <a:latin typeface="Times New Roman" panose="02020603050405020304" pitchFamily="18" charset="0"/>
                          <a:ea typeface="+mn-ea"/>
                          <a:cs typeface="Times New Roman" panose="02020603050405020304" pitchFamily="18" charset="0"/>
                        </a:rPr>
                        <a:t>An Overview of Cloud Based Content Delivery Networks: Research Dimensions and State-of-the-Art</a:t>
                      </a:r>
                    </a:p>
                    <a:p>
                      <a:r>
                        <a:rPr lang="en-IN" sz="2000" kern="1200" dirty="0">
                          <a:solidFill>
                            <a:schemeClr val="tx1"/>
                          </a:solidFill>
                          <a:effectLst/>
                          <a:latin typeface="Times New Roman" panose="02020603050405020304" pitchFamily="18" charset="0"/>
                          <a:ea typeface="+mn-ea"/>
                          <a:cs typeface="Times New Roman" panose="02020603050405020304" pitchFamily="18" charset="0"/>
                        </a:rPr>
                        <a:t>-Research School of Computer Science, ANU, Canberra, Australia, 2018</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This paper discusses the Cloud-based CDNs provide an elastic platform with ability to dynamically and easily scale capacity up and down and hide the complexity of CDN applications and content.</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0684780"/>
                  </a:ext>
                </a:extLst>
              </a:tr>
              <a:tr h="2503714">
                <a:tc>
                  <a:txBody>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(5)</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kern="1200" dirty="0">
                          <a:solidFill>
                            <a:schemeClr val="tx1"/>
                          </a:solidFill>
                          <a:effectLst/>
                          <a:latin typeface="Times New Roman" panose="02020603050405020304" pitchFamily="18" charset="0"/>
                          <a:ea typeface="+mn-ea"/>
                          <a:cs typeface="Times New Roman" panose="02020603050405020304" pitchFamily="18" charset="0"/>
                        </a:rPr>
                        <a:t>Extracting Representative Information on Intra-Organizational Blogging Platforms</a:t>
                      </a:r>
                    </a:p>
                    <a:p>
                      <a:r>
                        <a:rPr lang="en-IN" sz="2000" kern="1200" dirty="0">
                          <a:solidFill>
                            <a:schemeClr val="tx1"/>
                          </a:solidFill>
                          <a:effectLst/>
                          <a:latin typeface="Times New Roman" panose="02020603050405020304" pitchFamily="18" charset="0"/>
                          <a:ea typeface="+mn-ea"/>
                          <a:cs typeface="Times New Roman" panose="02020603050405020304" pitchFamily="18" charset="0"/>
                        </a:rPr>
                        <a:t>-</a:t>
                      </a:r>
                      <a:r>
                        <a:rPr lang="en-IN" sz="2000" b="1" kern="1200" dirty="0">
                          <a:solidFill>
                            <a:schemeClr val="tx1"/>
                          </a:solidFill>
                          <a:effectLst/>
                          <a:latin typeface="Times New Roman" panose="02020603050405020304" pitchFamily="18" charset="0"/>
                          <a:ea typeface="+mn-ea"/>
                          <a:cs typeface="Times New Roman" panose="02020603050405020304" pitchFamily="18" charset="0"/>
                        </a:rPr>
                        <a:t> </a:t>
                      </a:r>
                      <a:r>
                        <a:rPr lang="en-IN" sz="2000" kern="1200" dirty="0" err="1">
                          <a:solidFill>
                            <a:schemeClr val="tx1"/>
                          </a:solidFill>
                          <a:effectLst/>
                          <a:latin typeface="Times New Roman" panose="02020603050405020304" pitchFamily="18" charset="0"/>
                          <a:ea typeface="+mn-ea"/>
                          <a:cs typeface="Times New Roman" panose="02020603050405020304" pitchFamily="18" charset="0"/>
                        </a:rPr>
                        <a:t>Xunhua</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 Guo, </a:t>
                      </a:r>
                      <a:r>
                        <a:rPr lang="en-IN" sz="2000" kern="1200" dirty="0" err="1">
                          <a:solidFill>
                            <a:schemeClr val="tx1"/>
                          </a:solidFill>
                          <a:effectLst/>
                          <a:latin typeface="Times New Roman" panose="02020603050405020304" pitchFamily="18" charset="0"/>
                          <a:ea typeface="+mn-ea"/>
                          <a:cs typeface="Times New Roman" panose="02020603050405020304" pitchFamily="18" charset="0"/>
                        </a:rPr>
                        <a:t>Qiang</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 Wei, </a:t>
                      </a:r>
                      <a:r>
                        <a:rPr lang="en-IN" sz="2000" kern="1200" dirty="0" err="1">
                          <a:solidFill>
                            <a:schemeClr val="tx1"/>
                          </a:solidFill>
                          <a:effectLst/>
                          <a:latin typeface="Times New Roman" panose="02020603050405020304" pitchFamily="18" charset="0"/>
                          <a:ea typeface="+mn-ea"/>
                          <a:cs typeface="Times New Roman" panose="02020603050405020304" pitchFamily="18" charset="0"/>
                        </a:rPr>
                        <a:t>Guoqing</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 Chen, </a:t>
                      </a:r>
                      <a:r>
                        <a:rPr lang="en-IN" sz="2000" kern="1200" dirty="0" err="1">
                          <a:solidFill>
                            <a:schemeClr val="tx1"/>
                          </a:solidFill>
                          <a:effectLst/>
                          <a:latin typeface="Times New Roman" panose="02020603050405020304" pitchFamily="18" charset="0"/>
                          <a:ea typeface="+mn-ea"/>
                          <a:cs typeface="Times New Roman" panose="02020603050405020304" pitchFamily="18" charset="0"/>
                        </a:rPr>
                        <a:t>Jin</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 Zhang and Dandan </a:t>
                      </a:r>
                      <a:r>
                        <a:rPr lang="en-IN" sz="2000" kern="1200" dirty="0" err="1">
                          <a:solidFill>
                            <a:schemeClr val="tx1"/>
                          </a:solidFill>
                          <a:effectLst/>
                          <a:latin typeface="Times New Roman" panose="02020603050405020304" pitchFamily="18" charset="0"/>
                          <a:ea typeface="+mn-ea"/>
                          <a:cs typeface="Times New Roman" panose="02020603050405020304" pitchFamily="18" charset="0"/>
                        </a:rPr>
                        <a:t>Qiao</a:t>
                      </a:r>
                      <a:r>
                        <a:rPr lang="en-IN" sz="2000" kern="1200" dirty="0">
                          <a:solidFill>
                            <a:schemeClr val="tx1"/>
                          </a:solidFill>
                          <a:effectLst/>
                          <a:latin typeface="Times New Roman" panose="02020603050405020304" pitchFamily="18" charset="0"/>
                          <a:ea typeface="+mn-ea"/>
                          <a:cs typeface="Times New Roman" panose="02020603050405020304" pitchFamily="18" charset="0"/>
                        </a:rPr>
                        <a:t>{University of Minnesota)</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This paper proposes a system framework for extracting representative information from intra-organizational blogging platforms, using the REPSET (</a:t>
                      </a:r>
                      <a:r>
                        <a:rPr lang="en-US" sz="2000" b="0" i="0" kern="1200" dirty="0" err="1">
                          <a:solidFill>
                            <a:schemeClr val="tx1"/>
                          </a:solidFill>
                          <a:effectLst/>
                          <a:latin typeface="Times New Roman" panose="02020603050405020304" pitchFamily="18" charset="0"/>
                          <a:ea typeface="+mn-ea"/>
                          <a:cs typeface="Times New Roman" panose="02020603050405020304" pitchFamily="18" charset="0"/>
                        </a:rPr>
                        <a:t>REPresentative</a:t>
                      </a: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 SET) method. Results from data experiments and user evaluations demonstrate that REPSET and the extraction system can provide outstanding performance, in comparison to benchmark methods.</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7571171"/>
                  </a:ext>
                </a:extLst>
              </a:tr>
            </a:tbl>
          </a:graphicData>
        </a:graphic>
      </p:graphicFrame>
    </p:spTree>
    <p:extLst>
      <p:ext uri="{BB962C8B-B14F-4D97-AF65-F5344CB8AC3E}">
        <p14:creationId xmlns:p14="http://schemas.microsoft.com/office/powerpoint/2010/main" val="1987342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D29C7-060F-865E-4AA3-C1F2F42C3B2E}"/>
              </a:ext>
            </a:extLst>
          </p:cNvPr>
          <p:cNvSpPr>
            <a:spLocks noGrp="1"/>
          </p:cNvSpPr>
          <p:nvPr>
            <p:ph type="title"/>
          </p:nvPr>
        </p:nvSpPr>
        <p:spPr>
          <a:xfrm>
            <a:off x="1069848" y="101600"/>
            <a:ext cx="10058400" cy="1016000"/>
          </a:xfrm>
        </p:spPr>
        <p:txBody>
          <a:bodyPr/>
          <a:lstStyle/>
          <a:p>
            <a:pPr algn="ctr"/>
            <a:r>
              <a:rPr lang="en-IN" b="1" dirty="0"/>
              <a:t>ARCHITECTURE</a:t>
            </a:r>
          </a:p>
        </p:txBody>
      </p:sp>
      <p:pic>
        <p:nvPicPr>
          <p:cNvPr id="5" name="Content Placeholder 4" descr="Diagram&#10;&#10;Description automatically generated">
            <a:extLst>
              <a:ext uri="{FF2B5EF4-FFF2-40B4-BE49-F238E27FC236}">
                <a16:creationId xmlns:a16="http://schemas.microsoft.com/office/drawing/2014/main" id="{79F1820E-513D-D2AA-5DFF-3AFEE55906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960" y="1026160"/>
            <a:ext cx="11582400" cy="5679440"/>
          </a:xfrm>
        </p:spPr>
      </p:pic>
    </p:spTree>
    <p:extLst>
      <p:ext uri="{BB962C8B-B14F-4D97-AF65-F5344CB8AC3E}">
        <p14:creationId xmlns:p14="http://schemas.microsoft.com/office/powerpoint/2010/main" val="2247467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09D69-4D46-41ED-E67F-F25D39B239E6}"/>
              </a:ext>
            </a:extLst>
          </p:cNvPr>
          <p:cNvSpPr>
            <a:spLocks noGrp="1"/>
          </p:cNvSpPr>
          <p:nvPr>
            <p:ph type="title"/>
          </p:nvPr>
        </p:nvSpPr>
        <p:spPr/>
        <p:txBody>
          <a:bodyPr/>
          <a:lstStyle/>
          <a:p>
            <a:pPr algn="ctr"/>
            <a:r>
              <a:rPr lang="en-IN" b="1" dirty="0"/>
              <a:t>MODULES AND METHODS</a:t>
            </a:r>
          </a:p>
        </p:txBody>
      </p:sp>
      <p:sp>
        <p:nvSpPr>
          <p:cNvPr id="3" name="Content Placeholder 2">
            <a:extLst>
              <a:ext uri="{FF2B5EF4-FFF2-40B4-BE49-F238E27FC236}">
                <a16:creationId xmlns:a16="http://schemas.microsoft.com/office/drawing/2014/main" id="{970A1C51-B056-D440-68DB-4E1BB0A58BE1}"/>
              </a:ext>
            </a:extLst>
          </p:cNvPr>
          <p:cNvSpPr>
            <a:spLocks noGrp="1"/>
          </p:cNvSpPr>
          <p:nvPr>
            <p:ph idx="1"/>
          </p:nvPr>
        </p:nvSpPr>
        <p:spPr/>
        <p:txBody>
          <a:bodyPr>
            <a:normAutofit/>
          </a:bodyPr>
          <a:lstStyle/>
          <a:p>
            <a:pPr algn="just">
              <a:buSzPct val="100000"/>
              <a:buFont typeface="Wingdings" panose="05000000000000000000" pitchFamily="2" charset="2"/>
              <a:buChar char="Ø"/>
            </a:pPr>
            <a:r>
              <a:rPr lang="en-US" sz="2800" dirty="0"/>
              <a:t> Authentication – verify with email ID</a:t>
            </a:r>
          </a:p>
          <a:p>
            <a:pPr algn="just">
              <a:buSzPct val="100000"/>
              <a:buFont typeface="Wingdings" panose="05000000000000000000" pitchFamily="2" charset="2"/>
              <a:buChar char="Ø"/>
            </a:pPr>
            <a:r>
              <a:rPr lang="en-US" sz="2800" dirty="0"/>
              <a:t> Create Blog – Manage posts </a:t>
            </a:r>
          </a:p>
          <a:p>
            <a:pPr algn="just">
              <a:buSzPct val="100000"/>
              <a:buFont typeface="Wingdings" panose="05000000000000000000" pitchFamily="2" charset="2"/>
              <a:buChar char="Ø"/>
            </a:pPr>
            <a:r>
              <a:rPr lang="en-US" sz="2800" dirty="0"/>
              <a:t> Read More – Minimize and Maximize posts</a:t>
            </a:r>
          </a:p>
          <a:p>
            <a:pPr algn="just">
              <a:buSzPct val="100000"/>
              <a:buFont typeface="Wingdings" panose="05000000000000000000" pitchFamily="2" charset="2"/>
              <a:buChar char="Ø"/>
            </a:pPr>
            <a:r>
              <a:rPr lang="en-US" sz="2800" dirty="0"/>
              <a:t> Add Comments – Views can add comments</a:t>
            </a:r>
          </a:p>
          <a:p>
            <a:pPr algn="just">
              <a:buSzPct val="100000"/>
              <a:buFont typeface="Wingdings" panose="05000000000000000000" pitchFamily="2" charset="2"/>
              <a:buChar char="Ø"/>
            </a:pPr>
            <a:r>
              <a:rPr lang="en-US" sz="2800" dirty="0"/>
              <a:t> Post views count – Like Instagram</a:t>
            </a:r>
          </a:p>
          <a:p>
            <a:pPr algn="just">
              <a:buSzPct val="100000"/>
              <a:buFont typeface="Wingdings" panose="05000000000000000000" pitchFamily="2" charset="2"/>
              <a:buChar char="Ø"/>
            </a:pPr>
            <a:r>
              <a:rPr lang="en-US" sz="2800" dirty="0"/>
              <a:t> Deployment – Probably AWS</a:t>
            </a:r>
          </a:p>
          <a:p>
            <a:pPr algn="just">
              <a:buSzPct val="100000"/>
              <a:buFont typeface="Wingdings" panose="05000000000000000000" pitchFamily="2" charset="2"/>
              <a:buChar char="Ø"/>
            </a:pPr>
            <a:r>
              <a:rPr lang="en-US" sz="2800" dirty="0"/>
              <a:t> Database – Probably Firebase</a:t>
            </a:r>
            <a:endParaRPr lang="en-IN" sz="2800" dirty="0"/>
          </a:p>
        </p:txBody>
      </p:sp>
    </p:spTree>
    <p:extLst>
      <p:ext uri="{BB962C8B-B14F-4D97-AF65-F5344CB8AC3E}">
        <p14:creationId xmlns:p14="http://schemas.microsoft.com/office/powerpoint/2010/main" val="16770969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
  <TotalTime>184</TotalTime>
  <Words>735</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Rockwell</vt:lpstr>
      <vt:lpstr>Rockwell Condensed</vt:lpstr>
      <vt:lpstr>Rockwell Extra Bold</vt:lpstr>
      <vt:lpstr>Times New Roman</vt:lpstr>
      <vt:lpstr>Wingdings</vt:lpstr>
      <vt:lpstr>Wood Type</vt:lpstr>
      <vt:lpstr>Review 1 CLOUD COMPUTING  ( Jth  Component ) </vt:lpstr>
      <vt:lpstr> CONTENTS </vt:lpstr>
      <vt:lpstr> Domain  Cloud + Web development  Title MCA Hotspot </vt:lpstr>
      <vt:lpstr> ABSTRACT </vt:lpstr>
      <vt:lpstr>INTRODUCTION</vt:lpstr>
      <vt:lpstr>LITERATURE SURVEY</vt:lpstr>
      <vt:lpstr>LITERATURE SURVEY (continued…)</vt:lpstr>
      <vt:lpstr>ARCHITECTURE</vt:lpstr>
      <vt:lpstr>MODULES AND METHODS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1 CLOUD COMPUTING  ( Jth  Component ) </dc:title>
  <dc:creator>Mohit Kumar</dc:creator>
  <cp:lastModifiedBy>Mohit Kumar</cp:lastModifiedBy>
  <cp:revision>3</cp:revision>
  <dcterms:created xsi:type="dcterms:W3CDTF">2023-03-15T06:25:29Z</dcterms:created>
  <dcterms:modified xsi:type="dcterms:W3CDTF">2023-03-20T20:27:28Z</dcterms:modified>
</cp:coreProperties>
</file>