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0"/>
    <p:restoredTop sz="94541"/>
  </p:normalViewPr>
  <p:slideViewPr>
    <p:cSldViewPr snapToGrid="0" snapToObjects="1" showGuides="1">
      <p:cViewPr>
        <p:scale>
          <a:sx n="65" d="100"/>
          <a:sy n="65" d="100"/>
        </p:scale>
        <p:origin x="3272" y="146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C63BD-122A-8244-AEBD-D69197AA5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C777EA-F77C-CB4F-B756-19FEE9131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4E9990-2442-9840-A16C-243AA80A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8A2D-8C09-DE40-B487-3229792915BE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468A45-3721-3743-A42B-C07EBF6A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D53B7D-67B6-564F-805F-70C159E9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38B-51AC-A042-BCC7-20D28AC5F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5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2A534-2C8E-9442-BBFA-12D1DA51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726A36-E7DA-FF44-A111-761E13832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920A6-F96D-7B4A-AB0B-81E51047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8A2D-8C09-DE40-B487-3229792915BE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38F1D7-C427-6242-8C63-3F8318A5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8AB46-E2B0-0646-8785-05E67738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38B-51AC-A042-BCC7-20D28AC5F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89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563EEF-DE38-6540-BEA2-31ADA1E9B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0D0519-9CDE-DD47-9859-B4895D8D2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9E4142-7758-FA46-ABAF-F4A44B0A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8A2D-8C09-DE40-B487-3229792915BE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050ABF-D891-7C4F-901C-DE741546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AB88F0-1A22-ED47-ADBD-C534586D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38B-51AC-A042-BCC7-20D28AC5F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F80561-7650-E24A-B18E-223114DA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DC7A02-24C1-B24A-82B9-A0618469B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145720-BAEA-AE40-B998-74058E92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8A2D-8C09-DE40-B487-3229792915BE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CB41C0-28D3-F840-B03A-28220C43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8B3AB-3190-824A-A63A-97EE12E6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38B-51AC-A042-BCC7-20D28AC5F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49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FF94F-B165-AA45-89C4-36DD6E4B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4A5747-2C88-1C49-A8C9-AA521973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20270F-D4B5-014D-8F26-7C045AE1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8A2D-8C09-DE40-B487-3229792915BE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8140BD-635B-B84D-B1BF-2C1E72EA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346E05-AA41-5047-9E75-8FF8422C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38B-51AC-A042-BCC7-20D28AC5F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60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AEE2D-73B7-2B48-B464-7763A191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8954B0-850E-204B-8D84-E77A2242F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98864D-A0EC-DC4C-940D-F7C73403C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2940B1-3ECC-8148-B5D3-F0333B5A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8A2D-8C09-DE40-B487-3229792915BE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4E488F-CDEE-0745-8B66-92E26DAA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EAC9CF-C2A1-1942-BCFD-B5D3D4C9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38B-51AC-A042-BCC7-20D28AC5F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9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C451E-4208-0747-AF5C-B576E6E1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8568B5-AF11-1E40-B1CB-0CA113750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A12D6-F081-E341-9E86-BD3C85158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3A6A26-E048-0242-A0ED-4CB874C9D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C141CA-301B-7248-A563-F95676FCA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CE178D-385B-5944-A8E2-B53380D6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8A2D-8C09-DE40-B487-3229792915BE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C46E34-E17E-6D4D-B42B-D42F0F61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4B91B6-5C47-624F-84F7-7A7880BE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38B-51AC-A042-BCC7-20D28AC5F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61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A38CE-2DD9-564C-A0BB-4358BCD2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68A6E8-3B40-CF4A-8744-18870A6E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8A2D-8C09-DE40-B487-3229792915BE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A3712F-66DA-9946-8A85-46C8361D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1C3D19-E74E-1A4C-870C-10D20FD1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38B-51AC-A042-BCC7-20D28AC5F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95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93EE5B-28F4-EF4A-942C-1738889D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8A2D-8C09-DE40-B487-3229792915BE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C0B51C-E7F5-8F44-AE06-49AFBB02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1F55C2-7171-7A49-809D-3D4EE68A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38B-51AC-A042-BCC7-20D28AC5F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61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1DC54-47A9-2246-BA79-BB4B0466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797E6A-31E5-6D4F-A17E-878B5968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272B41-BB52-484D-BAF3-92F80061E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C25D07-ECB2-2641-A438-2CDF0B83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8A2D-8C09-DE40-B487-3229792915BE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9C361F-5ABE-594A-801D-90DB1FC4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7E2E2B-FA07-154A-9B78-69FEEADE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38B-51AC-A042-BCC7-20D28AC5F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03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C18E7-656D-A74A-9DBA-620F4635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E9AD28-FDEB-3249-8C62-8708E4833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610EC7-09B6-1D4B-B45E-E717EACDC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8AEE62-443C-AC40-B072-2A86F33A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8A2D-8C09-DE40-B487-3229792915BE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80DB9C-9516-0F43-9E7D-0B1930E8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D95ED4-C6FF-274F-8321-89A012B8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538B-51AC-A042-BCC7-20D28AC5F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51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418F421-899E-AA42-93E4-4A127CD9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1547BF-1517-1743-9250-F0D2D4B23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E99462-11B0-7D4E-86D2-29A54E2E3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F8A2D-8C09-DE40-B487-3229792915BE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24C5C2-D59B-5849-9278-BD435FAD9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FBB7C0-FD4E-9549-BF3E-FEC91E960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538B-51AC-A042-BCC7-20D28AC5F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11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2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6F00243-663B-8B48-9019-46F66BA7BF44}"/>
              </a:ext>
            </a:extLst>
          </p:cNvPr>
          <p:cNvSpPr txBox="1"/>
          <p:nvPr/>
        </p:nvSpPr>
        <p:spPr>
          <a:xfrm>
            <a:off x="368936" y="2172058"/>
            <a:ext cx="11915441" cy="2284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2400" dirty="0"/>
              <a:t>N</a:t>
            </a:r>
            <a:r>
              <a:rPr kumimoji="1" lang="ja-JP" altLang="en-US" sz="2400"/>
              <a:t>個のノードからなる無向ネットワークを考える．</a:t>
            </a:r>
            <a:endParaRPr kumimoji="1" lang="en-US" altLang="ja-JP" sz="2400" dirty="0"/>
          </a:p>
          <a:p>
            <a:pPr>
              <a:lnSpc>
                <a:spcPct val="120000"/>
              </a:lnSpc>
            </a:pPr>
            <a:r>
              <a:rPr kumimoji="1" lang="ja-JP" altLang="en-US" sz="2400"/>
              <a:t>各ノードの番号を　　　　　　　とする．</a:t>
            </a:r>
            <a:endParaRPr kumimoji="1" lang="en-US" altLang="ja-JP" sz="2400" dirty="0"/>
          </a:p>
          <a:p>
            <a:pPr>
              <a:lnSpc>
                <a:spcPct val="120000"/>
              </a:lnSpc>
            </a:pPr>
            <a:r>
              <a:rPr kumimoji="1" lang="ja-JP" altLang="en-US" sz="2400"/>
              <a:t>ノード　　　間の結合を　　　　　　　　　　　で表し，結合がある時を</a:t>
            </a:r>
            <a:r>
              <a:rPr kumimoji="1" lang="en-US" altLang="ja-JP" sz="2400" dirty="0"/>
              <a:t>1</a:t>
            </a:r>
            <a:r>
              <a:rPr kumimoji="1" lang="ja-JP" altLang="en-US" sz="2400"/>
              <a:t>，否を</a:t>
            </a:r>
            <a:r>
              <a:rPr kumimoji="1" lang="en-US" altLang="ja-JP" sz="2400" dirty="0"/>
              <a:t>0</a:t>
            </a:r>
            <a:r>
              <a:rPr kumimoji="1" lang="ja-JP" altLang="en-US" sz="2400"/>
              <a:t>．</a:t>
            </a:r>
            <a:endParaRPr kumimoji="1" lang="en-US" altLang="ja-JP" sz="2400" dirty="0"/>
          </a:p>
          <a:p>
            <a:pPr>
              <a:lnSpc>
                <a:spcPct val="120000"/>
              </a:lnSpc>
            </a:pPr>
            <a:r>
              <a:rPr lang="ja-JP" altLang="en-US" sz="2400"/>
              <a:t>自分自身への結合は考えない．</a:t>
            </a:r>
            <a:endParaRPr lang="en-US" altLang="ja-JP" sz="2400" dirty="0"/>
          </a:p>
          <a:p>
            <a:pPr>
              <a:lnSpc>
                <a:spcPct val="120000"/>
              </a:lnSpc>
            </a:pPr>
            <a:r>
              <a:rPr lang="ja-JP" altLang="en-US" sz="2400"/>
              <a:t>ノード　におけるとある化合物の濃度を</a:t>
            </a:r>
            <a:r>
              <a:rPr lang="en-US" altLang="ja-JP" sz="2400" dirty="0"/>
              <a:t>      </a:t>
            </a:r>
            <a:r>
              <a:rPr lang="ja-JP" altLang="en-US" sz="2400"/>
              <a:t>とすると拡散方程式は　</a:t>
            </a:r>
            <a:r>
              <a:rPr kumimoji="1" lang="en-US" altLang="ja-JP" sz="2400" dirty="0"/>
              <a:t>        </a:t>
            </a:r>
            <a:endParaRPr kumimoji="1" lang="ja-JP" altLang="en-US" sz="24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D8762C-DA07-D24F-828D-E52F817D0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559" y="2586797"/>
            <a:ext cx="451040" cy="35707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91B648E-13FF-2540-9211-530CE0608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82" y="4068840"/>
            <a:ext cx="103363" cy="23491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186DC0F-087D-5940-A9DE-AE3CAF6B6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227" y="3173547"/>
            <a:ext cx="2819003" cy="36647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90F8A69-5506-3147-9744-BFF6865CE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54" y="4713874"/>
            <a:ext cx="5130585" cy="49802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4B3ABA4-D2CD-B44E-9D9C-99C0A4694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5728" y="679611"/>
            <a:ext cx="2076665" cy="48862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115758F-1865-D140-BA32-CB1F7AA45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65828" y="1732991"/>
            <a:ext cx="1090014" cy="35707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7C5A582-BDE6-A641-9793-552AE97A69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13126" y="2816473"/>
            <a:ext cx="1080618" cy="3570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9782F0C-A29B-A24D-9A56-C0D96D4901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8047" y="2747685"/>
            <a:ext cx="1775972" cy="30069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438628-F7EC-F04A-AA42-D53AE15E314B}"/>
              </a:ext>
            </a:extLst>
          </p:cNvPr>
          <p:cNvSpPr txBox="1"/>
          <p:nvPr/>
        </p:nvSpPr>
        <p:spPr>
          <a:xfrm>
            <a:off x="368936" y="507839"/>
            <a:ext cx="97979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600" b="1">
                <a:ln w="571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複雑ネットワーク上の反応拡散系</a:t>
            </a:r>
            <a:endParaRPr lang="en-US" altLang="ja-JP" sz="3600" b="1" dirty="0">
              <a:ln w="57150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9D1C88-01D0-0746-8EDE-266D440576EE}"/>
              </a:ext>
            </a:extLst>
          </p:cNvPr>
          <p:cNvSpPr txBox="1"/>
          <p:nvPr/>
        </p:nvSpPr>
        <p:spPr>
          <a:xfrm>
            <a:off x="2619214" y="22782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91DB3A-59EE-754A-9035-CC3B67F17CB1}"/>
              </a:ext>
            </a:extLst>
          </p:cNvPr>
          <p:cNvSpPr txBox="1"/>
          <p:nvPr/>
        </p:nvSpPr>
        <p:spPr>
          <a:xfrm>
            <a:off x="368936" y="132554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/>
              <a:t>従来研究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6A1FCDB-8E60-F843-A0E9-6A188695E3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9493" y="3158687"/>
            <a:ext cx="412298" cy="30682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31F2300-4EF5-EC4A-A540-0A432BA2D9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8182" y="4098504"/>
            <a:ext cx="319430" cy="24232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634CB985-7D75-084E-977B-4662CDC082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5064" y="5708650"/>
            <a:ext cx="355600" cy="3175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3472B87-ABFA-A442-9F19-4129A05673BF}"/>
              </a:ext>
            </a:extLst>
          </p:cNvPr>
          <p:cNvSpPr txBox="1"/>
          <p:nvPr/>
        </p:nvSpPr>
        <p:spPr>
          <a:xfrm>
            <a:off x="1545946" y="57086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：拡散係数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6D16BB-8DF7-4641-8C96-0B431BD6274F}"/>
              </a:ext>
            </a:extLst>
          </p:cNvPr>
          <p:cNvSpPr/>
          <p:nvPr/>
        </p:nvSpPr>
        <p:spPr>
          <a:xfrm>
            <a:off x="-5883683" y="231305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%$A_{i </a:t>
            </a:r>
            <a:r>
              <a:rPr lang="de" altLang="ja-JP" dirty="0" err="1">
                <a:solidFill>
                  <a:srgbClr val="000000"/>
                </a:solidFill>
                <a:effectLst/>
                <a:latin typeface="Monaco" pitchFamily="2" charset="0"/>
              </a:rPr>
              <a:t>j</a:t>
            </a:r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}(i, </a:t>
            </a:r>
            <a:r>
              <a:rPr lang="de" altLang="ja-JP" dirty="0" err="1">
                <a:solidFill>
                  <a:srgbClr val="000000"/>
                </a:solidFill>
                <a:effectLst/>
                <a:latin typeface="Monaco" pitchFamily="2" charset="0"/>
              </a:rPr>
              <a:t>j</a:t>
            </a:r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=1, \</a:t>
            </a:r>
            <a:r>
              <a:rPr lang="de" altLang="ja-JP" dirty="0" err="1">
                <a:solidFill>
                  <a:srgbClr val="000000"/>
                </a:solidFill>
                <a:effectLst/>
                <a:latin typeface="Monaco" pitchFamily="2" charset="0"/>
              </a:rPr>
              <a:t>ldots</a:t>
            </a:r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, N)$</a:t>
            </a:r>
          </a:p>
          <a:p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%$\</a:t>
            </a:r>
            <a:r>
              <a:rPr lang="de" altLang="ja-JP" dirty="0" err="1">
                <a:solidFill>
                  <a:srgbClr val="000000"/>
                </a:solidFill>
                <a:effectLst/>
                <a:latin typeface="Monaco" pitchFamily="2" charset="0"/>
              </a:rPr>
              <a:t>frac</a:t>
            </a:r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{d x_{i}(t)}{d t}=D </a:t>
            </a:r>
            <a:r>
              <a:rPr lang="de" altLang="ja-JP" dirty="0"/>
              <a:t>\displaystyle</a:t>
            </a:r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\</a:t>
            </a:r>
            <a:r>
              <a:rPr lang="de" altLang="ja-JP" dirty="0" err="1">
                <a:solidFill>
                  <a:srgbClr val="000000"/>
                </a:solidFill>
                <a:effectLst/>
                <a:latin typeface="Monaco" pitchFamily="2" charset="0"/>
              </a:rPr>
              <a:t>sum</a:t>
            </a:r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_{</a:t>
            </a:r>
            <a:r>
              <a:rPr lang="de" altLang="ja-JP" dirty="0" err="1">
                <a:solidFill>
                  <a:srgbClr val="000000"/>
                </a:solidFill>
                <a:effectLst/>
                <a:latin typeface="Monaco" pitchFamily="2" charset="0"/>
              </a:rPr>
              <a:t>j</a:t>
            </a:r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=1}^{N} A_{i </a:t>
            </a:r>
            <a:r>
              <a:rPr lang="de" altLang="ja-JP" dirty="0" err="1">
                <a:solidFill>
                  <a:srgbClr val="000000"/>
                </a:solidFill>
                <a:effectLst/>
                <a:latin typeface="Monaco" pitchFamily="2" charset="0"/>
              </a:rPr>
              <a:t>j</a:t>
            </a:r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}\</a:t>
            </a:r>
            <a:r>
              <a:rPr lang="de" altLang="ja-JP" dirty="0" err="1">
                <a:solidFill>
                  <a:srgbClr val="000000"/>
                </a:solidFill>
                <a:effectLst/>
                <a:latin typeface="Monaco" pitchFamily="2" charset="0"/>
              </a:rPr>
              <a:t>left</a:t>
            </a:r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\{x_{</a:t>
            </a:r>
            <a:r>
              <a:rPr lang="de" altLang="ja-JP" dirty="0" err="1">
                <a:solidFill>
                  <a:srgbClr val="000000"/>
                </a:solidFill>
                <a:effectLst/>
                <a:latin typeface="Monaco" pitchFamily="2" charset="0"/>
              </a:rPr>
              <a:t>j</a:t>
            </a:r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}(t)-x_{i}(t)\</a:t>
            </a:r>
            <a:r>
              <a:rPr lang="de" altLang="ja-JP" dirty="0" err="1">
                <a:solidFill>
                  <a:srgbClr val="000000"/>
                </a:solidFill>
                <a:effectLst/>
                <a:latin typeface="Monaco" pitchFamily="2" charset="0"/>
              </a:rPr>
              <a:t>right</a:t>
            </a:r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\}$</a:t>
            </a:r>
          </a:p>
          <a:p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%$</a:t>
            </a:r>
            <a:r>
              <a:rPr lang="de" altLang="ja-JP" dirty="0" err="1">
                <a:solidFill>
                  <a:srgbClr val="000000"/>
                </a:solidFill>
                <a:effectLst/>
                <a:latin typeface="Monaco" pitchFamily="2" charset="0"/>
              </a:rPr>
              <a:t>k</a:t>
            </a:r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_{i}=\</a:t>
            </a:r>
            <a:r>
              <a:rPr lang="de" altLang="ja-JP" dirty="0" err="1">
                <a:solidFill>
                  <a:srgbClr val="000000"/>
                </a:solidFill>
                <a:effectLst/>
                <a:latin typeface="Monaco" pitchFamily="2" charset="0"/>
              </a:rPr>
              <a:t>sum</a:t>
            </a:r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_{</a:t>
            </a:r>
            <a:r>
              <a:rPr lang="de" altLang="ja-JP" dirty="0" err="1">
                <a:solidFill>
                  <a:srgbClr val="000000"/>
                </a:solidFill>
                <a:effectLst/>
                <a:latin typeface="Monaco" pitchFamily="2" charset="0"/>
              </a:rPr>
              <a:t>j</a:t>
            </a:r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=1}^{N} A_{i </a:t>
            </a:r>
            <a:r>
              <a:rPr lang="de" altLang="ja-JP" dirty="0" err="1">
                <a:solidFill>
                  <a:srgbClr val="000000"/>
                </a:solidFill>
                <a:effectLst/>
                <a:latin typeface="Monaco" pitchFamily="2" charset="0"/>
              </a:rPr>
              <a:t>j</a:t>
            </a:r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}$</a:t>
            </a:r>
          </a:p>
          <a:p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%$A_{</a:t>
            </a:r>
            <a:r>
              <a:rPr lang="de" altLang="ja-JP" dirty="0" err="1">
                <a:solidFill>
                  <a:srgbClr val="000000"/>
                </a:solidFill>
                <a:effectLst/>
                <a:latin typeface="Monaco" pitchFamily="2" charset="0"/>
              </a:rPr>
              <a:t>ij</a:t>
            </a:r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}=1$</a:t>
            </a:r>
          </a:p>
          <a:p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%$i=1, \</a:t>
            </a:r>
            <a:r>
              <a:rPr lang="de" altLang="ja-JP" dirty="0" err="1">
                <a:solidFill>
                  <a:srgbClr val="000000"/>
                </a:solidFill>
                <a:effectLst/>
                <a:latin typeface="Monaco" pitchFamily="2" charset="0"/>
              </a:rPr>
              <a:t>ldots</a:t>
            </a:r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, N$</a:t>
            </a:r>
          </a:p>
          <a:p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%$</a:t>
            </a:r>
            <a:r>
              <a:rPr lang="de" altLang="ja-JP" dirty="0" err="1">
                <a:solidFill>
                  <a:srgbClr val="000000"/>
                </a:solidFill>
                <a:effectLst/>
                <a:latin typeface="Monaco" pitchFamily="2" charset="0"/>
              </a:rPr>
              <a:t>i,j</a:t>
            </a:r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$</a:t>
            </a:r>
          </a:p>
          <a:p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%$</a:t>
            </a:r>
            <a:r>
              <a:rPr lang="de" altLang="ja-JP" dirty="0" err="1">
                <a:solidFill>
                  <a:srgbClr val="000000"/>
                </a:solidFill>
                <a:effectLst/>
                <a:latin typeface="Monaco" pitchFamily="2" charset="0"/>
              </a:rPr>
              <a:t>x_i</a:t>
            </a:r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$</a:t>
            </a:r>
          </a:p>
          <a:p>
            <a:r>
              <a:rPr lang="de" altLang="ja-JP" dirty="0">
                <a:solidFill>
                  <a:srgbClr val="000000"/>
                </a:solidFill>
                <a:effectLst/>
                <a:latin typeface="Monaco" pitchFamily="2" charset="0"/>
              </a:rPr>
              <a:t>$D$</a:t>
            </a:r>
          </a:p>
        </p:txBody>
      </p:sp>
    </p:spTree>
    <p:extLst>
      <p:ext uri="{BB962C8B-B14F-4D97-AF65-F5344CB8AC3E}">
        <p14:creationId xmlns:p14="http://schemas.microsoft.com/office/powerpoint/2010/main" val="109941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6F00243-663B-8B48-9019-46F66BA7BF44}"/>
              </a:ext>
            </a:extLst>
          </p:cNvPr>
          <p:cNvSpPr txBox="1"/>
          <p:nvPr/>
        </p:nvSpPr>
        <p:spPr>
          <a:xfrm>
            <a:off x="368936" y="2172058"/>
            <a:ext cx="11045011" cy="2284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2400" dirty="0"/>
              <a:t>N</a:t>
            </a:r>
            <a:r>
              <a:rPr kumimoji="1" lang="ja-JP" altLang="en-US" sz="2400"/>
              <a:t>個のノードからなる無向ネットワークを考える．</a:t>
            </a:r>
            <a:endParaRPr kumimoji="1" lang="en-US" altLang="ja-JP" sz="2400" dirty="0"/>
          </a:p>
          <a:p>
            <a:pPr>
              <a:lnSpc>
                <a:spcPct val="120000"/>
              </a:lnSpc>
            </a:pPr>
            <a:r>
              <a:rPr kumimoji="1" lang="ja-JP" altLang="en-US" sz="2400"/>
              <a:t>各ノードの番号を　　　　　　　とする．</a:t>
            </a:r>
            <a:endParaRPr kumimoji="1" lang="en-US" altLang="ja-JP" sz="2400" dirty="0"/>
          </a:p>
          <a:p>
            <a:pPr>
              <a:lnSpc>
                <a:spcPct val="120000"/>
              </a:lnSpc>
            </a:pPr>
            <a:r>
              <a:rPr kumimoji="1" lang="ja-JP" altLang="en-US" sz="2400"/>
              <a:t>ノード　　　間の</a:t>
            </a:r>
            <a:r>
              <a:rPr kumimoji="1" lang="ja-JP" altLang="en-US" sz="2400" b="1">
                <a:solidFill>
                  <a:srgbClr val="C00000"/>
                </a:solidFill>
              </a:rPr>
              <a:t>距離</a:t>
            </a:r>
            <a:r>
              <a:rPr kumimoji="1" lang="ja-JP" altLang="en-US" sz="2400"/>
              <a:t>を　　　で表し，結合がないときを　　　　　とする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．</a:t>
            </a:r>
            <a:endParaRPr kumimoji="1" lang="en-US" altLang="ja-JP" sz="2400" dirty="0"/>
          </a:p>
          <a:p>
            <a:pPr>
              <a:lnSpc>
                <a:spcPct val="120000"/>
              </a:lnSpc>
            </a:pPr>
            <a:r>
              <a:rPr lang="ja-JP" altLang="en-US" sz="2400"/>
              <a:t>自分自身への結合は考えない．</a:t>
            </a:r>
            <a:endParaRPr lang="en-US" altLang="ja-JP" sz="2400" dirty="0"/>
          </a:p>
          <a:p>
            <a:pPr>
              <a:lnSpc>
                <a:spcPct val="120000"/>
              </a:lnSpc>
            </a:pPr>
            <a:r>
              <a:rPr lang="ja-JP" altLang="en-US" sz="2400"/>
              <a:t>ノード　におけるとある化合物の濃度を</a:t>
            </a:r>
            <a:r>
              <a:rPr lang="en-US" altLang="ja-JP" sz="2400" dirty="0"/>
              <a:t>      </a:t>
            </a:r>
            <a:r>
              <a:rPr lang="ja-JP" altLang="en-US" sz="2400"/>
              <a:t>とすると拡散方程式は　</a:t>
            </a:r>
            <a:r>
              <a:rPr kumimoji="1" lang="en-US" altLang="ja-JP" sz="2400" dirty="0"/>
              <a:t>        </a:t>
            </a:r>
            <a:endParaRPr kumimoji="1" lang="ja-JP" altLang="en-US" sz="24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D8762C-DA07-D24F-828D-E52F817D0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559" y="2586797"/>
            <a:ext cx="451040" cy="35707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91B648E-13FF-2540-9211-530CE0608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82" y="4068840"/>
            <a:ext cx="103363" cy="23491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4B3ABA4-D2CD-B44E-9D9C-99C0A4694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5728" y="679611"/>
            <a:ext cx="2076665" cy="48862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115758F-1865-D140-BA32-CB1F7AA45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5828" y="1732991"/>
            <a:ext cx="1090014" cy="35707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7C5A582-BDE6-A641-9793-552AE97A69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13126" y="2816473"/>
            <a:ext cx="1080618" cy="3570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9782F0C-A29B-A24D-9A56-C0D96D4901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8047" y="2747685"/>
            <a:ext cx="1775972" cy="30069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438628-F7EC-F04A-AA42-D53AE15E314B}"/>
              </a:ext>
            </a:extLst>
          </p:cNvPr>
          <p:cNvSpPr txBox="1"/>
          <p:nvPr/>
        </p:nvSpPr>
        <p:spPr>
          <a:xfrm>
            <a:off x="368936" y="507839"/>
            <a:ext cx="97979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600" b="1">
                <a:ln w="571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複雑ネットワーク上の反応拡散系</a:t>
            </a:r>
            <a:endParaRPr lang="en-US" altLang="ja-JP" sz="3600" b="1" dirty="0">
              <a:ln w="57150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9D1C88-01D0-0746-8EDE-266D440576EE}"/>
              </a:ext>
            </a:extLst>
          </p:cNvPr>
          <p:cNvSpPr txBox="1"/>
          <p:nvPr/>
        </p:nvSpPr>
        <p:spPr>
          <a:xfrm>
            <a:off x="2619214" y="22782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91DB3A-59EE-754A-9035-CC3B67F17CB1}"/>
              </a:ext>
            </a:extLst>
          </p:cNvPr>
          <p:cNvSpPr txBox="1"/>
          <p:nvPr/>
        </p:nvSpPr>
        <p:spPr>
          <a:xfrm>
            <a:off x="368936" y="1325545"/>
            <a:ext cx="608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/>
              <a:t>本研究</a:t>
            </a:r>
            <a:r>
              <a:rPr kumimoji="1" lang="en-US" altLang="ja-JP" sz="3200" b="1" dirty="0"/>
              <a:t> </a:t>
            </a:r>
            <a:r>
              <a:rPr kumimoji="1" lang="en-US" altLang="ja-JP" sz="2400" b="1" dirty="0"/>
              <a:t>(</a:t>
            </a:r>
            <a:r>
              <a:rPr kumimoji="1" lang="ja-JP" altLang="en-US" sz="2400" b="1"/>
              <a:t>ノード間の距離に着目している</a:t>
            </a:r>
            <a:r>
              <a:rPr kumimoji="1" lang="en-US" altLang="ja-JP" sz="2400" b="1" dirty="0"/>
              <a:t>)</a:t>
            </a:r>
            <a:endParaRPr kumimoji="1" lang="ja-JP" altLang="en-US" sz="2400" b="1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6A1FCDB-8E60-F843-A0E9-6A188695E3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9493" y="3158687"/>
            <a:ext cx="412298" cy="30682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31F2300-4EF5-EC4A-A540-0A432BA2D9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8182" y="4098504"/>
            <a:ext cx="319430" cy="24232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634CB985-7D75-084E-977B-4662CDC082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5064" y="5708650"/>
            <a:ext cx="355600" cy="3175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3472B87-ABFA-A442-9F19-4129A05673BF}"/>
              </a:ext>
            </a:extLst>
          </p:cNvPr>
          <p:cNvSpPr txBox="1"/>
          <p:nvPr/>
        </p:nvSpPr>
        <p:spPr>
          <a:xfrm>
            <a:off x="1545946" y="57086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：拡散係数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64D7FA6-294B-DC41-B98D-B8E66A7E79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9503" y="3156381"/>
            <a:ext cx="469900" cy="3556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4110500-E0F8-F840-9D09-D3F2BDBFA6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01895" y="3173547"/>
            <a:ext cx="1122168" cy="25545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396B9F7-2177-EC4A-99C9-7E2E074341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405" y="4759787"/>
            <a:ext cx="5686829" cy="60250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D726538-6C3E-5140-9344-48F07D41B6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86613" y="5744966"/>
            <a:ext cx="109744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5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0943516C-7ADC-F54A-AD12-676A38E05376}"/>
              </a:ext>
            </a:extLst>
          </p:cNvPr>
          <p:cNvSpPr/>
          <p:nvPr/>
        </p:nvSpPr>
        <p:spPr>
          <a:xfrm>
            <a:off x="2291137" y="2802276"/>
            <a:ext cx="1253447" cy="125344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044C9837-8F5C-514C-A26B-CF7489FF5DAA}"/>
              </a:ext>
            </a:extLst>
          </p:cNvPr>
          <p:cNvSpPr/>
          <p:nvPr/>
        </p:nvSpPr>
        <p:spPr>
          <a:xfrm>
            <a:off x="5469276" y="2802276"/>
            <a:ext cx="1253447" cy="125344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1C48AD52-5137-F442-A6EF-699182D29371}"/>
              </a:ext>
            </a:extLst>
          </p:cNvPr>
          <p:cNvSpPr/>
          <p:nvPr/>
        </p:nvSpPr>
        <p:spPr>
          <a:xfrm>
            <a:off x="8561798" y="2802276"/>
            <a:ext cx="1253447" cy="125344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7ACB620-3E3B-0649-BA51-1E428512634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544584" y="3429000"/>
            <a:ext cx="19246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65B3372-A1DA-864A-832B-401021FB8BD8}"/>
              </a:ext>
            </a:extLst>
          </p:cNvPr>
          <p:cNvCxnSpPr/>
          <p:nvPr/>
        </p:nvCxnSpPr>
        <p:spPr>
          <a:xfrm>
            <a:off x="6722723" y="3429000"/>
            <a:ext cx="19246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051145-A3AA-CE41-A34E-FC55F551766A}"/>
              </a:ext>
            </a:extLst>
          </p:cNvPr>
          <p:cNvSpPr txBox="1"/>
          <p:nvPr/>
        </p:nvSpPr>
        <p:spPr>
          <a:xfrm>
            <a:off x="2761407" y="43665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0</a:t>
            </a:r>
            <a:endParaRPr kumimoji="1"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68B67B-22D8-C14F-B0A7-E5178CCD2FF3}"/>
              </a:ext>
            </a:extLst>
          </p:cNvPr>
          <p:cNvSpPr txBox="1"/>
          <p:nvPr/>
        </p:nvSpPr>
        <p:spPr>
          <a:xfrm>
            <a:off x="5903479" y="43665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</a:t>
            </a:r>
            <a:endParaRPr kumimoji="1" lang="ja-JP" altLang="en-US" sz="2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0F06BF8-9940-6443-A9BD-E69E6F363361}"/>
              </a:ext>
            </a:extLst>
          </p:cNvPr>
          <p:cNvSpPr txBox="1"/>
          <p:nvPr/>
        </p:nvSpPr>
        <p:spPr>
          <a:xfrm>
            <a:off x="9188521" y="43665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2</a:t>
            </a:r>
            <a:endParaRPr kumimoji="1" lang="ja-JP" altLang="en-US" sz="2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9D4899B-6E50-B04F-BD2A-EF5CA81A70AC}"/>
              </a:ext>
            </a:extLst>
          </p:cNvPr>
          <p:cNvSpPr txBox="1"/>
          <p:nvPr/>
        </p:nvSpPr>
        <p:spPr>
          <a:xfrm>
            <a:off x="1674688" y="5200529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</a:t>
            </a:r>
            <a:r>
              <a:rPr kumimoji="1" lang="ja-JP" altLang="en-US"/>
              <a:t>を拡散しないようにすると平衡解に陥る．それはそうか</a:t>
            </a:r>
            <a:endParaRPr kumimoji="1" lang="en-US" altLang="ja-JP" dirty="0"/>
          </a:p>
          <a:p>
            <a:r>
              <a:rPr lang="en-US" altLang="ja-JP" dirty="0"/>
              <a:t>V</a:t>
            </a:r>
            <a:r>
              <a:rPr lang="ja-JP" altLang="en-US"/>
              <a:t>も全てのノードに対して拡散するようにすると振動する．</a:t>
            </a:r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4CB6AC7-E8E9-7442-9208-AFE2C53A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184" y="1315868"/>
            <a:ext cx="1125349" cy="2833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EAEE27E-2905-C84F-923F-53A14E08F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726" y="1811686"/>
            <a:ext cx="1162403" cy="28274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493EBC1-430A-3F43-A003-071BBF6A8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199" y="2236155"/>
            <a:ext cx="1005321" cy="28274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ED36ABA-66F4-0248-89D9-3AB1A13D0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103" y="2236155"/>
            <a:ext cx="1005321" cy="28274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D0029926-C4D1-004B-90B8-B68595017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415" y="2236155"/>
            <a:ext cx="1005321" cy="28274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10F9548-B258-5545-ADF1-8FD301267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576" y="1811686"/>
            <a:ext cx="1162403" cy="28274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6CCF636-F009-B540-9AB7-32A2A5466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81" y="1811686"/>
            <a:ext cx="1162403" cy="28274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95C2EB8A-6131-DE49-8C5C-027F5889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46" y="1315868"/>
            <a:ext cx="1125349" cy="28330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6106BC66-C44D-9742-B1F7-BAE21D98A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103" y="1380446"/>
            <a:ext cx="1015180" cy="283306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374E47D-5DA7-3A47-9195-7B74B7D1E094}"/>
              </a:ext>
            </a:extLst>
          </p:cNvPr>
          <p:cNvSpPr txBox="1"/>
          <p:nvPr/>
        </p:nvSpPr>
        <p:spPr>
          <a:xfrm>
            <a:off x="1120690" y="826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初期条件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05682C5A-B322-914C-991C-151DA4B9E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7550" y="3289300"/>
            <a:ext cx="5969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7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294</Words>
  <Application>Microsoft Macintosh PowerPoint</Application>
  <PresentationFormat>ワイド画面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Monaco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ミカミ タイシ</dc:creator>
  <cp:lastModifiedBy>ミカミ タイシ</cp:lastModifiedBy>
  <cp:revision>15</cp:revision>
  <dcterms:created xsi:type="dcterms:W3CDTF">2020-12-10T01:35:02Z</dcterms:created>
  <dcterms:modified xsi:type="dcterms:W3CDTF">2020-12-17T08:43:41Z</dcterms:modified>
</cp:coreProperties>
</file>