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160"/>
        <p:guide orient="horz" pos="96"/>
        <p:guide orient="horz" pos="4224"/>
        <p:guide orient="horz" pos="3984"/>
        <p:guide orient="horz" pos="480"/>
        <p:guide pos="96"/>
        <p:guide pos="56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A5861-D8D3-458D-A628-0792BFE45828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2D03D-89F8-4693-A361-D1F7193B8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29677-98EF-4B6E-8177-6669A5864927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0A074-71AD-4F7A-A827-2A3E560931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839200" cy="5562600"/>
          </a:xfrm>
        </p:spPr>
        <p:txBody>
          <a:bodyPr/>
          <a:lstStyle>
            <a:lvl1pPr marL="177800" indent="-177800">
              <a:defRPr sz="1400">
                <a:latin typeface="Arial" pitchFamily="34" charset="0"/>
                <a:cs typeface="Arial" pitchFamily="34" charset="0"/>
              </a:defRPr>
            </a:lvl1pPr>
            <a:lvl2pPr marL="395288" indent="-163513">
              <a:defRPr sz="1200">
                <a:latin typeface="Arial" pitchFamily="34" charset="0"/>
                <a:cs typeface="Arial" pitchFamily="34" charset="0"/>
              </a:defRPr>
            </a:lvl2pPr>
            <a:lvl3pPr marL="627063" indent="-163513">
              <a:defRPr sz="1000">
                <a:latin typeface="Arial" pitchFamily="34" charset="0"/>
                <a:cs typeface="Arial" pitchFamily="34" charset="0"/>
              </a:defRPr>
            </a:lvl3pPr>
            <a:lvl4pPr marL="860425" indent="-177800">
              <a:defRPr sz="800">
                <a:latin typeface="Arial" pitchFamily="34" charset="0"/>
                <a:cs typeface="Arial" pitchFamily="34" charset="0"/>
              </a:defRPr>
            </a:lvl4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4334256" cy="5562600"/>
          </a:xfrm>
        </p:spPr>
        <p:txBody>
          <a:bodyPr/>
          <a:lstStyle>
            <a:lvl1pPr marL="177800" indent="-177800">
              <a:defRPr sz="1400">
                <a:latin typeface="Arial" pitchFamily="34" charset="0"/>
                <a:cs typeface="Arial" pitchFamily="34" charset="0"/>
              </a:defRPr>
            </a:lvl1pPr>
            <a:lvl2pPr marL="395288" indent="-163513">
              <a:defRPr sz="1200">
                <a:latin typeface="Arial" pitchFamily="34" charset="0"/>
                <a:cs typeface="Arial" pitchFamily="34" charset="0"/>
              </a:defRPr>
            </a:lvl2pPr>
            <a:lvl3pPr marL="627063" indent="-163513">
              <a:defRPr sz="1000">
                <a:latin typeface="Arial" pitchFamily="34" charset="0"/>
                <a:cs typeface="Arial" pitchFamily="34" charset="0"/>
              </a:defRPr>
            </a:lvl3pPr>
            <a:lvl4pPr marL="860425" indent="-177800">
              <a:defRPr sz="800">
                <a:latin typeface="Arial" pitchFamily="34" charset="0"/>
                <a:cs typeface="Arial" pitchFamily="34" charset="0"/>
              </a:defRPr>
            </a:lvl4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4657344" y="762000"/>
            <a:ext cx="4334256" cy="5562600"/>
          </a:xfrm>
        </p:spPr>
        <p:txBody>
          <a:bodyPr/>
          <a:lstStyle>
            <a:lvl1pPr marL="177800" indent="-177800">
              <a:defRPr sz="1400">
                <a:latin typeface="Arial" pitchFamily="34" charset="0"/>
                <a:cs typeface="Arial" pitchFamily="34" charset="0"/>
              </a:defRPr>
            </a:lvl1pPr>
            <a:lvl2pPr marL="395288" indent="-163513">
              <a:defRPr sz="1200">
                <a:latin typeface="Arial" pitchFamily="34" charset="0"/>
                <a:cs typeface="Arial" pitchFamily="34" charset="0"/>
              </a:defRPr>
            </a:lvl2pPr>
            <a:lvl3pPr marL="627063" indent="-163513">
              <a:defRPr sz="1000">
                <a:latin typeface="Arial" pitchFamily="34" charset="0"/>
                <a:cs typeface="Arial" pitchFamily="34" charset="0"/>
              </a:defRPr>
            </a:lvl3pPr>
            <a:lvl4pPr marL="860425" indent="-177800">
              <a:defRPr sz="800">
                <a:latin typeface="Arial" pitchFamily="34" charset="0"/>
                <a:cs typeface="Arial" pitchFamily="34" charset="0"/>
              </a:defRPr>
            </a:lvl4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44856" y="6408080"/>
            <a:ext cx="6858000" cy="18288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05800" y="6408080"/>
            <a:ext cx="685800" cy="18288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 flipV="1">
            <a:off x="152400" y="6351896"/>
            <a:ext cx="8839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8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nd.edu/business-on-the-frontlines-2012/files/2012/03/IMG_0547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Guatemala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Pack 1– Visit to the Cooperative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Drying Patio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4114800" cy="4525963"/>
          </a:xfrm>
        </p:spPr>
        <p:txBody>
          <a:bodyPr/>
          <a:lstStyle/>
          <a:p>
            <a:r>
              <a:rPr lang="en-US" dirty="0" smtClean="0"/>
              <a:t>The manager showing us where they dry the coffee beans from the farmers</a:t>
            </a:r>
          </a:p>
          <a:p>
            <a:r>
              <a:rPr lang="en-US" dirty="0" smtClean="0"/>
              <a:t>The “gold” coffee beans must be dried before they are ready for processing</a:t>
            </a:r>
          </a:p>
          <a:p>
            <a:r>
              <a:rPr lang="en-US" dirty="0" smtClean="0"/>
              <a:t>Large concrete patio just in back of the co-op building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838200"/>
            <a:ext cx="40386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Dry Mill</a:t>
            </a:r>
            <a:endParaRPr lang="en-US" dirty="0"/>
          </a:p>
        </p:txBody>
      </p:sp>
      <p:pic>
        <p:nvPicPr>
          <p:cNvPr id="6" name="Content Placeholder 5" descr="IMG_1166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0000"/>
          </a:blip>
          <a:stretch>
            <a:fillRect/>
          </a:stretch>
        </p:blipFill>
        <p:spPr>
          <a:xfrm>
            <a:off x="4876800" y="853281"/>
            <a:ext cx="3810000" cy="537209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990601"/>
            <a:ext cx="4114800" cy="198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77800" lvl="0" indent="-17780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Shiny new dry mill – gift from bishop’s friends in Italy</a:t>
            </a:r>
          </a:p>
          <a:p>
            <a:pPr marL="177800" lvl="0" indent="-17780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Currently operates 2/wk. year</a:t>
            </a:r>
          </a:p>
          <a:p>
            <a:pPr marL="177800" lvl="0" indent="-17780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Extra labor required during processing</a:t>
            </a:r>
          </a:p>
          <a:p>
            <a:pPr marL="177800" lvl="0" indent="-17780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Others in the area have approached the cooperative about processing their beans in the dry mill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3352800"/>
            <a:ext cx="4114800" cy="198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77800" lvl="0" indent="-17780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Possibly Insert Dry-mill economics here…..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Coffee for Export</a:t>
            </a:r>
            <a:endParaRPr lang="en-US" dirty="0"/>
          </a:p>
        </p:txBody>
      </p:sp>
      <p:pic>
        <p:nvPicPr>
          <p:cNvPr id="7" name="Picture 6" descr="IMG_05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789" y="819150"/>
            <a:ext cx="5261811" cy="3905250"/>
          </a:xfrm>
          <a:prstGeom prst="rect">
            <a:avLst/>
          </a:prstGeom>
        </p:spPr>
      </p:pic>
      <p:pic>
        <p:nvPicPr>
          <p:cNvPr id="4" name="Picture 3" descr="http://blogs.nd.edu/business-on-the-frontlines-2012/files/2012/03/IMG_0547-225x300.jpg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838200"/>
            <a:ext cx="3048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4876800"/>
            <a:ext cx="8534400" cy="1371600"/>
          </a:xfrm>
        </p:spPr>
        <p:txBody>
          <a:bodyPr/>
          <a:lstStyle/>
          <a:p>
            <a:r>
              <a:rPr lang="en-US" dirty="0" smtClean="0"/>
              <a:t>Above left: The cooperative has space to store the farmers’ processed coffee until it is ready for export</a:t>
            </a:r>
          </a:p>
          <a:p>
            <a:r>
              <a:rPr lang="en-US" dirty="0" smtClean="0"/>
              <a:t>Above right: The cooperative manager  </a:t>
            </a:r>
            <a:r>
              <a:rPr lang="en-US" dirty="0"/>
              <a:t>holding a coffee bag from the co-op's first export last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To date the cooperative has partnered with Green Mountain Coffee</a:t>
            </a:r>
          </a:p>
          <a:p>
            <a:r>
              <a:rPr lang="en-US" dirty="0" smtClean="0"/>
              <a:t>Amount exported last year: 1 Container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99</TotalTime>
  <Words>151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Origin</vt:lpstr>
      <vt:lpstr>Guatemala Case</vt:lpstr>
      <vt:lpstr>Drying Patio</vt:lpstr>
      <vt:lpstr>Dry Mill</vt:lpstr>
      <vt:lpstr>Coffee for Export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Guatemala Case</dc:title>
  <dc:creator>Xie, Jay Jia</dc:creator>
  <cp:lastModifiedBy>Holly</cp:lastModifiedBy>
  <cp:revision>44</cp:revision>
  <dcterms:created xsi:type="dcterms:W3CDTF">2006-08-16T00:00:00Z</dcterms:created>
  <dcterms:modified xsi:type="dcterms:W3CDTF">2013-09-10T02:44:04Z</dcterms:modified>
</cp:coreProperties>
</file>