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434" r:id="rId2"/>
    <p:sldId id="448" r:id="rId3"/>
    <p:sldId id="438" r:id="rId4"/>
    <p:sldId id="449" r:id="rId5"/>
    <p:sldId id="450" r:id="rId6"/>
    <p:sldId id="451" r:id="rId7"/>
    <p:sldId id="452" r:id="rId8"/>
    <p:sldId id="453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8427151-E892-9E48-A6BC-C693E00A4823}">
          <p14:sldIdLst>
            <p14:sldId id="434"/>
            <p14:sldId id="448"/>
            <p14:sldId id="438"/>
            <p14:sldId id="449"/>
            <p14:sldId id="450"/>
            <p14:sldId id="451"/>
            <p14:sldId id="452"/>
            <p14:sldId id="453"/>
          </p14:sldIdLst>
        </p14:section>
        <p14:section name="Old" id="{BAC7A1BF-F7CC-BD4F-9DEC-045D5E287C46}">
          <p14:sldIdLst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3C5"/>
    <a:srgbClr val="3B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1F6D62F-803A-4C1F-B0E7-1457DE7187F9}">
  <a:tblStyle styleId="{A1F6D62F-803A-4C1F-B0E7-1457DE7187F9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C02BC04-1D30-4BBC-8473-0B23BF8338F0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 autoAdjust="0"/>
    <p:restoredTop sz="94660"/>
  </p:normalViewPr>
  <p:slideViewPr>
    <p:cSldViewPr>
      <p:cViewPr varScale="1">
        <p:scale>
          <a:sx n="118" d="100"/>
          <a:sy n="118" d="100"/>
        </p:scale>
        <p:origin x="-776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94277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-lots of value in aggregator: want to (1) have the aggregator be pro-farmer,</a:t>
            </a:r>
            <a:r>
              <a:rPr lang="en-US" baseline="0" dirty="0" smtClean="0"/>
              <a:t> or (2) help farmer move into this portion of the value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3B83C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3B83C5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3B83C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33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3B83C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78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524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3B83C6"/>
                </a:solidFill>
              </a:rPr>
              <a:t>Team Guatemala</a:t>
            </a:r>
            <a:endParaRPr lang="en" sz="3600" b="1" dirty="0">
              <a:solidFill>
                <a:srgbClr val="3B83C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-19050"/>
            <a:ext cx="7010400" cy="4381500"/>
          </a:xfrm>
          <a:prstGeom prst="rect">
            <a:avLst/>
          </a:prstGeom>
        </p:spPr>
      </p:pic>
      <p:sp>
        <p:nvSpPr>
          <p:cNvPr id="4" name="Shape 55"/>
          <p:cNvSpPr txBox="1">
            <a:spLocks/>
          </p:cNvSpPr>
          <p:nvPr/>
        </p:nvSpPr>
        <p:spPr>
          <a:xfrm>
            <a:off x="4572000" y="4642951"/>
            <a:ext cx="5181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i="1" dirty="0" smtClean="0">
                <a:solidFill>
                  <a:srgbClr val="3B83C6"/>
                </a:solidFill>
                <a:latin typeface="Garamond"/>
                <a:cs typeface="Garamond"/>
              </a:rPr>
              <a:t>University of Notre Dame BUSINESS ON THE FRONTLINES</a:t>
            </a:r>
            <a:endParaRPr lang="en" sz="1400" i="1" dirty="0">
              <a:solidFill>
                <a:srgbClr val="3B83C6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771657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350"/>
            <a:ext cx="8229600" cy="857400"/>
          </a:xfrm>
        </p:spPr>
        <p:txBody>
          <a:bodyPr/>
          <a:lstStyle/>
          <a:p>
            <a:r>
              <a:rPr lang="en-US" dirty="0" smtClean="0"/>
              <a:t>Our Approach: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395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GOALS: Understand Our Beneficiaries &amp;  </a:t>
            </a:r>
          </a:p>
          <a:p>
            <a:r>
              <a:rPr lang="en-US" sz="1800" b="1" dirty="0" smtClean="0"/>
              <a:t>Trace the Guatemalan amaranth value chain</a:t>
            </a:r>
            <a:endParaRPr lang="en-US" sz="1800" b="1" dirty="0"/>
          </a:p>
        </p:txBody>
      </p:sp>
      <p:grpSp>
        <p:nvGrpSpPr>
          <p:cNvPr id="4" name="Group 4"/>
          <p:cNvGrpSpPr/>
          <p:nvPr/>
        </p:nvGrpSpPr>
        <p:grpSpPr>
          <a:xfrm>
            <a:off x="98135" y="1809749"/>
            <a:ext cx="8969664" cy="3276601"/>
            <a:chOff x="726406" y="2059693"/>
            <a:chExt cx="7480103" cy="3530669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 rot="16200000">
              <a:off x="6650759" y="3292475"/>
              <a:ext cx="2066925" cy="104457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89 w 21600"/>
                <a:gd name="T13" fmla="*/ 2189 h 21600"/>
                <a:gd name="T14" fmla="*/ 19411 w 21600"/>
                <a:gd name="T15" fmla="*/ 194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78" y="21600"/>
                  </a:lnTo>
                  <a:lnTo>
                    <a:pt x="2082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800000"/>
              <a:headEnd/>
              <a:tailEnd/>
            </a:ln>
          </p:spPr>
          <p:txBody>
            <a:bodyPr vert="eaVert" lIns="9144" tIns="9144" rIns="9144" bIns="9144" anchor="ctr"/>
            <a:lstStyle/>
            <a:p>
              <a:pPr algn="ctr">
                <a:defRPr/>
              </a:pPr>
              <a:r>
                <a:rPr lang="en-GB" altLang="ja-JP" sz="1400" b="1" dirty="0" smtClean="0">
                  <a:solidFill>
                    <a:schemeClr val="bg1"/>
                  </a:solidFill>
                  <a:ea typeface="ＭＳ Ｐゴシック" pitchFamily="50" charset="-128"/>
                </a:rPr>
                <a:t> Customers</a:t>
              </a:r>
            </a:p>
            <a:p>
              <a:pPr algn="ctr">
                <a:defRPr/>
              </a:pPr>
              <a:endParaRPr lang="en-GB" altLang="ja-JP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>
                <a:solidFill>
                  <a:schemeClr val="bg1"/>
                </a:solidFill>
                <a:ea typeface="ＭＳ Ｐゴシック" pitchFamily="50" charset="-128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16200000">
              <a:off x="5352184" y="3162300"/>
              <a:ext cx="2355850" cy="1304925"/>
            </a:xfrm>
            <a:custGeom>
              <a:avLst/>
              <a:gdLst>
                <a:gd name="T0" fmla="*/ 252318315 w 21600"/>
                <a:gd name="T1" fmla="*/ 46312661 h 21600"/>
                <a:gd name="T2" fmla="*/ 128472907 w 21600"/>
                <a:gd name="T3" fmla="*/ 92625257 h 21600"/>
                <a:gd name="T4" fmla="*/ 4627391 w 21600"/>
                <a:gd name="T5" fmla="*/ 46312661 h 21600"/>
                <a:gd name="T6" fmla="*/ 12847290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89 w 21600"/>
                <a:gd name="T13" fmla="*/ 2189 h 21600"/>
                <a:gd name="T14" fmla="*/ 19411 w 21600"/>
                <a:gd name="T15" fmla="*/ 194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78" y="21600"/>
                  </a:lnTo>
                  <a:lnTo>
                    <a:pt x="2082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800000"/>
              <a:headEnd/>
              <a:tailEnd/>
            </a:ln>
          </p:spPr>
          <p:txBody>
            <a:bodyPr vert="eaVert" lIns="9144" tIns="9144" rIns="9144" bIns="9144" anchor="ctr"/>
            <a:lstStyle/>
            <a:p>
              <a:pPr algn="ctr">
                <a:defRPr/>
              </a:pPr>
              <a:r>
                <a:rPr lang="en-GB" altLang="ja-JP" sz="1400" b="1" dirty="0" smtClean="0">
                  <a:solidFill>
                    <a:schemeClr val="bg1"/>
                  </a:solidFill>
                  <a:ea typeface="ＭＳ Ｐゴシック" pitchFamily="50" charset="-128"/>
                </a:rPr>
                <a:t>Bulk Buyers </a:t>
              </a:r>
              <a:r>
                <a:rPr lang="en-GB" altLang="ja-JP" sz="1200" b="1" dirty="0" smtClean="0">
                  <a:solidFill>
                    <a:schemeClr val="bg1"/>
                  </a:solidFill>
                  <a:ea typeface="ＭＳ Ｐゴシック" pitchFamily="50" charset="-128"/>
                </a:rPr>
                <a:t>(Local or Export)</a:t>
              </a:r>
            </a:p>
            <a:p>
              <a:pPr algn="ctr">
                <a:defRPr/>
              </a:pPr>
              <a:endParaRPr lang="en-GB" altLang="ja-JP" sz="1200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>
                <a:solidFill>
                  <a:schemeClr val="bg1"/>
                </a:solidFill>
                <a:ea typeface="ＭＳ Ｐゴシック" pitchFamily="50" charset="-128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6200000">
              <a:off x="3740813" y="2997725"/>
              <a:ext cx="2787650" cy="1568450"/>
            </a:xfrm>
            <a:custGeom>
              <a:avLst/>
              <a:gdLst>
                <a:gd name="T0" fmla="*/ 353288952 w 21600"/>
                <a:gd name="T1" fmla="*/ 66790009 h 21600"/>
                <a:gd name="T2" fmla="*/ 179884086 w 21600"/>
                <a:gd name="T3" fmla="*/ 133579940 h 21600"/>
                <a:gd name="T4" fmla="*/ 6479221 w 21600"/>
                <a:gd name="T5" fmla="*/ 66790009 h 21600"/>
                <a:gd name="T6" fmla="*/ 17988408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89 w 21600"/>
                <a:gd name="T13" fmla="*/ 2189 h 21600"/>
                <a:gd name="T14" fmla="*/ 19411 w 21600"/>
                <a:gd name="T15" fmla="*/ 194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78" y="21600"/>
                  </a:lnTo>
                  <a:lnTo>
                    <a:pt x="2082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noFill/>
              <a:miter lim="800000"/>
              <a:headEnd/>
              <a:tailEnd/>
            </a:ln>
          </p:spPr>
          <p:txBody>
            <a:bodyPr vert="eaVert" lIns="9144" tIns="9144" rIns="9144" bIns="9144" anchor="ctr"/>
            <a:lstStyle/>
            <a:p>
              <a:pPr algn="ctr">
                <a:defRPr/>
              </a:pPr>
              <a:r>
                <a:rPr lang="en-GB" altLang="ja-JP" sz="1400" b="1" dirty="0" smtClean="0">
                  <a:solidFill>
                    <a:schemeClr val="bg1"/>
                  </a:solidFill>
                  <a:ea typeface="ＭＳ Ｐゴシック" pitchFamily="50" charset="-128"/>
                </a:rPr>
                <a:t>Associations (Organizers)</a:t>
              </a:r>
            </a:p>
            <a:p>
              <a:pPr algn="ctr">
                <a:defRPr/>
              </a:pPr>
              <a:endParaRPr lang="en-GB" altLang="ja-JP" sz="1400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 smtClean="0">
                <a:solidFill>
                  <a:schemeClr val="bg1"/>
                </a:solidFill>
                <a:ea typeface="ＭＳ Ｐゴシック" pitchFamily="50" charset="-128"/>
              </a:endParaRPr>
            </a:p>
            <a:p>
              <a:pPr algn="ctr">
                <a:defRPr/>
              </a:pPr>
              <a:endParaRPr lang="en-GB" altLang="ja-JP" sz="1400" b="1" dirty="0">
                <a:solidFill>
                  <a:schemeClr val="bg1"/>
                </a:solidFill>
                <a:ea typeface="ＭＳ Ｐゴシック" pitchFamily="50" charset="-128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16200000">
              <a:off x="1921235" y="2988468"/>
              <a:ext cx="3290887" cy="165417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89 w 21600"/>
                <a:gd name="T13" fmla="*/ 2189 h 21600"/>
                <a:gd name="T14" fmla="*/ 19411 w 21600"/>
                <a:gd name="T15" fmla="*/ 194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78" y="21600"/>
                  </a:lnTo>
                  <a:lnTo>
                    <a:pt x="2082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</p:spPr>
          <p:txBody>
            <a:bodyPr vert="eaVert" lIns="9144" tIns="9144" rIns="9144" bIns="9144" anchor="ctr"/>
            <a:lstStyle/>
            <a:p>
              <a:pPr algn="ctr"/>
              <a:r>
                <a:rPr lang="en-GB" altLang="ja-JP" sz="1400" b="1" dirty="0" smtClean="0">
                  <a:solidFill>
                    <a:schemeClr val="bg1"/>
                  </a:solidFill>
                  <a:ea typeface="ＭＳ Ｐゴシック" charset="-128"/>
                </a:rPr>
                <a:t>Small Scale Farmers</a:t>
              </a: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sz="1400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sz="1400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sz="1400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sz="1400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sz="1400" b="1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 rot="16200000">
              <a:off x="-94889" y="2880988"/>
              <a:ext cx="3530669" cy="188807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89 w 21600"/>
                <a:gd name="T13" fmla="*/ 2189 h 21600"/>
                <a:gd name="T14" fmla="*/ 19411 w 21600"/>
                <a:gd name="T15" fmla="*/ 194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78" y="21600"/>
                  </a:lnTo>
                  <a:lnTo>
                    <a:pt x="2082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vert="eaVert" lIns="9144" tIns="9144" rIns="9144" bIns="9144" anchor="ctr"/>
            <a:lstStyle/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r>
                <a:rPr lang="en-GB" altLang="ja-JP" b="1" dirty="0" smtClean="0">
                  <a:solidFill>
                    <a:schemeClr val="bg1"/>
                  </a:solidFill>
                  <a:ea typeface="ＭＳ Ｐゴシック" charset="-128"/>
                </a:rPr>
                <a:t>Families / Individual Consumption</a:t>
              </a: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sz="1400" b="1" dirty="0" smtClean="0">
                <a:solidFill>
                  <a:schemeClr val="bg1"/>
                </a:solidFill>
                <a:ea typeface="ＭＳ Ｐゴシック" charset="-128"/>
              </a:endParaRPr>
            </a:p>
            <a:p>
              <a:pPr algn="ctr"/>
              <a:endParaRPr lang="en-GB" altLang="ja-JP" sz="1400" b="1" dirty="0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11" name="Picture 10" descr="DSCN19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00329" y="2962280"/>
            <a:ext cx="1904994" cy="1428746"/>
          </a:xfrm>
          <a:prstGeom prst="rect">
            <a:avLst/>
          </a:prstGeom>
        </p:spPr>
      </p:pic>
      <p:pic>
        <p:nvPicPr>
          <p:cNvPr id="13" name="Picture 12" descr="IMG_3740.jpg"/>
          <p:cNvPicPr>
            <a:picLocks noChangeAspect="1"/>
          </p:cNvPicPr>
          <p:nvPr/>
        </p:nvPicPr>
        <p:blipFill>
          <a:blip r:embed="rId3"/>
          <a:srcRect t="6176" r="29338"/>
          <a:stretch>
            <a:fillRect/>
          </a:stretch>
        </p:blipFill>
        <p:spPr>
          <a:xfrm>
            <a:off x="304800" y="2724150"/>
            <a:ext cx="1759957" cy="1752600"/>
          </a:xfrm>
          <a:prstGeom prst="rect">
            <a:avLst/>
          </a:prstGeom>
        </p:spPr>
      </p:pic>
      <p:pic>
        <p:nvPicPr>
          <p:cNvPr id="14" name="Picture 13" descr="IMG_2952.JPG"/>
          <p:cNvPicPr>
            <a:picLocks noChangeAspect="1"/>
          </p:cNvPicPr>
          <p:nvPr/>
        </p:nvPicPr>
        <p:blipFill>
          <a:blip r:embed="rId4"/>
          <a:srcRect l="61875" t="30000" b="3750"/>
          <a:stretch>
            <a:fillRect/>
          </a:stretch>
        </p:blipFill>
        <p:spPr>
          <a:xfrm>
            <a:off x="8108474" y="3105150"/>
            <a:ext cx="730726" cy="952259"/>
          </a:xfrm>
          <a:prstGeom prst="rect">
            <a:avLst/>
          </a:prstGeom>
        </p:spPr>
      </p:pic>
      <p:pic>
        <p:nvPicPr>
          <p:cNvPr id="17" name="Picture 16" descr="DSCN1925.jpg"/>
          <p:cNvPicPr>
            <a:picLocks noChangeAspect="1"/>
          </p:cNvPicPr>
          <p:nvPr/>
        </p:nvPicPr>
        <p:blipFill>
          <a:blip r:embed="rId5"/>
          <a:srcRect l="15625" t="8681" r="6510" b="6944"/>
          <a:stretch>
            <a:fillRect/>
          </a:stretch>
        </p:blipFill>
        <p:spPr>
          <a:xfrm rot="5400000">
            <a:off x="7085086" y="3320989"/>
            <a:ext cx="677359" cy="550482"/>
          </a:xfrm>
          <a:prstGeom prst="rect">
            <a:avLst/>
          </a:prstGeom>
        </p:spPr>
      </p:pic>
      <p:pic>
        <p:nvPicPr>
          <p:cNvPr id="19" name="Picture 18" descr="images.jpeg"/>
          <p:cNvPicPr>
            <a:picLocks noChangeAspect="1"/>
          </p:cNvPicPr>
          <p:nvPr/>
        </p:nvPicPr>
        <p:blipFill>
          <a:blip r:embed="rId6"/>
          <a:srcRect l="28800" t="6400" r="28800" b="6400"/>
          <a:stretch>
            <a:fillRect/>
          </a:stretch>
        </p:blipFill>
        <p:spPr>
          <a:xfrm>
            <a:off x="6520575" y="3146485"/>
            <a:ext cx="566025" cy="8730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800350"/>
            <a:ext cx="533400" cy="635000"/>
          </a:xfrm>
          <a:prstGeom prst="rect">
            <a:avLst/>
          </a:prstGeom>
        </p:spPr>
      </p:pic>
      <p:pic>
        <p:nvPicPr>
          <p:cNvPr id="23" name="Picture 22" descr="Screen shot 2014-03-13 at 8.31.03 AM.png"/>
          <p:cNvPicPr>
            <a:picLocks noChangeAspect="1"/>
          </p:cNvPicPr>
          <p:nvPr/>
        </p:nvPicPr>
        <p:blipFill>
          <a:blip r:embed="rId8"/>
          <a:srcRect l="11576" r="4630"/>
          <a:stretch>
            <a:fillRect/>
          </a:stretch>
        </p:blipFill>
        <p:spPr>
          <a:xfrm>
            <a:off x="4706562" y="2784124"/>
            <a:ext cx="703638" cy="702026"/>
          </a:xfrm>
          <a:prstGeom prst="rect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400" y="3665913"/>
            <a:ext cx="1371600" cy="429837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343400" y="3181350"/>
            <a:ext cx="304800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172200" y="3181350"/>
            <a:ext cx="304800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772400" y="3181350"/>
            <a:ext cx="304800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62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Findings &amp; Recommendations</a:t>
            </a:r>
            <a:endParaRPr lang="en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81000" y="1236643"/>
            <a:ext cx="2209800" cy="914400"/>
          </a:xfrm>
          <a:prstGeom prst="homePlate">
            <a:avLst>
              <a:gd name="adj" fmla="val 57244"/>
            </a:avLst>
          </a:prstGeom>
          <a:solidFill>
            <a:schemeClr val="accent6"/>
          </a:solidFill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anchor="ctr"/>
          <a:lstStyle/>
          <a:p>
            <a:pPr marL="82550" indent="-82550"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1236643"/>
            <a:ext cx="8458200" cy="914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142875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Amaranth is a viable intervention for addressing malnutrition and improving livelihoods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381000" y="3217843"/>
            <a:ext cx="2209800" cy="838200"/>
          </a:xfrm>
          <a:prstGeom prst="homePlate">
            <a:avLst>
              <a:gd name="adj" fmla="val 57244"/>
            </a:avLst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82550" indent="-82550"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3217843"/>
            <a:ext cx="8458200" cy="838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50768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Conclusion #1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344644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Conclusion #3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3483173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critical gap in the value chain is at the association/organizer level. 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381000" y="2227243"/>
            <a:ext cx="2209800" cy="914400"/>
          </a:xfrm>
          <a:prstGeom prst="homePlate">
            <a:avLst>
              <a:gd name="adj" fmla="val 57244"/>
            </a:avLst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82550" indent="-82550"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2227243"/>
            <a:ext cx="8458200" cy="914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400" y="253204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Conclusion #2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7000" y="242953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critical factors are seed selection, technical training, dietary change and strong organizational structure.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381000" y="4132243"/>
            <a:ext cx="2209800" cy="914400"/>
          </a:xfrm>
          <a:prstGeom prst="homePlate">
            <a:avLst>
              <a:gd name="adj" fmla="val 57244"/>
            </a:avLst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82550" indent="-82550"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000" y="4132243"/>
            <a:ext cx="8458200" cy="914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" y="440055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Conclusion #4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3200" y="433453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Significant value creation and capture can happen at the association/organizer level.</a:t>
            </a:r>
          </a:p>
        </p:txBody>
      </p:sp>
    </p:spTree>
    <p:extLst>
      <p:ext uri="{BB962C8B-B14F-4D97-AF65-F5344CB8AC3E}">
        <p14:creationId xmlns:p14="http://schemas.microsoft.com/office/powerpoint/2010/main" val="876622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62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Findings &amp; Recommendations</a:t>
            </a:r>
            <a:endParaRPr lang="en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81000" y="1236643"/>
            <a:ext cx="2209800" cy="914400"/>
          </a:xfrm>
          <a:prstGeom prst="homePlate">
            <a:avLst>
              <a:gd name="adj" fmla="val 57244"/>
            </a:avLst>
          </a:prstGeom>
          <a:solidFill>
            <a:schemeClr val="accent6"/>
          </a:solidFill>
          <a:ln w="9525" algn="ctr">
            <a:solidFill>
              <a:schemeClr val="accent6"/>
            </a:solidFill>
            <a:miter lim="800000"/>
            <a:headEnd/>
            <a:tailEnd/>
          </a:ln>
        </p:spPr>
        <p:txBody>
          <a:bodyPr anchor="ctr"/>
          <a:lstStyle/>
          <a:p>
            <a:pPr marL="82550" indent="-82550"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1236643"/>
            <a:ext cx="8458200" cy="914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1312843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Supporting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amaranth</a:t>
            </a:r>
            <a:r>
              <a:rPr lang="en-US" b="1" u="sng" dirty="0" smtClean="0">
                <a:solidFill>
                  <a:srgbClr val="AC2D3B"/>
                </a:solidFill>
              </a:rPr>
              <a:t> cultivation </a:t>
            </a:r>
            <a:r>
              <a:rPr lang="en-US" dirty="0" smtClean="0"/>
              <a:t>in rural communities </a:t>
            </a:r>
            <a:r>
              <a:rPr lang="en-US" b="1" u="sng" dirty="0" smtClean="0">
                <a:solidFill>
                  <a:srgbClr val="AC2D3B"/>
                </a:solidFill>
              </a:rPr>
              <a:t>is a viable strategy</a:t>
            </a:r>
            <a:r>
              <a:rPr lang="en-US" dirty="0" smtClean="0"/>
              <a:t> to address malnutrition and improve standards of living, by forming the cornerstone of a </a:t>
            </a:r>
            <a:r>
              <a:rPr lang="en-US" b="1" dirty="0" smtClean="0">
                <a:solidFill>
                  <a:srgbClr val="AC2D3B"/>
                </a:solidFill>
              </a:rPr>
              <a:t>nutrient-rich and economically attractive value chain.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381000" y="3217843"/>
            <a:ext cx="2209800" cy="838200"/>
          </a:xfrm>
          <a:prstGeom prst="homePlate">
            <a:avLst>
              <a:gd name="adj" fmla="val 57244"/>
            </a:avLst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82550" indent="-82550"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3217843"/>
            <a:ext cx="8458200" cy="838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50768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Conclusion #1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344644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Conclusion #3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3241179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value chain analysis revealed a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critical gap at the association/organizer level</a:t>
            </a:r>
            <a:r>
              <a:rPr lang="en-US" dirty="0" smtClean="0"/>
              <a:t>, which may prevent small farmers from accessing markets.  We believe this is gap creates a clear opportunity for CRS intervention. 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381000" y="2227243"/>
            <a:ext cx="2209800" cy="914400"/>
          </a:xfrm>
          <a:prstGeom prst="homePlate">
            <a:avLst>
              <a:gd name="adj" fmla="val 57244"/>
            </a:avLst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82550" indent="-82550"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2227243"/>
            <a:ext cx="8458200" cy="914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400" y="253204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Conclusion #2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7000" y="2227243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cases we examined, the </a:t>
            </a:r>
            <a:r>
              <a:rPr lang="en-US" b="1" dirty="0" smtClean="0">
                <a:solidFill>
                  <a:srgbClr val="AC2D3B"/>
                </a:solidFill>
              </a:rPr>
              <a:t>factors most critical </a:t>
            </a:r>
            <a:r>
              <a:rPr lang="en-US" dirty="0" smtClean="0"/>
              <a:t>to the success of an amaranth project include </a:t>
            </a:r>
            <a:r>
              <a:rPr lang="en-US" b="1" dirty="0" smtClean="0">
                <a:solidFill>
                  <a:srgbClr val="AC2D3B"/>
                </a:solidFill>
              </a:rPr>
              <a:t>seed selection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AC2D3B"/>
                </a:solidFill>
              </a:rPr>
              <a:t>technical training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AC2D3B"/>
                </a:solidFill>
              </a:rPr>
              <a:t>dietary behavioral change </a:t>
            </a:r>
            <a:r>
              <a:rPr lang="en-US" dirty="0" smtClean="0"/>
              <a:t>programs, </a:t>
            </a:r>
            <a:r>
              <a:rPr lang="en-US" b="1" dirty="0" smtClean="0">
                <a:solidFill>
                  <a:srgbClr val="AC2D3B"/>
                </a:solidFill>
              </a:rPr>
              <a:t>strong organization </a:t>
            </a:r>
            <a:r>
              <a:rPr lang="en-US" dirty="0" smtClean="0"/>
              <a:t>led by well-trained leadership, and an eventual path to market. 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381000" y="4132243"/>
            <a:ext cx="2209800" cy="914400"/>
          </a:xfrm>
          <a:prstGeom prst="homePlate">
            <a:avLst>
              <a:gd name="adj" fmla="val 57244"/>
            </a:avLst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82550" indent="-82550"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000" y="4132243"/>
            <a:ext cx="8458200" cy="9144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" y="440055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Conclusion #4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3200" y="4132243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Significant value creation &amp; capture happens at the association/organizer level </a:t>
            </a:r>
            <a:r>
              <a:rPr lang="en-US" dirty="0" smtClean="0"/>
              <a:t>of the value chain.  After farmers have been successfully connected to markets, </a:t>
            </a:r>
            <a:r>
              <a:rPr lang="en-US" b="1" dirty="0" smtClean="0">
                <a:solidFill>
                  <a:srgbClr val="AC2D3B"/>
                </a:solidFill>
              </a:rPr>
              <a:t>a good next step </a:t>
            </a:r>
            <a:r>
              <a:rPr lang="en-US" dirty="0" smtClean="0"/>
              <a:t>would be supporting them to move further up the value chain into these value-added activities. </a:t>
            </a:r>
          </a:p>
        </p:txBody>
      </p:sp>
    </p:spTree>
    <p:extLst>
      <p:ext uri="{BB962C8B-B14F-4D97-AF65-F5344CB8AC3E}">
        <p14:creationId xmlns:p14="http://schemas.microsoft.com/office/powerpoint/2010/main" val="3402064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350"/>
            <a:ext cx="8229600" cy="857400"/>
          </a:xfrm>
        </p:spPr>
        <p:txBody>
          <a:bodyPr/>
          <a:lstStyle/>
          <a:p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1352550"/>
            <a:ext cx="1864298" cy="1600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Farmer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3102" y="1352550"/>
            <a:ext cx="1864298" cy="16002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Association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22501" y="1352550"/>
            <a:ext cx="1864298" cy="160020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Retail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007298" y="2152650"/>
            <a:ext cx="9958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5867400" y="2152650"/>
            <a:ext cx="9551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DSCN198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14475" y="1876425"/>
            <a:ext cx="1143000" cy="857250"/>
          </a:xfrm>
          <a:prstGeom prst="rect">
            <a:avLst/>
          </a:prstGeom>
        </p:spPr>
      </p:pic>
      <p:pic>
        <p:nvPicPr>
          <p:cNvPr id="23" name="Picture 22" descr="IMG_2952.JPG"/>
          <p:cNvPicPr>
            <a:picLocks noChangeAspect="1"/>
          </p:cNvPicPr>
          <p:nvPr/>
        </p:nvPicPr>
        <p:blipFill>
          <a:blip r:embed="rId4"/>
          <a:srcRect l="61875" t="30000" b="3750"/>
          <a:stretch>
            <a:fillRect/>
          </a:stretch>
        </p:blipFill>
        <p:spPr>
          <a:xfrm>
            <a:off x="7352507" y="1733550"/>
            <a:ext cx="877093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025" y="1745961"/>
            <a:ext cx="501639" cy="597189"/>
          </a:xfrm>
          <a:prstGeom prst="rect">
            <a:avLst/>
          </a:prstGeom>
        </p:spPr>
      </p:pic>
      <p:pic>
        <p:nvPicPr>
          <p:cNvPr id="27" name="Picture 26" descr="Screen shot 2014-03-13 at 8.31.03 AM.png"/>
          <p:cNvPicPr>
            <a:picLocks noChangeAspect="1"/>
          </p:cNvPicPr>
          <p:nvPr/>
        </p:nvPicPr>
        <p:blipFill>
          <a:blip r:embed="rId6"/>
          <a:srcRect l="11576" r="4630"/>
          <a:stretch>
            <a:fillRect/>
          </a:stretch>
        </p:blipFill>
        <p:spPr>
          <a:xfrm>
            <a:off x="4294170" y="1767169"/>
            <a:ext cx="577304" cy="575981"/>
          </a:xfrm>
          <a:prstGeom prst="rect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8464" y="2495550"/>
            <a:ext cx="1125337" cy="35266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05200" y="462915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41915"/>
              </p:ext>
            </p:extLst>
          </p:nvPr>
        </p:nvGraphicFramePr>
        <p:xfrm>
          <a:off x="152400" y="3364230"/>
          <a:ext cx="8610599" cy="1158239"/>
        </p:xfrm>
        <a:graphic>
          <a:graphicData uri="http://schemas.openxmlformats.org/drawingml/2006/table">
            <a:tbl>
              <a:tblPr/>
              <a:tblGrid>
                <a:gridCol w="990600"/>
                <a:gridCol w="1905000"/>
                <a:gridCol w="990600"/>
                <a:gridCol w="1828800"/>
                <a:gridCol w="990600"/>
                <a:gridCol w="190499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1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per pound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Farmer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Value</a:t>
                      </a:r>
                      <a:r>
                        <a:rPr lang="en-US" sz="105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added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Menlo Regular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Aggregator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Value</a:t>
                      </a:r>
                      <a:r>
                        <a:rPr lang="en-US" sz="105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added</a:t>
                      </a:r>
                      <a:endParaRPr lang="en-US" sz="4400" b="0" i="1" u="none" strike="noStrike" dirty="0" smtClean="0">
                        <a:solidFill>
                          <a:srgbClr val="000000"/>
                        </a:solidFill>
                        <a:effectLst/>
                        <a:latin typeface="Menlo Regular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Resale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Cruda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nlo Regular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GTQ 10.00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120%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GTQ 22.00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-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-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Harina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nlo Regular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-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125%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GTQ 22.50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85%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GTQ 41.69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Poporopo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nlo Regular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-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385%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GTQ 48.50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55%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GTQ 75.20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Alegria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nlo Regular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-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203%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GTQ 30.30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133%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nlo Regular"/>
                        </a:rPr>
                        <a:t> GTQ 70.71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1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CRS Guatemala deliverables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Business plan for small farmer; farming association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National market study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Supplying to CSR – oriented companies (</a:t>
            </a:r>
            <a:r>
              <a:rPr lang="en-US" sz="2400" dirty="0" err="1" smtClean="0"/>
              <a:t>Tortrix</a:t>
            </a:r>
            <a:r>
              <a:rPr lang="en-US" sz="2400" dirty="0" smtClean="0"/>
              <a:t>, Cliff, etc.)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More public-sector purchase opportunities?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Post-harvest storage practices</a:t>
            </a:r>
          </a:p>
          <a:p>
            <a:pPr lvl="1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24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It’s feasible and can make people healthier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Here’s how to do it</a:t>
            </a:r>
            <a:endParaRPr lang="en-US" sz="2400" dirty="0" smtClean="0"/>
          </a:p>
          <a:p>
            <a:pPr lvl="1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1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There’s real value to be made in amaranth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…let us talk you through how to help farmers realize this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77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Aggregators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Co-op vs. association vs. entrepreneur, etc…</a:t>
            </a:r>
            <a:endParaRPr lang="en-US" sz="2400" dirty="0" smtClean="0"/>
          </a:p>
          <a:p>
            <a:pPr lvl="1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02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350"/>
            <a:ext cx="8229600" cy="857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80634"/>
            <a:ext cx="8382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How might CRS &amp; their </a:t>
            </a:r>
            <a:r>
              <a:rPr lang="en-US" sz="2800" b="1" dirty="0" smtClean="0">
                <a:solidFill>
                  <a:schemeClr val="tx1"/>
                </a:solidFill>
              </a:rPr>
              <a:t>partners use </a:t>
            </a:r>
            <a:r>
              <a:rPr lang="en-US" sz="2800" b="1" dirty="0">
                <a:solidFill>
                  <a:schemeClr val="tx1"/>
                </a:solidFill>
              </a:rPr>
              <a:t>amaranth </a:t>
            </a:r>
            <a:r>
              <a:rPr lang="en-US" sz="2800" b="1" dirty="0" smtClean="0">
                <a:solidFill>
                  <a:schemeClr val="tx1"/>
                </a:solidFill>
              </a:rPr>
              <a:t>among poor farming families to: </a:t>
            </a: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mprove </a:t>
            </a:r>
            <a:r>
              <a:rPr lang="en-US" sz="2800" b="1" dirty="0" smtClean="0">
                <a:solidFill>
                  <a:schemeClr val="tx1"/>
                </a:solidFill>
              </a:rPr>
              <a:t>early childhood nutrition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ncrease farming family income by </a:t>
            </a:r>
            <a:r>
              <a:rPr lang="en-US" sz="2800" b="1" dirty="0" smtClean="0">
                <a:solidFill>
                  <a:schemeClr val="tx1"/>
                </a:solidFill>
              </a:rPr>
              <a:t>connecting to markets to </a:t>
            </a:r>
            <a:r>
              <a:rPr lang="en-US" sz="2800" b="1" dirty="0" smtClean="0">
                <a:solidFill>
                  <a:schemeClr val="tx1"/>
                </a:solidFill>
              </a:rPr>
              <a:t>sell surplus crops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0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Amaranth project is viable</a:t>
            </a:r>
            <a:endParaRPr lang="en-US" sz="1800" dirty="0" smtClean="0"/>
          </a:p>
          <a:p>
            <a:pPr lvl="2">
              <a:buFont typeface="Arial"/>
              <a:buChar char="•"/>
            </a:pPr>
            <a:r>
              <a:rPr lang="en-US" sz="1800" dirty="0" smtClean="0"/>
              <a:t>Nutrition</a:t>
            </a:r>
            <a:r>
              <a:rPr lang="en-US" sz="1800" dirty="0"/>
              <a:t> </a:t>
            </a:r>
            <a:r>
              <a:rPr lang="en-US" sz="1800" dirty="0" smtClean="0"/>
              <a:t>benefit (data)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Market is attractive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Association</a:t>
            </a:r>
          </a:p>
          <a:p>
            <a:pPr lvl="2">
              <a:buFont typeface="Arial"/>
              <a:buChar char="•"/>
            </a:pPr>
            <a:r>
              <a:rPr lang="en-US" sz="1800" dirty="0"/>
              <a:t>People will eat it (behavior change)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Aggregators connect to markets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Significant value add to farmers for processing</a:t>
            </a:r>
          </a:p>
          <a:p>
            <a:pPr lvl="2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66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Amaranth Nutrition Benefit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Slide 14 (Jess reformatting)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Kerri’s graphs</a:t>
            </a:r>
          </a:p>
          <a:p>
            <a:pPr lvl="2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7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Amaranth Market is Attractive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Demand exceeds supply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Profit potential ~3x &gt; corn</a:t>
            </a:r>
          </a:p>
          <a:p>
            <a:pPr lvl="1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53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People Will Eat Amaranth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Behavior change</a:t>
            </a:r>
          </a:p>
          <a:p>
            <a:pPr lvl="2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53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“Aggregators” Connect to Markets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Associations as strongest model we researched…</a:t>
            </a:r>
          </a:p>
          <a:p>
            <a:pPr lvl="2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6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857400"/>
          </a:xfrm>
        </p:spPr>
        <p:txBody>
          <a:bodyPr/>
          <a:lstStyle/>
          <a:p>
            <a:r>
              <a:rPr lang="en-US" dirty="0" smtClean="0"/>
              <a:t>Value Add from Associations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00150"/>
            <a:ext cx="8915400" cy="3725699"/>
          </a:xfrm>
        </p:spPr>
        <p:txBody>
          <a:bodyPr/>
          <a:lstStyle/>
          <a:p>
            <a:pPr>
              <a:buFont typeface="Arial"/>
              <a:buChar char="•"/>
            </a:pPr>
            <a:endParaRPr lang="en-US" sz="2400" dirty="0" smtClean="0"/>
          </a:p>
          <a:p>
            <a:pPr marL="895350" lvl="1" indent="-285750">
              <a:buFont typeface="Arial"/>
              <a:buChar char="•"/>
            </a:pPr>
            <a:r>
              <a:rPr lang="en-US" sz="1800" dirty="0" smtClean="0"/>
              <a:t>Value add can be passed to farmers if the can do more post-processing</a:t>
            </a:r>
          </a:p>
          <a:p>
            <a:pPr lvl="2">
              <a:buFont typeface="Arial"/>
              <a:buChar char="•"/>
            </a:pPr>
            <a:endParaRPr lang="en-US" sz="1800" dirty="0" smtClean="0"/>
          </a:p>
          <a:p>
            <a:pPr lvl="2"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64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350"/>
            <a:ext cx="8229600" cy="857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596806"/>
            <a:ext cx="73914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How might CRS &amp; their </a:t>
            </a:r>
            <a:r>
              <a:rPr lang="en-US" sz="2800" b="1" dirty="0" smtClean="0">
                <a:solidFill>
                  <a:schemeClr val="tx1"/>
                </a:solidFill>
              </a:rPr>
              <a:t>partners use </a:t>
            </a:r>
            <a:r>
              <a:rPr lang="en-US" sz="2800" b="1" dirty="0">
                <a:solidFill>
                  <a:schemeClr val="tx1"/>
                </a:solidFill>
              </a:rPr>
              <a:t>amaranth </a:t>
            </a:r>
            <a:r>
              <a:rPr lang="en-US" sz="2800" b="1" dirty="0" smtClean="0">
                <a:solidFill>
                  <a:schemeClr val="tx1"/>
                </a:solidFill>
              </a:rPr>
              <a:t>among poor farming families to: </a:t>
            </a: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mprove </a:t>
            </a:r>
            <a:r>
              <a:rPr lang="en-US" sz="2800" b="1" dirty="0" smtClean="0">
                <a:solidFill>
                  <a:schemeClr val="tx1"/>
                </a:solidFill>
              </a:rPr>
              <a:t>early childhood nutrition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ncrease income by </a:t>
            </a:r>
            <a:r>
              <a:rPr lang="en-US" sz="2800" b="1" dirty="0" smtClean="0">
                <a:solidFill>
                  <a:schemeClr val="tx1"/>
                </a:solidFill>
              </a:rPr>
              <a:t>connecting farmers to markets to </a:t>
            </a:r>
            <a:r>
              <a:rPr lang="en-US" sz="2800" b="1" dirty="0" smtClean="0">
                <a:solidFill>
                  <a:schemeClr val="tx1"/>
                </a:solidFill>
              </a:rPr>
              <a:t>sell surplus crops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6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641</Words>
  <Application>Microsoft Macintosh PowerPoint</Application>
  <PresentationFormat>On-screen Show (16:9)</PresentationFormat>
  <Paragraphs>176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biz</vt:lpstr>
      <vt:lpstr>PowerPoint Presentation</vt:lpstr>
      <vt:lpstr>Problem Statement</vt:lpstr>
      <vt:lpstr>outline</vt:lpstr>
      <vt:lpstr>Amaranth Nutrition Benefit</vt:lpstr>
      <vt:lpstr>Amaranth Market is Attractive</vt:lpstr>
      <vt:lpstr>People Will Eat Amaranth</vt:lpstr>
      <vt:lpstr>“Aggregators” Connect to Markets</vt:lpstr>
      <vt:lpstr>Value Add from Associations</vt:lpstr>
      <vt:lpstr>Problem Statement</vt:lpstr>
      <vt:lpstr>Our Approach: </vt:lpstr>
      <vt:lpstr>Findings &amp; Recommendations</vt:lpstr>
      <vt:lpstr>Findings &amp; Recommendations</vt:lpstr>
      <vt:lpstr>Value Chain</vt:lpstr>
      <vt:lpstr>Future Work</vt:lpstr>
      <vt:lpstr>Nutrition</vt:lpstr>
      <vt:lpstr>Economics</vt:lpstr>
      <vt:lpstr>Aggregators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Guatemala       Amaranth Project</dc:title>
  <dc:creator>Jessica Bonanno</dc:creator>
  <cp:lastModifiedBy>Matthew Kudija</cp:lastModifiedBy>
  <cp:revision>82</cp:revision>
  <dcterms:created xsi:type="dcterms:W3CDTF">2014-03-13T19:24:56Z</dcterms:created>
  <dcterms:modified xsi:type="dcterms:W3CDTF">2014-04-02T00:32:42Z</dcterms:modified>
</cp:coreProperties>
</file>