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8"/>
    <p:restoredTop sz="94699"/>
  </p:normalViewPr>
  <p:slideViewPr>
    <p:cSldViewPr snapToGrid="0">
      <p:cViewPr>
        <p:scale>
          <a:sx n="120" d="100"/>
          <a:sy n="120" d="100"/>
        </p:scale>
        <p:origin x="1608"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66D36-C92D-2C4F-B296-EBD08B82C88C}" type="datetimeFigureOut">
              <a:rPr lang="en-CA" smtClean="0"/>
              <a:t>2023-02-27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54091-F886-A34D-875D-BEAFF603E8B6}" type="slidenum">
              <a:rPr lang="en-CA" smtClean="0"/>
              <a:t>‹#›</a:t>
            </a:fld>
            <a:endParaRPr lang="en-CA"/>
          </a:p>
        </p:txBody>
      </p:sp>
    </p:spTree>
    <p:extLst>
      <p:ext uri="{BB962C8B-B14F-4D97-AF65-F5344CB8AC3E}">
        <p14:creationId xmlns:p14="http://schemas.microsoft.com/office/powerpoint/2010/main" val="2921490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C254091-F886-A34D-875D-BEAFF603E8B6}" type="slidenum">
              <a:rPr lang="en-CA" smtClean="0"/>
              <a:t>5</a:t>
            </a:fld>
            <a:endParaRPr lang="en-CA"/>
          </a:p>
        </p:txBody>
      </p:sp>
    </p:spTree>
    <p:extLst>
      <p:ext uri="{BB962C8B-B14F-4D97-AF65-F5344CB8AC3E}">
        <p14:creationId xmlns:p14="http://schemas.microsoft.com/office/powerpoint/2010/main" val="151246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C254091-F886-A34D-875D-BEAFF603E8B6}" type="slidenum">
              <a:rPr lang="en-CA" smtClean="0"/>
              <a:t>7</a:t>
            </a:fld>
            <a:endParaRPr lang="en-CA"/>
          </a:p>
        </p:txBody>
      </p:sp>
    </p:spTree>
    <p:extLst>
      <p:ext uri="{BB962C8B-B14F-4D97-AF65-F5344CB8AC3E}">
        <p14:creationId xmlns:p14="http://schemas.microsoft.com/office/powerpoint/2010/main" val="428920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B654BD4-84FE-5E43-866F-CD05346CFDF3}" type="datetimeFigureOut">
              <a:rPr lang="en-CA" smtClean="0"/>
              <a:t>2023-02-27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592233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B654BD4-84FE-5E43-866F-CD05346CFDF3}" type="datetimeFigureOut">
              <a:rPr lang="en-CA" smtClean="0"/>
              <a:t>2023-02-27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402007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B654BD4-84FE-5E43-866F-CD05346CFDF3}" type="datetimeFigureOut">
              <a:rPr lang="en-CA" smtClean="0"/>
              <a:t>2023-02-27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D2607-94CC-7848-AA21-2C57A8480A48}"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0486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B654BD4-84FE-5E43-866F-CD05346CFDF3}" type="datetimeFigureOut">
              <a:rPr lang="en-CA" smtClean="0"/>
              <a:t>2023-02-27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307804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B654BD4-84FE-5E43-866F-CD05346CFDF3}" type="datetimeFigureOut">
              <a:rPr lang="en-CA" smtClean="0"/>
              <a:t>2023-02-27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D2607-94CC-7848-AA21-2C57A8480A48}"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9549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B654BD4-84FE-5E43-866F-CD05346CFDF3}" type="datetimeFigureOut">
              <a:rPr lang="en-CA" smtClean="0"/>
              <a:t>2023-02-27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2341166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B654BD4-84FE-5E43-866F-CD05346CFDF3}" type="datetimeFigureOut">
              <a:rPr lang="en-CA" smtClean="0"/>
              <a:t>2023-02-27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2299473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B654BD4-84FE-5E43-866F-CD05346CFDF3}" type="datetimeFigureOut">
              <a:rPr lang="en-CA" smtClean="0"/>
              <a:t>2023-02-27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283535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B654BD4-84FE-5E43-866F-CD05346CFDF3}" type="datetimeFigureOut">
              <a:rPr lang="en-CA" smtClean="0"/>
              <a:t>2023-02-27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39257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B654BD4-84FE-5E43-866F-CD05346CFDF3}" type="datetimeFigureOut">
              <a:rPr lang="en-CA" smtClean="0"/>
              <a:t>2023-02-27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344868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B654BD4-84FE-5E43-866F-CD05346CFDF3}" type="datetimeFigureOut">
              <a:rPr lang="en-CA" smtClean="0"/>
              <a:t>2023-02-27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325528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B654BD4-84FE-5E43-866F-CD05346CFDF3}" type="datetimeFigureOut">
              <a:rPr lang="en-CA" smtClean="0"/>
              <a:t>2023-02-27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14557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B654BD4-84FE-5E43-866F-CD05346CFDF3}" type="datetimeFigureOut">
              <a:rPr lang="en-CA" smtClean="0"/>
              <a:t>2023-02-27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121818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54BD4-84FE-5E43-866F-CD05346CFDF3}" type="datetimeFigureOut">
              <a:rPr lang="en-CA" smtClean="0"/>
              <a:t>2023-02-27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191813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B654BD4-84FE-5E43-866F-CD05346CFDF3}" type="datetimeFigureOut">
              <a:rPr lang="en-CA" smtClean="0"/>
              <a:t>2023-02-27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200420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B654BD4-84FE-5E43-866F-CD05346CFDF3}" type="datetimeFigureOut">
              <a:rPr lang="en-CA" smtClean="0"/>
              <a:t>2023-02-27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0D2607-94CC-7848-AA21-2C57A8480A48}" type="slidenum">
              <a:rPr lang="en-CA" smtClean="0"/>
              <a:t>‹#›</a:t>
            </a:fld>
            <a:endParaRPr lang="en-CA"/>
          </a:p>
        </p:txBody>
      </p:sp>
    </p:spTree>
    <p:extLst>
      <p:ext uri="{BB962C8B-B14F-4D97-AF65-F5344CB8AC3E}">
        <p14:creationId xmlns:p14="http://schemas.microsoft.com/office/powerpoint/2010/main" val="118055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654BD4-84FE-5E43-866F-CD05346CFDF3}" type="datetimeFigureOut">
              <a:rPr lang="en-CA" smtClean="0"/>
              <a:t>2023-02-27</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0D2607-94CC-7848-AA21-2C57A8480A48}" type="slidenum">
              <a:rPr lang="en-CA" smtClean="0"/>
              <a:t>‹#›</a:t>
            </a:fld>
            <a:endParaRPr lang="en-CA"/>
          </a:p>
        </p:txBody>
      </p:sp>
    </p:spTree>
    <p:extLst>
      <p:ext uri="{BB962C8B-B14F-4D97-AF65-F5344CB8AC3E}">
        <p14:creationId xmlns:p14="http://schemas.microsoft.com/office/powerpoint/2010/main" val="1395849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4CB-D117-B247-FB5E-72F2AD2A92AE}"/>
              </a:ext>
            </a:extLst>
          </p:cNvPr>
          <p:cNvSpPr>
            <a:spLocks noGrp="1"/>
          </p:cNvSpPr>
          <p:nvPr>
            <p:ph type="ctrTitle"/>
          </p:nvPr>
        </p:nvSpPr>
        <p:spPr/>
        <p:txBody>
          <a:bodyPr/>
          <a:lstStyle/>
          <a:p>
            <a:r>
              <a:rPr lang="en-CA"/>
              <a:t>ML Assignment:</a:t>
            </a:r>
            <a:br>
              <a:rPr lang="en-CA"/>
            </a:br>
            <a:r>
              <a:rPr lang="en-CA"/>
              <a:t>Demand Sensing Problem </a:t>
            </a:r>
            <a:endParaRPr lang="en-CA" dirty="0"/>
          </a:p>
        </p:txBody>
      </p:sp>
      <p:sp>
        <p:nvSpPr>
          <p:cNvPr id="3" name="Subtitle 2">
            <a:extLst>
              <a:ext uri="{FF2B5EF4-FFF2-40B4-BE49-F238E27FC236}">
                <a16:creationId xmlns:a16="http://schemas.microsoft.com/office/drawing/2014/main" id="{65086B96-ABA7-DE32-29C2-BF04887D9A26}"/>
              </a:ext>
            </a:extLst>
          </p:cNvPr>
          <p:cNvSpPr>
            <a:spLocks noGrp="1"/>
          </p:cNvSpPr>
          <p:nvPr>
            <p:ph type="subTitle" idx="1"/>
          </p:nvPr>
        </p:nvSpPr>
        <p:spPr/>
        <p:txBody>
          <a:bodyPr/>
          <a:lstStyle/>
          <a:p>
            <a:r>
              <a:rPr lang="en-CA" dirty="0"/>
              <a:t>Mark Kuiack</a:t>
            </a:r>
          </a:p>
          <a:p>
            <a:r>
              <a:rPr lang="en-CA" dirty="0"/>
              <a:t>For Nike ML Engineer position</a:t>
            </a:r>
          </a:p>
        </p:txBody>
      </p:sp>
    </p:spTree>
    <p:extLst>
      <p:ext uri="{BB962C8B-B14F-4D97-AF65-F5344CB8AC3E}">
        <p14:creationId xmlns:p14="http://schemas.microsoft.com/office/powerpoint/2010/main" val="399093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DD8F-33CE-6108-1A53-F5EAA69063BE}"/>
              </a:ext>
            </a:extLst>
          </p:cNvPr>
          <p:cNvSpPr>
            <a:spLocks noGrp="1"/>
          </p:cNvSpPr>
          <p:nvPr>
            <p:ph type="title"/>
          </p:nvPr>
        </p:nvSpPr>
        <p:spPr/>
        <p:txBody>
          <a:bodyPr/>
          <a:lstStyle/>
          <a:p>
            <a:r>
              <a:rPr lang="en-CA" dirty="0"/>
              <a:t>Challenge:</a:t>
            </a:r>
          </a:p>
        </p:txBody>
      </p:sp>
      <p:sp>
        <p:nvSpPr>
          <p:cNvPr id="3" name="Content Placeholder 2">
            <a:extLst>
              <a:ext uri="{FF2B5EF4-FFF2-40B4-BE49-F238E27FC236}">
                <a16:creationId xmlns:a16="http://schemas.microsoft.com/office/drawing/2014/main" id="{D1933E99-7B3D-B281-5F6B-7A8EA1FDE0BC}"/>
              </a:ext>
            </a:extLst>
          </p:cNvPr>
          <p:cNvSpPr>
            <a:spLocks noGrp="1"/>
          </p:cNvSpPr>
          <p:nvPr>
            <p:ph idx="1"/>
          </p:nvPr>
        </p:nvSpPr>
        <p:spPr>
          <a:xfrm>
            <a:off x="838200" y="1460939"/>
            <a:ext cx="10515600" cy="3731171"/>
          </a:xfrm>
        </p:spPr>
        <p:txBody>
          <a:bodyPr>
            <a:normAutofit/>
          </a:bodyPr>
          <a:lstStyle/>
          <a:p>
            <a:pPr marL="0" indent="0">
              <a:buNone/>
            </a:pPr>
            <a:r>
              <a:rPr lang="en-CA" dirty="0"/>
              <a:t>In order to optimize employee staffing the store planning team requires a reliable sales forecast up to one month in advance. </a:t>
            </a:r>
          </a:p>
          <a:p>
            <a:pPr marL="0" indent="0">
              <a:buNone/>
            </a:pPr>
            <a:r>
              <a:rPr lang="en-CA" dirty="0"/>
              <a:t>For this they require: </a:t>
            </a:r>
          </a:p>
          <a:p>
            <a:pPr marL="0" indent="0">
              <a:buNone/>
            </a:pPr>
            <a:r>
              <a:rPr lang="en-CA" dirty="0"/>
              <a:t>	</a:t>
            </a:r>
            <a:r>
              <a:rPr lang="en-CA" sz="2600" dirty="0"/>
              <a:t>For any given day, up to 30 days ahead of the current day, what is the likely total product sales volume across all products and stores.</a:t>
            </a:r>
          </a:p>
          <a:p>
            <a:pPr marL="0" indent="0">
              <a:buNone/>
            </a:pPr>
            <a:r>
              <a:rPr lang="en-CA" dirty="0"/>
              <a:t>Resources:	</a:t>
            </a:r>
            <a:br>
              <a:rPr lang="en-CA" dirty="0"/>
            </a:br>
            <a:r>
              <a:rPr lang="en-CA" dirty="0"/>
              <a:t>	</a:t>
            </a:r>
            <a:r>
              <a:rPr lang="en-CA" sz="2600" dirty="0"/>
              <a:t>A historical dataset with sales numbers for for each product and store from 01/01/2017 to 30/09/2019.</a:t>
            </a:r>
          </a:p>
        </p:txBody>
      </p:sp>
    </p:spTree>
    <p:extLst>
      <p:ext uri="{BB962C8B-B14F-4D97-AF65-F5344CB8AC3E}">
        <p14:creationId xmlns:p14="http://schemas.microsoft.com/office/powerpoint/2010/main" val="294932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692F-6A28-AFED-D9A8-DFE59C3FEA91}"/>
              </a:ext>
            </a:extLst>
          </p:cNvPr>
          <p:cNvSpPr>
            <a:spLocks noGrp="1"/>
          </p:cNvSpPr>
          <p:nvPr>
            <p:ph type="title"/>
          </p:nvPr>
        </p:nvSpPr>
        <p:spPr/>
        <p:txBody>
          <a:bodyPr/>
          <a:lstStyle/>
          <a:p>
            <a:r>
              <a:rPr lang="en-CA" dirty="0"/>
              <a:t>Methods</a:t>
            </a:r>
          </a:p>
        </p:txBody>
      </p:sp>
      <p:sp>
        <p:nvSpPr>
          <p:cNvPr id="3" name="Content Placeholder 2">
            <a:extLst>
              <a:ext uri="{FF2B5EF4-FFF2-40B4-BE49-F238E27FC236}">
                <a16:creationId xmlns:a16="http://schemas.microsoft.com/office/drawing/2014/main" id="{36552B1B-16AC-71BB-3FA9-2E57826C84E9}"/>
              </a:ext>
            </a:extLst>
          </p:cNvPr>
          <p:cNvSpPr>
            <a:spLocks noGrp="1"/>
          </p:cNvSpPr>
          <p:nvPr>
            <p:ph idx="1"/>
          </p:nvPr>
        </p:nvSpPr>
        <p:spPr>
          <a:xfrm>
            <a:off x="838200" y="1339703"/>
            <a:ext cx="10515600" cy="5153172"/>
          </a:xfrm>
        </p:spPr>
        <p:txBody>
          <a:bodyPr>
            <a:normAutofit/>
          </a:bodyPr>
          <a:lstStyle/>
          <a:p>
            <a:pPr marL="0" indent="0">
              <a:buNone/>
            </a:pPr>
            <a:r>
              <a:rPr lang="en-CA"/>
              <a:t>I investigated a number of different algorithms and feature sets to determine which ML model to deploy. </a:t>
            </a:r>
          </a:p>
          <a:p>
            <a:pPr marL="0" indent="0">
              <a:buNone/>
            </a:pPr>
            <a:endParaRPr lang="en-CA"/>
          </a:p>
          <a:p>
            <a:pPr marL="0" indent="0">
              <a:buNone/>
            </a:pPr>
            <a:r>
              <a:rPr lang="en-CA"/>
              <a:t>For each method I trained the model on 400 days of data then forecasted the next 30 days. I compared this prediction to the true values by calculating the Root Mean Squared Error (RMSE) </a:t>
            </a:r>
          </a:p>
          <a:p>
            <a:pPr>
              <a:buFont typeface="System Font Regular"/>
              <a:buChar char=" "/>
            </a:pPr>
            <a:r>
              <a:rPr lang="en-CA"/>
              <a:t>The RMSE is a good metric because it tells what is the average absolute difference in terms of the per unit amount. This can be helpful for stakeholders to estimate the uncertainty in sales in real terms, ie. Physical units, this can particularly help with planning stock, but also staffing. </a:t>
            </a:r>
          </a:p>
          <a:p>
            <a:pPr marL="0" indent="0">
              <a:buNone/>
            </a:pPr>
            <a:r>
              <a:rPr lang="en-CA"/>
              <a:t>and the Mean Absolute Percent Error (MAPE). </a:t>
            </a:r>
          </a:p>
          <a:p>
            <a:pPr>
              <a:buFont typeface="System Font Regular"/>
              <a:buChar char=" "/>
            </a:pPr>
            <a:r>
              <a:rPr lang="en-CA"/>
              <a:t>The MAPE is also a good metric because it gives the average difference as a percent of the  true value. This is generally intuitively understandable to all stakeholders, ie. product demand can be estimated within X%. This translates to margins on orders for example. </a:t>
            </a:r>
          </a:p>
          <a:p>
            <a:pPr marL="0" indent="0">
              <a:buNone/>
            </a:pPr>
            <a:r>
              <a:rPr lang="en-CA"/>
              <a:t>These metrics were evaluated 20 times on forecasts from 1-30 days from the end of the training data. The 30 test days always immediately followed the training data. The length of the training data was kept constant at 400 days for consistency. </a:t>
            </a:r>
          </a:p>
          <a:p>
            <a:pPr marL="0" indent="0">
              <a:buNone/>
            </a:pPr>
            <a:endParaRPr lang="en-CA" dirty="0"/>
          </a:p>
        </p:txBody>
      </p:sp>
    </p:spTree>
    <p:extLst>
      <p:ext uri="{BB962C8B-B14F-4D97-AF65-F5344CB8AC3E}">
        <p14:creationId xmlns:p14="http://schemas.microsoft.com/office/powerpoint/2010/main" val="313385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E48C-ED04-8C55-7719-004C69E2D4FA}"/>
              </a:ext>
            </a:extLst>
          </p:cNvPr>
          <p:cNvSpPr>
            <a:spLocks noGrp="1"/>
          </p:cNvSpPr>
          <p:nvPr>
            <p:ph type="title"/>
          </p:nvPr>
        </p:nvSpPr>
        <p:spPr/>
        <p:txBody>
          <a:bodyPr/>
          <a:lstStyle/>
          <a:p>
            <a:r>
              <a:rPr lang="en-CA" dirty="0"/>
              <a:t>Findings:</a:t>
            </a:r>
          </a:p>
        </p:txBody>
      </p:sp>
      <p:sp>
        <p:nvSpPr>
          <p:cNvPr id="3" name="Content Placeholder 2">
            <a:extLst>
              <a:ext uri="{FF2B5EF4-FFF2-40B4-BE49-F238E27FC236}">
                <a16:creationId xmlns:a16="http://schemas.microsoft.com/office/drawing/2014/main" id="{45474D6F-44AD-768A-9AB6-1C8126E3043D}"/>
              </a:ext>
            </a:extLst>
          </p:cNvPr>
          <p:cNvSpPr>
            <a:spLocks noGrp="1"/>
          </p:cNvSpPr>
          <p:nvPr>
            <p:ph idx="1"/>
          </p:nvPr>
        </p:nvSpPr>
        <p:spPr>
          <a:xfrm>
            <a:off x="677334" y="1384412"/>
            <a:ext cx="8596668" cy="3880773"/>
          </a:xfrm>
        </p:spPr>
        <p:txBody>
          <a:bodyPr/>
          <a:lstStyle/>
          <a:p>
            <a:pPr marL="0" indent="0">
              <a:buNone/>
            </a:pPr>
            <a:r>
              <a:rPr lang="en-CA" dirty="0"/>
              <a:t>Analysis of total sales data:</a:t>
            </a:r>
          </a:p>
          <a:p>
            <a:pPr marL="514350" indent="-514350">
              <a:buFont typeface="+mj-lt"/>
              <a:buAutoNum type="arabicPeriod"/>
            </a:pPr>
            <a:r>
              <a:rPr lang="en-CA" dirty="0"/>
              <a:t>The data primarily showed a 7 day periodicity, with sales consistently higher in the weekends. </a:t>
            </a:r>
          </a:p>
          <a:p>
            <a:pPr marL="514350" indent="-514350">
              <a:buFont typeface="+mj-lt"/>
              <a:buAutoNum type="arabicPeriod"/>
            </a:pPr>
            <a:r>
              <a:rPr lang="en-CA" dirty="0"/>
              <a:t>There was a general trend of decreasing effect in the weekend-weekday difference. Older data was less representative, than more recent data. </a:t>
            </a:r>
          </a:p>
          <a:p>
            <a:pPr marL="514350" indent="-514350">
              <a:buFont typeface="+mj-lt"/>
              <a:buAutoNum type="arabicPeriod"/>
            </a:pPr>
            <a:r>
              <a:rPr lang="en-CA" dirty="0"/>
              <a:t>Consistent sales increases in the weeks prior to Christmas. </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pic>
        <p:nvPicPr>
          <p:cNvPr id="5" name="Picture 4" descr="Chart, line chart&#10;&#10;Description automatically generated">
            <a:extLst>
              <a:ext uri="{FF2B5EF4-FFF2-40B4-BE49-F238E27FC236}">
                <a16:creationId xmlns:a16="http://schemas.microsoft.com/office/drawing/2014/main" id="{82B32340-71CE-E6F4-4304-6EBB1343CE92}"/>
              </a:ext>
            </a:extLst>
          </p:cNvPr>
          <p:cNvPicPr>
            <a:picLocks noChangeAspect="1"/>
          </p:cNvPicPr>
          <p:nvPr/>
        </p:nvPicPr>
        <p:blipFill>
          <a:blip r:embed="rId2"/>
          <a:stretch>
            <a:fillRect/>
          </a:stretch>
        </p:blipFill>
        <p:spPr>
          <a:xfrm>
            <a:off x="175969" y="3429000"/>
            <a:ext cx="11840061" cy="3312801"/>
          </a:xfrm>
          <a:prstGeom prst="rect">
            <a:avLst/>
          </a:prstGeom>
        </p:spPr>
      </p:pic>
    </p:spTree>
    <p:extLst>
      <p:ext uri="{BB962C8B-B14F-4D97-AF65-F5344CB8AC3E}">
        <p14:creationId xmlns:p14="http://schemas.microsoft.com/office/powerpoint/2010/main" val="43972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F215643-E55F-FA54-06E3-ECB4366FF883}"/>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Findings: </a:t>
            </a:r>
          </a:p>
        </p:txBody>
      </p:sp>
      <p:sp>
        <p:nvSpPr>
          <p:cNvPr id="8" name="TextBox 7">
            <a:extLst>
              <a:ext uri="{FF2B5EF4-FFF2-40B4-BE49-F238E27FC236}">
                <a16:creationId xmlns:a16="http://schemas.microsoft.com/office/drawing/2014/main" id="{A3642E8B-E238-B211-5C04-0D8B074990E9}"/>
              </a:ext>
            </a:extLst>
          </p:cNvPr>
          <p:cNvSpPr txBox="1"/>
          <p:nvPr/>
        </p:nvSpPr>
        <p:spPr>
          <a:xfrm>
            <a:off x="673754" y="2160590"/>
            <a:ext cx="3973943" cy="3440110"/>
          </a:xfrm>
          <a:prstGeom prst="rect">
            <a:avLst/>
          </a:prstGeom>
        </p:spPr>
        <p:txBody>
          <a:bodyPr vert="horz" lIns="91440" tIns="45720" rIns="91440" bIns="45720" rtlCol="0">
            <a:normAutofit fontScale="92500"/>
          </a:bodyPr>
          <a:lstStyle/>
          <a:p>
            <a:pPr>
              <a:spcBef>
                <a:spcPts val="1000"/>
              </a:spcBef>
              <a:buClr>
                <a:schemeClr val="accent1"/>
              </a:buClr>
              <a:buSzPct val="80000"/>
              <a:buFont typeface="Wingdings 3" charset="2"/>
              <a:buChar char=""/>
            </a:pPr>
            <a:endParaRPr lang="en-US" dirty="0">
              <a:solidFill>
                <a:schemeClr val="bg1"/>
              </a:solidFill>
            </a:endParaRPr>
          </a:p>
          <a:p>
            <a:pPr>
              <a:spcBef>
                <a:spcPts val="1000"/>
              </a:spcBef>
              <a:buClr>
                <a:schemeClr val="accent1"/>
              </a:buClr>
              <a:buSzPct val="80000"/>
              <a:buFont typeface="Wingdings 3" charset="2"/>
              <a:buChar char=""/>
            </a:pPr>
            <a:endParaRPr lang="en-US" dirty="0">
              <a:solidFill>
                <a:schemeClr val="bg1"/>
              </a:solidFill>
            </a:endParaRPr>
          </a:p>
          <a:p>
            <a:pPr>
              <a:spcBef>
                <a:spcPts val="1000"/>
              </a:spcBef>
              <a:buClr>
                <a:schemeClr val="accent1"/>
              </a:buClr>
              <a:buSzPct val="80000"/>
              <a:buFont typeface="Wingdings 3" charset="2"/>
              <a:buChar char=""/>
            </a:pPr>
            <a:r>
              <a:rPr lang="en-US" dirty="0">
                <a:solidFill>
                  <a:schemeClr val="bg1"/>
                </a:solidFill>
              </a:rPr>
              <a:t>The Random forest with the ordinally encoded dates was the model with the best statistical performance in the forecast, and was a simple implementation without the need for additional features or complications. Therefore, is the model I chose deploy</a:t>
            </a:r>
          </a:p>
          <a:p>
            <a:pPr>
              <a:spcBef>
                <a:spcPts val="1000"/>
              </a:spcBef>
              <a:buClr>
                <a:schemeClr val="accent1"/>
              </a:buClr>
              <a:buSzPct val="80000"/>
              <a:buFont typeface="Wingdings 3" charset="2"/>
              <a:buChar char=""/>
            </a:pPr>
            <a:r>
              <a:rPr lang="en-US" dirty="0">
                <a:solidFill>
                  <a:schemeClr val="bg1"/>
                </a:solidFill>
              </a:rPr>
              <a:t>See </a:t>
            </a:r>
            <a:r>
              <a:rPr lang="en-US" dirty="0" err="1">
                <a:solidFill>
                  <a:schemeClr val="bg1"/>
                </a:solidFill>
              </a:rPr>
              <a:t>data_exploration.ipynb</a:t>
            </a:r>
            <a:r>
              <a:rPr lang="en-US" dirty="0">
                <a:solidFill>
                  <a:schemeClr val="bg1"/>
                </a:solidFill>
              </a:rPr>
              <a:t> notebook for further details and figures.</a:t>
            </a:r>
          </a:p>
          <a:p>
            <a:pPr>
              <a:spcBef>
                <a:spcPts val="1000"/>
              </a:spcBef>
              <a:buClr>
                <a:schemeClr val="accent1"/>
              </a:buClr>
              <a:buSzPct val="80000"/>
              <a:buFont typeface="Wingdings 3" charset="2"/>
              <a:buChar char=""/>
            </a:pPr>
            <a:endParaRPr lang="en-US" dirty="0">
              <a:solidFill>
                <a:schemeClr val="bg1"/>
              </a:solidFill>
            </a:endParaRPr>
          </a:p>
        </p:txBody>
      </p:sp>
      <p:sp>
        <p:nvSpPr>
          <p:cNvPr id="24"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5" name="Table 5">
            <a:extLst>
              <a:ext uri="{FF2B5EF4-FFF2-40B4-BE49-F238E27FC236}">
                <a16:creationId xmlns:a16="http://schemas.microsoft.com/office/drawing/2014/main" id="{20869335-1440-F64D-56B9-E210D254785F}"/>
              </a:ext>
            </a:extLst>
          </p:cNvPr>
          <p:cNvGraphicFramePr>
            <a:graphicFrameLocks noGrp="1"/>
          </p:cNvGraphicFramePr>
          <p:nvPr>
            <p:extLst>
              <p:ext uri="{D42A27DB-BD31-4B8C-83A1-F6EECF244321}">
                <p14:modId xmlns:p14="http://schemas.microsoft.com/office/powerpoint/2010/main" val="1469793153"/>
              </p:ext>
            </p:extLst>
          </p:nvPr>
        </p:nvGraphicFramePr>
        <p:xfrm>
          <a:off x="4550735" y="797441"/>
          <a:ext cx="7204962" cy="5564400"/>
        </p:xfrm>
        <a:graphic>
          <a:graphicData uri="http://schemas.openxmlformats.org/drawingml/2006/table">
            <a:tbl>
              <a:tblPr firstRow="1" bandRow="1">
                <a:tableStyleId>{5C22544A-7EE6-4342-B048-85BDC9FD1C3A}</a:tableStyleId>
              </a:tblPr>
              <a:tblGrid>
                <a:gridCol w="2703649">
                  <a:extLst>
                    <a:ext uri="{9D8B030D-6E8A-4147-A177-3AD203B41FA5}">
                      <a16:colId xmlns:a16="http://schemas.microsoft.com/office/drawing/2014/main" val="866521513"/>
                    </a:ext>
                  </a:extLst>
                </a:gridCol>
                <a:gridCol w="2626163">
                  <a:extLst>
                    <a:ext uri="{9D8B030D-6E8A-4147-A177-3AD203B41FA5}">
                      <a16:colId xmlns:a16="http://schemas.microsoft.com/office/drawing/2014/main" val="1617099605"/>
                    </a:ext>
                  </a:extLst>
                </a:gridCol>
                <a:gridCol w="1875150">
                  <a:extLst>
                    <a:ext uri="{9D8B030D-6E8A-4147-A177-3AD203B41FA5}">
                      <a16:colId xmlns:a16="http://schemas.microsoft.com/office/drawing/2014/main" val="140768302"/>
                    </a:ext>
                  </a:extLst>
                </a:gridCol>
              </a:tblGrid>
              <a:tr h="394120">
                <a:tc>
                  <a:txBody>
                    <a:bodyPr/>
                    <a:lstStyle/>
                    <a:p>
                      <a:r>
                        <a:rPr lang="en-CA" sz="1200"/>
                        <a:t>Model</a:t>
                      </a:r>
                    </a:p>
                  </a:txBody>
                  <a:tcPr marL="61273" marR="61273" marT="30636" marB="30636"/>
                </a:tc>
                <a:tc>
                  <a:txBody>
                    <a:bodyPr/>
                    <a:lstStyle/>
                    <a:p>
                      <a:r>
                        <a:rPr lang="en-CA" sz="1200"/>
                        <a:t>Feature set</a:t>
                      </a:r>
                    </a:p>
                  </a:txBody>
                  <a:tcPr marL="61273" marR="61273" marT="30636" marB="30636"/>
                </a:tc>
                <a:tc>
                  <a:txBody>
                    <a:bodyPr/>
                    <a:lstStyle/>
                    <a:p>
                      <a:r>
                        <a:rPr lang="en-CA" sz="1200"/>
                        <a:t>Result</a:t>
                      </a:r>
                    </a:p>
                  </a:txBody>
                  <a:tcPr marL="61273" marR="61273" marT="30636" marB="30636"/>
                </a:tc>
                <a:extLst>
                  <a:ext uri="{0D108BD9-81ED-4DB2-BD59-A6C34878D82A}">
                    <a16:rowId xmlns:a16="http://schemas.microsoft.com/office/drawing/2014/main" val="1747501422"/>
                  </a:ext>
                </a:extLst>
              </a:tr>
              <a:tr h="1223480">
                <a:tc>
                  <a:txBody>
                    <a:bodyPr/>
                    <a:lstStyle/>
                    <a:p>
                      <a:r>
                        <a:rPr lang="en-CA" sz="1200" dirty="0" err="1"/>
                        <a:t>LinearRegression</a:t>
                      </a:r>
                      <a:r>
                        <a:rPr lang="en-CA" sz="1200" dirty="0"/>
                        <a:t> model</a:t>
                      </a:r>
                    </a:p>
                  </a:txBody>
                  <a:tcPr marL="61273" marR="61273" marT="30636" marB="30636"/>
                </a:tc>
                <a:tc>
                  <a:txBody>
                    <a:bodyPr/>
                    <a:lstStyle/>
                    <a:p>
                      <a:r>
                        <a:rPr lang="en-CA" sz="1200" dirty="0"/>
                        <a:t>decomposing the date into 5 ordinally encoded features: &lt;day of year&gt;, &lt;day of week&gt; &lt;week of year&gt;,  &lt;month of year&gt;, &lt;year&gt; </a:t>
                      </a:r>
                    </a:p>
                  </a:txBody>
                  <a:tcPr marL="61273" marR="61273" marT="30636" marB="306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RMSE = </a:t>
                      </a:r>
                      <a:r>
                        <a:rPr lang="en-NL" sz="1200" dirty="0"/>
                        <a:t>175.25</a:t>
                      </a:r>
                    </a:p>
                    <a:p>
                      <a:pPr marL="0" marR="0" lvl="0" indent="0" algn="l" defTabSz="914400" rtl="0" eaLnBrk="1" fontAlgn="auto" latinLnBrk="0" hangingPunct="1">
                        <a:lnSpc>
                          <a:spcPct val="100000"/>
                        </a:lnSpc>
                        <a:spcBef>
                          <a:spcPts val="0"/>
                        </a:spcBef>
                        <a:spcAft>
                          <a:spcPts val="0"/>
                        </a:spcAft>
                        <a:buClrTx/>
                        <a:buSzTx/>
                        <a:buFontTx/>
                        <a:buNone/>
                        <a:tabLst/>
                        <a:defRPr/>
                      </a:pPr>
                      <a:r>
                        <a:rPr lang="en-NL" sz="1200" dirty="0"/>
                        <a:t>MAPE = 21.8 %</a:t>
                      </a:r>
                    </a:p>
                    <a:p>
                      <a:endParaRPr lang="en-CA" sz="1200" dirty="0"/>
                    </a:p>
                  </a:txBody>
                  <a:tcPr marL="61273" marR="61273" marT="30636" marB="30636"/>
                </a:tc>
                <a:extLst>
                  <a:ext uri="{0D108BD9-81ED-4DB2-BD59-A6C34878D82A}">
                    <a16:rowId xmlns:a16="http://schemas.microsoft.com/office/drawing/2014/main" val="1805333349"/>
                  </a:ext>
                </a:extLst>
              </a:tr>
              <a:tr h="753461">
                <a:tc>
                  <a:txBody>
                    <a:bodyPr/>
                    <a:lstStyle/>
                    <a:p>
                      <a:r>
                        <a:rPr lang="en-NL" sz="1200"/>
                        <a:t>RandomForestRegresor</a:t>
                      </a:r>
                      <a:endParaRPr lang="en-CA" sz="1200"/>
                    </a:p>
                  </a:txBody>
                  <a:tcPr marL="61273" marR="61273" marT="30636" marB="30636"/>
                </a:tc>
                <a:tc>
                  <a:txBody>
                    <a:bodyPr/>
                    <a:lstStyle/>
                    <a:p>
                      <a:r>
                        <a:rPr lang="en-NL" sz="1200" dirty="0"/>
                        <a:t>the same features above</a:t>
                      </a:r>
                      <a:endParaRPr lang="en-CA" sz="1200" dirty="0"/>
                    </a:p>
                  </a:txBody>
                  <a:tcPr marL="61273" marR="61273" marT="30636" marB="306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RMSE = </a:t>
                      </a:r>
                      <a:r>
                        <a:rPr lang="en-NL" sz="1200" dirty="0"/>
                        <a:t>159.9 </a:t>
                      </a:r>
                    </a:p>
                    <a:p>
                      <a:pPr marL="0" marR="0" lvl="0" indent="0" algn="l" defTabSz="914400" rtl="0" eaLnBrk="1" fontAlgn="auto" latinLnBrk="0" hangingPunct="1">
                        <a:lnSpc>
                          <a:spcPct val="100000"/>
                        </a:lnSpc>
                        <a:spcBef>
                          <a:spcPts val="0"/>
                        </a:spcBef>
                        <a:spcAft>
                          <a:spcPts val="0"/>
                        </a:spcAft>
                        <a:buClrTx/>
                        <a:buSzTx/>
                        <a:buFontTx/>
                        <a:buNone/>
                        <a:tabLst/>
                        <a:defRPr/>
                      </a:pPr>
                      <a:r>
                        <a:rPr lang="en-NL" sz="1200" dirty="0"/>
                        <a:t>MAPE = 19.3 %</a:t>
                      </a:r>
                    </a:p>
                    <a:p>
                      <a:endParaRPr lang="en-CA" sz="1200" dirty="0"/>
                    </a:p>
                  </a:txBody>
                  <a:tcPr marL="61273" marR="61273" marT="30636" marB="30636"/>
                </a:tc>
                <a:extLst>
                  <a:ext uri="{0D108BD9-81ED-4DB2-BD59-A6C34878D82A}">
                    <a16:rowId xmlns:a16="http://schemas.microsoft.com/office/drawing/2014/main" val="3279159396"/>
                  </a:ext>
                </a:extLst>
              </a:tr>
              <a:tr h="9315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a:t>RandomForestRegressor</a:t>
                      </a:r>
                      <a:endParaRPr lang="en-CA" sz="1200"/>
                    </a:p>
                  </a:txBody>
                  <a:tcPr marL="61273" marR="61273" marT="30636" marB="30636"/>
                </a:tc>
                <a:tc>
                  <a:txBody>
                    <a:bodyPr/>
                    <a:lstStyle/>
                    <a:p>
                      <a:r>
                        <a:rPr lang="nl-NL" sz="1200" dirty="0" err="1"/>
                        <a:t>OneHotEncoding</a:t>
                      </a:r>
                      <a:r>
                        <a:rPr lang="nl-NL" sz="1200" dirty="0"/>
                        <a:t> </a:t>
                      </a:r>
                      <a:r>
                        <a:rPr lang="nl-NL" sz="1200" dirty="0" err="1"/>
                        <a:t>the</a:t>
                      </a:r>
                      <a:r>
                        <a:rPr lang="nl-NL" sz="1200" dirty="0"/>
                        <a:t> </a:t>
                      </a:r>
                      <a:r>
                        <a:rPr lang="nl-NL" sz="1200" dirty="0" err="1"/>
                        <a:t>above</a:t>
                      </a:r>
                      <a:r>
                        <a:rPr lang="nl-NL" sz="1200" dirty="0"/>
                        <a:t> features, </a:t>
                      </a:r>
                      <a:r>
                        <a:rPr lang="nl-NL" sz="1200" dirty="0" err="1"/>
                        <a:t>rather</a:t>
                      </a:r>
                      <a:r>
                        <a:rPr lang="nl-NL" sz="1200" dirty="0"/>
                        <a:t> </a:t>
                      </a:r>
                      <a:r>
                        <a:rPr lang="nl-NL" sz="1200" dirty="0" err="1"/>
                        <a:t>than</a:t>
                      </a:r>
                      <a:r>
                        <a:rPr lang="nl-NL" sz="1200" dirty="0"/>
                        <a:t> </a:t>
                      </a:r>
                      <a:r>
                        <a:rPr lang="nl-NL" sz="1200" dirty="0" err="1"/>
                        <a:t>ordinal</a:t>
                      </a:r>
                      <a:r>
                        <a:rPr lang="nl-NL" sz="1200" dirty="0"/>
                        <a:t> </a:t>
                      </a:r>
                      <a:r>
                        <a:rPr lang="nl-NL" sz="1200" dirty="0" err="1"/>
                        <a:t>encoding</a:t>
                      </a:r>
                      <a:r>
                        <a:rPr lang="nl-NL" sz="1200" dirty="0"/>
                        <a:t>, </a:t>
                      </a:r>
                      <a:endParaRPr lang="en-CA" sz="1200" dirty="0"/>
                    </a:p>
                  </a:txBody>
                  <a:tcPr marL="61273" marR="61273" marT="30636" marB="30636"/>
                </a:tc>
                <a:tc>
                  <a:txBody>
                    <a:bodyPr/>
                    <a:lstStyle/>
                    <a:p>
                      <a:r>
                        <a:rPr lang="en-CA" sz="1200" dirty="0"/>
                        <a:t>RMSE = </a:t>
                      </a:r>
                      <a:r>
                        <a:rPr lang="en-NL" sz="1200" dirty="0"/>
                        <a:t>165.63 </a:t>
                      </a:r>
                    </a:p>
                    <a:p>
                      <a:r>
                        <a:rPr lang="en-NL" sz="1200" dirty="0"/>
                        <a:t>MAPE = 19.6 %</a:t>
                      </a:r>
                      <a:endParaRPr lang="en-CA" sz="1200" dirty="0"/>
                    </a:p>
                  </a:txBody>
                  <a:tcPr marL="61273" marR="61273" marT="30636" marB="30636"/>
                </a:tc>
                <a:extLst>
                  <a:ext uri="{0D108BD9-81ED-4DB2-BD59-A6C34878D82A}">
                    <a16:rowId xmlns:a16="http://schemas.microsoft.com/office/drawing/2014/main" val="1796861858"/>
                  </a:ext>
                </a:extLst>
              </a:tr>
              <a:tr h="1468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a:t>RandomForestRegressor</a:t>
                      </a:r>
                      <a:endParaRPr lang="en-CA" sz="1200"/>
                    </a:p>
                  </a:txBody>
                  <a:tcPr marL="61273" marR="61273" marT="30636" marB="30636"/>
                </a:tc>
                <a:tc>
                  <a:txBody>
                    <a:bodyPr/>
                    <a:lstStyle/>
                    <a:p>
                      <a:r>
                        <a:rPr lang="en-CA" sz="1200" dirty="0" err="1"/>
                        <a:t>OrdinalEncoding</a:t>
                      </a:r>
                      <a:r>
                        <a:rPr lang="en-CA" sz="1200" dirty="0"/>
                        <a:t>: &lt;week of year&gt;,  &lt;month of year&gt;, &lt;year&gt; </a:t>
                      </a:r>
                    </a:p>
                    <a:p>
                      <a:r>
                        <a:rPr lang="en-CA" sz="1200" dirty="0"/>
                        <a:t>Binary feature: &lt;is the date within -7 from Christmas to +3 days from new years&gt; </a:t>
                      </a:r>
                    </a:p>
                    <a:p>
                      <a:r>
                        <a:rPr lang="en-CA" sz="1200" dirty="0"/>
                        <a:t>Binary feature: &lt;is the date a weekend&gt;</a:t>
                      </a:r>
                    </a:p>
                  </a:txBody>
                  <a:tcPr marL="61273" marR="61273" marT="30636" marB="30636"/>
                </a:tc>
                <a:tc>
                  <a:txBody>
                    <a:bodyPr/>
                    <a:lstStyle/>
                    <a:p>
                      <a:r>
                        <a:rPr lang="en-NL" sz="1200" dirty="0"/>
                        <a:t>RMSE = 165.6 </a:t>
                      </a:r>
                    </a:p>
                    <a:p>
                      <a:r>
                        <a:rPr lang="en-NL" sz="1200" dirty="0"/>
                        <a:t>MAPE = 20.8 %</a:t>
                      </a:r>
                      <a:endParaRPr lang="en-CA" sz="1200" dirty="0"/>
                    </a:p>
                  </a:txBody>
                  <a:tcPr marL="61273" marR="61273" marT="30636" marB="30636"/>
                </a:tc>
                <a:extLst>
                  <a:ext uri="{0D108BD9-81ED-4DB2-BD59-A6C34878D82A}">
                    <a16:rowId xmlns:a16="http://schemas.microsoft.com/office/drawing/2014/main" val="2938565175"/>
                  </a:ext>
                </a:extLst>
              </a:tr>
              <a:tr h="467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Lasso. A linear model with L1 regularization.  </a:t>
                      </a:r>
                    </a:p>
                  </a:txBody>
                  <a:tcPr marL="61273" marR="61273" marT="30636" marB="30636"/>
                </a:tc>
                <a:tc>
                  <a:txBody>
                    <a:bodyPr/>
                    <a:lstStyle/>
                    <a:p>
                      <a:r>
                        <a:rPr lang="en-CA" sz="1200" dirty="0"/>
                        <a:t>Repeating basis function representation of &lt;day of year&gt;, &lt;day of week&gt; &lt;week of year&gt;,  &lt;month of year&gt;, &lt;year&gt; </a:t>
                      </a:r>
                    </a:p>
                  </a:txBody>
                  <a:tcPr marL="61273" marR="61273" marT="30636" marB="30636"/>
                </a:tc>
                <a:tc>
                  <a:txBody>
                    <a:bodyPr/>
                    <a:lstStyle/>
                    <a:p>
                      <a:r>
                        <a:rPr lang="en-NL" sz="1200" dirty="0"/>
                        <a:t>RMSE = 178.12 </a:t>
                      </a:r>
                    </a:p>
                    <a:p>
                      <a:r>
                        <a:rPr lang="en-NL" sz="1200" dirty="0"/>
                        <a:t>MAPE = 22.4 %</a:t>
                      </a:r>
                      <a:endParaRPr lang="en-CA" sz="1200" dirty="0"/>
                    </a:p>
                  </a:txBody>
                  <a:tcPr marL="61273" marR="61273" marT="30636" marB="30636"/>
                </a:tc>
                <a:extLst>
                  <a:ext uri="{0D108BD9-81ED-4DB2-BD59-A6C34878D82A}">
                    <a16:rowId xmlns:a16="http://schemas.microsoft.com/office/drawing/2014/main" val="2832774187"/>
                  </a:ext>
                </a:extLst>
              </a:tr>
            </a:tbl>
          </a:graphicData>
        </a:graphic>
      </p:graphicFrame>
    </p:spTree>
    <p:extLst>
      <p:ext uri="{BB962C8B-B14F-4D97-AF65-F5344CB8AC3E}">
        <p14:creationId xmlns:p14="http://schemas.microsoft.com/office/powerpoint/2010/main" val="371225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Chart&#10;&#10;Description automatically generated">
            <a:extLst>
              <a:ext uri="{FF2B5EF4-FFF2-40B4-BE49-F238E27FC236}">
                <a16:creationId xmlns:a16="http://schemas.microsoft.com/office/drawing/2014/main" id="{6917A953-0CC2-BE4D-807C-A72E3567B293}"/>
              </a:ext>
            </a:extLst>
          </p:cNvPr>
          <p:cNvPicPr>
            <a:picLocks noChangeAspect="1"/>
          </p:cNvPicPr>
          <p:nvPr/>
        </p:nvPicPr>
        <p:blipFill>
          <a:blip r:embed="rId2"/>
          <a:stretch>
            <a:fillRect/>
          </a:stretch>
        </p:blipFill>
        <p:spPr>
          <a:xfrm>
            <a:off x="-1786270" y="0"/>
            <a:ext cx="7082047" cy="6624460"/>
          </a:xfrm>
          <a:prstGeom prst="rect">
            <a:avLst/>
          </a:prstGeom>
        </p:spPr>
      </p:pic>
      <p:pic>
        <p:nvPicPr>
          <p:cNvPr id="7" name="Picture 6" descr="Chart, line chart&#10;&#10;Description automatically generated">
            <a:extLst>
              <a:ext uri="{FF2B5EF4-FFF2-40B4-BE49-F238E27FC236}">
                <a16:creationId xmlns:a16="http://schemas.microsoft.com/office/drawing/2014/main" id="{3BCDC814-8939-56DB-A379-D2A9208025DA}"/>
              </a:ext>
            </a:extLst>
          </p:cNvPr>
          <p:cNvPicPr>
            <a:picLocks noChangeAspect="1"/>
          </p:cNvPicPr>
          <p:nvPr/>
        </p:nvPicPr>
        <p:blipFill>
          <a:blip r:embed="rId3"/>
          <a:stretch>
            <a:fillRect/>
          </a:stretch>
        </p:blipFill>
        <p:spPr>
          <a:xfrm>
            <a:off x="3724326" y="1464950"/>
            <a:ext cx="7772400" cy="2166851"/>
          </a:xfrm>
          <a:prstGeom prst="rect">
            <a:avLst/>
          </a:prstGeom>
        </p:spPr>
      </p:pic>
      <p:sp>
        <p:nvSpPr>
          <p:cNvPr id="2" name="Title 1">
            <a:extLst>
              <a:ext uri="{FF2B5EF4-FFF2-40B4-BE49-F238E27FC236}">
                <a16:creationId xmlns:a16="http://schemas.microsoft.com/office/drawing/2014/main" id="{D82A85E7-49D4-7841-2156-FBF2DE1FF0B3}"/>
              </a:ext>
            </a:extLst>
          </p:cNvPr>
          <p:cNvSpPr>
            <a:spLocks noGrp="1"/>
          </p:cNvSpPr>
          <p:nvPr>
            <p:ph type="title"/>
          </p:nvPr>
        </p:nvSpPr>
        <p:spPr>
          <a:xfrm>
            <a:off x="528479" y="144150"/>
            <a:ext cx="8051996" cy="1320800"/>
          </a:xfrm>
        </p:spPr>
        <p:txBody>
          <a:bodyPr/>
          <a:lstStyle/>
          <a:p>
            <a:pPr algn="r"/>
            <a:r>
              <a:rPr lang="en-CA" dirty="0"/>
              <a:t>Winning model</a:t>
            </a:r>
            <a:br>
              <a:rPr lang="en-CA" dirty="0"/>
            </a:br>
            <a:r>
              <a:rPr lang="en-CA" dirty="0"/>
              <a:t>performance! </a:t>
            </a:r>
          </a:p>
        </p:txBody>
      </p:sp>
      <p:pic>
        <p:nvPicPr>
          <p:cNvPr id="12" name="Picture 11">
            <a:extLst>
              <a:ext uri="{FF2B5EF4-FFF2-40B4-BE49-F238E27FC236}">
                <a16:creationId xmlns:a16="http://schemas.microsoft.com/office/drawing/2014/main" id="{F95BF652-9774-6786-3D9B-2341A8903B99}"/>
              </a:ext>
            </a:extLst>
          </p:cNvPr>
          <p:cNvPicPr>
            <a:picLocks noChangeAspect="1"/>
          </p:cNvPicPr>
          <p:nvPr/>
        </p:nvPicPr>
        <p:blipFill>
          <a:blip r:embed="rId4"/>
          <a:stretch>
            <a:fillRect/>
          </a:stretch>
        </p:blipFill>
        <p:spPr>
          <a:xfrm>
            <a:off x="4615294" y="3513962"/>
            <a:ext cx="4390482" cy="3110498"/>
          </a:xfrm>
          <a:prstGeom prst="rect">
            <a:avLst/>
          </a:prstGeom>
        </p:spPr>
      </p:pic>
    </p:spTree>
    <p:extLst>
      <p:ext uri="{BB962C8B-B14F-4D97-AF65-F5344CB8AC3E}">
        <p14:creationId xmlns:p14="http://schemas.microsoft.com/office/powerpoint/2010/main" val="152242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097A-2764-B06E-E79B-07D37139EA23}"/>
              </a:ext>
            </a:extLst>
          </p:cNvPr>
          <p:cNvSpPr>
            <a:spLocks noGrp="1"/>
          </p:cNvSpPr>
          <p:nvPr>
            <p:ph type="title"/>
          </p:nvPr>
        </p:nvSpPr>
        <p:spPr/>
        <p:txBody>
          <a:bodyPr/>
          <a:lstStyle/>
          <a:p>
            <a:r>
              <a:rPr lang="en-CA" dirty="0"/>
              <a:t>Technical</a:t>
            </a:r>
          </a:p>
        </p:txBody>
      </p:sp>
      <p:sp>
        <p:nvSpPr>
          <p:cNvPr id="3" name="Content Placeholder 2">
            <a:extLst>
              <a:ext uri="{FF2B5EF4-FFF2-40B4-BE49-F238E27FC236}">
                <a16:creationId xmlns:a16="http://schemas.microsoft.com/office/drawing/2014/main" id="{873D7A9A-DE9E-6967-7835-EBDE11A20414}"/>
              </a:ext>
            </a:extLst>
          </p:cNvPr>
          <p:cNvSpPr>
            <a:spLocks noGrp="1"/>
          </p:cNvSpPr>
          <p:nvPr>
            <p:ph idx="1"/>
          </p:nvPr>
        </p:nvSpPr>
        <p:spPr>
          <a:xfrm>
            <a:off x="677334" y="1233377"/>
            <a:ext cx="8596668" cy="4807986"/>
          </a:xfrm>
        </p:spPr>
        <p:txBody>
          <a:bodyPr/>
          <a:lstStyle/>
          <a:p>
            <a:r>
              <a:rPr lang="en-CA" dirty="0"/>
              <a:t>Schematic of the forecasting app </a:t>
            </a:r>
          </a:p>
        </p:txBody>
      </p:sp>
      <p:sp>
        <p:nvSpPr>
          <p:cNvPr id="5" name="Frame 4">
            <a:extLst>
              <a:ext uri="{FF2B5EF4-FFF2-40B4-BE49-F238E27FC236}">
                <a16:creationId xmlns:a16="http://schemas.microsoft.com/office/drawing/2014/main" id="{A2F6B979-24EF-53E2-F03C-63293B295217}"/>
              </a:ext>
            </a:extLst>
          </p:cNvPr>
          <p:cNvSpPr/>
          <p:nvPr/>
        </p:nvSpPr>
        <p:spPr>
          <a:xfrm>
            <a:off x="3761764" y="1930401"/>
            <a:ext cx="6934589" cy="4317999"/>
          </a:xfrm>
          <a:prstGeom prst="frame">
            <a:avLst>
              <a:gd name="adj1" fmla="val 2373"/>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8" name="TextBox 7">
            <a:extLst>
              <a:ext uri="{FF2B5EF4-FFF2-40B4-BE49-F238E27FC236}">
                <a16:creationId xmlns:a16="http://schemas.microsoft.com/office/drawing/2014/main" id="{0D3F37DA-0265-E1EF-F076-696FBE44EF5B}"/>
              </a:ext>
            </a:extLst>
          </p:cNvPr>
          <p:cNvSpPr txBox="1"/>
          <p:nvPr/>
        </p:nvSpPr>
        <p:spPr>
          <a:xfrm>
            <a:off x="3761764" y="1572243"/>
            <a:ext cx="1587294" cy="369332"/>
          </a:xfrm>
          <a:prstGeom prst="rect">
            <a:avLst/>
          </a:prstGeom>
          <a:noFill/>
        </p:spPr>
        <p:txBody>
          <a:bodyPr wrap="square" rtlCol="0">
            <a:spAutoFit/>
          </a:bodyPr>
          <a:lstStyle/>
          <a:p>
            <a:r>
              <a:rPr lang="en-CA" dirty="0"/>
              <a:t>Docker image</a:t>
            </a:r>
          </a:p>
        </p:txBody>
      </p:sp>
      <p:sp>
        <p:nvSpPr>
          <p:cNvPr id="9" name="Frame 8">
            <a:extLst>
              <a:ext uri="{FF2B5EF4-FFF2-40B4-BE49-F238E27FC236}">
                <a16:creationId xmlns:a16="http://schemas.microsoft.com/office/drawing/2014/main" id="{44949129-F042-6002-38D9-A69F4D02472E}"/>
              </a:ext>
            </a:extLst>
          </p:cNvPr>
          <p:cNvSpPr/>
          <p:nvPr/>
        </p:nvSpPr>
        <p:spPr>
          <a:xfrm>
            <a:off x="4751091" y="2628460"/>
            <a:ext cx="1811254" cy="1996704"/>
          </a:xfrm>
          <a:prstGeom prst="frame">
            <a:avLst>
              <a:gd name="adj1" fmla="val 5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TextBox 9">
            <a:extLst>
              <a:ext uri="{FF2B5EF4-FFF2-40B4-BE49-F238E27FC236}">
                <a16:creationId xmlns:a16="http://schemas.microsoft.com/office/drawing/2014/main" id="{64A22458-C690-BCBF-A6F3-C483BFCC134F}"/>
              </a:ext>
            </a:extLst>
          </p:cNvPr>
          <p:cNvSpPr txBox="1"/>
          <p:nvPr/>
        </p:nvSpPr>
        <p:spPr>
          <a:xfrm>
            <a:off x="4654751" y="2232692"/>
            <a:ext cx="1939506" cy="369332"/>
          </a:xfrm>
          <a:prstGeom prst="rect">
            <a:avLst/>
          </a:prstGeom>
          <a:noFill/>
        </p:spPr>
        <p:txBody>
          <a:bodyPr wrap="square" rtlCol="0">
            <a:spAutoFit/>
          </a:bodyPr>
          <a:lstStyle/>
          <a:p>
            <a:r>
              <a:rPr lang="en-CA" dirty="0"/>
              <a:t>/</a:t>
            </a:r>
            <a:r>
              <a:rPr lang="en-CA" dirty="0" err="1"/>
              <a:t>usr</a:t>
            </a:r>
            <a:r>
              <a:rPr lang="en-CA" dirty="0"/>
              <a:t>/</a:t>
            </a:r>
            <a:r>
              <a:rPr lang="en-CA" dirty="0" err="1"/>
              <a:t>src</a:t>
            </a:r>
            <a:r>
              <a:rPr lang="en-CA" dirty="0"/>
              <a:t>/</a:t>
            </a:r>
            <a:r>
              <a:rPr lang="en-CA" dirty="0" err="1"/>
              <a:t>app.py</a:t>
            </a:r>
            <a:endParaRPr lang="en-CA" dirty="0"/>
          </a:p>
        </p:txBody>
      </p:sp>
      <p:sp>
        <p:nvSpPr>
          <p:cNvPr id="13" name="TextBox 12">
            <a:extLst>
              <a:ext uri="{FF2B5EF4-FFF2-40B4-BE49-F238E27FC236}">
                <a16:creationId xmlns:a16="http://schemas.microsoft.com/office/drawing/2014/main" id="{8D198882-C8CE-C3C3-7808-E306B01CA7CB}"/>
              </a:ext>
            </a:extLst>
          </p:cNvPr>
          <p:cNvSpPr txBox="1"/>
          <p:nvPr/>
        </p:nvSpPr>
        <p:spPr>
          <a:xfrm>
            <a:off x="7679709" y="2088654"/>
            <a:ext cx="2583620" cy="369332"/>
          </a:xfrm>
          <a:prstGeom prst="rect">
            <a:avLst/>
          </a:prstGeom>
          <a:noFill/>
        </p:spPr>
        <p:txBody>
          <a:bodyPr wrap="square" rtlCol="0">
            <a:spAutoFit/>
          </a:bodyPr>
          <a:lstStyle/>
          <a:p>
            <a:r>
              <a:rPr lang="en-CA" dirty="0"/>
              <a:t>/</a:t>
            </a:r>
            <a:r>
              <a:rPr lang="en-CA" dirty="0" err="1"/>
              <a:t>usr</a:t>
            </a:r>
            <a:r>
              <a:rPr lang="en-CA" dirty="0"/>
              <a:t>/</a:t>
            </a:r>
            <a:r>
              <a:rPr lang="en-CA" dirty="0" err="1"/>
              <a:t>src</a:t>
            </a:r>
            <a:r>
              <a:rPr lang="en-CA" dirty="0"/>
              <a:t>/</a:t>
            </a:r>
            <a:r>
              <a:rPr lang="en-CA" dirty="0" err="1"/>
              <a:t>model.py</a:t>
            </a:r>
            <a:endParaRPr lang="en-CA" dirty="0"/>
          </a:p>
        </p:txBody>
      </p:sp>
      <p:sp>
        <p:nvSpPr>
          <p:cNvPr id="14" name="TextBox 13">
            <a:extLst>
              <a:ext uri="{FF2B5EF4-FFF2-40B4-BE49-F238E27FC236}">
                <a16:creationId xmlns:a16="http://schemas.microsoft.com/office/drawing/2014/main" id="{8D464DFE-E98B-730C-D746-ACB1714FEEC6}"/>
              </a:ext>
            </a:extLst>
          </p:cNvPr>
          <p:cNvSpPr txBox="1"/>
          <p:nvPr/>
        </p:nvSpPr>
        <p:spPr>
          <a:xfrm>
            <a:off x="4817200" y="2708475"/>
            <a:ext cx="1152880" cy="369332"/>
          </a:xfrm>
          <a:prstGeom prst="rect">
            <a:avLst/>
          </a:prstGeom>
          <a:noFill/>
        </p:spPr>
        <p:txBody>
          <a:bodyPr wrap="square" rtlCol="0">
            <a:spAutoFit/>
          </a:bodyPr>
          <a:lstStyle/>
          <a:p>
            <a:r>
              <a:rPr lang="en-CA" dirty="0"/>
              <a:t>Flask app</a:t>
            </a:r>
          </a:p>
        </p:txBody>
      </p:sp>
      <p:sp>
        <p:nvSpPr>
          <p:cNvPr id="15" name="Frame 14">
            <a:extLst>
              <a:ext uri="{FF2B5EF4-FFF2-40B4-BE49-F238E27FC236}">
                <a16:creationId xmlns:a16="http://schemas.microsoft.com/office/drawing/2014/main" id="{52620735-8DC4-BC57-0E64-E9A79CE5F012}"/>
              </a:ext>
            </a:extLst>
          </p:cNvPr>
          <p:cNvSpPr/>
          <p:nvPr/>
        </p:nvSpPr>
        <p:spPr>
          <a:xfrm>
            <a:off x="7747693" y="2433303"/>
            <a:ext cx="2387714" cy="1913342"/>
          </a:xfrm>
          <a:prstGeom prst="frame">
            <a:avLst>
              <a:gd name="adj1" fmla="val 5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7" name="TextBox 16">
            <a:extLst>
              <a:ext uri="{FF2B5EF4-FFF2-40B4-BE49-F238E27FC236}">
                <a16:creationId xmlns:a16="http://schemas.microsoft.com/office/drawing/2014/main" id="{C8CCE922-913B-3044-ECB8-D5E4BE316EA4}"/>
              </a:ext>
            </a:extLst>
          </p:cNvPr>
          <p:cNvSpPr txBox="1"/>
          <p:nvPr/>
        </p:nvSpPr>
        <p:spPr>
          <a:xfrm>
            <a:off x="7892203" y="3064858"/>
            <a:ext cx="2258952" cy="646331"/>
          </a:xfrm>
          <a:prstGeom prst="rect">
            <a:avLst/>
          </a:prstGeom>
          <a:noFill/>
        </p:spPr>
        <p:txBody>
          <a:bodyPr wrap="square" rtlCol="0">
            <a:spAutoFit/>
          </a:bodyPr>
          <a:lstStyle/>
          <a:p>
            <a:r>
              <a:rPr lang="en-CA" dirty="0" err="1"/>
              <a:t>predict_sales</a:t>
            </a:r>
            <a:r>
              <a:rPr lang="en-CA" dirty="0"/>
              <a:t>(date, </a:t>
            </a:r>
          </a:p>
          <a:p>
            <a:r>
              <a:rPr lang="en-CA" dirty="0"/>
              <a:t>pipeline)</a:t>
            </a:r>
          </a:p>
        </p:txBody>
      </p:sp>
      <p:sp>
        <p:nvSpPr>
          <p:cNvPr id="18" name="TextBox 17">
            <a:extLst>
              <a:ext uri="{FF2B5EF4-FFF2-40B4-BE49-F238E27FC236}">
                <a16:creationId xmlns:a16="http://schemas.microsoft.com/office/drawing/2014/main" id="{22E066BA-9C30-8C6F-0DE3-6A8F4773E42A}"/>
              </a:ext>
            </a:extLst>
          </p:cNvPr>
          <p:cNvSpPr txBox="1"/>
          <p:nvPr/>
        </p:nvSpPr>
        <p:spPr>
          <a:xfrm>
            <a:off x="7874080" y="3786334"/>
            <a:ext cx="1609736" cy="369332"/>
          </a:xfrm>
          <a:prstGeom prst="rect">
            <a:avLst/>
          </a:prstGeom>
          <a:noFill/>
        </p:spPr>
        <p:txBody>
          <a:bodyPr wrap="square" rtlCol="0">
            <a:spAutoFit/>
          </a:bodyPr>
          <a:lstStyle/>
          <a:p>
            <a:r>
              <a:rPr lang="en-CA" dirty="0" err="1"/>
              <a:t>train_model</a:t>
            </a:r>
            <a:r>
              <a:rPr lang="en-CA" dirty="0"/>
              <a:t>()</a:t>
            </a:r>
          </a:p>
        </p:txBody>
      </p:sp>
      <p:sp>
        <p:nvSpPr>
          <p:cNvPr id="20" name="TextBox 19">
            <a:extLst>
              <a:ext uri="{FF2B5EF4-FFF2-40B4-BE49-F238E27FC236}">
                <a16:creationId xmlns:a16="http://schemas.microsoft.com/office/drawing/2014/main" id="{C32E35FF-182D-BF4E-2B7C-0803887381D0}"/>
              </a:ext>
            </a:extLst>
          </p:cNvPr>
          <p:cNvSpPr txBox="1"/>
          <p:nvPr/>
        </p:nvSpPr>
        <p:spPr>
          <a:xfrm>
            <a:off x="4889567" y="3517138"/>
            <a:ext cx="1555619" cy="646331"/>
          </a:xfrm>
          <a:prstGeom prst="rect">
            <a:avLst/>
          </a:prstGeom>
          <a:noFill/>
        </p:spPr>
        <p:txBody>
          <a:bodyPr wrap="square" rtlCol="0">
            <a:spAutoFit/>
          </a:bodyPr>
          <a:lstStyle/>
          <a:p>
            <a:r>
              <a:rPr lang="en-CA" dirty="0"/>
              <a:t>Predict(date,</a:t>
            </a:r>
          </a:p>
          <a:p>
            <a:r>
              <a:rPr lang="en-CA" dirty="0"/>
              <a:t>pipeline)</a:t>
            </a:r>
          </a:p>
        </p:txBody>
      </p:sp>
      <p:sp>
        <p:nvSpPr>
          <p:cNvPr id="23" name="TextBox 22">
            <a:extLst>
              <a:ext uri="{FF2B5EF4-FFF2-40B4-BE49-F238E27FC236}">
                <a16:creationId xmlns:a16="http://schemas.microsoft.com/office/drawing/2014/main" id="{52C985D9-CC22-5D94-C647-F8056BD3A126}"/>
              </a:ext>
            </a:extLst>
          </p:cNvPr>
          <p:cNvSpPr txBox="1"/>
          <p:nvPr/>
        </p:nvSpPr>
        <p:spPr>
          <a:xfrm>
            <a:off x="7987683" y="2635029"/>
            <a:ext cx="1555234" cy="369332"/>
          </a:xfrm>
          <a:prstGeom prst="rect">
            <a:avLst/>
          </a:prstGeom>
          <a:noFill/>
        </p:spPr>
        <p:txBody>
          <a:bodyPr wrap="square" rtlCol="0">
            <a:spAutoFit/>
          </a:bodyPr>
          <a:lstStyle/>
          <a:p>
            <a:r>
              <a:rPr lang="en-CA" dirty="0" err="1"/>
              <a:t>load_model</a:t>
            </a:r>
            <a:r>
              <a:rPr lang="en-CA" dirty="0"/>
              <a:t>()</a:t>
            </a:r>
          </a:p>
        </p:txBody>
      </p:sp>
      <p:sp>
        <p:nvSpPr>
          <p:cNvPr id="26" name="TextBox 25">
            <a:extLst>
              <a:ext uri="{FF2B5EF4-FFF2-40B4-BE49-F238E27FC236}">
                <a16:creationId xmlns:a16="http://schemas.microsoft.com/office/drawing/2014/main" id="{6D316BFC-8461-7A18-6F5F-52F2AC8E3398}"/>
              </a:ext>
            </a:extLst>
          </p:cNvPr>
          <p:cNvSpPr txBox="1"/>
          <p:nvPr/>
        </p:nvSpPr>
        <p:spPr>
          <a:xfrm>
            <a:off x="4879101" y="3125458"/>
            <a:ext cx="1555234" cy="369332"/>
          </a:xfrm>
          <a:prstGeom prst="rect">
            <a:avLst/>
          </a:prstGeom>
          <a:noFill/>
        </p:spPr>
        <p:txBody>
          <a:bodyPr wrap="square" rtlCol="0">
            <a:spAutoFit/>
          </a:bodyPr>
          <a:lstStyle/>
          <a:p>
            <a:r>
              <a:rPr lang="en-CA" dirty="0" err="1"/>
              <a:t>load_model</a:t>
            </a:r>
            <a:r>
              <a:rPr lang="en-CA" dirty="0"/>
              <a:t>()</a:t>
            </a:r>
          </a:p>
        </p:txBody>
      </p:sp>
      <p:sp>
        <p:nvSpPr>
          <p:cNvPr id="36" name="Frame 35">
            <a:extLst>
              <a:ext uri="{FF2B5EF4-FFF2-40B4-BE49-F238E27FC236}">
                <a16:creationId xmlns:a16="http://schemas.microsoft.com/office/drawing/2014/main" id="{0DCD0844-D493-3B1F-5243-92F2D237A3D9}"/>
              </a:ext>
            </a:extLst>
          </p:cNvPr>
          <p:cNvSpPr/>
          <p:nvPr/>
        </p:nvSpPr>
        <p:spPr>
          <a:xfrm>
            <a:off x="6755617" y="4977369"/>
            <a:ext cx="3105265" cy="1063702"/>
          </a:xfrm>
          <a:prstGeom prst="frame">
            <a:avLst>
              <a:gd name="adj1" fmla="val 5053"/>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9" name="TextBox 38">
            <a:extLst>
              <a:ext uri="{FF2B5EF4-FFF2-40B4-BE49-F238E27FC236}">
                <a16:creationId xmlns:a16="http://schemas.microsoft.com/office/drawing/2014/main" id="{05648F84-7982-B914-C2C0-44966102FA16}"/>
              </a:ext>
            </a:extLst>
          </p:cNvPr>
          <p:cNvSpPr txBox="1"/>
          <p:nvPr/>
        </p:nvSpPr>
        <p:spPr>
          <a:xfrm>
            <a:off x="6708441" y="4625164"/>
            <a:ext cx="1322798" cy="369332"/>
          </a:xfrm>
          <a:prstGeom prst="rect">
            <a:avLst/>
          </a:prstGeom>
          <a:noFill/>
        </p:spPr>
        <p:txBody>
          <a:bodyPr wrap="square" rtlCol="0">
            <a:spAutoFit/>
          </a:bodyPr>
          <a:lstStyle/>
          <a:p>
            <a:r>
              <a:rPr lang="en-CA" dirty="0"/>
              <a:t>/</a:t>
            </a:r>
            <a:r>
              <a:rPr lang="en-CA" dirty="0" err="1"/>
              <a:t>usr</a:t>
            </a:r>
            <a:r>
              <a:rPr lang="en-CA" dirty="0"/>
              <a:t>/data/</a:t>
            </a:r>
          </a:p>
        </p:txBody>
      </p:sp>
      <p:sp>
        <p:nvSpPr>
          <p:cNvPr id="43" name="TextBox 42">
            <a:extLst>
              <a:ext uri="{FF2B5EF4-FFF2-40B4-BE49-F238E27FC236}">
                <a16:creationId xmlns:a16="http://schemas.microsoft.com/office/drawing/2014/main" id="{B700C767-3FCF-BD22-F893-60E3F6358DCE}"/>
              </a:ext>
            </a:extLst>
          </p:cNvPr>
          <p:cNvSpPr txBox="1"/>
          <p:nvPr/>
        </p:nvSpPr>
        <p:spPr>
          <a:xfrm>
            <a:off x="6831968" y="5043668"/>
            <a:ext cx="2084225" cy="369332"/>
          </a:xfrm>
          <a:prstGeom prst="rect">
            <a:avLst/>
          </a:prstGeom>
          <a:noFill/>
        </p:spPr>
        <p:txBody>
          <a:bodyPr wrap="none" rtlCol="0">
            <a:spAutoFit/>
          </a:bodyPr>
          <a:lstStyle/>
          <a:p>
            <a:r>
              <a:rPr lang="en-CA" dirty="0" err="1"/>
              <a:t>ml_pipeline.joblib</a:t>
            </a:r>
            <a:endParaRPr lang="en-CA" dirty="0"/>
          </a:p>
        </p:txBody>
      </p:sp>
      <p:sp>
        <p:nvSpPr>
          <p:cNvPr id="44" name="TextBox 43">
            <a:extLst>
              <a:ext uri="{FF2B5EF4-FFF2-40B4-BE49-F238E27FC236}">
                <a16:creationId xmlns:a16="http://schemas.microsoft.com/office/drawing/2014/main" id="{23A6CE43-55AE-4AB4-C566-4DDE6C5293AC}"/>
              </a:ext>
            </a:extLst>
          </p:cNvPr>
          <p:cNvSpPr txBox="1"/>
          <p:nvPr/>
        </p:nvSpPr>
        <p:spPr>
          <a:xfrm>
            <a:off x="6831968" y="5325038"/>
            <a:ext cx="2502608" cy="646331"/>
          </a:xfrm>
          <a:prstGeom prst="rect">
            <a:avLst/>
          </a:prstGeom>
          <a:noFill/>
        </p:spPr>
        <p:txBody>
          <a:bodyPr wrap="none" rtlCol="0">
            <a:spAutoFit/>
          </a:bodyPr>
          <a:lstStyle/>
          <a:p>
            <a:r>
              <a:rPr lang="en-CA" dirty="0"/>
              <a:t>…</a:t>
            </a:r>
          </a:p>
          <a:p>
            <a:r>
              <a:rPr lang="en-CA" dirty="0" err="1"/>
              <a:t>ml_pipeline</a:t>
            </a:r>
            <a:r>
              <a:rPr lang="en-CA" dirty="0"/>
              <a:t>_{n}.</a:t>
            </a:r>
            <a:r>
              <a:rPr lang="en-CA" dirty="0" err="1"/>
              <a:t>joblib</a:t>
            </a:r>
            <a:endParaRPr lang="en-CA" dirty="0"/>
          </a:p>
        </p:txBody>
      </p:sp>
      <p:cxnSp>
        <p:nvCxnSpPr>
          <p:cNvPr id="48" name="Elbow Connector 47">
            <a:extLst>
              <a:ext uri="{FF2B5EF4-FFF2-40B4-BE49-F238E27FC236}">
                <a16:creationId xmlns:a16="http://schemas.microsoft.com/office/drawing/2014/main" id="{48B7FA5E-DCB9-4443-73AE-58025C53FB1B}"/>
              </a:ext>
            </a:extLst>
          </p:cNvPr>
          <p:cNvCxnSpPr>
            <a:cxnSpLocks/>
            <a:stCxn id="43" idx="3"/>
            <a:endCxn id="23" idx="3"/>
          </p:cNvCxnSpPr>
          <p:nvPr/>
        </p:nvCxnSpPr>
        <p:spPr>
          <a:xfrm flipV="1">
            <a:off x="8916193" y="2819695"/>
            <a:ext cx="626724" cy="2408639"/>
          </a:xfrm>
          <a:prstGeom prst="bentConnector3">
            <a:avLst>
              <a:gd name="adj1" fmla="val 239963"/>
            </a:avLst>
          </a:prstGeom>
          <a:ln w="508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94820876-38AC-B5A1-B0A2-0AF7C7BE60D3}"/>
              </a:ext>
            </a:extLst>
          </p:cNvPr>
          <p:cNvCxnSpPr>
            <a:cxnSpLocks/>
            <a:stCxn id="18" idx="3"/>
            <a:endCxn id="44" idx="3"/>
          </p:cNvCxnSpPr>
          <p:nvPr/>
        </p:nvCxnSpPr>
        <p:spPr>
          <a:xfrm flipH="1">
            <a:off x="9334576" y="3971000"/>
            <a:ext cx="149240" cy="1677204"/>
          </a:xfrm>
          <a:prstGeom prst="bentConnector3">
            <a:avLst>
              <a:gd name="adj1" fmla="val -153176"/>
            </a:avLst>
          </a:prstGeom>
          <a:ln w="508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28BC79EB-682F-A85F-A4BC-D7CE4A101018}"/>
              </a:ext>
            </a:extLst>
          </p:cNvPr>
          <p:cNvCxnSpPr>
            <a:cxnSpLocks/>
            <a:stCxn id="20" idx="3"/>
            <a:endCxn id="15" idx="1"/>
          </p:cNvCxnSpPr>
          <p:nvPr/>
        </p:nvCxnSpPr>
        <p:spPr>
          <a:xfrm flipV="1">
            <a:off x="6445186" y="3389974"/>
            <a:ext cx="1302507" cy="450330"/>
          </a:xfrm>
          <a:prstGeom prst="bentConnector3">
            <a:avLst/>
          </a:prstGeom>
          <a:ln w="50800">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EC9B8A9C-F9C2-F213-908F-07D3052057B5}"/>
              </a:ext>
            </a:extLst>
          </p:cNvPr>
          <p:cNvCxnSpPr>
            <a:cxnSpLocks/>
            <a:stCxn id="23" idx="1"/>
            <a:endCxn id="26" idx="3"/>
          </p:cNvCxnSpPr>
          <p:nvPr/>
        </p:nvCxnSpPr>
        <p:spPr>
          <a:xfrm rot="10800000" flipV="1">
            <a:off x="6434335" y="2819694"/>
            <a:ext cx="1553348" cy="490429"/>
          </a:xfrm>
          <a:prstGeom prst="bentConnector3">
            <a:avLst/>
          </a:prstGeom>
          <a:ln w="508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59348D5-61D1-5AC1-E67C-AEB1B519EDA8}"/>
              </a:ext>
            </a:extLst>
          </p:cNvPr>
          <p:cNvCxnSpPr>
            <a:cxnSpLocks/>
            <a:endCxn id="9" idx="1"/>
          </p:cNvCxnSpPr>
          <p:nvPr/>
        </p:nvCxnSpPr>
        <p:spPr>
          <a:xfrm flipV="1">
            <a:off x="850604" y="3626812"/>
            <a:ext cx="3900487" cy="15284"/>
          </a:xfrm>
          <a:prstGeom prst="straightConnector1">
            <a:avLst/>
          </a:prstGeom>
          <a:ln w="508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D77DDBF-DCAF-D667-4A0D-DF7257D45488}"/>
              </a:ext>
            </a:extLst>
          </p:cNvPr>
          <p:cNvSpPr txBox="1"/>
          <p:nvPr/>
        </p:nvSpPr>
        <p:spPr>
          <a:xfrm>
            <a:off x="149662" y="3050003"/>
            <a:ext cx="3848452" cy="523220"/>
          </a:xfrm>
          <a:prstGeom prst="rect">
            <a:avLst/>
          </a:prstGeom>
          <a:noFill/>
        </p:spPr>
        <p:txBody>
          <a:bodyPr wrap="square" rtlCol="0">
            <a:spAutoFit/>
          </a:bodyPr>
          <a:lstStyle/>
          <a:p>
            <a:r>
              <a:rPr lang="en-CA" sz="1400" dirty="0"/>
              <a:t>"GET URL:8000/</a:t>
            </a:r>
            <a:r>
              <a:rPr lang="en-CA" sz="1400" dirty="0" err="1"/>
              <a:t>api</a:t>
            </a:r>
            <a:r>
              <a:rPr lang="en-CA" sz="1400" dirty="0"/>
              <a:t>/</a:t>
            </a:r>
            <a:r>
              <a:rPr lang="en-CA" sz="1400" dirty="0" err="1"/>
              <a:t>predict?date</a:t>
            </a:r>
            <a:r>
              <a:rPr lang="en-CA" sz="1400" dirty="0"/>
              <a:t>=&lt;</a:t>
            </a:r>
            <a:r>
              <a:rPr lang="en-CA" sz="1400" dirty="0" err="1"/>
              <a:t>STRING:date</a:t>
            </a:r>
            <a:r>
              <a:rPr lang="en-CA" sz="1400" dirty="0"/>
              <a:t>&gt;” </a:t>
            </a:r>
          </a:p>
        </p:txBody>
      </p:sp>
      <p:sp>
        <p:nvSpPr>
          <p:cNvPr id="76" name="TextBox 75">
            <a:extLst>
              <a:ext uri="{FF2B5EF4-FFF2-40B4-BE49-F238E27FC236}">
                <a16:creationId xmlns:a16="http://schemas.microsoft.com/office/drawing/2014/main" id="{5CFE62C8-B636-40F0-A0BA-F326613AB043}"/>
              </a:ext>
            </a:extLst>
          </p:cNvPr>
          <p:cNvSpPr txBox="1"/>
          <p:nvPr/>
        </p:nvSpPr>
        <p:spPr>
          <a:xfrm>
            <a:off x="3792198" y="3695685"/>
            <a:ext cx="231154" cy="276999"/>
          </a:xfrm>
          <a:prstGeom prst="rect">
            <a:avLst/>
          </a:prstGeom>
          <a:noFill/>
        </p:spPr>
        <p:txBody>
          <a:bodyPr wrap="none" rtlCol="0">
            <a:spAutoFit/>
          </a:bodyPr>
          <a:lstStyle/>
          <a:p>
            <a:r>
              <a:rPr lang="en-CA" sz="1200" dirty="0"/>
              <a:t> </a:t>
            </a:r>
          </a:p>
        </p:txBody>
      </p:sp>
      <p:sp>
        <p:nvSpPr>
          <p:cNvPr id="77" name="TextBox 76">
            <a:extLst>
              <a:ext uri="{FF2B5EF4-FFF2-40B4-BE49-F238E27FC236}">
                <a16:creationId xmlns:a16="http://schemas.microsoft.com/office/drawing/2014/main" id="{127E3AAA-B5AB-2CBA-CC1E-C9A03EA19B0F}"/>
              </a:ext>
            </a:extLst>
          </p:cNvPr>
          <p:cNvSpPr txBox="1"/>
          <p:nvPr/>
        </p:nvSpPr>
        <p:spPr>
          <a:xfrm>
            <a:off x="521874" y="4007114"/>
            <a:ext cx="2999652" cy="2893100"/>
          </a:xfrm>
          <a:prstGeom prst="rect">
            <a:avLst/>
          </a:prstGeom>
          <a:noFill/>
        </p:spPr>
        <p:txBody>
          <a:bodyPr wrap="square" rtlCol="0">
            <a:spAutoFit/>
          </a:bodyPr>
          <a:lstStyle/>
          <a:p>
            <a:r>
              <a:rPr lang="en-CA" sz="1400" dirty="0"/>
              <a:t>I’ve run a stress test with Postman</a:t>
            </a:r>
          </a:p>
          <a:p>
            <a:r>
              <a:rPr lang="en-CA" sz="1400" dirty="0"/>
              <a:t>Repeated GET request with 10ms delay. After 4k iterations the average response time was 28ms</a:t>
            </a:r>
          </a:p>
          <a:p>
            <a:r>
              <a:rPr lang="en-CA" sz="1400" dirty="0"/>
              <a:t>Since the response time is greater than 10ms after some time it will crash or time out. </a:t>
            </a:r>
          </a:p>
          <a:p>
            <a:endParaRPr lang="en-CA" sz="1400" dirty="0"/>
          </a:p>
          <a:p>
            <a:r>
              <a:rPr lang="en-CA" sz="1400" dirty="0"/>
              <a:t>The resilience could be improved by parallelizing the prediction, either with additional containers, and a load balancer, like AWS ECS. </a:t>
            </a:r>
          </a:p>
          <a:p>
            <a:endParaRPr lang="en-CA" sz="1400" dirty="0"/>
          </a:p>
        </p:txBody>
      </p:sp>
    </p:spTree>
    <p:extLst>
      <p:ext uri="{BB962C8B-B14F-4D97-AF65-F5344CB8AC3E}">
        <p14:creationId xmlns:p14="http://schemas.microsoft.com/office/powerpoint/2010/main" val="1519766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{BAF11F36-D954-694C-9A2B-B50DAC6B27D9}tf10001060_mac</Template>
  <TotalTime>250</TotalTime>
  <Words>757</Words>
  <Application>Microsoft Macintosh PowerPoint</Application>
  <PresentationFormat>Widescreen</PresentationFormat>
  <Paragraphs>82</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System Font Regular</vt:lpstr>
      <vt:lpstr>Trebuchet MS</vt:lpstr>
      <vt:lpstr>Wingdings 3</vt:lpstr>
      <vt:lpstr>Facet</vt:lpstr>
      <vt:lpstr>ML Assignment: Demand Sensing Problem </vt:lpstr>
      <vt:lpstr>Challenge:</vt:lpstr>
      <vt:lpstr>Methods</vt:lpstr>
      <vt:lpstr>Findings:</vt:lpstr>
      <vt:lpstr>Findings: </vt:lpstr>
      <vt:lpstr>Winning model performance! </vt:lpstr>
      <vt:lpstr>Technical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Assignment: Demand Sensing Problem </dc:title>
  <dc:creator>Mark Kuiack</dc:creator>
  <cp:lastModifiedBy>Mark Kuiack</cp:lastModifiedBy>
  <cp:revision>4</cp:revision>
  <dcterms:created xsi:type="dcterms:W3CDTF">2023-02-27T04:12:21Z</dcterms:created>
  <dcterms:modified xsi:type="dcterms:W3CDTF">2023-02-27T08:22:33Z</dcterms:modified>
</cp:coreProperties>
</file>