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0b887e656_2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60b887e656_2_2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10-15 seconds</a:t>
            </a:r>
            <a:br>
              <a:rPr lang="en"/>
            </a:br>
            <a:r>
              <a:rPr lang="en"/>
              <a:t>Introduce the project name and briefly state that it's a personal contact manager.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Mention the core technologies used (LAMP stack, AJAX, JSON, hosted on DigitalOcean).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the stage for what the audience can expect from the presentation.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60b887e656_2_2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0b887e656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60b887e656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seconds</a:t>
            </a:r>
            <a:br>
              <a:rPr lang="en"/>
            </a:br>
            <a:br>
              <a:rPr lang="en"/>
            </a:br>
            <a:r>
              <a:rPr lang="en"/>
              <a:t>Describe the relationship between the Users and Contacts tables.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important constraints like unique usernames and emails, and the foreign key linking contacts to users.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Explain how this structure ensures data integrity.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Unique Constraints: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>
                <a:solidFill>
                  <a:schemeClr val="dk1"/>
                </a:solidFill>
              </a:rPr>
              <a:t> must be unique to prevent duplicate accounts.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Primary Key:</a:t>
            </a:r>
            <a:r>
              <a:rPr lang="en">
                <a:solidFill>
                  <a:schemeClr val="dk1"/>
                </a:solidFill>
              </a:rPr>
              <a:t> Ensures every row in a table is uniquely identifiable. In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>
                <a:solidFill>
                  <a:schemeClr val="dk1"/>
                </a:solidFill>
              </a:rPr>
              <a:t> lets us refer uniquely to each user when logging in or adding contacts.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Foreign Key:</a:t>
            </a:r>
            <a:r>
              <a:rPr lang="en">
                <a:solidFill>
                  <a:schemeClr val="dk1"/>
                </a:solidFill>
              </a:rPr>
              <a:t> Enforces referential integrity—every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Contacts.UserID</a:t>
            </a:r>
            <a:r>
              <a:rPr lang="en">
                <a:solidFill>
                  <a:schemeClr val="dk1"/>
                </a:solidFill>
              </a:rPr>
              <a:t> must match an existing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Users.ID</a:t>
            </a:r>
            <a:r>
              <a:rPr lang="en">
                <a:solidFill>
                  <a:schemeClr val="dk1"/>
                </a:solidFill>
              </a:rPr>
              <a:t>. This prevents orphaned contacts that belong to no user.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Integrity:</a:t>
            </a:r>
            <a:r>
              <a:rPr lang="en">
                <a:solidFill>
                  <a:schemeClr val="dk1"/>
                </a:solidFill>
              </a:rPr>
              <a:t> If a user is deleted (or updated), the database knows how to cascade or restrict related contacts.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60b887e656_2_2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b887e656_2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60b887e656_2_2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seconds-thomas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quickly recap tables: User, Contact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primary/foreign keys and why.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PK: ID 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Key: UserID 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60b887e656_2_2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e52105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e52105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Live demo continued within 1 min 30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Screen-share the SwaggerHub page showing at least one endpoint (e.g. POST /api/contacts/search).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example JSON request (e.g. {"query":"John"}) and response (200 OK + array of matching contacts).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Mention that every API call returns JSON.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0b887e656_2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60b887e656_2_2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continued within 1 min 30 </a:t>
            </a:r>
            <a:br>
              <a:rPr lang="en"/>
            </a:br>
            <a:br>
              <a:rPr lang="en"/>
            </a:br>
            <a:r>
              <a:rPr lang="en"/>
              <a:t>Screen-share the SwaggerHub page showing at least one endpoint (e.g. POST /api/contacts/search).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JSON request (e.g. {"query":"John"}) and response (200 OK + array of matching contacts).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every API call returns JSON.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60b887e656_2_2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fe52105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fe52105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fe52105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fe52105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Live demo continued within 1 min 30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Screen-share the SwaggerHub page showing at least one endpoint (e.g. POST /api/contacts/search).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example JSON request (e.g. {"query":"John"}) and response (200 OK + array of matching contacts).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Mention that every API call returns JSON.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0b887e656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360b887e656_2_2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</a:t>
            </a:r>
            <a:br>
              <a:rPr lang="en"/>
            </a:br>
            <a:br>
              <a:rPr lang="en"/>
            </a:br>
            <a:r>
              <a:rPr b="1" lang="en">
                <a:solidFill>
                  <a:schemeClr val="dk1"/>
                </a:solidFill>
              </a:rPr>
              <a:t>Sign Up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Navigate to the “Sign Up” page.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Enter </a:t>
            </a:r>
            <a:r>
              <a:rPr b="1" lang="en">
                <a:solidFill>
                  <a:schemeClr val="dk1"/>
                </a:solidFill>
              </a:rPr>
              <a:t>First 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Last 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Username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Email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Password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“Submit”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Observe response: API call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/Signup.php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"id": &lt;newID&gt;, "error": "" }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Confirm you see a success message or are redirected to login.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Log In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Go to the “Log In” page.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Enter the same </a:t>
            </a:r>
            <a:r>
              <a:rPr b="1" lang="en">
                <a:solidFill>
                  <a:schemeClr val="dk1"/>
                </a:solidFill>
              </a:rPr>
              <a:t>Username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Password</a:t>
            </a:r>
            <a:r>
              <a:rPr lang="en">
                <a:solidFill>
                  <a:schemeClr val="dk1"/>
                </a:solidFill>
              </a:rPr>
              <a:t> you just created.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“Log In”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API call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/Login.php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"id": &lt;userID&gt;, "firstName": "…", "lastName": "…", "error": "" }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You are redirected to the main “Contacts” interface.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Add Contact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On the “Contacts” dashboard, click </a:t>
            </a:r>
            <a:r>
              <a:rPr b="1" lang="en">
                <a:solidFill>
                  <a:schemeClr val="dk1"/>
                </a:solidFill>
              </a:rPr>
              <a:t>“Add Contact”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Fill out </a:t>
            </a:r>
            <a:r>
              <a:rPr b="1" lang="en">
                <a:solidFill>
                  <a:schemeClr val="dk1"/>
                </a:solidFill>
              </a:rPr>
              <a:t>First 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Last Name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Phone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Email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Press </a:t>
            </a:r>
            <a:r>
              <a:rPr b="1" lang="en">
                <a:solidFill>
                  <a:schemeClr val="dk1"/>
                </a:solidFill>
              </a:rPr>
              <a:t>“Save”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AJAX POST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/AddContact.php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"contactId": &lt;newContactID&gt;, "error": "" }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Verify the new contact appears in your contacts list immediately.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Search Contact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In the search field, type a partial string (e.g., “Jo”).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Press </a:t>
            </a:r>
            <a:r>
              <a:rPr b="1" lang="en">
                <a:solidFill>
                  <a:schemeClr val="dk1"/>
                </a:solidFill>
              </a:rPr>
              <a:t>“Search”</a:t>
            </a:r>
            <a:r>
              <a:rPr lang="en">
                <a:solidFill>
                  <a:schemeClr val="dk1"/>
                </a:solidFill>
              </a:rPr>
              <a:t> or wait for keyup.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AJAX GET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/SearchContacts.php?query=Jo</a:t>
            </a:r>
            <a:r>
              <a:rPr lang="en">
                <a:solidFill>
                  <a:schemeClr val="dk1"/>
                </a:solidFill>
              </a:rPr>
              <a:t> returns a JSON array of matching contacts.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Confirm the matching contact(s) appear dynamically—no page reload.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Edit Contact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Next to a listed contact, click </a:t>
            </a:r>
            <a:r>
              <a:rPr b="1" lang="en">
                <a:solidFill>
                  <a:schemeClr val="dk1"/>
                </a:solidFill>
              </a:rPr>
              <a:t>“Edit”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Change one field (e.g., update phone number).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“Save”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AJAX PUT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/EditContact.php</a:t>
            </a:r>
            <a:r>
              <a:rPr lang="en">
                <a:solidFill>
                  <a:schemeClr val="dk1"/>
                </a:solidFill>
              </a:rPr>
              <a:t> with JSON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ID, FirstName, LastName, Phone, Email }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"message": "Contact updated" }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Verify the contact’s details update in place.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Delete Contact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Next to a contact, click </a:t>
            </a:r>
            <a:r>
              <a:rPr b="1" lang="en">
                <a:solidFill>
                  <a:schemeClr val="dk1"/>
                </a:solidFill>
              </a:rPr>
              <a:t>“Delete”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Confirm the prompt.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AJAX DELETE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/DeleteContact.php?id=&lt;ID&gt;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"message": "Contact deleted" }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Verify the contact disappears from the list.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387" name="Google Shape;387;g360b887e656_2_2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0b887e656_2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60b887e656_2_3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 intro + time for students/prof to ask questions</a:t>
            </a:r>
            <a:br>
              <a:rPr lang="en"/>
            </a:br>
            <a:br>
              <a:rPr lang="en"/>
            </a:br>
            <a:r>
              <a:rPr lang="en"/>
              <a:t>“Any questions?”</a:t>
            </a:r>
            <a:endParaRPr/>
          </a:p>
        </p:txBody>
      </p:sp>
      <p:sp>
        <p:nvSpPr>
          <p:cNvPr id="394" name="Google Shape;394;g360b887e656_2_3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e52105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e52105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0b887e656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60b887e656_2_2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each team member and their specific roles in the project.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 any collaboration efforts and how you worked together to bring different parts of the project to life.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60b887e656_2_2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0b887e656_2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60b887e656_2_2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seconds-char</a:t>
            </a:r>
            <a:br>
              <a:rPr lang="en"/>
            </a:br>
            <a:br>
              <a:rPr lang="en"/>
            </a:br>
            <a:r>
              <a:rPr lang="en"/>
              <a:t>AJAX, which stands for Asynchronous JavaScript and XML, is a web development technique that allows web pages to update content without reloading the entire page.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achieved by using JavaScript to make asynchronous HTTP requests to a server, retrieving data and then updating specific parts of the page with the new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the purpose of DigiDex: a simple and efficient way for users to manage personal contacts.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Mention the main features like user registration, login, adding, searching, editing, and deleting contacts.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Emphasize the real-time updates via AJAX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60b887e656_2_2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0b887e656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60b887e656_2_2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seconds-char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the purpose of DigiDex: a simple and efficient way for users to manage personal contacts.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Mention the main features like user registration, login, adding, searching, editing, and deleting contacts.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Emphasize the real-time updates via AJAX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Break down the LAMP stack components (Linux, Apache, MySQL, PHP) and why they were chosen.</a:t>
            </a:r>
            <a:br>
              <a:rPr lang="en"/>
            </a:b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Mention the use of AJAX for asynchronous communication and JSON for lightweight data exchange.</a:t>
            </a:r>
            <a:br>
              <a:rPr lang="en"/>
            </a:b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Talk about the benefits of using DigitalOcean for hosting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chose LAMP because it’s a mature, well-documented environment.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Apache is reliable for serving PHP, and MySQL is widely supported for relational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JSON is lightweight, easy to parse in JavaScript, and works seamlessly with PHP’s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json_encode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json_decode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60b887e656_2_2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0b887e656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60b887e656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Why These Matter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High performance → faster load times for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Perfect accessibility → everyone can navigate easily.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Strong best practices / SEO (search engine optimization) → better security and discoverability.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 the Lighthouse scores and what they mean for performance, accessibility, best practices, and SEO.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mention any minor tweaks that could be made for a perfect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that the overall results show that app is well-optimized.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60b887e656_2_2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0b887e656_2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60b887e656_2_2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  <p:sp>
        <p:nvSpPr>
          <p:cNvPr id="314" name="Google Shape;314;g360b887e656_2_2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0b887e656_2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60b887e656_2_2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min-thu</a:t>
            </a:r>
            <a:endParaRPr/>
          </a:p>
        </p:txBody>
      </p:sp>
      <p:sp>
        <p:nvSpPr>
          <p:cNvPr id="321" name="Google Shape;321;g360b887e656_2_2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b887e656_2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60b887e656_2_2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Walk through the project timeline, mentioning key phases like requirements gathering, design, development, testing, and deployment.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 any challenges in meeting deadlines and how you adjusted the schedule to stay on track.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Requirements Gathering</a:t>
            </a:r>
            <a:r>
              <a:rPr lang="en">
                <a:solidFill>
                  <a:schemeClr val="dk1"/>
                </a:solidFill>
              </a:rPr>
              <a:t> (plot out features, design specs).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Design Phase</a:t>
            </a:r>
            <a:r>
              <a:rPr lang="en">
                <a:solidFill>
                  <a:schemeClr val="dk1"/>
                </a:solidFill>
              </a:rPr>
              <a:t> (draw ERD, UML diagrams, planning).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Development</a:t>
            </a:r>
            <a:r>
              <a:rPr lang="en">
                <a:solidFill>
                  <a:schemeClr val="dk1"/>
                </a:solidFill>
              </a:rPr>
              <a:t> (front-end and back-end in parallel).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Integration &amp; Testing</a:t>
            </a:r>
            <a:r>
              <a:rPr lang="en">
                <a:solidFill>
                  <a:schemeClr val="dk1"/>
                </a:solidFill>
              </a:rPr>
              <a:t> (unit/integration tests, bug fixes).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 (server setup on DigitalOcean, DNS, domain).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Slides &amp; Documentation</a:t>
            </a:r>
            <a:r>
              <a:rPr lang="en">
                <a:solidFill>
                  <a:schemeClr val="dk1"/>
                </a:solidFill>
              </a:rPr>
              <a:t> (SwaggerHub, diagrams, PowerPoint).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60b887e656_2_2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0b887e656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60b887e656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seconds-char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the main user actions: registering, logging in, adding, searching, editing, and deleting contacts.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Emphasize how each use case represents a core functionality that the user would interact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60b887e656_2_2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Google Shape;9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56058" y="3318271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56057" y="1687115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body"/>
          </p:nvPr>
        </p:nvSpPr>
        <p:spPr>
          <a:xfrm>
            <a:off x="4629150" y="1687115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027514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3" name="Google Shape;183;p18"/>
          <p:cNvSpPr txBox="1"/>
          <p:nvPr>
            <p:ph idx="4" type="body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860029" y="1687115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00" name="Google Shape;200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56058" y="1687115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56058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3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56058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7" name="Google Shape;227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77634" y="54929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231" name="Google Shape;231;p25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35" name="Google Shape;235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2" name="Google Shape;242;p27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3" name="Google Shape;243;p27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4" name="Google Shape;244;p27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6" name="Google Shape;246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56060" y="3303447"/>
            <a:ext cx="239643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2" name="Google Shape;252;p28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3366790" y="3303447"/>
            <a:ext cx="240030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5" name="Google Shape;255;p28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5889425" y="3303446"/>
            <a:ext cx="2393056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8" name="Google Shape;258;p28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60" name="Google Shape;260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 rot="5400000">
            <a:off x="3242666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kultratech/COP4331-ContactManager.git" TargetMode="External"/><Relationship Id="rId4" Type="http://schemas.openxmlformats.org/officeDocument/2006/relationships/hyperlink" Target="https://dexify.onlin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p.swaggerhub.com/apis/universityofcentralf-2e8/Dex-API/1.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aw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DEX: A LAMP-STACK CONTACT MANAGER</a:t>
            </a:r>
            <a:endParaRPr/>
          </a:p>
        </p:txBody>
      </p:sp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1058700" y="3294876"/>
            <a:ext cx="7026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6666"/>
              <a:buNone/>
            </a:pPr>
            <a:r>
              <a:t/>
            </a:r>
            <a:endParaRPr b="1">
              <a:solidFill>
                <a:srgbClr val="CDFFFE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126666"/>
              <a:buNone/>
            </a:pPr>
            <a:r>
              <a:t/>
            </a:r>
            <a:endParaRPr b="1">
              <a:solidFill>
                <a:srgbClr val="CDFFFE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CDFFFE"/>
              </a:buClr>
              <a:buSzPct val="69211"/>
              <a:buNone/>
            </a:pPr>
            <a:r>
              <a:rPr b="1" lang="en" sz="2745">
                <a:solidFill>
                  <a:srgbClr val="CDFFFE"/>
                </a:solidFill>
              </a:rPr>
              <a:t>USEFUL LINKS</a:t>
            </a:r>
            <a:endParaRPr sz="2745"/>
          </a:p>
          <a:p>
            <a:pPr indent="-269651" lvl="0" marL="2540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CDFFFE"/>
              </a:buClr>
              <a:buSzPct val="115121"/>
              <a:buFont typeface="Arial"/>
              <a:buChar char="•"/>
            </a:pPr>
            <a:r>
              <a:rPr b="1" lang="en" sz="2645" u="sng">
                <a:solidFill>
                  <a:schemeClr val="hlink"/>
                </a:solidFill>
                <a:hlinkClick r:id="rId3"/>
              </a:rPr>
              <a:t>GITHUB</a:t>
            </a:r>
            <a:r>
              <a:rPr b="1" lang="en" sz="2645">
                <a:solidFill>
                  <a:srgbClr val="CDFFFE"/>
                </a:solidFill>
              </a:rPr>
              <a:t> </a:t>
            </a:r>
            <a:endParaRPr sz="2745"/>
          </a:p>
          <a:p>
            <a:pPr indent="-269651" lvl="0" marL="2540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CDFFFE"/>
              </a:buClr>
              <a:buSzPct val="115121"/>
              <a:buFont typeface="Arial"/>
              <a:buChar char="•"/>
            </a:pPr>
            <a:r>
              <a:rPr b="1" lang="en" sz="2645" u="sng">
                <a:solidFill>
                  <a:schemeClr val="hlink"/>
                </a:solidFill>
                <a:hlinkClick r:id="rId4"/>
              </a:rPr>
              <a:t>LIVE WEBSITE</a:t>
            </a:r>
            <a:endParaRPr b="1" sz="2645">
              <a:solidFill>
                <a:srgbClr val="CDFFF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348675" y="644850"/>
            <a:ext cx="21837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b="1" lang="en"/>
              <a:t>E</a:t>
            </a:r>
            <a:r>
              <a:rPr lang="en"/>
              <a:t>NTITY </a:t>
            </a:r>
            <a:r>
              <a:rPr b="1" lang="en"/>
              <a:t>R</a:t>
            </a:r>
            <a:r>
              <a:rPr lang="en"/>
              <a:t>ELATIONSHIP </a:t>
            </a:r>
            <a:r>
              <a:rPr b="1" lang="en"/>
              <a:t>D</a:t>
            </a:r>
            <a:r>
              <a:rPr lang="en"/>
              <a:t>IAGRAM (</a:t>
            </a:r>
            <a:r>
              <a:rPr b="1" lang="en"/>
              <a:t>ERD</a:t>
            </a:r>
            <a:r>
              <a:rPr lang="en"/>
              <a:t>)</a:t>
            </a:r>
            <a:endParaRPr/>
          </a:p>
        </p:txBody>
      </p:sp>
      <p:pic>
        <p:nvPicPr>
          <p:cNvPr id="349" name="Google Shape;349;p40" title="Dex_ERD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350" y="1085563"/>
            <a:ext cx="6075223" cy="26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7171150" y="3764250"/>
            <a:ext cx="14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Created by Thu Do with draw.io </a:t>
            </a:r>
            <a:endParaRPr i="1" sz="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DATABASE SCHEMA &amp; ER EXPLANATION****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1572825"/>
            <a:ext cx="2788675" cy="21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450" y="2244425"/>
            <a:ext cx="5246375" cy="8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75" y="3898000"/>
            <a:ext cx="8230650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857250" y="1573659"/>
            <a:ext cx="7429500" cy="199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30"/>
              <a:t>API DEMONSTRATION (SWAGGERHUB) </a:t>
            </a:r>
            <a:endParaRPr sz="32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30"/>
              <a:t>+</a:t>
            </a:r>
            <a:endParaRPr sz="32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Twentieth Century"/>
              <a:buNone/>
            </a:pPr>
            <a:r>
              <a:rPr lang="en" sz="3230"/>
              <a:t> LIVE DEMO</a:t>
            </a:r>
            <a:endParaRPr sz="3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3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3" title="Screenshot 2025-06-03 at 09.04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" y="540575"/>
            <a:ext cx="3916650" cy="36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50" y="524150"/>
            <a:ext cx="4591650" cy="364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641475" y="787275"/>
            <a:ext cx="2493000" cy="423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POST /Signup.php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Request JSON: { firstName, lastName, username, email, password }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Success (201): { id, error: "" }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Errors: 400 if missing/invalid; 409 if username/email exists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POST /Login.php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Request JSON: { username, password }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Success (200): { id, firstName, lastName, error: "" }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– Errors: 400 if missing; 401 if invalid password; 404 if user not found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3625350" y="787275"/>
            <a:ext cx="24930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654" lvl="0" marL="2857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Char char="●"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POST /AddContact.php  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Request JSON: { FirstName, LastName, Phone, Email }  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Success (201): { contactId, error: "" }  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Error: 400 if missing fields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t/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GET /SearchContacts.php?query={term}  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Returns (200): [ { ID, FirstName, LastName, Phone, Email }, … ]  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2"/>
              <a:buFont typeface="Arial"/>
              <a:buNone/>
            </a:pPr>
            <a:r>
              <a:rPr lang="en" sz="2017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204 if no matches</a:t>
            </a:r>
            <a:endParaRPr sz="2017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989"/>
              <a:buFont typeface="Arial"/>
              <a:buNone/>
            </a:pPr>
            <a:r>
              <a:t/>
            </a:r>
            <a:endParaRPr sz="1058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989"/>
              <a:buFont typeface="Arial"/>
              <a:buNone/>
            </a:pPr>
            <a:r>
              <a:t/>
            </a:r>
            <a:endParaRPr sz="1058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989"/>
              <a:buFont typeface="Arial"/>
              <a:buNone/>
            </a:pPr>
            <a:r>
              <a:t/>
            </a:r>
            <a:endParaRPr sz="1058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5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 sz="5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6754975" y="787275"/>
            <a:ext cx="21090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PUT /EditContact.php  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Request JSON: { ID, FirstName, LastName, Phone, Email }  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Success (200): { message: "Contact updated" }  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404 if contact not found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DELETE /DeleteContact.php?id={ID}  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Success (200): { message: "Contact deleted" }  </a:t>
            </a:r>
            <a:endParaRPr sz="115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– 404 if not found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1370850" y="1527450"/>
            <a:ext cx="64023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55"/>
              <a:buNone/>
            </a:pPr>
            <a:r>
              <a:rPr lang="en" sz="2630"/>
              <a:t>Go to for Dex’s SwaggerHub API for a live demo: </a:t>
            </a:r>
            <a:endParaRPr sz="2630"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55"/>
              <a:buNone/>
            </a:pPr>
            <a:r>
              <a:rPr lang="en" sz="2630" u="sng">
                <a:solidFill>
                  <a:schemeClr val="hlink"/>
                </a:solidFill>
                <a:hlinkClick r:id="rId3"/>
              </a:rPr>
              <a:t>Dex: Swaggerhub API Link</a:t>
            </a:r>
            <a:endParaRPr sz="2630"/>
          </a:p>
          <a:p>
            <a:pPr indent="-381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55"/>
              <a:buNone/>
            </a:pPr>
            <a:r>
              <a:t/>
            </a:r>
            <a:endParaRPr sz="202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390" name="Google Shape;390;p46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3196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777"/>
              <a:buChar char="•"/>
            </a:pPr>
            <a:r>
              <a:rPr b="1" lang="en"/>
              <a:t>Login/Signup</a:t>
            </a:r>
            <a:r>
              <a:rPr lang="en"/>
              <a:t>: Show sign-up page, create a new user.</a:t>
            </a:r>
            <a:endParaRPr/>
          </a:p>
          <a:p>
            <a:pPr indent="-17319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Char char="•"/>
            </a:pPr>
            <a:r>
              <a:rPr b="1" lang="en"/>
              <a:t>Add Contact</a:t>
            </a:r>
            <a:r>
              <a:rPr lang="en"/>
              <a:t>: Fill out and submit.</a:t>
            </a:r>
            <a:endParaRPr/>
          </a:p>
          <a:p>
            <a:pPr indent="-17319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Char char="•"/>
            </a:pPr>
            <a:r>
              <a:rPr b="1" lang="en"/>
              <a:t>Search Contact</a:t>
            </a:r>
            <a:r>
              <a:rPr lang="en"/>
              <a:t>: Show partial match search (e.g. type “Jo” lists “John Doe”).</a:t>
            </a:r>
            <a:endParaRPr/>
          </a:p>
          <a:p>
            <a:pPr indent="-17319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Char char="•"/>
            </a:pPr>
            <a:r>
              <a:rPr b="1" lang="en"/>
              <a:t>Edit/Delete Contact</a:t>
            </a:r>
            <a:r>
              <a:rPr lang="en"/>
              <a:t>: Modify a field, save; then delete and confirm removal.</a:t>
            </a:r>
            <a:endParaRPr/>
          </a:p>
          <a:p>
            <a:pPr indent="-17319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Char char="•"/>
            </a:pPr>
            <a:r>
              <a:rPr lang="en"/>
              <a:t>Emphasize that contacts are never pre-fetched—all searches go to the API.****</a:t>
            </a:r>
            <a:endParaRPr/>
          </a:p>
          <a:p>
            <a:pPr indent="-381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857250" y="2289596"/>
            <a:ext cx="7429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3000"/>
              <a:t>QUESTIONS</a:t>
            </a:r>
            <a:endParaRPr sz="3000"/>
          </a:p>
        </p:txBody>
      </p:sp>
      <p:sp>
        <p:nvSpPr>
          <p:cNvPr id="397" name="Google Shape;397;p47"/>
          <p:cNvSpPr txBox="1"/>
          <p:nvPr>
            <p:ph idx="1" type="body"/>
          </p:nvPr>
        </p:nvSpPr>
        <p:spPr>
          <a:xfrm>
            <a:off x="857258" y="293762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i="1" lang="en"/>
              <a:t>Q&amp;A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774500" y="2236346"/>
            <a:ext cx="7429500" cy="670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TEAM MEMBERS – GROUP #29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900"/>
              <a:t>Do, Thu</a:t>
            </a:r>
            <a:r>
              <a:rPr lang="en"/>
              <a:t> — API/Front-End/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900"/>
              <a:t>Lavadinho, </a:t>
            </a:r>
            <a:r>
              <a:rPr lang="en" sz="1900"/>
              <a:t>Thomas</a:t>
            </a:r>
            <a:r>
              <a:rPr lang="en"/>
              <a:t> </a:t>
            </a:r>
            <a:r>
              <a:rPr lang="en"/>
              <a:t> — Database/Front-End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900"/>
              <a:t>Rajashekar, </a:t>
            </a:r>
            <a:r>
              <a:rPr lang="en" sz="1900"/>
              <a:t>Charanjith</a:t>
            </a:r>
            <a:r>
              <a:rPr lang="en"/>
              <a:t> </a:t>
            </a:r>
            <a:r>
              <a:rPr lang="en"/>
              <a:t> — Database/Front-End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Provides a LAMP-stack solution for personal contact management.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Allows users to register, log in, and maintain their own contacts (CRUD).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Data is stored in MySQL; the front-end communicates via AJAX/JSON.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TECHNOLOGIES STACK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856050" y="1572825"/>
            <a:ext cx="74295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4862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955"/>
              <a:buChar char="•"/>
            </a:pPr>
            <a:r>
              <a:rPr lang="en" sz="1754"/>
              <a:t>LAMP components: Linux, Apache, MySQL, PHP</a:t>
            </a:r>
            <a:endParaRPr sz="1754"/>
          </a:p>
          <a:p>
            <a:pPr indent="-174862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8955"/>
              <a:buChar char="•"/>
            </a:pPr>
            <a:r>
              <a:rPr lang="en" sz="1754"/>
              <a:t>AJAX/JSON for Client ↔ Server calls</a:t>
            </a:r>
            <a:endParaRPr sz="1754"/>
          </a:p>
          <a:p>
            <a:pPr indent="-187562" lvl="0" marL="177800" rtl="0" algn="l">
              <a:spcBef>
                <a:spcPts val="800"/>
              </a:spcBef>
              <a:spcAft>
                <a:spcPts val="0"/>
              </a:spcAft>
              <a:buSzPct val="128955"/>
              <a:buChar char="•"/>
            </a:pPr>
            <a:r>
              <a:rPr lang="en" sz="1754"/>
              <a:t>SwaggerHub for API docs (OpenAPI 3.0)</a:t>
            </a:r>
            <a:endParaRPr sz="1754"/>
          </a:p>
          <a:p>
            <a:pPr indent="-187562" lvl="0" marL="177800" rtl="0" algn="l">
              <a:spcBef>
                <a:spcPts val="800"/>
              </a:spcBef>
              <a:spcAft>
                <a:spcPts val="0"/>
              </a:spcAft>
              <a:buSzPct val="128955"/>
              <a:buChar char="•"/>
            </a:pPr>
            <a:r>
              <a:rPr lang="en" sz="1754" u="sng">
                <a:solidFill>
                  <a:schemeClr val="hlink"/>
                </a:solidFill>
                <a:hlinkClick r:id="rId3"/>
              </a:rPr>
              <a:t>draw.io</a:t>
            </a:r>
            <a:r>
              <a:rPr lang="en" sz="1754"/>
              <a:t> for ERD &amp; Use-Case diagrams</a:t>
            </a:r>
            <a:endParaRPr sz="1754"/>
          </a:p>
          <a:p>
            <a:pPr indent="-162557" lvl="0" marL="1778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754"/>
              <a:t>Google Colab matplotlib for Gantt chart generation</a:t>
            </a:r>
            <a:endParaRPr sz="1754"/>
          </a:p>
          <a:p>
            <a:pPr indent="-174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8955"/>
              <a:buChar char="•"/>
            </a:pPr>
            <a:r>
              <a:rPr lang="en" sz="1754"/>
              <a:t>DigitalOcean droplet (remote hosting)</a:t>
            </a:r>
            <a:endParaRPr sz="1754"/>
          </a:p>
          <a:p>
            <a:pPr indent="-174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8955"/>
              <a:buChar char="•"/>
            </a:pPr>
            <a:r>
              <a:rPr lang="en" sz="1754"/>
              <a:t>Godaddy (domain registration)</a:t>
            </a:r>
            <a:endParaRPr sz="1754"/>
          </a:p>
          <a:p>
            <a:pPr indent="-174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8955"/>
              <a:buChar char="•"/>
            </a:pPr>
            <a:r>
              <a:rPr lang="en" sz="1754"/>
              <a:t>GitHub (source control)</a:t>
            </a:r>
            <a:endParaRPr sz="1754"/>
          </a:p>
          <a:p>
            <a:pPr indent="-149857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754"/>
              <a:t>Discord + Apple iMessage (project communication)</a:t>
            </a:r>
            <a:endParaRPr sz="1754"/>
          </a:p>
          <a:p>
            <a:pPr indent="-63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6666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89150" y="360425"/>
            <a:ext cx="255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LIGHTHOUSE REPORT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19743" l="0" r="0" t="0"/>
          <a:stretch/>
        </p:blipFill>
        <p:spPr>
          <a:xfrm>
            <a:off x="3464525" y="524675"/>
            <a:ext cx="5433800" cy="409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291575" y="1866125"/>
            <a:ext cx="30033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Current Lighthouse Scores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Performance: 	   100/100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Accessibility: 	   96/100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Best Practices:   100/100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SEO: 		   91/100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2900"/>
              <a:t>Potential Future Optimizations for Lighthouse</a:t>
            </a:r>
            <a:endParaRPr sz="2900"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u="sng"/>
              <a:t>Improve </a:t>
            </a:r>
            <a:r>
              <a:rPr lang="en" u="sng"/>
              <a:t>Accessibility</a:t>
            </a:r>
            <a:r>
              <a:rPr lang="en" u="sng"/>
              <a:t> Score:</a:t>
            </a:r>
            <a:r>
              <a:rPr lang="en"/>
              <a:t> </a:t>
            </a:r>
            <a:r>
              <a:rPr lang="en"/>
              <a:t>Use </a:t>
            </a:r>
            <a:r>
              <a:rPr lang="en"/>
              <a:t>background</a:t>
            </a:r>
            <a:r>
              <a:rPr lang="en"/>
              <a:t> and foreground colors with higher contrast ratio to improve Accessibility score</a:t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u="sng"/>
              <a:t>Improve SEO score:</a:t>
            </a:r>
            <a:r>
              <a:rPr lang="en"/>
              <a:t> Format HTML with meta descriptions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WHAT WENT WELL &amp; WHAT DIDN’T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856050" y="1572825"/>
            <a:ext cx="74295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548"/>
              <a:t>Wh</a:t>
            </a:r>
            <a:r>
              <a:rPr b="1" lang="en" sz="1648"/>
              <a:t>at Went Well</a:t>
            </a:r>
            <a:br>
              <a:rPr b="1" lang="en" sz="1648"/>
            </a:br>
            <a:br>
              <a:rPr lang="en" sz="1648"/>
            </a:br>
            <a:r>
              <a:rPr lang="en" sz="1648"/>
              <a:t>- Team </a:t>
            </a:r>
            <a:r>
              <a:rPr lang="en" sz="1648"/>
              <a:t>Collaboration</a:t>
            </a:r>
            <a:r>
              <a:rPr lang="en" sz="1648"/>
              <a:t> and communication</a:t>
            </a:r>
            <a:endParaRPr sz="1648"/>
          </a:p>
          <a:p>
            <a:pPr indent="-33325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48"/>
              <a:buChar char="-"/>
            </a:pPr>
            <a:r>
              <a:rPr lang="en" sz="1648"/>
              <a:t>Adapting Deadlines to unexpected events</a:t>
            </a:r>
            <a:endParaRPr sz="1648"/>
          </a:p>
          <a:p>
            <a:pPr indent="-3332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8"/>
              <a:buChar char="-"/>
            </a:pPr>
            <a:r>
              <a:rPr lang="en" sz="1648"/>
              <a:t>Making team based decisions like website design</a:t>
            </a:r>
            <a:endParaRPr sz="1648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48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812"/>
              <a:t>What Didn’t Go Well</a:t>
            </a:r>
            <a:endParaRPr b="1" sz="1812"/>
          </a:p>
          <a:p>
            <a:pPr indent="-343693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13"/>
              <a:buFont typeface="Twentieth Century"/>
              <a:buChar char="●"/>
            </a:pPr>
            <a:r>
              <a:rPr lang="en" sz="1812"/>
              <a:t>Learning curve first time using digital ocean, swaggerhub, </a:t>
            </a:r>
            <a:endParaRPr sz="1812"/>
          </a:p>
          <a:p>
            <a:pPr indent="-343693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Brushing up on Css, Html, Js and PHP languages</a:t>
            </a:r>
            <a:endParaRPr sz="1812"/>
          </a:p>
          <a:p>
            <a:pPr indent="-343693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en" sz="1812"/>
              <a:t>Swaggerhub not properly leveraged to front-end and back-end </a:t>
            </a:r>
            <a:endParaRPr sz="1812"/>
          </a:p>
          <a:p>
            <a:pPr indent="-343693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13"/>
              <a:buFont typeface="Twentieth Century"/>
              <a:buChar char="●"/>
            </a:pPr>
            <a:r>
              <a:rPr lang="en" sz="1812"/>
              <a:t>Bugs from connecting API to front-end</a:t>
            </a:r>
            <a:endParaRPr sz="164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857260" y="356314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2900"/>
              <a:t>GANTT CHART</a:t>
            </a:r>
            <a:endParaRPr sz="2900"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165500" y="1985275"/>
            <a:ext cx="31776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3" u="sng"/>
              <a:t>Project Phases: </a:t>
            </a:r>
            <a:endParaRPr b="1" sz="2203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7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Requirements Gathering → Design → Dev → Testing → Deployment → Slides + Documentation</a:t>
            </a:r>
            <a:endParaRPr sz="2133"/>
          </a:p>
          <a:p>
            <a:pPr indent="-381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27777"/>
              <a:buNone/>
            </a:pPr>
            <a:r>
              <a:t/>
            </a:r>
            <a:endParaRPr/>
          </a:p>
        </p:txBody>
      </p:sp>
      <p:pic>
        <p:nvPicPr>
          <p:cNvPr id="332" name="Google Shape;332;p38" title="gantt-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25" y="1355250"/>
            <a:ext cx="5422049" cy="3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/>
        </p:nvSpPr>
        <p:spPr>
          <a:xfrm>
            <a:off x="6374625" y="4559600"/>
            <a:ext cx="252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Created by Thu Do with Google Colab (Matplotlib)</a:t>
            </a:r>
            <a:endParaRPr i="1" sz="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289630" y="619054"/>
            <a:ext cx="333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3000"/>
              <a:t>USE-CASE DIAGRAM</a:t>
            </a:r>
            <a:r>
              <a:rPr lang="en"/>
              <a:t> </a:t>
            </a:r>
            <a:endParaRPr/>
          </a:p>
        </p:txBody>
      </p:sp>
      <p:pic>
        <p:nvPicPr>
          <p:cNvPr id="340" name="Google Shape;340;p39" title="Use-Case-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87" y="273825"/>
            <a:ext cx="4625825" cy="32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/>
        </p:nvSpPr>
        <p:spPr>
          <a:xfrm>
            <a:off x="4370275" y="3883825"/>
            <a:ext cx="3871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can Register for an account, Log In, Add/Edit/Delete/Search Contacts.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7121500" y="3467725"/>
            <a:ext cx="14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Created by Thu Do with draw.io </a:t>
            </a:r>
            <a:endParaRPr i="1" sz="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