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451DF-718D-45E6-8528-7ED54113F088}" type="datetimeFigureOut">
              <a:rPr lang="en-US" smtClean="0"/>
              <a:t>3/17/2020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57B38-3E05-49EA-A96B-9200318C467D}" type="slidenum">
              <a:rPr lang="en-US" smtClean="0"/>
              <a:t>‹#›</a:t>
            </a:fld>
            <a:endParaRPr lang="en-US"/>
          </a:p>
        </p:txBody>
      </p:sp>
    </p:spTree>
    <p:extLst>
      <p:ext uri="{BB962C8B-B14F-4D97-AF65-F5344CB8AC3E}">
        <p14:creationId xmlns:p14="http://schemas.microsoft.com/office/powerpoint/2010/main" val="383589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157B38-3E05-49EA-A96B-9200318C467D}" type="slidenum">
              <a:rPr lang="en-US" smtClean="0"/>
              <a:t>10</a:t>
            </a:fld>
            <a:endParaRPr lang="en-US"/>
          </a:p>
        </p:txBody>
      </p:sp>
    </p:spTree>
    <p:extLst>
      <p:ext uri="{BB962C8B-B14F-4D97-AF65-F5344CB8AC3E}">
        <p14:creationId xmlns:p14="http://schemas.microsoft.com/office/powerpoint/2010/main" val="54869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90AA5-9A0F-4A95-8B20-ED1EEED8C72A}"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103990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A14C7-4639-4E41-B23C-397185216A5C}"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13775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3CF4F6-7203-4B04-ADB2-0120FA54F3E5}"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204419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4ECC7B-7982-4084-8BE9-9AB6592CEB08}"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176164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F6F76C-4AAF-486D-8C25-24026D850998}"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225774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42AE2-210B-49A0-9CB3-B67458266192}" type="datetime1">
              <a:rPr lang="en-US" smtClean="0"/>
              <a:t>3/17/2020</a:t>
            </a:fld>
            <a:endParaRPr lang="en-US"/>
          </a:p>
        </p:txBody>
      </p:sp>
      <p:sp>
        <p:nvSpPr>
          <p:cNvPr id="6" name="Footer Placeholder 5"/>
          <p:cNvSpPr>
            <a:spLocks noGrp="1"/>
          </p:cNvSpPr>
          <p:nvPr>
            <p:ph type="ftr" sz="quarter" idx="11"/>
          </p:nvPr>
        </p:nvSpPr>
        <p:spPr/>
        <p:txBody>
          <a:bodyPr/>
          <a:lstStyle/>
          <a:p>
            <a:r>
              <a:rPr lang="en-US" smtClean="0"/>
              <a:t>mkumakech@gmail.com</a:t>
            </a:r>
            <a:endParaRPr lang="en-US"/>
          </a:p>
        </p:txBody>
      </p:sp>
      <p:sp>
        <p:nvSpPr>
          <p:cNvPr id="7" name="Slide Number Placeholder 6"/>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288068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07F90A-96B3-4358-B248-5B2D96D8BB78}" type="datetime1">
              <a:rPr lang="en-US" smtClean="0"/>
              <a:t>3/17/2020</a:t>
            </a:fld>
            <a:endParaRPr lang="en-US"/>
          </a:p>
        </p:txBody>
      </p:sp>
      <p:sp>
        <p:nvSpPr>
          <p:cNvPr id="8" name="Footer Placeholder 7"/>
          <p:cNvSpPr>
            <a:spLocks noGrp="1"/>
          </p:cNvSpPr>
          <p:nvPr>
            <p:ph type="ftr" sz="quarter" idx="11"/>
          </p:nvPr>
        </p:nvSpPr>
        <p:spPr/>
        <p:txBody>
          <a:bodyPr/>
          <a:lstStyle/>
          <a:p>
            <a:r>
              <a:rPr lang="en-US" smtClean="0"/>
              <a:t>mkumakech@gmail.com</a:t>
            </a:r>
            <a:endParaRPr lang="en-US"/>
          </a:p>
        </p:txBody>
      </p:sp>
      <p:sp>
        <p:nvSpPr>
          <p:cNvPr id="9" name="Slide Number Placeholder 8"/>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261878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EF0C78-4432-46B1-B6CD-C95A1F280E5F}" type="datetime1">
              <a:rPr lang="en-US" smtClean="0"/>
              <a:t>3/17/2020</a:t>
            </a:fld>
            <a:endParaRPr lang="en-US"/>
          </a:p>
        </p:txBody>
      </p:sp>
      <p:sp>
        <p:nvSpPr>
          <p:cNvPr id="4" name="Footer Placeholder 3"/>
          <p:cNvSpPr>
            <a:spLocks noGrp="1"/>
          </p:cNvSpPr>
          <p:nvPr>
            <p:ph type="ftr" sz="quarter" idx="11"/>
          </p:nvPr>
        </p:nvSpPr>
        <p:spPr/>
        <p:txBody>
          <a:bodyPr/>
          <a:lstStyle/>
          <a:p>
            <a:r>
              <a:rPr lang="en-US" smtClean="0"/>
              <a:t>mkumakech@gmail.com</a:t>
            </a:r>
            <a:endParaRPr lang="en-US"/>
          </a:p>
        </p:txBody>
      </p:sp>
      <p:sp>
        <p:nvSpPr>
          <p:cNvPr id="5" name="Slide Number Placeholder 4"/>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97644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F00B6-BCC1-48E5-9362-75E5DB52AB66}" type="datetime1">
              <a:rPr lang="en-US" smtClean="0"/>
              <a:t>3/17/2020</a:t>
            </a:fld>
            <a:endParaRPr lang="en-US"/>
          </a:p>
        </p:txBody>
      </p:sp>
      <p:sp>
        <p:nvSpPr>
          <p:cNvPr id="3" name="Footer Placeholder 2"/>
          <p:cNvSpPr>
            <a:spLocks noGrp="1"/>
          </p:cNvSpPr>
          <p:nvPr>
            <p:ph type="ftr" sz="quarter" idx="11"/>
          </p:nvPr>
        </p:nvSpPr>
        <p:spPr/>
        <p:txBody>
          <a:bodyPr/>
          <a:lstStyle/>
          <a:p>
            <a:r>
              <a:rPr lang="en-US" smtClean="0"/>
              <a:t>mkumakech@gmail.com</a:t>
            </a:r>
            <a:endParaRPr lang="en-US"/>
          </a:p>
        </p:txBody>
      </p:sp>
      <p:sp>
        <p:nvSpPr>
          <p:cNvPr id="4" name="Slide Number Placeholder 3"/>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31614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5B262-87D0-44B2-A709-9AD85E2672C4}" type="datetime1">
              <a:rPr lang="en-US" smtClean="0"/>
              <a:t>3/17/2020</a:t>
            </a:fld>
            <a:endParaRPr lang="en-US"/>
          </a:p>
        </p:txBody>
      </p:sp>
      <p:sp>
        <p:nvSpPr>
          <p:cNvPr id="6" name="Footer Placeholder 5"/>
          <p:cNvSpPr>
            <a:spLocks noGrp="1"/>
          </p:cNvSpPr>
          <p:nvPr>
            <p:ph type="ftr" sz="quarter" idx="11"/>
          </p:nvPr>
        </p:nvSpPr>
        <p:spPr/>
        <p:txBody>
          <a:bodyPr/>
          <a:lstStyle/>
          <a:p>
            <a:r>
              <a:rPr lang="en-US" smtClean="0"/>
              <a:t>mkumakech@gmail.com</a:t>
            </a:r>
            <a:endParaRPr lang="en-US"/>
          </a:p>
        </p:txBody>
      </p:sp>
      <p:sp>
        <p:nvSpPr>
          <p:cNvPr id="7" name="Slide Number Placeholder 6"/>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34610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52213-CBB5-46EE-8123-3E7C4958C816}" type="datetime1">
              <a:rPr lang="en-US" smtClean="0"/>
              <a:t>3/17/2020</a:t>
            </a:fld>
            <a:endParaRPr lang="en-US"/>
          </a:p>
        </p:txBody>
      </p:sp>
      <p:sp>
        <p:nvSpPr>
          <p:cNvPr id="6" name="Footer Placeholder 5"/>
          <p:cNvSpPr>
            <a:spLocks noGrp="1"/>
          </p:cNvSpPr>
          <p:nvPr>
            <p:ph type="ftr" sz="quarter" idx="11"/>
          </p:nvPr>
        </p:nvSpPr>
        <p:spPr/>
        <p:txBody>
          <a:bodyPr/>
          <a:lstStyle/>
          <a:p>
            <a:r>
              <a:rPr lang="en-US" smtClean="0"/>
              <a:t>mkumakech@gmail.com</a:t>
            </a:r>
            <a:endParaRPr lang="en-US"/>
          </a:p>
        </p:txBody>
      </p:sp>
      <p:sp>
        <p:nvSpPr>
          <p:cNvPr id="7" name="Slide Number Placeholder 6"/>
          <p:cNvSpPr>
            <a:spLocks noGrp="1"/>
          </p:cNvSpPr>
          <p:nvPr>
            <p:ph type="sldNum" sz="quarter" idx="12"/>
          </p:nvPr>
        </p:nvSpPr>
        <p:spPr/>
        <p:txBody>
          <a:bodyPr/>
          <a:lstStyle/>
          <a:p>
            <a:fld id="{CB512277-5AD9-44D0-BD20-E14D38E137F3}" type="slidenum">
              <a:rPr lang="en-US" smtClean="0"/>
              <a:t>‹#›</a:t>
            </a:fld>
            <a:endParaRPr lang="en-US"/>
          </a:p>
        </p:txBody>
      </p:sp>
    </p:spTree>
    <p:extLst>
      <p:ext uri="{BB962C8B-B14F-4D97-AF65-F5344CB8AC3E}">
        <p14:creationId xmlns:p14="http://schemas.microsoft.com/office/powerpoint/2010/main" val="238103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EF7C1-AE41-4577-BBAA-79CA003A7442}" type="datetime1">
              <a:rPr lang="en-US" smtClean="0"/>
              <a:t>3/17/2020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mkumakech@gmail.com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12277-5AD9-44D0-BD20-E14D38E137F3}" type="slidenum">
              <a:rPr lang="en-US" smtClean="0"/>
              <a:t>‹#›</a:t>
            </a:fld>
            <a:endParaRPr lang="en-US"/>
          </a:p>
        </p:txBody>
      </p:sp>
    </p:spTree>
    <p:extLst>
      <p:ext uri="{BB962C8B-B14F-4D97-AF65-F5344CB8AC3E}">
        <p14:creationId xmlns:p14="http://schemas.microsoft.com/office/powerpoint/2010/main" val="3481419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ho.int/news-room/fact-sheets/detail/ebola-virus-dise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Segmenting and Grouping Neighborhood Vulnerable to Ebola Virus Diseases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Michael </a:t>
            </a:r>
            <a:r>
              <a:rPr lang="en-US" dirty="0" err="1" smtClean="0"/>
              <a:t>Kumakech</a:t>
            </a:r>
            <a:endParaRPr lang="en-US" dirty="0"/>
          </a:p>
        </p:txBody>
      </p:sp>
      <p:sp>
        <p:nvSpPr>
          <p:cNvPr id="4" name="Date Placeholder 3"/>
          <p:cNvSpPr>
            <a:spLocks noGrp="1"/>
          </p:cNvSpPr>
          <p:nvPr>
            <p:ph type="dt" sz="half" idx="10"/>
          </p:nvPr>
        </p:nvSpPr>
        <p:spPr/>
        <p:txBody>
          <a:bodyPr/>
          <a:lstStyle/>
          <a:p>
            <a:fld id="{80269700-462C-4500-B37C-7FD32BDFD0C1}"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1</a:t>
            </a:fld>
            <a:endParaRPr lang="en-US"/>
          </a:p>
        </p:txBody>
      </p:sp>
    </p:spTree>
    <p:extLst>
      <p:ext uri="{BB962C8B-B14F-4D97-AF65-F5344CB8AC3E}">
        <p14:creationId xmlns:p14="http://schemas.microsoft.com/office/powerpoint/2010/main" val="859168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t>
            </a:r>
            <a:r>
              <a:rPr lang="en-US" b="1" dirty="0"/>
              <a:t>Logistic Regression Algorithm</a:t>
            </a:r>
            <a:endParaRPr lang="en-US" dirty="0"/>
          </a:p>
        </p:txBody>
      </p:sp>
      <p:sp>
        <p:nvSpPr>
          <p:cNvPr id="4" name="Content Placeholder 3"/>
          <p:cNvSpPr>
            <a:spLocks noGrp="1"/>
          </p:cNvSpPr>
          <p:nvPr>
            <p:ph sz="half" idx="2"/>
          </p:nvPr>
        </p:nvSpPr>
        <p:spPr/>
        <p:txBody>
          <a:bodyPr/>
          <a:lstStyle/>
          <a:p>
            <a:r>
              <a:rPr lang="en-US" dirty="0" smtClean="0"/>
              <a:t>With either </a:t>
            </a:r>
            <a:r>
              <a:rPr lang="en-US" dirty="0"/>
              <a:t>75% or 80% with testing data </a:t>
            </a:r>
            <a:r>
              <a:rPr lang="en-US" dirty="0" smtClean="0"/>
              <a:t>set. </a:t>
            </a:r>
            <a:r>
              <a:rPr lang="en-US" dirty="0"/>
              <a:t>A</a:t>
            </a:r>
            <a:r>
              <a:rPr lang="en-US" dirty="0" smtClean="0"/>
              <a:t>lso </a:t>
            </a:r>
            <a:r>
              <a:rPr lang="en-US" dirty="0"/>
              <a:t>either 25% or 20% </a:t>
            </a:r>
            <a:r>
              <a:rPr lang="en-US" dirty="0" smtClean="0"/>
              <a:t>. Result showed  </a:t>
            </a:r>
            <a:r>
              <a:rPr lang="en-US" dirty="0"/>
              <a:t>constant accuracy of 1.0, F1 Score of 1.0 and C values ranging from 0.01- 1.0. </a:t>
            </a:r>
            <a:endParaRPr lang="en-US" dirty="0" smtClean="0"/>
          </a:p>
          <a:p>
            <a:r>
              <a:rPr lang="en-US" dirty="0" smtClean="0"/>
              <a:t>Indicating </a:t>
            </a:r>
            <a:r>
              <a:rPr lang="en-US" dirty="0"/>
              <a:t>that probability of deaths is certain when cases of EVD is registered in a </a:t>
            </a:r>
            <a:r>
              <a:rPr lang="en-US" dirty="0" smtClean="0"/>
              <a:t>country. </a:t>
            </a:r>
            <a:endParaRPr lang="en-US" dirty="0"/>
          </a:p>
        </p:txBody>
      </p:sp>
      <p:pic>
        <p:nvPicPr>
          <p:cNvPr id="5" name="Content Placeholder 4"/>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06062" y="1825625"/>
            <a:ext cx="5966138" cy="4111536"/>
          </a:xfrm>
          <a:prstGeom prst="rect">
            <a:avLst/>
          </a:prstGeom>
          <a:noFill/>
          <a:ln>
            <a:noFill/>
          </a:ln>
        </p:spPr>
      </p:pic>
      <p:sp>
        <p:nvSpPr>
          <p:cNvPr id="6" name="Date Placeholder 5"/>
          <p:cNvSpPr>
            <a:spLocks noGrp="1"/>
          </p:cNvSpPr>
          <p:nvPr>
            <p:ph type="dt" sz="half" idx="10"/>
          </p:nvPr>
        </p:nvSpPr>
        <p:spPr/>
        <p:txBody>
          <a:bodyPr/>
          <a:lstStyle/>
          <a:p>
            <a:fld id="{187F7D4A-E694-4058-B3F0-CD346DE92A97}" type="datetime1">
              <a:rPr lang="en-US" smtClean="0"/>
              <a:t>3/17/2020</a:t>
            </a:fld>
            <a:endParaRPr lang="en-US"/>
          </a:p>
        </p:txBody>
      </p:sp>
      <p:sp>
        <p:nvSpPr>
          <p:cNvPr id="7" name="Footer Placeholder 6"/>
          <p:cNvSpPr>
            <a:spLocks noGrp="1"/>
          </p:cNvSpPr>
          <p:nvPr>
            <p:ph type="ftr" sz="quarter" idx="11"/>
          </p:nvPr>
        </p:nvSpPr>
        <p:spPr/>
        <p:txBody>
          <a:bodyPr/>
          <a:lstStyle/>
          <a:p>
            <a:r>
              <a:rPr lang="en-US" smtClean="0"/>
              <a:t>mkumakech@gmail.com</a:t>
            </a:r>
            <a:endParaRPr lang="en-US"/>
          </a:p>
        </p:txBody>
      </p:sp>
      <p:sp>
        <p:nvSpPr>
          <p:cNvPr id="8" name="Slide Number Placeholder 7"/>
          <p:cNvSpPr>
            <a:spLocks noGrp="1"/>
          </p:cNvSpPr>
          <p:nvPr>
            <p:ph type="sldNum" sz="quarter" idx="12"/>
          </p:nvPr>
        </p:nvSpPr>
        <p:spPr/>
        <p:txBody>
          <a:bodyPr/>
          <a:lstStyle/>
          <a:p>
            <a:fld id="{CB512277-5AD9-44D0-BD20-E14D38E137F3}" type="slidenum">
              <a:rPr lang="en-US" smtClean="0"/>
              <a:t>10</a:t>
            </a:fld>
            <a:endParaRPr lang="en-US"/>
          </a:p>
        </p:txBody>
      </p:sp>
    </p:spTree>
    <p:extLst>
      <p:ext uri="{BB962C8B-B14F-4D97-AF65-F5344CB8AC3E}">
        <p14:creationId xmlns:p14="http://schemas.microsoft.com/office/powerpoint/2010/main" val="21675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400" b="1" dirty="0" smtClean="0"/>
              <a:t>Results - </a:t>
            </a:r>
            <a:r>
              <a:rPr lang="en-US" sz="4400" b="1" dirty="0"/>
              <a:t>Location </a:t>
            </a:r>
            <a:r>
              <a:rPr lang="en-US" sz="4400" b="1" dirty="0" smtClean="0"/>
              <a:t>Data hit by EVD</a:t>
            </a:r>
            <a:r>
              <a:rPr lang="en-US" sz="4400" b="1" dirty="0"/>
              <a:t/>
            </a:r>
            <a:br>
              <a:rPr lang="en-US" sz="4400" b="1" dirty="0"/>
            </a:br>
            <a:endParaRPr lang="en-US" sz="4400" b="1"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5586" y="1825625"/>
            <a:ext cx="9860827" cy="4351338"/>
          </a:xfrm>
          <a:prstGeom prst="rect">
            <a:avLst/>
          </a:prstGeom>
          <a:noFill/>
          <a:ln>
            <a:noFill/>
          </a:ln>
        </p:spPr>
      </p:pic>
      <p:sp>
        <p:nvSpPr>
          <p:cNvPr id="9" name="Date Placeholder 8"/>
          <p:cNvSpPr>
            <a:spLocks noGrp="1"/>
          </p:cNvSpPr>
          <p:nvPr>
            <p:ph type="dt" sz="half" idx="10"/>
          </p:nvPr>
        </p:nvSpPr>
        <p:spPr/>
        <p:txBody>
          <a:bodyPr/>
          <a:lstStyle/>
          <a:p>
            <a:fld id="{0A333DE9-DF86-4D2E-BE46-A3C0CCE06A01}" type="datetime1">
              <a:rPr lang="en-US" smtClean="0"/>
              <a:t>3/17/2020</a:t>
            </a:fld>
            <a:endParaRPr lang="en-US"/>
          </a:p>
        </p:txBody>
      </p:sp>
      <p:sp>
        <p:nvSpPr>
          <p:cNvPr id="10" name="Footer Placeholder 9"/>
          <p:cNvSpPr>
            <a:spLocks noGrp="1"/>
          </p:cNvSpPr>
          <p:nvPr>
            <p:ph type="ftr" sz="quarter" idx="11"/>
          </p:nvPr>
        </p:nvSpPr>
        <p:spPr/>
        <p:txBody>
          <a:bodyPr/>
          <a:lstStyle/>
          <a:p>
            <a:r>
              <a:rPr lang="en-US" smtClean="0"/>
              <a:t>mkumakech@gmail.com</a:t>
            </a:r>
            <a:endParaRPr lang="en-US"/>
          </a:p>
        </p:txBody>
      </p:sp>
      <p:sp>
        <p:nvSpPr>
          <p:cNvPr id="11" name="Slide Number Placeholder 10"/>
          <p:cNvSpPr>
            <a:spLocks noGrp="1"/>
          </p:cNvSpPr>
          <p:nvPr>
            <p:ph type="sldNum" sz="quarter" idx="12"/>
          </p:nvPr>
        </p:nvSpPr>
        <p:spPr/>
        <p:txBody>
          <a:bodyPr/>
          <a:lstStyle/>
          <a:p>
            <a:fld id="{CB512277-5AD9-44D0-BD20-E14D38E137F3}" type="slidenum">
              <a:rPr lang="en-US" smtClean="0"/>
              <a:t>11</a:t>
            </a:fld>
            <a:endParaRPr lang="en-US"/>
          </a:p>
        </p:txBody>
      </p:sp>
    </p:spTree>
    <p:extLst>
      <p:ext uri="{BB962C8B-B14F-4D97-AF65-F5344CB8AC3E}">
        <p14:creationId xmlns:p14="http://schemas.microsoft.com/office/powerpoint/2010/main" val="1788570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&amp; Conclusion</a:t>
            </a:r>
            <a:endParaRPr lang="en-US" b="1" dirty="0"/>
          </a:p>
        </p:txBody>
      </p:sp>
      <p:sp>
        <p:nvSpPr>
          <p:cNvPr id="5" name="Content Placeholder 4"/>
          <p:cNvSpPr>
            <a:spLocks noGrp="1"/>
          </p:cNvSpPr>
          <p:nvPr>
            <p:ph sz="half" idx="2"/>
          </p:nvPr>
        </p:nvSpPr>
        <p:spPr>
          <a:xfrm>
            <a:off x="6172199" y="1825624"/>
            <a:ext cx="5611969" cy="4729721"/>
          </a:xfrm>
        </p:spPr>
        <p:txBody>
          <a:bodyPr>
            <a:normAutofit fontScale="92500" lnSpcReduction="10000"/>
          </a:bodyPr>
          <a:lstStyle/>
          <a:p>
            <a:r>
              <a:rPr lang="en-US" dirty="0"/>
              <a:t>Zaire EVD was found to be the most dangerous types of Ebola which has affected most of the countries of the </a:t>
            </a:r>
            <a:r>
              <a:rPr lang="en-US" dirty="0" smtClean="0"/>
              <a:t>world.</a:t>
            </a:r>
          </a:p>
          <a:p>
            <a:r>
              <a:rPr lang="en-US" dirty="0"/>
              <a:t>The top most affected county is Democratic Republic of Congo in 2014. </a:t>
            </a:r>
            <a:endParaRPr lang="en-US" dirty="0" smtClean="0"/>
          </a:p>
          <a:p>
            <a:r>
              <a:rPr lang="en-US" dirty="0" smtClean="0"/>
              <a:t>DT and Logistic Regression </a:t>
            </a:r>
            <a:r>
              <a:rPr lang="en-US" dirty="0"/>
              <a:t>Machine learning algorithms models </a:t>
            </a:r>
            <a:r>
              <a:rPr lang="en-US" dirty="0" smtClean="0"/>
              <a:t>perform </a:t>
            </a:r>
            <a:r>
              <a:rPr lang="en-US" dirty="0"/>
              <a:t>excellently well </a:t>
            </a:r>
            <a:r>
              <a:rPr lang="en-US" dirty="0" smtClean="0"/>
              <a:t>in the prediction. </a:t>
            </a:r>
          </a:p>
          <a:p>
            <a:r>
              <a:rPr lang="en-US" dirty="0" smtClean="0"/>
              <a:t>Tourists and vistors are </a:t>
            </a:r>
            <a:r>
              <a:rPr lang="en-US" dirty="0"/>
              <a:t>be aware of the danger of Ebola </a:t>
            </a:r>
            <a:r>
              <a:rPr lang="en-US" dirty="0" smtClean="0"/>
              <a:t>disease and Location </a:t>
            </a:r>
            <a:r>
              <a:rPr lang="en-US" dirty="0" err="1" smtClean="0"/>
              <a:t>epecially</a:t>
            </a:r>
            <a:r>
              <a:rPr lang="en-US" dirty="0" smtClean="0"/>
              <a:t> in Africa.</a:t>
            </a:r>
            <a:endParaRPr lang="en-US" dirty="0"/>
          </a:p>
          <a:p>
            <a:endParaRPr lang="en-US" dirty="0"/>
          </a:p>
        </p:txBody>
      </p:sp>
      <p:pic>
        <p:nvPicPr>
          <p:cNvPr id="6" name="Content Placeholder 5"/>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7577" y="2163651"/>
            <a:ext cx="5914621" cy="3400021"/>
          </a:xfrm>
          <a:prstGeom prst="rect">
            <a:avLst/>
          </a:prstGeom>
          <a:noFill/>
          <a:ln>
            <a:noFill/>
          </a:ln>
        </p:spPr>
      </p:pic>
      <p:sp>
        <p:nvSpPr>
          <p:cNvPr id="7" name="Date Placeholder 6"/>
          <p:cNvSpPr>
            <a:spLocks noGrp="1"/>
          </p:cNvSpPr>
          <p:nvPr>
            <p:ph type="dt" sz="half" idx="10"/>
          </p:nvPr>
        </p:nvSpPr>
        <p:spPr/>
        <p:txBody>
          <a:bodyPr/>
          <a:lstStyle/>
          <a:p>
            <a:fld id="{621246AD-6FEF-41AC-8363-C465D9B4ED6D}" type="datetime1">
              <a:rPr lang="en-US" smtClean="0"/>
              <a:t>3/17/2020</a:t>
            </a:fld>
            <a:endParaRPr lang="en-US"/>
          </a:p>
        </p:txBody>
      </p:sp>
      <p:sp>
        <p:nvSpPr>
          <p:cNvPr id="8" name="Footer Placeholder 7"/>
          <p:cNvSpPr>
            <a:spLocks noGrp="1"/>
          </p:cNvSpPr>
          <p:nvPr>
            <p:ph type="ftr" sz="quarter" idx="11"/>
          </p:nvPr>
        </p:nvSpPr>
        <p:spPr/>
        <p:txBody>
          <a:bodyPr/>
          <a:lstStyle/>
          <a:p>
            <a:r>
              <a:rPr lang="en-US" smtClean="0"/>
              <a:t>mkumakech@gmail.com</a:t>
            </a:r>
            <a:endParaRPr lang="en-US"/>
          </a:p>
        </p:txBody>
      </p:sp>
      <p:sp>
        <p:nvSpPr>
          <p:cNvPr id="9" name="Slide Number Placeholder 8"/>
          <p:cNvSpPr>
            <a:spLocks noGrp="1"/>
          </p:cNvSpPr>
          <p:nvPr>
            <p:ph type="sldNum" sz="quarter" idx="12"/>
          </p:nvPr>
        </p:nvSpPr>
        <p:spPr/>
        <p:txBody>
          <a:bodyPr/>
          <a:lstStyle/>
          <a:p>
            <a:fld id="{CB512277-5AD9-44D0-BD20-E14D38E137F3}" type="slidenum">
              <a:rPr lang="en-US" smtClean="0"/>
              <a:t>12</a:t>
            </a:fld>
            <a:endParaRPr lang="en-US"/>
          </a:p>
        </p:txBody>
      </p:sp>
    </p:spTree>
    <p:extLst>
      <p:ext uri="{BB962C8B-B14F-4D97-AF65-F5344CB8AC3E}">
        <p14:creationId xmlns:p14="http://schemas.microsoft.com/office/powerpoint/2010/main" val="1733725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5" name="Content Placeholder 4"/>
          <p:cNvSpPr>
            <a:spLocks noGrp="1"/>
          </p:cNvSpPr>
          <p:nvPr>
            <p:ph idx="1"/>
          </p:nvPr>
        </p:nvSpPr>
        <p:spPr/>
        <p:txBody>
          <a:bodyPr>
            <a:normAutofit/>
          </a:bodyPr>
          <a:lstStyle/>
          <a:p>
            <a:r>
              <a:rPr lang="en-US" dirty="0"/>
              <a:t>Use of Foursquare is necessary to zero the cases to regional, district and towns’ level so that K- means algorithm may be used to visualize the data into smaller clusters. </a:t>
            </a:r>
            <a:endParaRPr lang="en-US" dirty="0" smtClean="0"/>
          </a:p>
          <a:p>
            <a:r>
              <a:rPr lang="en-US" dirty="0" smtClean="0"/>
              <a:t>Currently</a:t>
            </a:r>
            <a:r>
              <a:rPr lang="en-US" dirty="0"/>
              <a:t>, Data about Ebola Virus Disease seem not to be available in the Foursquare </a:t>
            </a:r>
            <a:r>
              <a:rPr lang="en-US" dirty="0" smtClean="0"/>
              <a:t>database.</a:t>
            </a:r>
          </a:p>
          <a:p>
            <a:endParaRPr lang="en-US" dirty="0"/>
          </a:p>
          <a:p>
            <a:r>
              <a:rPr lang="en-US" sz="6000" b="1" dirty="0" smtClean="0">
                <a:latin typeface="Bernard MT Condensed" panose="02050806060905020404" pitchFamily="18" charset="0"/>
              </a:rPr>
              <a:t>Thank You</a:t>
            </a:r>
          </a:p>
          <a:p>
            <a:r>
              <a:rPr lang="en-US" sz="4300" b="1" dirty="0" smtClean="0">
                <a:latin typeface="Bernard MT Condensed" panose="02050806060905020404" pitchFamily="18" charset="0"/>
              </a:rPr>
              <a:t>Michael </a:t>
            </a:r>
            <a:r>
              <a:rPr lang="en-US" sz="4300" b="1" dirty="0" err="1" smtClean="0">
                <a:latin typeface="Bernard MT Condensed" panose="02050806060905020404" pitchFamily="18" charset="0"/>
              </a:rPr>
              <a:t>Kumakech</a:t>
            </a:r>
            <a:r>
              <a:rPr lang="en-US" sz="4300" b="1" dirty="0" smtClean="0">
                <a:latin typeface="Bernard MT Condensed" panose="02050806060905020404" pitchFamily="18" charset="0"/>
              </a:rPr>
              <a:t> +256706290029</a:t>
            </a:r>
            <a:endParaRPr lang="en-US" sz="4300" b="1" dirty="0">
              <a:latin typeface="Bernard MT Condensed" panose="02050806060905020404" pitchFamily="18" charset="0"/>
            </a:endParaRPr>
          </a:p>
          <a:p>
            <a:endParaRPr lang="en-US" dirty="0"/>
          </a:p>
        </p:txBody>
      </p:sp>
      <p:sp>
        <p:nvSpPr>
          <p:cNvPr id="6" name="Date Placeholder 5"/>
          <p:cNvSpPr>
            <a:spLocks noGrp="1"/>
          </p:cNvSpPr>
          <p:nvPr>
            <p:ph type="dt" sz="half" idx="10"/>
          </p:nvPr>
        </p:nvSpPr>
        <p:spPr/>
        <p:txBody>
          <a:bodyPr/>
          <a:lstStyle/>
          <a:p>
            <a:fld id="{BCF2062C-6A63-4341-8F02-5013B06A7982}" type="datetime1">
              <a:rPr lang="en-US" smtClean="0"/>
              <a:t>3/17/2020</a:t>
            </a:fld>
            <a:endParaRPr lang="en-US"/>
          </a:p>
        </p:txBody>
      </p:sp>
      <p:sp>
        <p:nvSpPr>
          <p:cNvPr id="7" name="Footer Placeholder 6"/>
          <p:cNvSpPr>
            <a:spLocks noGrp="1"/>
          </p:cNvSpPr>
          <p:nvPr>
            <p:ph type="ftr" sz="quarter" idx="11"/>
          </p:nvPr>
        </p:nvSpPr>
        <p:spPr/>
        <p:txBody>
          <a:bodyPr/>
          <a:lstStyle/>
          <a:p>
            <a:r>
              <a:rPr lang="en-US" smtClean="0"/>
              <a:t>mkumakech@gmail.com</a:t>
            </a:r>
            <a:endParaRPr lang="en-US"/>
          </a:p>
        </p:txBody>
      </p:sp>
      <p:sp>
        <p:nvSpPr>
          <p:cNvPr id="8" name="Slide Number Placeholder 7"/>
          <p:cNvSpPr>
            <a:spLocks noGrp="1"/>
          </p:cNvSpPr>
          <p:nvPr>
            <p:ph type="sldNum" sz="quarter" idx="12"/>
          </p:nvPr>
        </p:nvSpPr>
        <p:spPr/>
        <p:txBody>
          <a:bodyPr/>
          <a:lstStyle/>
          <a:p>
            <a:fld id="{CB512277-5AD9-44D0-BD20-E14D38E137F3}" type="slidenum">
              <a:rPr lang="en-US" smtClean="0"/>
              <a:t>13</a:t>
            </a:fld>
            <a:endParaRPr lang="en-US"/>
          </a:p>
        </p:txBody>
      </p:sp>
    </p:spTree>
    <p:extLst>
      <p:ext uri="{BB962C8B-B14F-4D97-AF65-F5344CB8AC3E}">
        <p14:creationId xmlns:p14="http://schemas.microsoft.com/office/powerpoint/2010/main" val="326745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a:xfrm>
            <a:off x="838200" y="1429555"/>
            <a:ext cx="10515600" cy="5215944"/>
          </a:xfrm>
        </p:spPr>
        <p:txBody>
          <a:bodyPr>
            <a:normAutofit lnSpcReduction="10000"/>
          </a:bodyPr>
          <a:lstStyle/>
          <a:p>
            <a:r>
              <a:rPr lang="en-US" dirty="0"/>
              <a:t>According to World Health Organization (WHO, 10</a:t>
            </a:r>
            <a:r>
              <a:rPr lang="en-US" baseline="30000" dirty="0"/>
              <a:t>th</a:t>
            </a:r>
            <a:r>
              <a:rPr lang="en-US" dirty="0"/>
              <a:t> February 2020) news on her website:</a:t>
            </a:r>
          </a:p>
          <a:p>
            <a:pPr lvl="0"/>
            <a:r>
              <a:rPr lang="en-US" dirty="0"/>
              <a:t>Ebola virus disease (</a:t>
            </a:r>
            <a:r>
              <a:rPr lang="en-US" dirty="0" smtClean="0"/>
              <a:t>EVD) is </a:t>
            </a:r>
            <a:r>
              <a:rPr lang="en-US" dirty="0"/>
              <a:t>transmitted to people from wild animals and spreads in the human population through human-to-human transmission. </a:t>
            </a:r>
            <a:endParaRPr lang="en-US" dirty="0" smtClean="0"/>
          </a:p>
          <a:p>
            <a:pPr lvl="0"/>
            <a:r>
              <a:rPr lang="en-US" dirty="0" smtClean="0"/>
              <a:t>The </a:t>
            </a:r>
            <a:r>
              <a:rPr lang="en-US" dirty="0"/>
              <a:t>average EVD case fatality rate is around 50%. </a:t>
            </a:r>
            <a:endParaRPr lang="en-US" dirty="0" smtClean="0"/>
          </a:p>
          <a:p>
            <a:pPr lvl="0"/>
            <a:r>
              <a:rPr lang="en-US" dirty="0" smtClean="0"/>
              <a:t>Case </a:t>
            </a:r>
            <a:r>
              <a:rPr lang="en-US" dirty="0"/>
              <a:t>fatality rates have varied from 25% to 90% in past outbreaks</a:t>
            </a:r>
            <a:r>
              <a:rPr lang="en-US" dirty="0" smtClean="0"/>
              <a:t>.</a:t>
            </a:r>
          </a:p>
          <a:p>
            <a:pPr lvl="0"/>
            <a:r>
              <a:rPr lang="en-US" dirty="0"/>
              <a:t>Relapse-symptomatic illness in someone who has recovered from EVD due to increased replication of the virus in a specific site is a rare </a:t>
            </a:r>
            <a:r>
              <a:rPr lang="en-US" dirty="0" smtClean="0"/>
              <a:t>event.</a:t>
            </a:r>
          </a:p>
          <a:p>
            <a:pPr lvl="0"/>
            <a:r>
              <a:rPr lang="en-US" dirty="0"/>
              <a:t>Studies of viral persistence indicate that in a small percentage of survivors, some body fluids may test </a:t>
            </a:r>
            <a:r>
              <a:rPr lang="en-US" dirty="0" smtClean="0"/>
              <a:t>positive. </a:t>
            </a:r>
            <a:endParaRPr lang="en-US" dirty="0"/>
          </a:p>
          <a:p>
            <a:endParaRPr lang="en-US" dirty="0"/>
          </a:p>
        </p:txBody>
      </p:sp>
      <p:sp>
        <p:nvSpPr>
          <p:cNvPr id="4" name="Date Placeholder 3"/>
          <p:cNvSpPr>
            <a:spLocks noGrp="1"/>
          </p:cNvSpPr>
          <p:nvPr>
            <p:ph type="dt" sz="half" idx="10"/>
          </p:nvPr>
        </p:nvSpPr>
        <p:spPr/>
        <p:txBody>
          <a:bodyPr/>
          <a:lstStyle/>
          <a:p>
            <a:fld id="{06A74592-2BB8-444A-A3E6-B8A6F04FE524}"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2</a:t>
            </a:fld>
            <a:endParaRPr lang="en-US"/>
          </a:p>
        </p:txBody>
      </p:sp>
    </p:spTree>
    <p:extLst>
      <p:ext uri="{BB962C8B-B14F-4D97-AF65-F5344CB8AC3E}">
        <p14:creationId xmlns:p14="http://schemas.microsoft.com/office/powerpoint/2010/main" val="2890171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a:xfrm>
            <a:off x="838200" y="1455312"/>
            <a:ext cx="10515600" cy="5177307"/>
          </a:xfrm>
        </p:spPr>
        <p:txBody>
          <a:bodyPr/>
          <a:lstStyle/>
          <a:p>
            <a:r>
              <a:rPr lang="en-US" dirty="0" smtClean="0"/>
              <a:t>Latitude </a:t>
            </a:r>
            <a:r>
              <a:rPr lang="en-US" dirty="0"/>
              <a:t>and Longitude of location </a:t>
            </a:r>
            <a:r>
              <a:rPr lang="en-US" dirty="0" smtClean="0"/>
              <a:t>of countries hit by EVD are not known to  </a:t>
            </a:r>
            <a:r>
              <a:rPr lang="en-US" dirty="0"/>
              <a:t>International tourists </a:t>
            </a:r>
            <a:r>
              <a:rPr lang="en-US" dirty="0" smtClean="0"/>
              <a:t>and other visitors. </a:t>
            </a:r>
          </a:p>
          <a:p>
            <a:r>
              <a:rPr lang="en-US" dirty="0" smtClean="0"/>
              <a:t>Data that can be used to identify, subdivide and group similar or dissimilar species of Ebola Viruses outbreak in countries are Years of outbreak, Country, Ebola Virus Disease Species (EVD), Cases, Deaths, Case fatality. </a:t>
            </a:r>
            <a:endParaRPr lang="en-US" dirty="0" smtClean="0"/>
          </a:p>
          <a:p>
            <a:r>
              <a:rPr lang="en-US" dirty="0" smtClean="0"/>
              <a:t>This </a:t>
            </a:r>
            <a:r>
              <a:rPr lang="en-US" dirty="0"/>
              <a:t>project aimed at segmenting and clustering neighborhood vulnerable to Ebola viruses in the world map.</a:t>
            </a:r>
          </a:p>
          <a:p>
            <a:endParaRPr lang="en-US" dirty="0"/>
          </a:p>
        </p:txBody>
      </p:sp>
      <p:sp>
        <p:nvSpPr>
          <p:cNvPr id="4" name="Date Placeholder 3"/>
          <p:cNvSpPr>
            <a:spLocks noGrp="1"/>
          </p:cNvSpPr>
          <p:nvPr>
            <p:ph type="dt" sz="half" idx="10"/>
          </p:nvPr>
        </p:nvSpPr>
        <p:spPr/>
        <p:txBody>
          <a:bodyPr/>
          <a:lstStyle/>
          <a:p>
            <a:fld id="{08C99D5C-6626-4FB2-A628-FFBD6A30830B}"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3</a:t>
            </a:fld>
            <a:endParaRPr lang="en-US"/>
          </a:p>
        </p:txBody>
      </p:sp>
    </p:spTree>
    <p:extLst>
      <p:ext uri="{BB962C8B-B14F-4D97-AF65-F5344CB8AC3E}">
        <p14:creationId xmlns:p14="http://schemas.microsoft.com/office/powerpoint/2010/main" val="463285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400" b="1" dirty="0"/>
              <a:t>Significance of the Study</a:t>
            </a:r>
            <a:r>
              <a:rPr lang="en-US" sz="1600" dirty="0"/>
              <a:t/>
            </a:r>
            <a:br>
              <a:rPr lang="en-US" sz="1600" dirty="0"/>
            </a:br>
            <a:endParaRPr lang="en-US" dirty="0"/>
          </a:p>
        </p:txBody>
      </p:sp>
      <p:sp>
        <p:nvSpPr>
          <p:cNvPr id="3" name="Content Placeholder 2"/>
          <p:cNvSpPr>
            <a:spLocks noGrp="1"/>
          </p:cNvSpPr>
          <p:nvPr>
            <p:ph idx="1"/>
          </p:nvPr>
        </p:nvSpPr>
        <p:spPr/>
        <p:txBody>
          <a:bodyPr/>
          <a:lstStyle/>
          <a:p>
            <a:r>
              <a:rPr lang="en-US" dirty="0"/>
              <a:t>Academia and other scientists may be motivated to do more </a:t>
            </a:r>
            <a:r>
              <a:rPr lang="en-US" dirty="0" smtClean="0"/>
              <a:t>research.</a:t>
            </a:r>
          </a:p>
          <a:p>
            <a:r>
              <a:rPr lang="en-US" dirty="0"/>
              <a:t>Helps the country to get organizations that are willing to support the victims of Ebola </a:t>
            </a:r>
            <a:r>
              <a:rPr lang="en-US" dirty="0" smtClean="0"/>
              <a:t>viruses.</a:t>
            </a:r>
          </a:p>
          <a:p>
            <a:r>
              <a:rPr lang="en-US" dirty="0"/>
              <a:t>International main bodies </a:t>
            </a:r>
            <a:r>
              <a:rPr lang="en-US" dirty="0" smtClean="0"/>
              <a:t> (WHO, UNESCO, UN) will </a:t>
            </a:r>
            <a:r>
              <a:rPr lang="en-US" dirty="0"/>
              <a:t>have to get interested in identifying the locations of each of these species of Ebola viruses.</a:t>
            </a:r>
          </a:p>
          <a:p>
            <a:endParaRPr lang="en-US" dirty="0"/>
          </a:p>
        </p:txBody>
      </p:sp>
      <p:sp>
        <p:nvSpPr>
          <p:cNvPr id="4" name="Date Placeholder 3"/>
          <p:cNvSpPr>
            <a:spLocks noGrp="1"/>
          </p:cNvSpPr>
          <p:nvPr>
            <p:ph type="dt" sz="half" idx="10"/>
          </p:nvPr>
        </p:nvSpPr>
        <p:spPr/>
        <p:txBody>
          <a:bodyPr/>
          <a:lstStyle/>
          <a:p>
            <a:fld id="{B7D564E1-FDB5-4179-801E-976C551CE671}"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4</a:t>
            </a:fld>
            <a:endParaRPr lang="en-US"/>
          </a:p>
        </p:txBody>
      </p:sp>
    </p:spTree>
    <p:extLst>
      <p:ext uri="{BB962C8B-B14F-4D97-AF65-F5344CB8AC3E}">
        <p14:creationId xmlns:p14="http://schemas.microsoft.com/office/powerpoint/2010/main" val="1174100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400" b="1" dirty="0"/>
              <a:t>Interest </a:t>
            </a:r>
            <a:r>
              <a:rPr lang="en-US" sz="4400" b="1" dirty="0" smtClean="0"/>
              <a:t>and Data Source</a:t>
            </a:r>
            <a:r>
              <a:rPr lang="en-US" sz="4400" dirty="0"/>
              <a:t/>
            </a:r>
            <a:br>
              <a:rPr lang="en-US" sz="4400" dirty="0"/>
            </a:br>
            <a:endParaRPr lang="en-US" sz="4400" dirty="0"/>
          </a:p>
        </p:txBody>
      </p:sp>
      <p:sp>
        <p:nvSpPr>
          <p:cNvPr id="3" name="Content Placeholder 2"/>
          <p:cNvSpPr>
            <a:spLocks noGrp="1"/>
          </p:cNvSpPr>
          <p:nvPr>
            <p:ph idx="1"/>
          </p:nvPr>
        </p:nvSpPr>
        <p:spPr/>
        <p:txBody>
          <a:bodyPr>
            <a:normAutofit lnSpcReduction="10000"/>
          </a:bodyPr>
          <a:lstStyle/>
          <a:p>
            <a:r>
              <a:rPr lang="en-US" dirty="0"/>
              <a:t>The most target audience are the community, tourists, students, international health workers and other workers in the location. </a:t>
            </a:r>
            <a:endParaRPr lang="en-US" dirty="0" smtClean="0"/>
          </a:p>
          <a:p>
            <a:r>
              <a:rPr lang="en-US" dirty="0" smtClean="0"/>
              <a:t>Governmental </a:t>
            </a:r>
            <a:r>
              <a:rPr lang="en-US" dirty="0"/>
              <a:t>and non-governmental organization care about this problem of Ebola Virus Disease outbreak in such location. </a:t>
            </a:r>
          </a:p>
          <a:p>
            <a:endParaRPr lang="en-US" dirty="0" smtClean="0"/>
          </a:p>
          <a:p>
            <a:r>
              <a:rPr lang="en-US" dirty="0"/>
              <a:t>Data was scrapped from WHO website: </a:t>
            </a:r>
            <a:r>
              <a:rPr lang="en-US" u="sng" dirty="0">
                <a:hlinkClick r:id="rId2"/>
              </a:rPr>
              <a:t>https://www.who.int/news-room/fact-sheets/detail/ebola-virus-disease</a:t>
            </a:r>
            <a:r>
              <a:rPr lang="en-US" u="sng" dirty="0"/>
              <a:t> </a:t>
            </a:r>
            <a:r>
              <a:rPr lang="en-US" dirty="0"/>
              <a:t>. </a:t>
            </a:r>
            <a:endParaRPr lang="en-US" dirty="0" smtClean="0"/>
          </a:p>
          <a:p>
            <a:r>
              <a:rPr lang="en-US" dirty="0"/>
              <a:t>With feature selection, dependent variable was deaths and independent variables were cases, Zaire, Sudan, and </a:t>
            </a:r>
            <a:r>
              <a:rPr lang="en-US" dirty="0" err="1"/>
              <a:t>Bundibugyo</a:t>
            </a:r>
            <a:r>
              <a:rPr lang="en-US" dirty="0"/>
              <a:t> EVD types were used in the predictive modelling.</a:t>
            </a:r>
            <a:endParaRPr lang="en-US" b="1" dirty="0"/>
          </a:p>
          <a:p>
            <a:endParaRPr lang="en-US" dirty="0"/>
          </a:p>
        </p:txBody>
      </p:sp>
      <p:sp>
        <p:nvSpPr>
          <p:cNvPr id="4" name="Date Placeholder 3"/>
          <p:cNvSpPr>
            <a:spLocks noGrp="1"/>
          </p:cNvSpPr>
          <p:nvPr>
            <p:ph type="dt" sz="half" idx="10"/>
          </p:nvPr>
        </p:nvSpPr>
        <p:spPr/>
        <p:txBody>
          <a:bodyPr/>
          <a:lstStyle/>
          <a:p>
            <a:fld id="{548C5940-2C64-4BF8-9D9B-3DDBEA9393BD}"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5</a:t>
            </a:fld>
            <a:endParaRPr lang="en-US"/>
          </a:p>
        </p:txBody>
      </p:sp>
    </p:spTree>
    <p:extLst>
      <p:ext uri="{BB962C8B-B14F-4D97-AF65-F5344CB8AC3E}">
        <p14:creationId xmlns:p14="http://schemas.microsoft.com/office/powerpoint/2010/main" val="418655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Methodology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Descriptive Statistics</a:t>
            </a:r>
          </a:p>
          <a:p>
            <a:r>
              <a:rPr lang="en-US" dirty="0" smtClean="0"/>
              <a:t>Linear Regression</a:t>
            </a:r>
          </a:p>
          <a:p>
            <a:r>
              <a:rPr lang="en-US" dirty="0" smtClean="0"/>
              <a:t>Machine Learning Algorithms</a:t>
            </a:r>
          </a:p>
          <a:p>
            <a:r>
              <a:rPr lang="en-US" dirty="0" smtClean="0"/>
              <a:t>Support Vector Machine </a:t>
            </a:r>
          </a:p>
          <a:p>
            <a:pPr lvl="1"/>
            <a:r>
              <a:rPr lang="en-US" dirty="0" smtClean="0"/>
              <a:t>Decision Tree</a:t>
            </a:r>
          </a:p>
          <a:p>
            <a:pPr lvl="1"/>
            <a:r>
              <a:rPr lang="en-US" dirty="0" smtClean="0"/>
              <a:t>Logistic Regression</a:t>
            </a:r>
          </a:p>
          <a:p>
            <a:pPr lvl="1"/>
            <a:r>
              <a:rPr lang="en-US" dirty="0" smtClean="0"/>
              <a:t>K-Nearest Neighbor.</a:t>
            </a:r>
          </a:p>
          <a:p>
            <a:r>
              <a:rPr lang="en-US" dirty="0" smtClean="0"/>
              <a:t>Location Data </a:t>
            </a:r>
          </a:p>
          <a:p>
            <a:endParaRPr lang="en-US" dirty="0"/>
          </a:p>
        </p:txBody>
      </p:sp>
      <p:sp>
        <p:nvSpPr>
          <p:cNvPr id="4" name="Date Placeholder 3"/>
          <p:cNvSpPr>
            <a:spLocks noGrp="1"/>
          </p:cNvSpPr>
          <p:nvPr>
            <p:ph type="dt" sz="half" idx="10"/>
          </p:nvPr>
        </p:nvSpPr>
        <p:spPr/>
        <p:txBody>
          <a:bodyPr/>
          <a:lstStyle/>
          <a:p>
            <a:fld id="{911D0C2E-078B-4E35-A2B8-DD5E07509CEF}" type="datetime1">
              <a:rPr lang="en-US" smtClean="0"/>
              <a:t>3/17/2020</a:t>
            </a:fld>
            <a:endParaRPr lang="en-US"/>
          </a:p>
        </p:txBody>
      </p:sp>
      <p:sp>
        <p:nvSpPr>
          <p:cNvPr id="5" name="Footer Placeholder 4"/>
          <p:cNvSpPr>
            <a:spLocks noGrp="1"/>
          </p:cNvSpPr>
          <p:nvPr>
            <p:ph type="ftr" sz="quarter" idx="11"/>
          </p:nvPr>
        </p:nvSpPr>
        <p:spPr/>
        <p:txBody>
          <a:bodyPr/>
          <a:lstStyle/>
          <a:p>
            <a:r>
              <a:rPr lang="en-US" smtClean="0"/>
              <a:t>mkumakech@gmail.com</a:t>
            </a:r>
            <a:endParaRPr lang="en-US"/>
          </a:p>
        </p:txBody>
      </p:sp>
      <p:sp>
        <p:nvSpPr>
          <p:cNvPr id="6" name="Slide Number Placeholder 5"/>
          <p:cNvSpPr>
            <a:spLocks noGrp="1"/>
          </p:cNvSpPr>
          <p:nvPr>
            <p:ph type="sldNum" sz="quarter" idx="12"/>
          </p:nvPr>
        </p:nvSpPr>
        <p:spPr/>
        <p:txBody>
          <a:bodyPr/>
          <a:lstStyle/>
          <a:p>
            <a:fld id="{CB512277-5AD9-44D0-BD20-E14D38E137F3}" type="slidenum">
              <a:rPr lang="en-US" smtClean="0"/>
              <a:t>6</a:t>
            </a:fld>
            <a:endParaRPr lang="en-US"/>
          </a:p>
        </p:txBody>
      </p:sp>
    </p:spTree>
    <p:extLst>
      <p:ext uri="{BB962C8B-B14F-4D97-AF65-F5344CB8AC3E}">
        <p14:creationId xmlns:p14="http://schemas.microsoft.com/office/powerpoint/2010/main" val="820875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Descriptive </a:t>
                </a:r>
                <a:r>
                  <a:rPr lang="en-US" b="1" dirty="0" smtClean="0"/>
                  <a:t>Statistics: </a:t>
                </a:r>
                <a:r>
                  <a:rPr lang="en-US" dirty="0" smtClean="0"/>
                  <a:t>Zaire EVD is top and commonest in most countries.</a:t>
                </a:r>
              </a:p>
              <a:p>
                <a:r>
                  <a:rPr lang="en-US" b="1" dirty="0" smtClean="0"/>
                  <a:t>Linear Regression model</a:t>
                </a:r>
                <a:r>
                  <a:rPr lang="en-US" dirty="0" smtClean="0"/>
                  <a:t>: </a:t>
                </a:r>
                <a14:m>
                  <m:oMath xmlns:m="http://schemas.openxmlformats.org/officeDocument/2006/math">
                    <m:r>
                      <a:rPr lang="en-US" i="1"/>
                      <m:t> </m:t>
                    </m:r>
                    <m:r>
                      <a:rPr lang="en-US" b="0" i="1"/>
                      <m:t>𝐷𝑒𝑎𝑡h𝑠</m:t>
                    </m:r>
                    <m:r>
                      <a:rPr lang="en-US" b="0" i="1"/>
                      <m:t>=56+0.35 × </m:t>
                    </m:r>
                    <m:r>
                      <a:rPr lang="en-US" b="0" i="1"/>
                      <m:t>𝐶𝑎𝑠𝑒𝑠</m:t>
                    </m:r>
                  </m:oMath>
                </a14:m>
                <a:r>
                  <a:rPr lang="en-US" dirty="0" smtClean="0"/>
                  <a:t>.</a:t>
                </a:r>
              </a:p>
              <a:p>
                <a:pPr lvl="1"/>
                <a:r>
                  <a:rPr lang="en-US" dirty="0" smtClean="0"/>
                  <a:t>The </a:t>
                </a:r>
                <a:r>
                  <a:rPr lang="en-US" dirty="0"/>
                  <a:t>R</a:t>
                </a:r>
                <a:r>
                  <a:rPr lang="en-US" baseline="30000" dirty="0"/>
                  <a:t>2</a:t>
                </a:r>
                <a:r>
                  <a:rPr lang="en-US" dirty="0"/>
                  <a:t> for Deaths and was found to be 91.3%. </a:t>
                </a:r>
                <a:endParaRPr lang="en-US" dirty="0" smtClean="0"/>
              </a:p>
              <a:p>
                <a:r>
                  <a:rPr lang="en-US" b="1" dirty="0"/>
                  <a:t>K-Nearest Neighbor (KNN) </a:t>
                </a:r>
                <a:r>
                  <a:rPr lang="en-US" b="1" dirty="0" smtClean="0"/>
                  <a:t>Algorithm</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810902734"/>
              </p:ext>
            </p:extLst>
          </p:nvPr>
        </p:nvGraphicFramePr>
        <p:xfrm>
          <a:off x="334851" y="4271106"/>
          <a:ext cx="7083381" cy="2335755"/>
        </p:xfrm>
        <a:graphic>
          <a:graphicData uri="http://schemas.openxmlformats.org/drawingml/2006/table">
            <a:tbl>
              <a:tblPr firstRow="1" firstCol="1" bandRow="1">
                <a:tableStyleId>{5C22544A-7EE6-4342-B048-85BDC9FD1C3A}</a:tableStyleId>
              </a:tblPr>
              <a:tblGrid>
                <a:gridCol w="1201576"/>
                <a:gridCol w="1134600"/>
                <a:gridCol w="1205515"/>
                <a:gridCol w="1418252"/>
                <a:gridCol w="831253"/>
                <a:gridCol w="1292185"/>
              </a:tblGrid>
              <a:tr h="778585">
                <a:tc gridSpan="3">
                  <a:txBody>
                    <a:bodyPr/>
                    <a:lstStyle/>
                    <a:p>
                      <a:pPr marL="0" marR="0" algn="just">
                        <a:lnSpc>
                          <a:spcPct val="200000"/>
                        </a:lnSpc>
                        <a:spcBef>
                          <a:spcPts val="0"/>
                        </a:spcBef>
                        <a:spcAft>
                          <a:spcPts val="0"/>
                        </a:spcAft>
                      </a:pPr>
                      <a:r>
                        <a:rPr lang="en-US" sz="1100" dirty="0">
                          <a:effectLst/>
                        </a:rPr>
                        <a:t>Set 1:  75% Training and 25%Test data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just">
                        <a:lnSpc>
                          <a:spcPct val="200000"/>
                        </a:lnSpc>
                        <a:spcBef>
                          <a:spcPts val="0"/>
                        </a:spcBef>
                        <a:spcAft>
                          <a:spcPts val="0"/>
                        </a:spcAft>
                      </a:pPr>
                      <a:r>
                        <a:rPr lang="en-US" sz="1100">
                          <a:effectLst/>
                        </a:rPr>
                        <a:t>Set 2:  80% Training and 20%Test data 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778585">
                <a:tc>
                  <a:txBody>
                    <a:bodyPr/>
                    <a:lstStyle/>
                    <a:p>
                      <a:pPr marL="0" marR="0" algn="just">
                        <a:lnSpc>
                          <a:spcPct val="200000"/>
                        </a:lnSpc>
                        <a:spcBef>
                          <a:spcPts val="0"/>
                        </a:spcBef>
                        <a:spcAft>
                          <a:spcPts val="0"/>
                        </a:spcAft>
                      </a:pPr>
                      <a:r>
                        <a:rPr lang="en-US" sz="1100">
                          <a:effectLst/>
                        </a:rPr>
                        <a:t>Best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Value of 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 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a:effectLst/>
                        </a:rPr>
                        <a:t>Best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K Value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78585">
                <a:tc>
                  <a:txBody>
                    <a:bodyPr/>
                    <a:lstStyle/>
                    <a:p>
                      <a:pPr marL="0" marR="0" algn="just">
                        <a:lnSpc>
                          <a:spcPct val="200000"/>
                        </a:lnSpc>
                        <a:spcBef>
                          <a:spcPts val="0"/>
                        </a:spcBef>
                        <a:spcAft>
                          <a:spcPts val="0"/>
                        </a:spcAft>
                      </a:pPr>
                      <a:r>
                        <a:rPr lang="en-US" sz="1100">
                          <a:effectLst/>
                        </a:rPr>
                        <a:t>0.888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0.63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843234" y="3541690"/>
            <a:ext cx="3709115" cy="2936383"/>
          </a:xfrm>
          <a:prstGeom prst="rect">
            <a:avLst/>
          </a:prstGeom>
          <a:noFill/>
          <a:ln>
            <a:noFill/>
          </a:ln>
        </p:spPr>
      </p:pic>
      <p:sp>
        <p:nvSpPr>
          <p:cNvPr id="6" name="Date Placeholder 5"/>
          <p:cNvSpPr>
            <a:spLocks noGrp="1"/>
          </p:cNvSpPr>
          <p:nvPr>
            <p:ph type="dt" sz="half" idx="10"/>
          </p:nvPr>
        </p:nvSpPr>
        <p:spPr/>
        <p:txBody>
          <a:bodyPr/>
          <a:lstStyle/>
          <a:p>
            <a:fld id="{68C4532C-C04B-4973-9924-FF9C02C86125}" type="datetime1">
              <a:rPr lang="en-US" smtClean="0"/>
              <a:t>3/17/2020</a:t>
            </a:fld>
            <a:endParaRPr lang="en-US"/>
          </a:p>
        </p:txBody>
      </p:sp>
      <p:sp>
        <p:nvSpPr>
          <p:cNvPr id="7" name="Footer Placeholder 6"/>
          <p:cNvSpPr>
            <a:spLocks noGrp="1"/>
          </p:cNvSpPr>
          <p:nvPr>
            <p:ph type="ftr" sz="quarter" idx="11"/>
          </p:nvPr>
        </p:nvSpPr>
        <p:spPr/>
        <p:txBody>
          <a:bodyPr/>
          <a:lstStyle/>
          <a:p>
            <a:r>
              <a:rPr lang="en-US" smtClean="0"/>
              <a:t>mkumakech@gmail.com</a:t>
            </a:r>
            <a:endParaRPr lang="en-US"/>
          </a:p>
        </p:txBody>
      </p:sp>
      <p:sp>
        <p:nvSpPr>
          <p:cNvPr id="8" name="Slide Number Placeholder 7"/>
          <p:cNvSpPr>
            <a:spLocks noGrp="1"/>
          </p:cNvSpPr>
          <p:nvPr>
            <p:ph type="sldNum" sz="quarter" idx="12"/>
          </p:nvPr>
        </p:nvSpPr>
        <p:spPr/>
        <p:txBody>
          <a:bodyPr/>
          <a:lstStyle/>
          <a:p>
            <a:fld id="{CB512277-5AD9-44D0-BD20-E14D38E137F3}" type="slidenum">
              <a:rPr lang="en-US" smtClean="0"/>
              <a:t>7</a:t>
            </a:fld>
            <a:endParaRPr lang="en-US"/>
          </a:p>
        </p:txBody>
      </p:sp>
    </p:spTree>
    <p:extLst>
      <p:ext uri="{BB962C8B-B14F-4D97-AF65-F5344CB8AC3E}">
        <p14:creationId xmlns:p14="http://schemas.microsoft.com/office/powerpoint/2010/main" val="3802955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r>
              <a:rPr lang="en-US" b="1" dirty="0"/>
              <a:t>Decision Tree (DT) Algorithm</a:t>
            </a:r>
            <a:endParaRPr lang="en-US" dirty="0"/>
          </a:p>
        </p:txBody>
      </p:sp>
      <p:pic>
        <p:nvPicPr>
          <p:cNvPr id="6" name="Content Placeholder 5"/>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8941" y="1506828"/>
            <a:ext cx="7199447" cy="5228823"/>
          </a:xfrm>
          <a:prstGeom prst="rect">
            <a:avLst/>
          </a:prstGeom>
        </p:spPr>
      </p:pic>
      <p:pic>
        <p:nvPicPr>
          <p:cNvPr id="8" name="Content Placeholder 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508540" y="1588140"/>
            <a:ext cx="3935412" cy="2533099"/>
          </a:xfrm>
          <a:prstGeom prst="rect">
            <a:avLst/>
          </a:prstGeom>
          <a:noFill/>
          <a:ln>
            <a:noFill/>
          </a:ln>
        </p:spPr>
      </p:pic>
      <p:sp>
        <p:nvSpPr>
          <p:cNvPr id="9" name="TextBox 8"/>
          <p:cNvSpPr txBox="1"/>
          <p:nvPr/>
        </p:nvSpPr>
        <p:spPr>
          <a:xfrm>
            <a:off x="8113690" y="4468969"/>
            <a:ext cx="3709116" cy="1077218"/>
          </a:xfrm>
          <a:prstGeom prst="rect">
            <a:avLst/>
          </a:prstGeom>
          <a:noFill/>
        </p:spPr>
        <p:txBody>
          <a:bodyPr wrap="square" rtlCol="0">
            <a:spAutoFit/>
          </a:bodyPr>
          <a:lstStyle/>
          <a:p>
            <a:r>
              <a:rPr lang="en-US" sz="3200" dirty="0"/>
              <a:t>constant accuracy of 1.0 with F1 of 1.0. </a:t>
            </a:r>
          </a:p>
        </p:txBody>
      </p:sp>
      <p:sp>
        <p:nvSpPr>
          <p:cNvPr id="10" name="Date Placeholder 9"/>
          <p:cNvSpPr>
            <a:spLocks noGrp="1"/>
          </p:cNvSpPr>
          <p:nvPr>
            <p:ph type="dt" sz="half" idx="10"/>
          </p:nvPr>
        </p:nvSpPr>
        <p:spPr/>
        <p:txBody>
          <a:bodyPr/>
          <a:lstStyle/>
          <a:p>
            <a:fld id="{89A3EAC0-2AA8-45C1-9B42-F5AE8596E172}" type="datetime1">
              <a:rPr lang="en-US" smtClean="0"/>
              <a:t>3/17/2020</a:t>
            </a:fld>
            <a:endParaRPr lang="en-US"/>
          </a:p>
        </p:txBody>
      </p:sp>
      <p:sp>
        <p:nvSpPr>
          <p:cNvPr id="11" name="Footer Placeholder 10"/>
          <p:cNvSpPr>
            <a:spLocks noGrp="1"/>
          </p:cNvSpPr>
          <p:nvPr>
            <p:ph type="ftr" sz="quarter" idx="11"/>
          </p:nvPr>
        </p:nvSpPr>
        <p:spPr/>
        <p:txBody>
          <a:bodyPr/>
          <a:lstStyle/>
          <a:p>
            <a:r>
              <a:rPr lang="en-US" smtClean="0"/>
              <a:t>mkumakech@gmail.com</a:t>
            </a:r>
            <a:endParaRPr lang="en-US"/>
          </a:p>
        </p:txBody>
      </p:sp>
      <p:sp>
        <p:nvSpPr>
          <p:cNvPr id="12" name="Slide Number Placeholder 11"/>
          <p:cNvSpPr>
            <a:spLocks noGrp="1"/>
          </p:cNvSpPr>
          <p:nvPr>
            <p:ph type="sldNum" sz="quarter" idx="12"/>
          </p:nvPr>
        </p:nvSpPr>
        <p:spPr/>
        <p:txBody>
          <a:bodyPr/>
          <a:lstStyle/>
          <a:p>
            <a:fld id="{CB512277-5AD9-44D0-BD20-E14D38E137F3}" type="slidenum">
              <a:rPr lang="en-US" smtClean="0"/>
              <a:t>8</a:t>
            </a:fld>
            <a:endParaRPr lang="en-US"/>
          </a:p>
        </p:txBody>
      </p:sp>
    </p:spTree>
    <p:extLst>
      <p:ext uri="{BB962C8B-B14F-4D97-AF65-F5344CB8AC3E}">
        <p14:creationId xmlns:p14="http://schemas.microsoft.com/office/powerpoint/2010/main" val="3845434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r>
              <a:rPr lang="en-US" dirty="0" smtClean="0"/>
              <a:t>- </a:t>
            </a:r>
            <a:r>
              <a:rPr lang="en-US" b="1" dirty="0"/>
              <a:t>Support Vector Machine (SVM) Algorithm</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63504292"/>
              </p:ext>
            </p:extLst>
          </p:nvPr>
        </p:nvGraphicFramePr>
        <p:xfrm>
          <a:off x="244699" y="1690688"/>
          <a:ext cx="7065600" cy="3808590"/>
        </p:xfrm>
        <a:graphic>
          <a:graphicData uri="http://schemas.openxmlformats.org/drawingml/2006/table">
            <a:tbl>
              <a:tblPr firstRow="1" firstCol="1" bandRow="1">
                <a:tableStyleId>{5C22544A-7EE6-4342-B048-85BDC9FD1C3A}</a:tableStyleId>
              </a:tblPr>
              <a:tblGrid>
                <a:gridCol w="1340028"/>
                <a:gridCol w="990285"/>
                <a:gridCol w="1202487"/>
                <a:gridCol w="1414692"/>
                <a:gridCol w="829167"/>
                <a:gridCol w="1288941"/>
              </a:tblGrid>
              <a:tr h="1269530">
                <a:tc gridSpan="3">
                  <a:txBody>
                    <a:bodyPr/>
                    <a:lstStyle/>
                    <a:p>
                      <a:pPr marL="0" marR="0" algn="just">
                        <a:lnSpc>
                          <a:spcPct val="200000"/>
                        </a:lnSpc>
                        <a:spcBef>
                          <a:spcPts val="0"/>
                        </a:spcBef>
                        <a:spcAft>
                          <a:spcPts val="0"/>
                        </a:spcAft>
                      </a:pPr>
                      <a:r>
                        <a:rPr lang="en-US" sz="1000" dirty="0">
                          <a:effectLst/>
                        </a:rPr>
                        <a:t>Set 1:  75% Training and 25%Test data set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hMerge="1">
                  <a:txBody>
                    <a:bodyPr/>
                    <a:lstStyle/>
                    <a:p>
                      <a:endParaRPr lang="en-US"/>
                    </a:p>
                  </a:txBody>
                  <a:tcPr/>
                </a:tc>
                <a:tc hMerge="1">
                  <a:txBody>
                    <a:bodyPr/>
                    <a:lstStyle/>
                    <a:p>
                      <a:endParaRPr lang="en-US"/>
                    </a:p>
                  </a:txBody>
                  <a:tcPr/>
                </a:tc>
                <a:tc gridSpan="3">
                  <a:txBody>
                    <a:bodyPr/>
                    <a:lstStyle/>
                    <a:p>
                      <a:pPr marL="0" marR="0" algn="just">
                        <a:lnSpc>
                          <a:spcPct val="200000"/>
                        </a:lnSpc>
                        <a:spcBef>
                          <a:spcPts val="0"/>
                        </a:spcBef>
                        <a:spcAft>
                          <a:spcPts val="0"/>
                        </a:spcAft>
                      </a:pPr>
                      <a:r>
                        <a:rPr lang="en-US" sz="1000" dirty="0">
                          <a:effectLst/>
                        </a:rPr>
                        <a:t>Set 2:  80% Training and 20%Test data set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hMerge="1">
                  <a:txBody>
                    <a:bodyPr/>
                    <a:lstStyle/>
                    <a:p>
                      <a:endParaRPr lang="en-US"/>
                    </a:p>
                  </a:txBody>
                  <a:tcPr/>
                </a:tc>
                <a:tc hMerge="1">
                  <a:txBody>
                    <a:bodyPr/>
                    <a:lstStyle/>
                    <a:p>
                      <a:endParaRPr lang="en-US"/>
                    </a:p>
                  </a:txBody>
                  <a:tcPr/>
                </a:tc>
              </a:tr>
              <a:tr h="1269530">
                <a:tc>
                  <a:txBody>
                    <a:bodyPr/>
                    <a:lstStyle/>
                    <a:p>
                      <a:pPr marL="0" marR="0" algn="just">
                        <a:lnSpc>
                          <a:spcPct val="200000"/>
                        </a:lnSpc>
                        <a:spcBef>
                          <a:spcPts val="0"/>
                        </a:spcBef>
                        <a:spcAft>
                          <a:spcPts val="0"/>
                        </a:spcAft>
                      </a:pPr>
                      <a:r>
                        <a:rPr lang="en-US" sz="1000">
                          <a:effectLst/>
                        </a:rPr>
                        <a:t>Best Accuracy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Degree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 F1 Score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Best Accuracy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Degree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F1 Score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r>
              <a:tr h="1269530">
                <a:tc>
                  <a:txBody>
                    <a:bodyPr/>
                    <a:lstStyle/>
                    <a:p>
                      <a:pPr marL="0" marR="0" algn="just">
                        <a:lnSpc>
                          <a:spcPct val="200000"/>
                        </a:lnSpc>
                        <a:spcBef>
                          <a:spcPts val="0"/>
                        </a:spcBef>
                        <a:spcAft>
                          <a:spcPts val="0"/>
                        </a:spcAft>
                      </a:pPr>
                      <a:r>
                        <a:rPr lang="en-US" sz="1000">
                          <a:effectLst/>
                        </a:rPr>
                        <a:t>0.972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 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0.7959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c>
                  <a:txBody>
                    <a:bodyPr/>
                    <a:lstStyle/>
                    <a:p>
                      <a:pPr marL="0" marR="0" algn="just">
                        <a:lnSpc>
                          <a:spcPct val="200000"/>
                        </a:lnSpc>
                        <a:spcBef>
                          <a:spcPts val="0"/>
                        </a:spcBef>
                        <a:spcAft>
                          <a:spcPts val="0"/>
                        </a:spcAft>
                      </a:pPr>
                      <a:r>
                        <a:rPr lang="en-US" sz="1000" dirty="0">
                          <a:effectLst/>
                        </a:rPr>
                        <a:t>1.0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tc>
              </a:tr>
            </a:tbl>
          </a:graphicData>
        </a:graphic>
      </p:graphicFrame>
      <p:pic>
        <p:nvPicPr>
          <p:cNvPr id="6" name="Content Placeholder 5"/>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10299" y="1690689"/>
            <a:ext cx="4219048" cy="3988894"/>
          </a:xfrm>
          <a:prstGeom prst="rect">
            <a:avLst/>
          </a:prstGeom>
          <a:noFill/>
          <a:ln>
            <a:noFill/>
          </a:ln>
        </p:spPr>
      </p:pic>
      <p:sp>
        <p:nvSpPr>
          <p:cNvPr id="7" name="TextBox 6"/>
          <p:cNvSpPr txBox="1"/>
          <p:nvPr/>
        </p:nvSpPr>
        <p:spPr>
          <a:xfrm>
            <a:off x="115910" y="5782614"/>
            <a:ext cx="11237890" cy="923330"/>
          </a:xfrm>
          <a:prstGeom prst="rect">
            <a:avLst/>
          </a:prstGeom>
          <a:noFill/>
        </p:spPr>
        <p:txBody>
          <a:bodyPr wrap="square" rtlCol="0">
            <a:spAutoFit/>
          </a:bodyPr>
          <a:lstStyle/>
          <a:p>
            <a:r>
              <a:rPr lang="en-US" dirty="0" smtClean="0"/>
              <a:t>In Set 2 the </a:t>
            </a:r>
            <a:r>
              <a:rPr lang="en-US" dirty="0"/>
              <a:t>researcher observed that the accuracy of the model remains constant at 1.0 with F1 score of 1.0 with give gives correct prediction of deaths once cases of EVD are registered.</a:t>
            </a:r>
          </a:p>
          <a:p>
            <a:endParaRPr lang="en-US" dirty="0"/>
          </a:p>
        </p:txBody>
      </p:sp>
      <p:sp>
        <p:nvSpPr>
          <p:cNvPr id="8" name="Date Placeholder 7"/>
          <p:cNvSpPr>
            <a:spLocks noGrp="1"/>
          </p:cNvSpPr>
          <p:nvPr>
            <p:ph type="dt" sz="half" idx="10"/>
          </p:nvPr>
        </p:nvSpPr>
        <p:spPr/>
        <p:txBody>
          <a:bodyPr/>
          <a:lstStyle/>
          <a:p>
            <a:fld id="{A66717DB-5102-4A72-88F4-CE77835297E0}" type="datetime1">
              <a:rPr lang="en-US" smtClean="0"/>
              <a:t>3/17/2020</a:t>
            </a:fld>
            <a:endParaRPr lang="en-US"/>
          </a:p>
        </p:txBody>
      </p:sp>
      <p:sp>
        <p:nvSpPr>
          <p:cNvPr id="9" name="Footer Placeholder 8"/>
          <p:cNvSpPr>
            <a:spLocks noGrp="1"/>
          </p:cNvSpPr>
          <p:nvPr>
            <p:ph type="ftr" sz="quarter" idx="11"/>
          </p:nvPr>
        </p:nvSpPr>
        <p:spPr/>
        <p:txBody>
          <a:bodyPr/>
          <a:lstStyle/>
          <a:p>
            <a:r>
              <a:rPr lang="en-US" smtClean="0"/>
              <a:t>mkumakech@gmail.com</a:t>
            </a:r>
            <a:endParaRPr lang="en-US"/>
          </a:p>
        </p:txBody>
      </p:sp>
      <p:sp>
        <p:nvSpPr>
          <p:cNvPr id="10" name="Slide Number Placeholder 9"/>
          <p:cNvSpPr>
            <a:spLocks noGrp="1"/>
          </p:cNvSpPr>
          <p:nvPr>
            <p:ph type="sldNum" sz="quarter" idx="12"/>
          </p:nvPr>
        </p:nvSpPr>
        <p:spPr/>
        <p:txBody>
          <a:bodyPr/>
          <a:lstStyle/>
          <a:p>
            <a:fld id="{CB512277-5AD9-44D0-BD20-E14D38E137F3}" type="slidenum">
              <a:rPr lang="en-US" smtClean="0"/>
              <a:t>9</a:t>
            </a:fld>
            <a:endParaRPr lang="en-US"/>
          </a:p>
        </p:txBody>
      </p:sp>
    </p:spTree>
    <p:extLst>
      <p:ext uri="{BB962C8B-B14F-4D97-AF65-F5344CB8AC3E}">
        <p14:creationId xmlns:p14="http://schemas.microsoft.com/office/powerpoint/2010/main" val="2893295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54</TotalTime>
  <Words>788</Words>
  <Application>Microsoft Office PowerPoint</Application>
  <PresentationFormat>Widescreen</PresentationFormat>
  <Paragraphs>125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Bernard MT Condensed</vt:lpstr>
      <vt:lpstr>Calibri</vt:lpstr>
      <vt:lpstr>Calibri Light</vt:lpstr>
      <vt:lpstr>Times New Roman</vt:lpstr>
      <vt:lpstr>Office Theme</vt:lpstr>
      <vt:lpstr>Segmenting and Grouping Neighborhood Vulnerable to Ebola Virus Diseases </vt:lpstr>
      <vt:lpstr>Background</vt:lpstr>
      <vt:lpstr>Problem Statement</vt:lpstr>
      <vt:lpstr>Significance of the Study </vt:lpstr>
      <vt:lpstr>Interest and Data Source </vt:lpstr>
      <vt:lpstr>Methodology  </vt:lpstr>
      <vt:lpstr>Results</vt:lpstr>
      <vt:lpstr>Results- Decision Tree (DT) Algorithm</vt:lpstr>
      <vt:lpstr>Results - Support Vector Machine (SVM) Algorithm</vt:lpstr>
      <vt:lpstr>Results - Logistic Regression Algorithm</vt:lpstr>
      <vt:lpstr>Results - Location Data hit by EVD </vt:lpstr>
      <vt:lpstr>Evaluation &amp; Conclusion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and Grouping Neighborhood Vulnerable to Ebola Virus Diseases</dc:title>
  <dc:creator>user</dc:creator>
  <cp:lastModifiedBy>user</cp:lastModifiedBy>
  <cp:revision>8</cp:revision>
  <dcterms:created xsi:type="dcterms:W3CDTF">2020-03-17T15:09:09Z</dcterms:created>
  <dcterms:modified xsi:type="dcterms:W3CDTF">2020-03-17T16:03:41Z</dcterms:modified>
</cp:coreProperties>
</file>