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764" y="2404534"/>
            <a:ext cx="9007523" cy="1646302"/>
          </a:xfrm>
        </p:spPr>
        <p:txBody>
          <a:bodyPr/>
          <a:lstStyle/>
          <a:p>
            <a:r>
              <a:rPr lang="en-US" sz="4800" dirty="0" smtClean="0">
                <a:latin typeface="Garamond" panose="02020404030301010803" pitchFamily="18" charset="0"/>
              </a:rPr>
              <a:t>Customer Sentiment Analysis</a:t>
            </a:r>
            <a:endParaRPr lang="en-US" sz="4800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Darts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1934" y="389466"/>
            <a:ext cx="8596668" cy="711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aramond" panose="02020404030301010803" pitchFamily="18" charset="0"/>
              </a:rPr>
              <a:t>What is it ?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5333" y="1251510"/>
            <a:ext cx="828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It's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for automatically extracting opinions, emotions and sentiments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us to track attitudes and feelings on the web. People write blog posts, comments, reviews and tweets about all sorts of different topics.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track products, brands and people for example and determine whether they are viewed positively or negatively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analyze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Facts     	 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painting was more expensive than a Monet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Opinions :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honestly don't like Kholi , Dhoni is the best captain!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67" y="4667830"/>
            <a:ext cx="3221038" cy="17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8055" y="245745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4000" dirty="0" smtClean="0">
                <a:latin typeface="Garamond" panose="02020404030301010803" pitchFamily="18" charset="0"/>
              </a:rPr>
              <a:t>Why would we want to do this </a:t>
            </a:r>
            <a:r>
              <a:rPr lang="en-US" sz="4000" dirty="0">
                <a:latin typeface="Garamond" panose="02020404030301010803" pitchFamily="18" charset="0"/>
              </a:rPr>
              <a:t>?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1686" y="1068705"/>
            <a:ext cx="869823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It allows business to track: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    - Flame detection (bad rants)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    - New product perception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    - Brand perception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    - Reputation </a:t>
            </a:r>
            <a:r>
              <a:rPr lang="en-US" sz="243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It allows individuals to get: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- An opinion on something (reviews) on a global scale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   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1645920"/>
            <a:ext cx="1987392" cy="213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205" y="3537585"/>
            <a:ext cx="640080" cy="17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103419" y="291254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4000" dirty="0" smtClean="0">
                <a:latin typeface="Garamond" panose="02020404030301010803" pitchFamily="18" charset="0"/>
              </a:rPr>
              <a:t>The Problem has several dimensions</a:t>
            </a:r>
            <a:endParaRPr lang="en-US" sz="387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4285" y="1231054"/>
            <a:ext cx="8006715" cy="439081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does a machine define subjectivity &amp;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sentiment?</a:t>
            </a: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does a machine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analyze polarity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(negative/positive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)?</a:t>
            </a: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does a machine deal with subjective word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senses?</a:t>
            </a: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does a machine assign an opinion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rating?</a:t>
            </a: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does a machine know about sentiment intensity?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909" y="4285669"/>
            <a:ext cx="2530317" cy="140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13267" y="274320"/>
            <a:ext cx="9471448" cy="716280"/>
          </a:xfrm>
        </p:spPr>
        <p:txBody>
          <a:bodyPr vert="horz" lIns="0" tIns="0" rIns="0" bIns="0" rtlCol="0" anchor="t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4000" dirty="0" smtClean="0">
                <a:latin typeface="Garamond" panose="02020404030301010803" pitchFamily="18" charset="0"/>
              </a:rPr>
              <a:t>What is an opinion to a machine?</a:t>
            </a:r>
            <a:endParaRPr lang="en-US" sz="387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7979" y="1097280"/>
            <a:ext cx="8688229" cy="5476399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It is a "</a:t>
            </a:r>
            <a:r>
              <a:rPr lang="en-US" sz="2430" i="1" dirty="0">
                <a:solidFill>
                  <a:srgbClr val="00B0F0"/>
                </a:solidFill>
                <a:latin typeface="Arial" panose="020B0604020202020204" pitchFamily="34" charset="0"/>
              </a:rPr>
              <a:t>quintuple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", an object made up of 5 different things</a:t>
            </a:r>
            <a:r>
              <a:rPr lang="en-US" sz="243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44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 = The thing in question (i.e product) </a:t>
            </a:r>
            <a:endParaRPr lang="en-US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24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f </a:t>
            </a:r>
            <a:r>
              <a:rPr lang="en-US" sz="1710" dirty="0">
                <a:solidFill>
                  <a:srgbClr val="000000"/>
                </a:solidFill>
                <a:latin typeface="Arial" panose="020B0604020202020204" pitchFamily="34" charset="0"/>
              </a:rPr>
              <a:t>jk 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= a feature of O</a:t>
            </a:r>
            <a:r>
              <a:rPr lang="en-US" sz="171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endParaRPr lang="en-US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62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SO</a:t>
            </a:r>
            <a:r>
              <a:rPr lang="en-US" sz="1620" dirty="0">
                <a:solidFill>
                  <a:srgbClr val="000000"/>
                </a:solidFill>
                <a:latin typeface="Arial" panose="020B0604020202020204" pitchFamily="34" charset="0"/>
              </a:rPr>
              <a:t> ijkl 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= the sentiment value of the opinion of the opinion holder h</a:t>
            </a:r>
            <a:r>
              <a:rPr lang="en-US" sz="171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 on feature f</a:t>
            </a:r>
            <a:r>
              <a:rPr lang="en-US" sz="1620" dirty="0">
                <a:solidFill>
                  <a:srgbClr val="000000"/>
                </a:solidFill>
                <a:latin typeface="Arial" panose="020B0604020202020204" pitchFamily="34" charset="0"/>
              </a:rPr>
              <a:t>jk 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of object </a:t>
            </a:r>
            <a:r>
              <a:rPr lang="en-US" sz="2430" dirty="0" err="1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1620" dirty="0" err="1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62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30" dirty="0">
                <a:solidFill>
                  <a:srgbClr val="000000"/>
                </a:solidFill>
                <a:latin typeface="Arial" panose="020B0604020202020204" pitchFamily="34" charset="0"/>
              </a:rPr>
              <a:t>at time </a:t>
            </a:r>
            <a:r>
              <a:rPr lang="en-US" sz="2430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62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dirty="0"/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71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62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0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							</a:t>
            </a: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sz="1000" b="1" i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0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						Source :</a:t>
            </a:r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defined </a:t>
            </a:r>
            <a:r>
              <a:rPr lang="en-US" sz="1000" i="1" dirty="0">
                <a:solidFill>
                  <a:srgbClr val="000000"/>
                </a:solidFill>
                <a:latin typeface="Arial" panose="020B0604020202020204" pitchFamily="34" charset="0"/>
              </a:rPr>
              <a:t>by Bing Liu in the NLP </a:t>
            </a:r>
            <a:r>
              <a:rPr lang="en-US" sz="10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handbook</a:t>
            </a:r>
            <a:endParaRPr lang="en-US" sz="1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36" y="1479973"/>
            <a:ext cx="2937510" cy="67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Pj043940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38" y="4800600"/>
            <a:ext cx="1766733" cy="177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88743" y="4610893"/>
            <a:ext cx="1073150" cy="379413"/>
          </a:xfrm>
          <a:prstGeom prst="rect">
            <a:avLst/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bg2"/>
              </a:buClr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tx2"/>
              </a:buClr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65000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buClr>
                <a:schemeClr val="bg2"/>
              </a:buClr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buClr>
                <a:schemeClr val="tx2"/>
              </a:buClr>
              <a:buSzPct val="80000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FF"/>
                </a:solidFill>
                <a:ea typeface="Gulim" panose="020B0600000101010101" pitchFamily="34" charset="-127"/>
              </a:rPr>
              <a:t>Opinion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1094" y="5039517"/>
            <a:ext cx="1903412" cy="379413"/>
          </a:xfrm>
          <a:prstGeom prst="rect">
            <a:avLst/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bg2"/>
              </a:buClr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tx2"/>
              </a:buClr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65000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buClr>
                <a:schemeClr val="bg2"/>
              </a:buClr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buClr>
                <a:schemeClr val="tx2"/>
              </a:buClr>
              <a:buSzPct val="80000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FF"/>
                </a:solidFill>
                <a:ea typeface="Gulim" panose="020B0600000101010101" pitchFamily="34" charset="-127"/>
              </a:rPr>
              <a:t>Opinion Holder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21267" y="6011333"/>
            <a:ext cx="944563" cy="379413"/>
          </a:xfrm>
          <a:prstGeom prst="rect">
            <a:avLst/>
          </a:prstGeom>
          <a:noFill/>
          <a:ln w="12700" cap="sq" algn="ctr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buClr>
                <a:schemeClr val="bg2"/>
              </a:buClr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buClr>
                <a:schemeClr val="tx2"/>
              </a:buClr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buClr>
                <a:schemeClr val="accent1"/>
              </a:buClr>
              <a:buSzPct val="65000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buClr>
                <a:schemeClr val="bg2"/>
              </a:buClr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buClr>
                <a:schemeClr val="tx2"/>
              </a:buClr>
              <a:buSzPct val="80000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00FF"/>
                </a:solidFill>
                <a:ea typeface="Gulim" panose="020B0600000101010101" pitchFamily="34" charset="-127"/>
              </a:rPr>
              <a:t>Object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361222" y="5185302"/>
            <a:ext cx="762978" cy="439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3" idx="3"/>
          </p:cNvCxnSpPr>
          <p:nvPr/>
        </p:nvCxnSpPr>
        <p:spPr>
          <a:xfrm flipH="1">
            <a:off x="1765830" y="6201039"/>
            <a:ext cx="101660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6867526" y="4800599"/>
            <a:ext cx="421217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4810126" y="4306568"/>
            <a:ext cx="2057400" cy="1219200"/>
            <a:chOff x="2064" y="2304"/>
            <a:chExt cx="1296" cy="768"/>
          </a:xfrm>
        </p:grpSpPr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2112" y="2304"/>
              <a:ext cx="1248" cy="768"/>
            </a:xfrm>
            <a:prstGeom prst="cloudCallout">
              <a:avLst>
                <a:gd name="adj1" fmla="val -92306"/>
                <a:gd name="adj2" fmla="val 52083"/>
              </a:avLst>
            </a:prstGeom>
            <a:solidFill>
              <a:srgbClr val="FFFF99"/>
            </a:solidFill>
            <a:ln w="12700" cap="sq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buClr>
                  <a:schemeClr val="bg2"/>
                </a:buClr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buClr>
                  <a:schemeClr val="tx2"/>
                </a:buClr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buClr>
                  <a:schemeClr val="accent1"/>
                </a:buClr>
                <a:buSzPct val="65000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buClr>
                  <a:schemeClr val="bg2"/>
                </a:buClr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buClr>
                  <a:schemeClr val="tx2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000">
                <a:solidFill>
                  <a:srgbClr val="0000FF"/>
                </a:solidFill>
                <a:ea typeface="Gulim" panose="020B0600000101010101" pitchFamily="34" charset="-127"/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2064" y="2448"/>
              <a:ext cx="124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buClr>
                  <a:schemeClr val="bg2"/>
                </a:buClr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buClr>
                  <a:schemeClr val="tx2"/>
                </a:buClr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buClr>
                  <a:schemeClr val="accent1"/>
                </a:buClr>
                <a:buSzPct val="65000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buClr>
                  <a:schemeClr val="bg2"/>
                </a:buClr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buClr>
                  <a:schemeClr val="tx2"/>
                </a:buClr>
                <a:buSzPct val="80000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This is a great </a:t>
              </a:r>
              <a:b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</a:br>
              <a:r>
                <a:rPr lang="en-US" altLang="ko-KR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03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160866"/>
            <a:ext cx="8596668" cy="872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aramond" panose="02020404030301010803" pitchFamily="18" charset="0"/>
              </a:rPr>
              <a:t>Tools Used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732" y="1178089"/>
            <a:ext cx="6942667" cy="246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Programming :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Database :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Mongo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UI :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Node.js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160866"/>
            <a:ext cx="8596668" cy="872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aramond" panose="02020404030301010803" pitchFamily="18" charset="0"/>
              </a:rPr>
              <a:t>What we did?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732" y="1178089"/>
            <a:ext cx="6942667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TextBlob: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TextBlob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aims to provide access to common text-processing operations through a familiar interface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a Python (2 and 3) library for processing textual data.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provides a consistent API for diving into common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natural language processing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(NLP) tasks such as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part-of-speech tagging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noun phrase extraction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sentiment analysis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and more.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Sentiment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Analysis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sentiment property returns a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named tuple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the form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Sentiment(</a:t>
            </a:r>
            <a:r>
              <a:rPr lang="en-US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polarity</a:t>
            </a:r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, subjectivity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polarity score is a float within the range [-1.0, 1.0]. </a:t>
            </a:r>
          </a:p>
          <a:p>
            <a:pPr marL="285750" indent="-285750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subjectivity is a float within the range [0.0, 1.0] where 0.0 is very objective and 1.0 is very subjective.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000" y="160866"/>
            <a:ext cx="8596668" cy="872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aramond" panose="02020404030301010803" pitchFamily="18" charset="0"/>
              </a:rPr>
              <a:t>What we did?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732" y="1178089"/>
            <a:ext cx="6942667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594" y="1101138"/>
            <a:ext cx="73466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NaiveBayes</a:t>
            </a:r>
            <a:r>
              <a:rPr lang="en-US" b="1" dirty="0" smtClean="0"/>
              <a:t> Classifier: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297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Gulim</vt:lpstr>
      <vt:lpstr>Arial</vt:lpstr>
      <vt:lpstr>Garamond</vt:lpstr>
      <vt:lpstr>Times New Roman</vt:lpstr>
      <vt:lpstr>Trebuchet MS</vt:lpstr>
      <vt:lpstr>Verdana</vt:lpstr>
      <vt:lpstr>Wingdings</vt:lpstr>
      <vt:lpstr>Wingdings 3</vt:lpstr>
      <vt:lpstr>Facet</vt:lpstr>
      <vt:lpstr>Customer Sentiment Analysis</vt:lpstr>
      <vt:lpstr>What is it ?</vt:lpstr>
      <vt:lpstr>Why would we want to do this ?</vt:lpstr>
      <vt:lpstr>The Problem has several dimensions</vt:lpstr>
      <vt:lpstr>What is an opinion to a machine?</vt:lpstr>
      <vt:lpstr>Tools Used</vt:lpstr>
      <vt:lpstr>What we did?</vt:lpstr>
      <vt:lpstr>What we did?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Sentiment Analysis</dc:title>
  <dc:creator>Windows User</dc:creator>
  <cp:lastModifiedBy>Windows User</cp:lastModifiedBy>
  <cp:revision>37</cp:revision>
  <dcterms:created xsi:type="dcterms:W3CDTF">2015-05-28T18:33:39Z</dcterms:created>
  <dcterms:modified xsi:type="dcterms:W3CDTF">2015-05-28T23:20:27Z</dcterms:modified>
</cp:coreProperties>
</file>