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6"/>
    <p:restoredTop sz="94654"/>
  </p:normalViewPr>
  <p:slideViewPr>
    <p:cSldViewPr snapToGrid="0" snapToObjects="1">
      <p:cViewPr varScale="1">
        <p:scale>
          <a:sx n="94" d="100"/>
          <a:sy n="94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yantha\Desktop\Personal\den%20cases%20from%2020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cases from 2000 to 2018 in Sri Lanka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Number of cases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Sheet3!$A$4:$A$20</c:f>
              <c:numCache>
                <c:formatCode>General</c:formatCode>
                <c:ptCount val="17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</c:numCache>
            </c:numRef>
          </c:xVal>
          <c:yVal>
            <c:numRef>
              <c:f>Sheet3!$B$4:$B$20</c:f>
              <c:numCache>
                <c:formatCode>General</c:formatCode>
                <c:ptCount val="17"/>
                <c:pt idx="0">
                  <c:v>8931</c:v>
                </c:pt>
                <c:pt idx="1">
                  <c:v>4672</c:v>
                </c:pt>
                <c:pt idx="2">
                  <c:v>15463</c:v>
                </c:pt>
                <c:pt idx="3">
                  <c:v>5994</c:v>
                </c:pt>
                <c:pt idx="4">
                  <c:v>11980</c:v>
                </c:pt>
                <c:pt idx="5">
                  <c:v>7332</c:v>
                </c:pt>
                <c:pt idx="6">
                  <c:v>6607</c:v>
                </c:pt>
                <c:pt idx="7">
                  <c:v>35095</c:v>
                </c:pt>
                <c:pt idx="8">
                  <c:v>34105</c:v>
                </c:pt>
                <c:pt idx="9">
                  <c:v>28473</c:v>
                </c:pt>
                <c:pt idx="10">
                  <c:v>44456</c:v>
                </c:pt>
                <c:pt idx="11">
                  <c:v>32063</c:v>
                </c:pt>
                <c:pt idx="12">
                  <c:v>47246</c:v>
                </c:pt>
                <c:pt idx="13">
                  <c:v>29777</c:v>
                </c:pt>
                <c:pt idx="14">
                  <c:v>55150</c:v>
                </c:pt>
                <c:pt idx="15">
                  <c:v>186101</c:v>
                </c:pt>
                <c:pt idx="16">
                  <c:v>37988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D9-3141-A4E3-25A278FAF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897728"/>
        <c:axId val="820986672"/>
      </c:scatterChart>
      <c:valAx>
        <c:axId val="82089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986672"/>
        <c:crosses val="autoZero"/>
        <c:crossBetween val="midCat"/>
      </c:valAx>
      <c:valAx>
        <c:axId val="82098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Dengue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89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90A3E81-A33A-FE4A-8FE6-10E50EE7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8828A3-57AE-6149-9517-82A8C72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7FC952-AD43-3B47-A445-7478E996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A72B28-AC1B-CA4F-9CD7-B3D055A9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6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888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295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136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58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18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728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829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175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96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029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92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B01513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6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www.ncbi.nlm.nih.gov/pmc/articles/PMC4222696/bin/pntd.0003241.g002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https://www.ncbi.nlm.nih.gov/pmc/articles/PMC4222696/bin/pntd.0003241.g006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00F6E-1C4B-6F41-8725-063266BA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/>
              <a:t>An Efficient Approach for Dengue Mitigation</a:t>
            </a:r>
            <a:br>
              <a:rPr lang="en-US" sz="5600" dirty="0"/>
            </a:br>
            <a:r>
              <a:rPr lang="en-US" sz="5600" dirty="0"/>
              <a:t> </a:t>
            </a:r>
            <a:br>
              <a:rPr lang="en-US" sz="5600" dirty="0"/>
            </a:br>
            <a:r>
              <a:rPr lang="en-US" sz="2800" dirty="0"/>
              <a:t>A Computational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16135-7A5C-484C-A959-5FC1105A0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chemeClr val="bg2"/>
                </a:solidFill>
              </a:rPr>
              <a:t>Nirosha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Sumanasinghe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Dinayadura</a:t>
            </a:r>
            <a:endParaRPr lang="en-US" sz="1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UNIVERSITY OF NORTH TEXAS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December 2018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Armin R. </a:t>
            </a:r>
            <a:r>
              <a:rPr lang="en-US" sz="1200" dirty="0" err="1">
                <a:solidFill>
                  <a:schemeClr val="bg2"/>
                </a:solidFill>
              </a:rPr>
              <a:t>Mikler</a:t>
            </a:r>
            <a:r>
              <a:rPr lang="en-US" sz="1200" dirty="0">
                <a:solidFill>
                  <a:schemeClr val="bg2"/>
                </a:solidFill>
              </a:rPr>
              <a:t>, Major Professor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Chetan Tiwari, Committee Member</a:t>
            </a:r>
          </a:p>
          <a:p>
            <a:pPr>
              <a:lnSpc>
                <a:spcPct val="9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Ranee</a:t>
            </a:r>
            <a:r>
              <a:rPr lang="en-US" sz="1200" dirty="0">
                <a:solidFill>
                  <a:schemeClr val="bg2"/>
                </a:solidFill>
              </a:rPr>
              <a:t> Bryce, Committee Member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Song Fu, Committee Member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025A5-93DB-C34E-BC52-EA8BCFC7E2D9}"/>
              </a:ext>
            </a:extLst>
          </p:cNvPr>
          <p:cNvSpPr txBox="1"/>
          <p:nvPr/>
        </p:nvSpPr>
        <p:spPr>
          <a:xfrm>
            <a:off x="5172075" y="671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3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60DE-C617-2744-84B7-FFFE7A04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EA12-516B-5F46-B797-81DE5C68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61E1-B862-2748-B470-EDD6C37C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29DBDD-83E5-AA4E-BE2B-1F9F3286B38F}"/>
              </a:ext>
            </a:extLst>
          </p:cNvPr>
          <p:cNvGrpSpPr/>
          <p:nvPr/>
        </p:nvGrpSpPr>
        <p:grpSpPr>
          <a:xfrm>
            <a:off x="755295" y="1271901"/>
            <a:ext cx="11202856" cy="5105266"/>
            <a:chOff x="646111" y="1149069"/>
            <a:chExt cx="11202856" cy="51052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843AAA-CB8B-C448-955D-DEA02DE185D2}"/>
                </a:ext>
              </a:extLst>
            </p:cNvPr>
            <p:cNvSpPr/>
            <p:nvPr/>
          </p:nvSpPr>
          <p:spPr>
            <a:xfrm>
              <a:off x="646111" y="1344482"/>
              <a:ext cx="2411284" cy="508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Acquisition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060AC4-00B7-7E46-B5AF-E9E92E332ABF}"/>
                </a:ext>
              </a:extLst>
            </p:cNvPr>
            <p:cNvSpPr/>
            <p:nvPr/>
          </p:nvSpPr>
          <p:spPr>
            <a:xfrm>
              <a:off x="1700187" y="2254324"/>
              <a:ext cx="2694470" cy="43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r>
                <a: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Pre-Analysis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05D3D5-508A-E34A-8009-53771D75FCFC}"/>
                </a:ext>
              </a:extLst>
            </p:cNvPr>
            <p:cNvSpPr/>
            <p:nvPr/>
          </p:nvSpPr>
          <p:spPr>
            <a:xfrm>
              <a:off x="3027578" y="3104014"/>
              <a:ext cx="2560399" cy="4238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Pre-Processing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A3ECFF-60DB-5C43-B703-9B00385EDAAC}"/>
                </a:ext>
              </a:extLst>
            </p:cNvPr>
            <p:cNvSpPr/>
            <p:nvPr/>
          </p:nvSpPr>
          <p:spPr>
            <a:xfrm>
              <a:off x="4180707" y="3990870"/>
              <a:ext cx="2847889" cy="506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Generation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6DCDB-A2E9-2746-BAF0-78F6FC07066D}"/>
                </a:ext>
              </a:extLst>
            </p:cNvPr>
            <p:cNvSpPr/>
            <p:nvPr/>
          </p:nvSpPr>
          <p:spPr>
            <a:xfrm>
              <a:off x="5833184" y="4886612"/>
              <a:ext cx="2753210" cy="508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 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B95C8D-2D15-8343-8C55-A62F4CB8E68F}"/>
                </a:ext>
              </a:extLst>
            </p:cNvPr>
            <p:cNvSpPr/>
            <p:nvPr/>
          </p:nvSpPr>
          <p:spPr>
            <a:xfrm>
              <a:off x="7603081" y="5780345"/>
              <a:ext cx="2700572" cy="4739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Resource Allocation</a:t>
              </a:r>
            </a:p>
          </p:txBody>
        </p:sp>
        <p:sp>
          <p:nvSpPr>
            <p:cNvPr id="35" name="Folded Corner 34">
              <a:extLst>
                <a:ext uri="{FF2B5EF4-FFF2-40B4-BE49-F238E27FC236}">
                  <a16:creationId xmlns:a16="http://schemas.microsoft.com/office/drawing/2014/main" id="{05BBA222-5F23-FD4A-9929-695036CE1C8C}"/>
                </a:ext>
              </a:extLst>
            </p:cNvPr>
            <p:cNvSpPr/>
            <p:nvPr/>
          </p:nvSpPr>
          <p:spPr>
            <a:xfrm>
              <a:off x="8953367" y="1149069"/>
              <a:ext cx="2895600" cy="965200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1. Rainfall, Temperature, Dengue Incidence, Population Data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2. Data Alignment and Cropping</a:t>
              </a:r>
            </a:p>
          </p:txBody>
        </p:sp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D32DBCD2-FA2F-AC47-8E10-2BC8518B5A3D}"/>
                </a:ext>
              </a:extLst>
            </p:cNvPr>
            <p:cNvSpPr/>
            <p:nvPr/>
          </p:nvSpPr>
          <p:spPr>
            <a:xfrm>
              <a:off x="8953367" y="2302408"/>
              <a:ext cx="2133600" cy="330200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Correlation Analysis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6A07D392-CCA4-744A-8625-36CE7B4FB5A8}"/>
                </a:ext>
              </a:extLst>
            </p:cNvPr>
            <p:cNvSpPr/>
            <p:nvPr/>
          </p:nvSpPr>
          <p:spPr>
            <a:xfrm>
              <a:off x="8953367" y="2907631"/>
              <a:ext cx="2895600" cy="787400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1. Year-wise Data Normalization,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2. Outlier Removal with Iterative Convex Hull Method</a:t>
              </a:r>
            </a:p>
          </p:txBody>
        </p:sp>
        <p:sp>
          <p:nvSpPr>
            <p:cNvPr id="38" name="Folded Corner 37">
              <a:extLst>
                <a:ext uri="{FF2B5EF4-FFF2-40B4-BE49-F238E27FC236}">
                  <a16:creationId xmlns:a16="http://schemas.microsoft.com/office/drawing/2014/main" id="{438BA73F-7B66-8C4A-96A2-E9E3F44E69CE}"/>
                </a:ext>
              </a:extLst>
            </p:cNvPr>
            <p:cNvSpPr/>
            <p:nvPr/>
          </p:nvSpPr>
          <p:spPr>
            <a:xfrm>
              <a:off x="8953367" y="3740129"/>
              <a:ext cx="2895600" cy="1028700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1. SVR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2. Least Square Regression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3. K-NN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4. Ensemble (With Best Models)</a:t>
              </a:r>
            </a:p>
          </p:txBody>
        </p:sp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E8B57907-60C8-F04A-B4AF-C31BBA6C17FB}"/>
                </a:ext>
              </a:extLst>
            </p:cNvPr>
            <p:cNvSpPr/>
            <p:nvPr/>
          </p:nvSpPr>
          <p:spPr>
            <a:xfrm>
              <a:off x="832517" y="4886612"/>
              <a:ext cx="2895600" cy="571500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1. 10-Fold Cross Validation (Prediction)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2. Proposed Accuracy Calculator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80CF0C84-9D44-7347-A85D-D00CD02523E8}"/>
                </a:ext>
              </a:extLst>
            </p:cNvPr>
            <p:cNvSpPr/>
            <p:nvPr/>
          </p:nvSpPr>
          <p:spPr>
            <a:xfrm>
              <a:off x="832517" y="5845890"/>
              <a:ext cx="2895600" cy="342900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Proposed Genetic Algorithm</a:t>
              </a:r>
            </a:p>
          </p:txBody>
        </p:sp>
        <p:sp>
          <p:nvSpPr>
            <p:cNvPr id="74" name="Up-Down Arrow 73">
              <a:extLst>
                <a:ext uri="{FF2B5EF4-FFF2-40B4-BE49-F238E27FC236}">
                  <a16:creationId xmlns:a16="http://schemas.microsoft.com/office/drawing/2014/main" id="{D5328C74-DC6A-C846-91C8-E322B5BAE675}"/>
                </a:ext>
              </a:extLst>
            </p:cNvPr>
            <p:cNvSpPr/>
            <p:nvPr/>
          </p:nvSpPr>
          <p:spPr>
            <a:xfrm>
              <a:off x="2552131" y="1853248"/>
              <a:ext cx="182880" cy="365760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Up-Down Arrow 74">
              <a:extLst>
                <a:ext uri="{FF2B5EF4-FFF2-40B4-BE49-F238E27FC236}">
                  <a16:creationId xmlns:a16="http://schemas.microsoft.com/office/drawing/2014/main" id="{0C98D3B6-C1AE-284E-9719-17A5089964BD}"/>
                </a:ext>
              </a:extLst>
            </p:cNvPr>
            <p:cNvSpPr/>
            <p:nvPr/>
          </p:nvSpPr>
          <p:spPr>
            <a:xfrm>
              <a:off x="3728117" y="2701689"/>
              <a:ext cx="182880" cy="365760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Up-Down Arrow 75">
              <a:extLst>
                <a:ext uri="{FF2B5EF4-FFF2-40B4-BE49-F238E27FC236}">
                  <a16:creationId xmlns:a16="http://schemas.microsoft.com/office/drawing/2014/main" id="{712F6E0D-772B-F647-9706-4F59A02686A6}"/>
                </a:ext>
              </a:extLst>
            </p:cNvPr>
            <p:cNvSpPr/>
            <p:nvPr/>
          </p:nvSpPr>
          <p:spPr>
            <a:xfrm>
              <a:off x="4781273" y="3563778"/>
              <a:ext cx="182880" cy="365760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-Down Arrow 76">
              <a:extLst>
                <a:ext uri="{FF2B5EF4-FFF2-40B4-BE49-F238E27FC236}">
                  <a16:creationId xmlns:a16="http://schemas.microsoft.com/office/drawing/2014/main" id="{CEEEB76A-5F76-4C40-978D-A96FDB2117CA}"/>
                </a:ext>
              </a:extLst>
            </p:cNvPr>
            <p:cNvSpPr/>
            <p:nvPr/>
          </p:nvSpPr>
          <p:spPr>
            <a:xfrm>
              <a:off x="6325747" y="4494106"/>
              <a:ext cx="182880" cy="365760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-Down Arrow 77">
              <a:extLst>
                <a:ext uri="{FF2B5EF4-FFF2-40B4-BE49-F238E27FC236}">
                  <a16:creationId xmlns:a16="http://schemas.microsoft.com/office/drawing/2014/main" id="{EF3422A6-8D6E-494B-8C66-13E2EB7BEE5D}"/>
                </a:ext>
              </a:extLst>
            </p:cNvPr>
            <p:cNvSpPr/>
            <p:nvPr/>
          </p:nvSpPr>
          <p:spPr>
            <a:xfrm>
              <a:off x="7938464" y="5410783"/>
              <a:ext cx="182880" cy="365760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13BEE7-EB6F-2645-80F7-7B47286D6CD8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057395" y="1598865"/>
              <a:ext cx="5895972" cy="3280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A2E1D9-5378-184C-A909-A5BDFCD4AF83}"/>
                </a:ext>
              </a:extLst>
            </p:cNvPr>
            <p:cNvCxnSpPr>
              <a:cxnSpLocks/>
              <a:stCxn id="5" idx="3"/>
              <a:endCxn id="36" idx="1"/>
            </p:cNvCxnSpPr>
            <p:nvPr/>
          </p:nvCxnSpPr>
          <p:spPr>
            <a:xfrm flipV="1">
              <a:off x="4394657" y="2467508"/>
              <a:ext cx="4558710" cy="339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761A9A-256A-9649-934F-2DA4097E8A49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 flipV="1">
              <a:off x="5587977" y="3301331"/>
              <a:ext cx="3365390" cy="146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43F09CA-F749-2547-9449-6324E62B237C}"/>
                </a:ext>
              </a:extLst>
            </p:cNvPr>
            <p:cNvCxnSpPr>
              <a:cxnSpLocks/>
              <a:stCxn id="7" idx="3"/>
              <a:endCxn id="38" idx="1"/>
            </p:cNvCxnSpPr>
            <p:nvPr/>
          </p:nvCxnSpPr>
          <p:spPr>
            <a:xfrm>
              <a:off x="7028596" y="4243877"/>
              <a:ext cx="1924771" cy="1060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A5F41D-B2AE-A94F-B6C1-5B7A0D8A0E66}"/>
                </a:ext>
              </a:extLst>
            </p:cNvPr>
            <p:cNvCxnSpPr>
              <a:cxnSpLocks/>
              <a:stCxn id="39" idx="3"/>
              <a:endCxn id="9" idx="1"/>
            </p:cNvCxnSpPr>
            <p:nvPr/>
          </p:nvCxnSpPr>
          <p:spPr>
            <a:xfrm flipV="1">
              <a:off x="3728117" y="5141104"/>
              <a:ext cx="2105067" cy="3125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C80B131-E55E-AF4A-B657-6943649F06EC}"/>
                </a:ext>
              </a:extLst>
            </p:cNvPr>
            <p:cNvCxnSpPr>
              <a:cxnSpLocks/>
              <a:stCxn id="40" idx="3"/>
              <a:endCxn id="10" idx="1"/>
            </p:cNvCxnSpPr>
            <p:nvPr/>
          </p:nvCxnSpPr>
          <p:spPr>
            <a:xfrm>
              <a:off x="3728117" y="6017340"/>
              <a:ext cx="387496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49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4E47C-496C-A74B-8DE6-716C7C9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dirty="0"/>
              <a:t>Acknowledgement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D814-9D18-9944-8B8B-233C94A7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Major Professor</a:t>
            </a:r>
          </a:p>
          <a:p>
            <a:pPr lvl="1"/>
            <a:r>
              <a:rPr lang="en-US" dirty="0"/>
              <a:t>Armin R. </a:t>
            </a:r>
            <a:r>
              <a:rPr lang="en-US" dirty="0" err="1"/>
              <a:t>Mikler</a:t>
            </a:r>
            <a:endParaRPr lang="en-US" dirty="0"/>
          </a:p>
          <a:p>
            <a:r>
              <a:rPr lang="en-US" dirty="0"/>
              <a:t>Committee Members</a:t>
            </a:r>
          </a:p>
          <a:p>
            <a:pPr lvl="1"/>
            <a:r>
              <a:rPr lang="en-US" dirty="0"/>
              <a:t>Chetan Tiwari</a:t>
            </a:r>
          </a:p>
          <a:p>
            <a:pPr lvl="1"/>
            <a:r>
              <a:rPr lang="en-US" dirty="0" err="1"/>
              <a:t>Ranee</a:t>
            </a:r>
            <a:r>
              <a:rPr lang="en-US" dirty="0"/>
              <a:t> Bryce</a:t>
            </a:r>
          </a:p>
          <a:p>
            <a:pPr lvl="1"/>
            <a:r>
              <a:rPr lang="en-US" dirty="0"/>
              <a:t>Song Fu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408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03EA9-489A-A543-AA6D-8E8B8937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Outline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632F-0732-E64E-BCD5-2C4E0538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</a:p>
          <a:p>
            <a:r>
              <a:rPr lang="en-US"/>
              <a:t>Literature Review</a:t>
            </a:r>
          </a:p>
          <a:p>
            <a:r>
              <a:rPr lang="en-US"/>
              <a:t>Methodology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84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553C2-B3DC-754A-889E-F4588B27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96F3-B453-2441-8B7A-D801B430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World Health Organization (WHO) reported that dengue incidence has grown exponentially around the world in last couple of decades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Researchers estimated that 390 million dengue cases per year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Another study conducted estimates that 3900 million people living in 128 countries are at risk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It is prominent in USA neighboring countries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B30DA-F8B6-9F41-8F64-7B7F8654D0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1736808"/>
            <a:ext cx="6449618" cy="3762471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762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02E13-2E5A-A249-A02E-05968585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1533-C87E-C548-82F7-7E4397B9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status of dengue in south Asian countries is alarming</a:t>
            </a:r>
          </a:p>
          <a:p>
            <a:r>
              <a:rPr lang="en-US">
                <a:solidFill>
                  <a:srgbClr val="EBEBEB"/>
                </a:solidFill>
              </a:rPr>
              <a:t>Sri Lanka reported 37988 dengue cases from Jan to Sept in 2018</a:t>
            </a:r>
          </a:p>
          <a:p>
            <a:r>
              <a:rPr lang="en-US">
                <a:solidFill>
                  <a:srgbClr val="EBEBEB"/>
                </a:solidFill>
              </a:rPr>
              <a:t>In 2017, 158854 cases reported and 300 deceased due to dengue fever</a:t>
            </a: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9AD04C-36AE-3247-98B9-6304E83D5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309716"/>
              </p:ext>
            </p:extLst>
          </p:nvPr>
        </p:nvGraphicFramePr>
        <p:xfrm>
          <a:off x="5553492" y="1394672"/>
          <a:ext cx="6488254" cy="437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507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DD0C7-5C9B-1445-ACA4-3E88801D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F56E-7782-7F42-9509-13E5FE4B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Thailand reported 6,565 cases from Jan. to April 2018. Nine reported deceased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19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5" name="Picture 170" descr="An external file that holds a picture, illustration, etc.&#10;Object name is pntd.0003241.g002.jpg">
            <a:extLst>
              <a:ext uri="{FF2B5EF4-FFF2-40B4-BE49-F238E27FC236}">
                <a16:creationId xmlns:a16="http://schemas.microsoft.com/office/drawing/2014/main" id="{00FF6790-1FC3-6141-BFA4-3B13BE3F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66" y="2223210"/>
            <a:ext cx="6491502" cy="28724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AF95E-8B6F-8047-9EDF-99B50628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213" y="2173573"/>
            <a:ext cx="108806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E34-05FE-CD44-A456-978226DF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71" descr="An external file that holds a picture, illustration, etc.&#10;Object name is pntd.0003241.g006.jpg">
            <a:extLst>
              <a:ext uri="{FF2B5EF4-FFF2-40B4-BE49-F238E27FC236}">
                <a16:creationId xmlns:a16="http://schemas.microsoft.com/office/drawing/2014/main" id="{04D62719-5431-3741-A46D-24DFA64D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40" y="1143000"/>
            <a:ext cx="5968233" cy="21933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A6DC-2570-434C-93C9-6152923B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Dengue is climate dependent</a:t>
            </a:r>
          </a:p>
          <a:p>
            <a:r>
              <a:rPr lang="en-US" dirty="0"/>
              <a:t>Rainfall is the major contributing factor beside temperature</a:t>
            </a:r>
          </a:p>
          <a:p>
            <a:r>
              <a:rPr lang="en-US" dirty="0"/>
              <a:t>High population density greatly contributing for quick propagation of the decease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CCC47-FC5A-3440-AD2C-DEF7A0A0020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2" y="3526971"/>
            <a:ext cx="5773882" cy="3041254"/>
          </a:xfrm>
          <a:prstGeom prst="rect">
            <a:avLst/>
          </a:prstGeom>
          <a:effectLst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B2CEB4F-D28D-DF4E-A4C9-8C41CC27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69" y="4339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97CA-B2CA-854B-89F7-322F3D29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E9C1F-E078-E545-8CFE-16D6026D3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78" y="647699"/>
            <a:ext cx="4728334" cy="268333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01EA-B1CE-2847-880D-38951966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Dengue mitigation is a big challenge for countries like Sri Lanka and Thailand</a:t>
            </a:r>
          </a:p>
          <a:p>
            <a:r>
              <a:rPr lang="en-US" dirty="0"/>
              <a:t>Resource scarcity is unavoidable</a:t>
            </a:r>
          </a:p>
          <a:p>
            <a:r>
              <a:rPr lang="en-US" dirty="0"/>
              <a:t>Proper resource management and allocation is a key factor in successful dengue mitigation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8254C-86CC-8B45-B065-376B62C8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84" y="3300063"/>
            <a:ext cx="4742628" cy="3165704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FD95E8-E752-2248-8000-2287A8E82A87}"/>
              </a:ext>
            </a:extLst>
          </p:cNvPr>
          <p:cNvSpPr/>
          <p:nvPr/>
        </p:nvSpPr>
        <p:spPr>
          <a:xfrm>
            <a:off x="7205065" y="845095"/>
            <a:ext cx="3057099" cy="495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Bulletins in Sri Lanka</a:t>
            </a:r>
          </a:p>
        </p:txBody>
      </p:sp>
    </p:spTree>
    <p:extLst>
      <p:ext uri="{BB962C8B-B14F-4D97-AF65-F5344CB8AC3E}">
        <p14:creationId xmlns:p14="http://schemas.microsoft.com/office/powerpoint/2010/main" val="61378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201C-2BC6-554A-BBAE-8D48F1C3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E7F0-6EDA-A848-BC1F-D33D482A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about SL and Thai</a:t>
            </a:r>
          </a:p>
        </p:txBody>
      </p:sp>
    </p:spTree>
    <p:extLst>
      <p:ext uri="{BB962C8B-B14F-4D97-AF65-F5344CB8AC3E}">
        <p14:creationId xmlns:p14="http://schemas.microsoft.com/office/powerpoint/2010/main" val="119097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333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An Efficient Approach for Dengue Mitigation   A Computational Framework</vt:lpstr>
      <vt:lpstr>Acknowledgement</vt:lpstr>
      <vt:lpstr>Outline</vt:lpstr>
      <vt:lpstr>Problem Statement</vt:lpstr>
      <vt:lpstr>Problem Statement</vt:lpstr>
      <vt:lpstr>Problem Statement</vt:lpstr>
      <vt:lpstr>Problem Statement</vt:lpstr>
      <vt:lpstr>Problem Statement</vt:lpstr>
      <vt:lpstr>Background</vt:lpstr>
      <vt:lpstr>Literature Review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Approach for Dengue Mitigation  A Computational Framework</dc:title>
  <dc:creator>Microsoft Office User</dc:creator>
  <cp:lastModifiedBy>Microsoft Office User</cp:lastModifiedBy>
  <cp:revision>81</cp:revision>
  <dcterms:created xsi:type="dcterms:W3CDTF">2018-09-26T01:01:54Z</dcterms:created>
  <dcterms:modified xsi:type="dcterms:W3CDTF">2018-09-27T03:04:37Z</dcterms:modified>
</cp:coreProperties>
</file>