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8" r:id="rId3"/>
    <p:sldId id="260" r:id="rId4"/>
    <p:sldId id="273" r:id="rId5"/>
    <p:sldId id="262" r:id="rId6"/>
    <p:sldId id="257" r:id="rId7"/>
    <p:sldId id="274" r:id="rId8"/>
    <p:sldId id="268" r:id="rId9"/>
    <p:sldId id="279" r:id="rId10"/>
    <p:sldId id="264" r:id="rId11"/>
    <p:sldId id="265" r:id="rId12"/>
    <p:sldId id="271" r:id="rId13"/>
    <p:sldId id="281" r:id="rId14"/>
    <p:sldId id="282" r:id="rId15"/>
    <p:sldId id="263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9"/>
    <a:srgbClr val="EF3078"/>
    <a:srgbClr val="D42428"/>
    <a:srgbClr val="03A1A4"/>
    <a:srgbClr val="D9D9D9"/>
    <a:srgbClr val="3B5998"/>
    <a:srgbClr val="EE9524"/>
    <a:srgbClr val="26A6D1"/>
    <a:srgbClr val="E6E6E6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98B03F-EB71-410D-A9C3-2D2AC60C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77EC6C-FF8E-4AAE-B6E8-226BD551F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6A6717-B0C0-44C1-A7AA-8C117B3E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CE5E5D-80C9-46B8-B697-9A54A57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5041BB-7A72-43E2-9893-1FF9F369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E6CB62-DE42-49E8-BA74-67778CC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B6D53F0-4002-468C-A76A-D5B2444B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949F17-23EF-4437-9DAC-2E8D15EF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23A19B-6D9A-433C-B5EF-B8E2C792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D71ADC-190F-451D-9E92-EC6F2D55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5051EC9-B24C-4BC9-82E4-0B3B7C3CE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CB198D9-BA81-4EAE-AFB9-D4959FA4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EE91E6-EDA5-4866-AE21-838EE23C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C1A2FF-A882-4128-94DB-655A820A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3BF748-DD2E-44B3-8F36-441D6726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9B5551-51AF-4DDB-B83F-67EF204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8FF0E7-6F29-41A1-9A79-467FE0B8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B19DA6-7E4C-4D81-87A3-3E9AB00D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5352FA-B019-45A0-B5B3-429DA0C7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7ABD4C-CCFF-4EA8-B0D9-78E1EE44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5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886797-CD77-463D-B20B-E31409F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73734E-B29A-41DF-966C-F6F9807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7AC8D4-16DF-418A-B561-315CFB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ED482F-CD8A-417A-9180-C3CB13EB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88BC6B-2238-4F42-8A20-2BBF6D8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1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2E1D6-8F5E-4D5E-8590-DDF4F314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9BD5BF-F646-45A0-9D45-839B57EC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1CB740-2940-49DF-A4ED-1A3FCD551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705D94-BE73-455C-9FC9-0E9D9466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A971C2-0268-4127-8441-E825F0BC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F998E0-5F09-4DB4-8AF6-93C73343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542A6-5CDE-4103-878C-3FD05FD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FB54EB-FD62-4AD1-A7BA-94BF3A00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17967F-F563-4822-B8C7-F9531DF5B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A9A81E-D741-4C20-AF41-834F0764E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6AE94A0-45ED-473B-A985-354EA7DDF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646A99-4B06-40C6-BC1F-6DCF5051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F149601-28C7-46D3-98E9-C01731F3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211C91-D0F4-43AB-A65B-B3A4A6CC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7DC96D-9259-4193-AA29-9C555513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399C55-D785-4815-844F-10552A8B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5A0546-62B4-4A71-945D-0CDDF00B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D1FA51-7F1E-4675-A594-ED6AE65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64601B-CDAA-417C-896A-3EBBF835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291B993-D7C5-4B2F-978A-53C1EAAC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AB1606-B9AC-4E4C-BDB5-EFB17BF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1716A5-B55C-4E0A-8E80-86F8981F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DB415D-BD3B-4BF1-8702-ACB73F73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A1B6E5-8961-47C3-82F6-84F8209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E15EFA-9CDB-407E-A02C-55936102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1583BD7-A3AB-4146-B913-49E0021E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FEE8AB-4161-4B83-B736-16A1732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BF0B64-16D0-4DD1-B453-AF66655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C15406-DEC9-4387-8D9E-76AD25AAB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3FE20B-13AB-4D94-A3C2-7925ACFD0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CD83F7-4D58-48EE-854B-BBCAA067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115F-65E7-4948-BBBD-A84F05213A8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89F3C9-528D-4723-9868-C8EC2755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91BBCA-FD3A-4E60-8E98-F1C2B61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60809AC-7EC4-49E0-990C-A6C64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4B1242-C231-4EEF-BCE9-DA025AF0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75FF5F-AE2C-4B42-B0CC-0596B671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115F-65E7-4948-BBBD-A84F05213A84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5D5724-EF5C-4A01-9DE7-01578DB37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A064B1-DC35-4C35-A879-FEE29079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DDA6-1DBC-4F4A-8EE5-258398DC1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12317" y="1357341"/>
            <a:ext cx="727891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00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FACEBOX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99A81CDB-32D0-44DE-8C97-ED9715A26794}"/>
              </a:ext>
            </a:extLst>
          </p:cNvPr>
          <p:cNvGrpSpPr/>
          <p:nvPr/>
        </p:nvGrpSpPr>
        <p:grpSpPr>
          <a:xfrm>
            <a:off x="4394853" y="5048835"/>
            <a:ext cx="3402294" cy="451824"/>
            <a:chOff x="4679586" y="878988"/>
            <a:chExt cx="1434489" cy="1905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D31D10B2-1E82-41AB-86A1-B072302828F6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EDB7722A-3558-43A6-B164-DF6A02A376BF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BFE304DF-F7E1-42ED-9E9B-4CE7C44D9B1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4F54F95C-E83F-4F9D-8AD7-617D43243D98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60EAC4EE-D672-4D5A-8655-7DB7D57CBE0E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8583709-595F-4CE2-B8B0-C47733F186E5}"/>
              </a:ext>
            </a:extLst>
          </p:cNvPr>
          <p:cNvSpPr txBox="1"/>
          <p:nvPr/>
        </p:nvSpPr>
        <p:spPr>
          <a:xfrm>
            <a:off x="0" y="3257862"/>
            <a:ext cx="12192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100" dirty="0">
                <a:solidFill>
                  <a:srgbClr val="03A1A4"/>
                </a:solidFill>
                <a:latin typeface="Tw Cen MT" panose="020B0602020104020603" pitchFamily="34" charset="0"/>
              </a:rPr>
              <a:t>(A machine learning based facial recognition machine)</a:t>
            </a:r>
            <a:endParaRPr lang="en-US" sz="41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F3F83E4-1978-462D-82E9-2028E8170B29}"/>
              </a:ext>
            </a:extLst>
          </p:cNvPr>
          <p:cNvSpPr txBox="1"/>
          <p:nvPr/>
        </p:nvSpPr>
        <p:spPr>
          <a:xfrm>
            <a:off x="2456403" y="4010579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Karpagam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Academy Of Higher Education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6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0636AFC9-0881-4786-BD3B-E0BEBDE2F79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10882232" y="3759948"/>
            <a:ext cx="1297202" cy="527006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98A70E92-F264-47A6-8EB5-E1F743416AC4}"/>
              </a:ext>
            </a:extLst>
          </p:cNvPr>
          <p:cNvCxnSpPr>
            <a:cxnSpLocks/>
          </p:cNvCxnSpPr>
          <p:nvPr/>
        </p:nvCxnSpPr>
        <p:spPr>
          <a:xfrm flipH="1" flipV="1">
            <a:off x="1" y="4559319"/>
            <a:ext cx="1352549" cy="71900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5367591" y="4061709"/>
            <a:ext cx="1577206" cy="1136471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80663" y="3992713"/>
            <a:ext cx="1801641" cy="99137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4B210092-D838-4687-B1B3-0C0F54FFBBB7}"/>
              </a:ext>
            </a:extLst>
          </p:cNvPr>
          <p:cNvCxnSpPr>
            <a:cxnSpLocks/>
          </p:cNvCxnSpPr>
          <p:nvPr/>
        </p:nvCxnSpPr>
        <p:spPr>
          <a:xfrm flipV="1">
            <a:off x="8939272" y="3789895"/>
            <a:ext cx="1680503" cy="110174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6D1B375-3CBB-4F31-BF6F-2530FCADC84D}"/>
              </a:ext>
            </a:extLst>
          </p:cNvPr>
          <p:cNvCxnSpPr>
            <a:cxnSpLocks/>
          </p:cNvCxnSpPr>
          <p:nvPr/>
        </p:nvCxnSpPr>
        <p:spPr>
          <a:xfrm flipH="1" flipV="1">
            <a:off x="3555177" y="4315879"/>
            <a:ext cx="1709825" cy="88230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C5F893E3-9E92-4678-BAE1-ABE84AFE8FA3}"/>
              </a:ext>
            </a:extLst>
          </p:cNvPr>
          <p:cNvCxnSpPr>
            <a:cxnSpLocks/>
          </p:cNvCxnSpPr>
          <p:nvPr/>
        </p:nvCxnSpPr>
        <p:spPr>
          <a:xfrm flipV="1">
            <a:off x="1488100" y="4236152"/>
            <a:ext cx="1778890" cy="962027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B J E C T I V E 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xmlns="" id="{555FC8F4-43EE-43E4-BBBC-49434B3A520A}"/>
              </a:ext>
            </a:extLst>
          </p:cNvPr>
          <p:cNvSpPr/>
          <p:nvPr/>
        </p:nvSpPr>
        <p:spPr>
          <a:xfrm>
            <a:off x="1122113" y="4930251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20B305-6275-48E1-8946-A32347CB376F}"/>
              </a:ext>
            </a:extLst>
          </p:cNvPr>
          <p:cNvSpPr txBox="1"/>
          <p:nvPr/>
        </p:nvSpPr>
        <p:spPr>
          <a:xfrm>
            <a:off x="1224701" y="490132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E4AD99A-076B-4B78-BBFD-38BC498DCCBC}"/>
              </a:ext>
            </a:extLst>
          </p:cNvPr>
          <p:cNvSpPr/>
          <p:nvPr/>
        </p:nvSpPr>
        <p:spPr>
          <a:xfrm>
            <a:off x="3049114" y="3941913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A6BC045-9DFF-42FD-8C36-FC34502A7320}"/>
              </a:ext>
            </a:extLst>
          </p:cNvPr>
          <p:cNvSpPr txBox="1"/>
          <p:nvPr/>
        </p:nvSpPr>
        <p:spPr>
          <a:xfrm>
            <a:off x="3151702" y="391298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32467DC-68B2-4A06-97DB-38EF79A869C1}"/>
              </a:ext>
            </a:extLst>
          </p:cNvPr>
          <p:cNvSpPr/>
          <p:nvPr/>
        </p:nvSpPr>
        <p:spPr>
          <a:xfrm>
            <a:off x="5001873" y="4891641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EAAEBB-9149-4D8C-85F9-C700A4FAC1A9}"/>
              </a:ext>
            </a:extLst>
          </p:cNvPr>
          <p:cNvSpPr txBox="1"/>
          <p:nvPr/>
        </p:nvSpPr>
        <p:spPr>
          <a:xfrm>
            <a:off x="5104461" y="4862715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FFCACAA9-3503-46C8-A54E-799F4E9E55B9}"/>
              </a:ext>
            </a:extLst>
          </p:cNvPr>
          <p:cNvSpPr/>
          <p:nvPr/>
        </p:nvSpPr>
        <p:spPr>
          <a:xfrm>
            <a:off x="6708674" y="3698473"/>
            <a:ext cx="588480" cy="588480"/>
          </a:xfrm>
          <a:prstGeom prst="ellipse">
            <a:avLst/>
          </a:prstGeom>
          <a:solidFill>
            <a:srgbClr val="385723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F7E7550-521F-446A-9A97-DDE94285DD11}"/>
              </a:ext>
            </a:extLst>
          </p:cNvPr>
          <p:cNvSpPr txBox="1"/>
          <p:nvPr/>
        </p:nvSpPr>
        <p:spPr>
          <a:xfrm>
            <a:off x="6810973" y="3669547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240C0D5-51C5-4820-AB34-E16D404339B2}"/>
              </a:ext>
            </a:extLst>
          </p:cNvPr>
          <p:cNvSpPr/>
          <p:nvPr/>
        </p:nvSpPr>
        <p:spPr>
          <a:xfrm>
            <a:off x="8522002" y="468984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4BDCDBB-2F71-487A-93F9-6F048B528A22}"/>
              </a:ext>
            </a:extLst>
          </p:cNvPr>
          <p:cNvSpPr txBox="1"/>
          <p:nvPr/>
        </p:nvSpPr>
        <p:spPr>
          <a:xfrm>
            <a:off x="8624590" y="466091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C653423B-C8BF-4B5C-8334-7B79D6A36B28}"/>
              </a:ext>
            </a:extLst>
          </p:cNvPr>
          <p:cNvSpPr/>
          <p:nvPr/>
        </p:nvSpPr>
        <p:spPr>
          <a:xfrm>
            <a:off x="10396341" y="3465708"/>
            <a:ext cx="588480" cy="58848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93E73AB-E79D-4B7E-849F-8FFE43DAB7A5}"/>
              </a:ext>
            </a:extLst>
          </p:cNvPr>
          <p:cNvSpPr txBox="1"/>
          <p:nvPr/>
        </p:nvSpPr>
        <p:spPr>
          <a:xfrm>
            <a:off x="10498929" y="343678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6F425409-A6E4-456C-8ED2-ED38DCFCE2BD}"/>
              </a:ext>
            </a:extLst>
          </p:cNvPr>
          <p:cNvGrpSpPr/>
          <p:nvPr/>
        </p:nvGrpSpPr>
        <p:grpSpPr>
          <a:xfrm>
            <a:off x="378640" y="3809602"/>
            <a:ext cx="2126507" cy="903414"/>
            <a:chOff x="378640" y="3809602"/>
            <a:chExt cx="2126507" cy="90341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INSTALLATION</a:t>
              </a:r>
              <a:endParaRPr lang="en-US" sz="20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Installing </a:t>
              </a:r>
              <a:r>
                <a:rPr lang="en-US" sz="1600" b="1" dirty="0" err="1">
                  <a:solidFill>
                    <a:srgbClr val="A6A6A6"/>
                  </a:solidFill>
                  <a:latin typeface="Tw Cen MT" panose="020B0602020104020603" pitchFamily="34" charset="0"/>
                </a:rPr>
                <a:t>F</a:t>
              </a:r>
              <a:r>
                <a:rPr lang="en-US" sz="1600" b="1" dirty="0" err="1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acebox</a:t>
              </a:r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 at the institution.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472C5F62-DBE0-4DB0-A985-67DB45C51121}"/>
              </a:ext>
            </a:extLst>
          </p:cNvPr>
          <p:cNvGrpSpPr/>
          <p:nvPr/>
        </p:nvGrpSpPr>
        <p:grpSpPr>
          <a:xfrm>
            <a:off x="2281192" y="2788028"/>
            <a:ext cx="2126507" cy="1149636"/>
            <a:chOff x="2281192" y="2835528"/>
            <a:chExt cx="2126507" cy="114963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SET UP</a:t>
              </a:r>
              <a:endParaRPr lang="en-US" sz="20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Set up the cameras at key locations as prescribed.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19852E6F-3FE7-431F-9ECD-4677790596C6}"/>
              </a:ext>
            </a:extLst>
          </p:cNvPr>
          <p:cNvGrpSpPr/>
          <p:nvPr/>
        </p:nvGrpSpPr>
        <p:grpSpPr>
          <a:xfrm>
            <a:off x="4246516" y="3872063"/>
            <a:ext cx="2126507" cy="903414"/>
            <a:chOff x="4246516" y="3872063"/>
            <a:chExt cx="2126507" cy="90341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GET DATA</a:t>
              </a:r>
              <a:endParaRPr lang="en-US" sz="2000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Acquire dataset for the model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8C386432-8509-4BF1-B812-3331BAF7D462}"/>
              </a:ext>
            </a:extLst>
          </p:cNvPr>
          <p:cNvGrpSpPr/>
          <p:nvPr/>
        </p:nvGrpSpPr>
        <p:grpSpPr>
          <a:xfrm>
            <a:off x="5939370" y="2606814"/>
            <a:ext cx="2126507" cy="903414"/>
            <a:chOff x="5943402" y="2692391"/>
            <a:chExt cx="2126507" cy="90341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267F5442-F4B4-4585-AA2E-C0438857AE3B}"/>
                </a:ext>
              </a:extLst>
            </p:cNvPr>
            <p:cNvSpPr txBox="1"/>
            <p:nvPr/>
          </p:nvSpPr>
          <p:spPr>
            <a:xfrm>
              <a:off x="5943402" y="2692391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385723"/>
                  </a:solidFill>
                  <a:latin typeface="Tw Cen MT" panose="020B0602020104020603" pitchFamily="34" charset="0"/>
                </a:rPr>
                <a:t>TRAINING</a:t>
              </a:r>
              <a:endParaRPr lang="en-US" sz="2000" b="1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1EFAF46B-A1C3-45A8-A052-22BF454E6E76}"/>
                </a:ext>
              </a:extLst>
            </p:cNvPr>
            <p:cNvSpPr txBox="1"/>
            <p:nvPr/>
          </p:nvSpPr>
          <p:spPr>
            <a:xfrm>
              <a:off x="5943402" y="3011030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Train the machine learning model.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7E0030E5-ADE8-4236-A8FA-EA49492B9A6A}"/>
              </a:ext>
            </a:extLst>
          </p:cNvPr>
          <p:cNvGrpSpPr/>
          <p:nvPr/>
        </p:nvGrpSpPr>
        <p:grpSpPr>
          <a:xfrm>
            <a:off x="7742820" y="3644885"/>
            <a:ext cx="2126507" cy="903414"/>
            <a:chOff x="7742820" y="3644885"/>
            <a:chExt cx="2126507" cy="90341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F0"/>
                  </a:solidFill>
                  <a:latin typeface="Tw Cen MT" panose="020B0602020104020603" pitchFamily="34" charset="0"/>
                </a:rPr>
                <a:t>TEST</a:t>
              </a:r>
              <a:endParaRPr lang="en-US" sz="20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Test the model on a few test cases.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D6E832B5-D939-4937-A3AD-85E2622E16FF}"/>
              </a:ext>
            </a:extLst>
          </p:cNvPr>
          <p:cNvGrpSpPr/>
          <p:nvPr/>
        </p:nvGrpSpPr>
        <p:grpSpPr>
          <a:xfrm>
            <a:off x="9620021" y="2290745"/>
            <a:ext cx="2126507" cy="1149636"/>
            <a:chOff x="9620021" y="2456997"/>
            <a:chExt cx="2126507" cy="114963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51DAF0F2-B209-49E3-8710-C6751814FE90}"/>
                </a:ext>
              </a:extLst>
            </p:cNvPr>
            <p:cNvSpPr txBox="1"/>
            <p:nvPr/>
          </p:nvSpPr>
          <p:spPr>
            <a:xfrm>
              <a:off x="9620021" y="2456997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CHANGES</a:t>
              </a:r>
              <a:endParaRPr lang="en-US" sz="20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D6C8A93F-CB4D-469B-8E27-AF0329F80A33}"/>
                </a:ext>
              </a:extLst>
            </p:cNvPr>
            <p:cNvSpPr txBox="1"/>
            <p:nvPr/>
          </p:nvSpPr>
          <p:spPr>
            <a:xfrm>
              <a:off x="9620021" y="2775636"/>
              <a:ext cx="21265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Make changes to the model if necessary to improve accuracy.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457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0A7819E-8CA9-4CED-8726-3FD8CD8AF06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-19781" y="3638298"/>
            <a:ext cx="1983790" cy="69659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98A70E92-F264-47A6-8EB5-E1F743416AC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449139" y="3652224"/>
            <a:ext cx="2002392" cy="81832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1FB1D66C-A675-4E89-AF22-1BE0E407A08D}"/>
              </a:ext>
            </a:extLst>
          </p:cNvPr>
          <p:cNvCxnSpPr>
            <a:cxnSpLocks/>
          </p:cNvCxnSpPr>
          <p:nvPr/>
        </p:nvCxnSpPr>
        <p:spPr>
          <a:xfrm flipV="1">
            <a:off x="4665022" y="3506773"/>
            <a:ext cx="2398436" cy="974385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EAAD18D-A529-426E-944F-052FEF1F7315}"/>
              </a:ext>
            </a:extLst>
          </p:cNvPr>
          <p:cNvCxnSpPr>
            <a:cxnSpLocks/>
          </p:cNvCxnSpPr>
          <p:nvPr/>
        </p:nvCxnSpPr>
        <p:spPr>
          <a:xfrm flipH="1" flipV="1">
            <a:off x="6960870" y="3264262"/>
            <a:ext cx="2413393" cy="1206283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B J E C T I V E 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xmlns="" id="{555FC8F4-43EE-43E4-BBBC-49434B3A520A}"/>
              </a:ext>
            </a:extLst>
          </p:cNvPr>
          <p:cNvSpPr/>
          <p:nvPr/>
        </p:nvSpPr>
        <p:spPr>
          <a:xfrm>
            <a:off x="9050589" y="3577914"/>
            <a:ext cx="1793540" cy="1793540"/>
          </a:xfrm>
          <a:prstGeom prst="ellipse">
            <a:avLst/>
          </a:prstGeom>
          <a:solidFill>
            <a:srgbClr val="EF3078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20B305-6275-48E1-8946-A32347CB376F}"/>
              </a:ext>
            </a:extLst>
          </p:cNvPr>
          <p:cNvSpPr txBox="1"/>
          <p:nvPr/>
        </p:nvSpPr>
        <p:spPr>
          <a:xfrm>
            <a:off x="8990960" y="3692469"/>
            <a:ext cx="1912798" cy="1446550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E3E3E3"/>
                </a:solidFill>
                <a:latin typeface="Tw Cen MT" panose="020B0602020104020603" pitchFamily="34" charset="0"/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E4AD99A-076B-4B78-BBFD-38BC498DCCBC}"/>
              </a:ext>
            </a:extLst>
          </p:cNvPr>
          <p:cNvSpPr/>
          <p:nvPr/>
        </p:nvSpPr>
        <p:spPr>
          <a:xfrm>
            <a:off x="1861421" y="3344058"/>
            <a:ext cx="588480" cy="588480"/>
          </a:xfrm>
          <a:prstGeom prst="ellipse">
            <a:avLst/>
          </a:prstGeom>
          <a:solidFill>
            <a:srgbClr val="03A1A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A6BC045-9DFF-42FD-8C36-FC34502A7320}"/>
              </a:ext>
            </a:extLst>
          </p:cNvPr>
          <p:cNvSpPr txBox="1"/>
          <p:nvPr/>
        </p:nvSpPr>
        <p:spPr>
          <a:xfrm>
            <a:off x="1964009" y="3315132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32467DC-68B2-4A06-97DB-38EF79A869C1}"/>
              </a:ext>
            </a:extLst>
          </p:cNvPr>
          <p:cNvSpPr/>
          <p:nvPr/>
        </p:nvSpPr>
        <p:spPr>
          <a:xfrm>
            <a:off x="4348943" y="4176306"/>
            <a:ext cx="588480" cy="588480"/>
          </a:xfrm>
          <a:prstGeom prst="ellipse">
            <a:avLst/>
          </a:prstGeom>
          <a:solidFill>
            <a:srgbClr val="EE9524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EAAEBB-9149-4D8C-85F9-C700A4FAC1A9}"/>
              </a:ext>
            </a:extLst>
          </p:cNvPr>
          <p:cNvSpPr txBox="1"/>
          <p:nvPr/>
        </p:nvSpPr>
        <p:spPr>
          <a:xfrm>
            <a:off x="4451531" y="4147380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240C0D5-51C5-4820-AB34-E16D404339B2}"/>
              </a:ext>
            </a:extLst>
          </p:cNvPr>
          <p:cNvSpPr/>
          <p:nvPr/>
        </p:nvSpPr>
        <p:spPr>
          <a:xfrm>
            <a:off x="6858281" y="3212534"/>
            <a:ext cx="588480" cy="58848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4BDCDBB-2F71-487A-93F9-6F048B528A22}"/>
              </a:ext>
            </a:extLst>
          </p:cNvPr>
          <p:cNvSpPr txBox="1"/>
          <p:nvPr/>
        </p:nvSpPr>
        <p:spPr>
          <a:xfrm>
            <a:off x="6960869" y="3183608"/>
            <a:ext cx="383303" cy="646331"/>
          </a:xfrm>
          <a:prstGeom prst="rect">
            <a:avLst/>
          </a:prstGeom>
          <a:noFill/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3E3E3"/>
                </a:solidFill>
                <a:latin typeface="Tw Cen MT" panose="020B0602020104020603" pitchFamily="34" charset="0"/>
              </a:rPr>
              <a:t>9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6F425409-A6E4-456C-8ED2-ED38DCFCE2BD}"/>
              </a:ext>
            </a:extLst>
          </p:cNvPr>
          <p:cNvGrpSpPr/>
          <p:nvPr/>
        </p:nvGrpSpPr>
        <p:grpSpPr>
          <a:xfrm>
            <a:off x="9007187" y="2138312"/>
            <a:ext cx="2126507" cy="1395857"/>
            <a:chOff x="378640" y="3809602"/>
            <a:chExt cx="2126507" cy="139585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A701416C-01EF-4102-89B3-73D5308BF43E}"/>
                </a:ext>
              </a:extLst>
            </p:cNvPr>
            <p:cNvSpPr txBox="1"/>
            <p:nvPr/>
          </p:nvSpPr>
          <p:spPr>
            <a:xfrm>
              <a:off x="378640" y="3809602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END GOAL</a:t>
              </a:r>
              <a:endParaRPr lang="en-US" sz="20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B01F7DF-B788-4309-835E-848C5261CE4F}"/>
                </a:ext>
              </a:extLst>
            </p:cNvPr>
            <p:cNvSpPr txBox="1"/>
            <p:nvPr/>
          </p:nvSpPr>
          <p:spPr>
            <a:xfrm>
              <a:off x="378640" y="4128241"/>
              <a:ext cx="212650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Provide an efficient and optimal environment down the lane.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472C5F62-DBE0-4DB0-A985-67DB45C51121}"/>
              </a:ext>
            </a:extLst>
          </p:cNvPr>
          <p:cNvGrpSpPr/>
          <p:nvPr/>
        </p:nvGrpSpPr>
        <p:grpSpPr>
          <a:xfrm>
            <a:off x="1092406" y="1540859"/>
            <a:ext cx="2126507" cy="1446591"/>
            <a:chOff x="2281192" y="2835528"/>
            <a:chExt cx="2126507" cy="74877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9049F1B1-6182-47AB-BECE-2A542878E26D}"/>
                </a:ext>
              </a:extLst>
            </p:cNvPr>
            <p:cNvSpPr txBox="1"/>
            <p:nvPr/>
          </p:nvSpPr>
          <p:spPr>
            <a:xfrm>
              <a:off x="2281192" y="2835528"/>
              <a:ext cx="21265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ESTABLISH FUNCTIONALITY</a:t>
              </a:r>
              <a:endParaRPr lang="en-US" sz="20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4128FC70-EC87-4505-B103-CC8A34AD5B99}"/>
                </a:ext>
              </a:extLst>
            </p:cNvPr>
            <p:cNvSpPr txBox="1"/>
            <p:nvPr/>
          </p:nvSpPr>
          <p:spPr>
            <a:xfrm>
              <a:off x="2281192" y="3154167"/>
              <a:ext cx="2126507" cy="43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Establish the model and start on day to day tasks.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19852E6F-3FE7-431F-9ECD-4677790596C6}"/>
              </a:ext>
            </a:extLst>
          </p:cNvPr>
          <p:cNvGrpSpPr/>
          <p:nvPr/>
        </p:nvGrpSpPr>
        <p:grpSpPr>
          <a:xfrm>
            <a:off x="3574421" y="2793778"/>
            <a:ext cx="2126507" cy="1149636"/>
            <a:chOff x="4246516" y="3872063"/>
            <a:chExt cx="2126507" cy="114963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89728CB8-974E-4196-8D1D-89BBEFF54DC9}"/>
                </a:ext>
              </a:extLst>
            </p:cNvPr>
            <p:cNvSpPr txBox="1"/>
            <p:nvPr/>
          </p:nvSpPr>
          <p:spPr>
            <a:xfrm>
              <a:off x="4246516" y="3872063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ANALYSYS</a:t>
              </a:r>
              <a:endParaRPr lang="en-US" sz="2000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CE4AF30C-47B9-42F2-BAAB-C5E9143AD766}"/>
                </a:ext>
              </a:extLst>
            </p:cNvPr>
            <p:cNvSpPr txBox="1"/>
            <p:nvPr/>
          </p:nvSpPr>
          <p:spPr>
            <a:xfrm>
              <a:off x="4246516" y="4190702"/>
              <a:ext cx="21265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Regularly analyze the data and store it in the institution’s server.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7E0030E5-ADE8-4236-A8FA-EA49492B9A6A}"/>
              </a:ext>
            </a:extLst>
          </p:cNvPr>
          <p:cNvGrpSpPr/>
          <p:nvPr/>
        </p:nvGrpSpPr>
        <p:grpSpPr>
          <a:xfrm>
            <a:off x="6134099" y="2008108"/>
            <a:ext cx="2126507" cy="1149636"/>
            <a:chOff x="7742820" y="3644885"/>
            <a:chExt cx="2126507" cy="114963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BE5F379D-720A-4873-BF25-F62D2ED92709}"/>
                </a:ext>
              </a:extLst>
            </p:cNvPr>
            <p:cNvSpPr txBox="1"/>
            <p:nvPr/>
          </p:nvSpPr>
          <p:spPr>
            <a:xfrm>
              <a:off x="7742820" y="3644885"/>
              <a:ext cx="21265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B0F0"/>
                  </a:solidFill>
                  <a:latin typeface="Tw Cen MT" panose="020B0602020104020603" pitchFamily="34" charset="0"/>
                </a:rPr>
                <a:t>SERVICE</a:t>
              </a:r>
              <a:endParaRPr lang="en-US" sz="2000" b="1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91D0153F-5928-43C9-B3E9-D6A68A61E764}"/>
                </a:ext>
              </a:extLst>
            </p:cNvPr>
            <p:cNvSpPr txBox="1"/>
            <p:nvPr/>
          </p:nvSpPr>
          <p:spPr>
            <a:xfrm>
              <a:off x="7742820" y="3963524"/>
              <a:ext cx="21265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Provide periodic services when necessary</a:t>
              </a:r>
              <a:endParaRPr lang="en-US" sz="16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6518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25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75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 animBg="1"/>
      <p:bldP spid="14" grpId="0"/>
      <p:bldP spid="15" grpId="0" animBg="1"/>
      <p:bldP spid="16" grpId="0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U R  C L I E N 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50018B0A-C93F-4E1C-8AFA-C10A45AD97A0}"/>
              </a:ext>
            </a:extLst>
          </p:cNvPr>
          <p:cNvSpPr/>
          <p:nvPr/>
        </p:nvSpPr>
        <p:spPr>
          <a:xfrm rot="2700000">
            <a:off x="8581368" y="2409969"/>
            <a:ext cx="1484244" cy="1484244"/>
          </a:xfrm>
          <a:prstGeom prst="roundRect">
            <a:avLst>
              <a:gd name="adj" fmla="val 130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FC519D27-4F14-4E45-80D5-D5C98813D917}"/>
              </a:ext>
            </a:extLst>
          </p:cNvPr>
          <p:cNvSpPr/>
          <p:nvPr/>
        </p:nvSpPr>
        <p:spPr>
          <a:xfrm rot="2700000">
            <a:off x="6514205" y="2409969"/>
            <a:ext cx="1484244" cy="1484244"/>
          </a:xfrm>
          <a:prstGeom prst="roundRect">
            <a:avLst>
              <a:gd name="adj" fmla="val 130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703C2986-6FC2-4928-9609-DB37E6299E29}"/>
              </a:ext>
            </a:extLst>
          </p:cNvPr>
          <p:cNvSpPr/>
          <p:nvPr/>
        </p:nvSpPr>
        <p:spPr>
          <a:xfrm rot="2700000">
            <a:off x="2316128" y="2409969"/>
            <a:ext cx="1484244" cy="1484244"/>
          </a:xfrm>
          <a:prstGeom prst="roundRect">
            <a:avLst>
              <a:gd name="adj" fmla="val 130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0F1B0B97-B3BB-452D-8F2F-EA9AB5AF7674}"/>
              </a:ext>
            </a:extLst>
          </p:cNvPr>
          <p:cNvSpPr/>
          <p:nvPr/>
        </p:nvSpPr>
        <p:spPr>
          <a:xfrm rot="2700000">
            <a:off x="4415166" y="2409969"/>
            <a:ext cx="1484244" cy="1484244"/>
          </a:xfrm>
          <a:prstGeom prst="roundRect">
            <a:avLst>
              <a:gd name="adj" fmla="val 130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7C3C1551-9EE9-42D9-8AA1-9DB3CA8F23DF}"/>
              </a:ext>
            </a:extLst>
          </p:cNvPr>
          <p:cNvGrpSpPr/>
          <p:nvPr/>
        </p:nvGrpSpPr>
        <p:grpSpPr>
          <a:xfrm>
            <a:off x="3155007" y="3728910"/>
            <a:ext cx="1915627" cy="1484244"/>
            <a:chOff x="2026295" y="3657473"/>
            <a:chExt cx="1915627" cy="148424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xmlns="" id="{4CB58540-4FF9-453F-A9F6-3C932CAF55E0}"/>
                </a:ext>
              </a:extLst>
            </p:cNvPr>
            <p:cNvSpPr/>
            <p:nvPr/>
          </p:nvSpPr>
          <p:spPr>
            <a:xfrm rot="2700000">
              <a:off x="2241988" y="3657473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rgbClr val="EF307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66E848BF-4E5B-409D-8114-A69D03888E8D}"/>
                </a:ext>
              </a:extLst>
            </p:cNvPr>
            <p:cNvSpPr txBox="1"/>
            <p:nvPr/>
          </p:nvSpPr>
          <p:spPr>
            <a:xfrm>
              <a:off x="2026295" y="4005617"/>
              <a:ext cx="191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SCHOOLS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D1F2508F-5C9D-4593-9EA6-2154B8C51E06}"/>
                </a:ext>
              </a:extLst>
            </p:cNvPr>
            <p:cNvSpPr txBox="1"/>
            <p:nvPr/>
          </p:nvSpPr>
          <p:spPr>
            <a:xfrm>
              <a:off x="2174011" y="4419742"/>
              <a:ext cx="1615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For students</a:t>
              </a:r>
              <a:endParaRPr lang="en-US" sz="1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92C0596D-7FAB-4A1B-AE63-D59D7FD64F5A}"/>
              </a:ext>
            </a:extLst>
          </p:cNvPr>
          <p:cNvGrpSpPr/>
          <p:nvPr/>
        </p:nvGrpSpPr>
        <p:grpSpPr>
          <a:xfrm>
            <a:off x="5224796" y="3728910"/>
            <a:ext cx="1915627" cy="1484244"/>
            <a:chOff x="4096084" y="3657473"/>
            <a:chExt cx="1915627" cy="148424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61459C0E-0DC9-428D-AB3A-8868112E3852}"/>
                </a:ext>
              </a:extLst>
            </p:cNvPr>
            <p:cNvSpPr/>
            <p:nvPr/>
          </p:nvSpPr>
          <p:spPr>
            <a:xfrm rot="2700000">
              <a:off x="4335973" y="3657473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rgbClr val="03A1A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64B7A73F-F964-48A2-B788-F55F7B9D040D}"/>
                </a:ext>
              </a:extLst>
            </p:cNvPr>
            <p:cNvSpPr txBox="1"/>
            <p:nvPr/>
          </p:nvSpPr>
          <p:spPr>
            <a:xfrm>
              <a:off x="4096084" y="4034854"/>
              <a:ext cx="191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INDUSTRIES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AC3A30DB-CA3E-47FC-A41B-01A64D0FE2E8}"/>
                </a:ext>
              </a:extLst>
            </p:cNvPr>
            <p:cNvSpPr txBox="1"/>
            <p:nvPr/>
          </p:nvSpPr>
          <p:spPr>
            <a:xfrm>
              <a:off x="4243800" y="4448981"/>
              <a:ext cx="1615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For employees</a:t>
              </a:r>
              <a:endParaRPr lang="en-US" sz="1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6743D9DB-ECBD-4F96-B04B-77A755D8CF78}"/>
              </a:ext>
            </a:extLst>
          </p:cNvPr>
          <p:cNvGrpSpPr/>
          <p:nvPr/>
        </p:nvGrpSpPr>
        <p:grpSpPr>
          <a:xfrm>
            <a:off x="7308574" y="3728910"/>
            <a:ext cx="1915627" cy="1484244"/>
            <a:chOff x="6179862" y="3657473"/>
            <a:chExt cx="1915627" cy="148424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4958A5D0-184B-4172-86EF-3B81412BDC75}"/>
                </a:ext>
              </a:extLst>
            </p:cNvPr>
            <p:cNvSpPr/>
            <p:nvPr/>
          </p:nvSpPr>
          <p:spPr>
            <a:xfrm rot="2700000">
              <a:off x="6403136" y="3657473"/>
              <a:ext cx="1484244" cy="1484244"/>
            </a:xfrm>
            <a:prstGeom prst="roundRect">
              <a:avLst>
                <a:gd name="adj" fmla="val 13096"/>
              </a:avLst>
            </a:prstGeom>
            <a:solidFill>
              <a:srgbClr val="EE952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661CC52C-FFC4-4B11-A134-A456A120261F}"/>
                </a:ext>
              </a:extLst>
            </p:cNvPr>
            <p:cNvSpPr txBox="1"/>
            <p:nvPr/>
          </p:nvSpPr>
          <p:spPr>
            <a:xfrm>
              <a:off x="6179862" y="3932465"/>
              <a:ext cx="1915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OFFICES</a:t>
              </a:r>
              <a:endParaRPr lang="en-US" sz="2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AF3004BC-4070-449C-B168-FA173654EA82}"/>
                </a:ext>
              </a:extLst>
            </p:cNvPr>
            <p:cNvSpPr txBox="1"/>
            <p:nvPr/>
          </p:nvSpPr>
          <p:spPr>
            <a:xfrm>
              <a:off x="6327578" y="4360876"/>
              <a:ext cx="1615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For customers</a:t>
              </a:r>
              <a:endParaRPr lang="en-US" sz="14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7" r="22607"/>
          <a:stretch/>
        </p:blipFill>
        <p:spPr>
          <a:xfrm>
            <a:off x="2120768" y="2227713"/>
            <a:ext cx="1848755" cy="1848755"/>
          </a:xfrm>
          <a:prstGeom prst="diamond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9" r="28299"/>
          <a:stretch/>
        </p:blipFill>
        <p:spPr>
          <a:xfrm>
            <a:off x="4268763" y="2269978"/>
            <a:ext cx="1780105" cy="1780105"/>
          </a:xfrm>
          <a:prstGeom prst="diamond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r="16181"/>
          <a:stretch/>
        </p:blipFill>
        <p:spPr>
          <a:xfrm>
            <a:off x="8461351" y="2307008"/>
            <a:ext cx="1743075" cy="1743075"/>
          </a:xfrm>
          <a:prstGeom prst="diamond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6" t="5780" r="33700" b="7838"/>
          <a:stretch/>
        </p:blipFill>
        <p:spPr>
          <a:xfrm>
            <a:off x="6357475" y="2254569"/>
            <a:ext cx="1807808" cy="1807808"/>
          </a:xfrm>
          <a:prstGeom prst="diamond">
            <a:avLst/>
          </a:prstGeom>
        </p:spPr>
      </p:pic>
    </p:spTree>
    <p:extLst>
      <p:ext uri="{BB962C8B-B14F-4D97-AF65-F5344CB8AC3E}">
        <p14:creationId xmlns:p14="http://schemas.microsoft.com/office/powerpoint/2010/main" val="3085714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H E  N E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D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77516" y="4472211"/>
            <a:ext cx="2648980" cy="2083741"/>
            <a:chOff x="1092406" y="-1087507"/>
            <a:chExt cx="8395690" cy="83956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200" b="90200" l="2000" r="96800">
                          <a14:foregroundMark x1="57200" y1="12800" x2="87400" y2="12800"/>
                          <a14:foregroundMark x1="87600" y1="13000" x2="90800" y2="15400"/>
                          <a14:foregroundMark x1="90800" y1="16000" x2="93000" y2="37400"/>
                          <a14:foregroundMark x1="93800" y1="50200" x2="95800" y2="77600"/>
                          <a14:foregroundMark x1="96000" y1="80200" x2="91400" y2="86200"/>
                          <a14:foregroundMark x1="95000" y1="83400" x2="93400" y2="85400"/>
                          <a14:foregroundMark x1="10600" y1="87800" x2="58600" y2="87600"/>
                          <a14:foregroundMark x1="64600" y1="87000" x2="57600" y2="86800"/>
                          <a14:foregroundMark x1="61400" y1="85200" x2="63400" y2="33800"/>
                          <a14:foregroundMark x1="78400" y1="76200" x2="63200" y2="25600"/>
                          <a14:foregroundMark x1="83800" y1="36400" x2="73600" y2="79200"/>
                          <a14:foregroundMark x1="10800" y1="88600" x2="4800" y2="84000"/>
                          <a14:foregroundMark x1="5000" y1="76400" x2="4400" y2="84200"/>
                          <a14:foregroundMark x1="4600" y1="84800" x2="8400" y2="87800"/>
                          <a14:foregroundMark x1="95600" y1="79400" x2="95800" y2="834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406" y="-1087507"/>
              <a:ext cx="8395690" cy="839569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999648" y="50931"/>
              <a:ext cx="1650504" cy="7887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377" y="1448313"/>
            <a:ext cx="2648980" cy="26489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/>
          <p:cNvGrpSpPr/>
          <p:nvPr/>
        </p:nvGrpSpPr>
        <p:grpSpPr>
          <a:xfrm>
            <a:off x="-313145" y="3445568"/>
            <a:ext cx="8688757" cy="1104442"/>
            <a:chOff x="-313145" y="3445568"/>
            <a:chExt cx="8688757" cy="1104442"/>
          </a:xfrm>
        </p:grpSpPr>
        <p:sp>
          <p:nvSpPr>
            <p:cNvPr id="25" name="Rounded Rectangle 24"/>
            <p:cNvSpPr/>
            <p:nvPr/>
          </p:nvSpPr>
          <p:spPr>
            <a:xfrm>
              <a:off x="-313145" y="3445568"/>
              <a:ext cx="8559221" cy="110444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8729" y="3618320"/>
              <a:ext cx="73868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w Cen MT" panose="020B0602020104020603" pitchFamily="34" charset="0"/>
                </a:rPr>
                <a:t>Most of them use the common biometrics which is the fingerprint where everyone is lined up for their turn to use it.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-1417030" y="2365598"/>
            <a:ext cx="8386241" cy="941136"/>
            <a:chOff x="-1417030" y="2365598"/>
            <a:chExt cx="8386241" cy="941136"/>
          </a:xfrm>
        </p:grpSpPr>
        <p:sp>
          <p:nvSpPr>
            <p:cNvPr id="21" name="Rounded Rectangle 20"/>
            <p:cNvSpPr/>
            <p:nvPr/>
          </p:nvSpPr>
          <p:spPr>
            <a:xfrm>
              <a:off x="-1417030" y="2365598"/>
              <a:ext cx="8386241" cy="941136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88730" y="2564736"/>
              <a:ext cx="58245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w Cen MT" panose="020B0602020104020603" pitchFamily="34" charset="0"/>
                </a:rPr>
                <a:t>Consider the attendance machines that </a:t>
              </a:r>
              <a:r>
                <a:rPr lang="en-US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w Cen MT" panose="020B0602020104020603" pitchFamily="34" charset="0"/>
                </a:rPr>
                <a:t>are currently </a:t>
              </a:r>
              <a:r>
                <a:rPr lang="en-US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w Cen MT" panose="020B0602020104020603" pitchFamily="34" charset="0"/>
                </a:rPr>
                <a:t>commercially available.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049F1B1-6182-47AB-BECE-2A542878E26D}"/>
              </a:ext>
            </a:extLst>
          </p:cNvPr>
          <p:cNvSpPr txBox="1"/>
          <p:nvPr/>
        </p:nvSpPr>
        <p:spPr>
          <a:xfrm>
            <a:off x="758773" y="1723866"/>
            <a:ext cx="310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CURRENT TECHNOLOGIES</a:t>
            </a:r>
            <a:endParaRPr lang="en-US" sz="2000" b="1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321239" y="2133063"/>
            <a:ext cx="4796427" cy="0"/>
          </a:xfrm>
          <a:prstGeom prst="line">
            <a:avLst/>
          </a:prstGeom>
          <a:ln>
            <a:solidFill>
              <a:srgbClr val="D424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699494" y="4833176"/>
            <a:ext cx="8789177" cy="1258701"/>
            <a:chOff x="3699494" y="4833176"/>
            <a:chExt cx="8789177" cy="1258701"/>
          </a:xfrm>
        </p:grpSpPr>
        <p:sp>
          <p:nvSpPr>
            <p:cNvPr id="26" name="Rounded Rectangle 25"/>
            <p:cNvSpPr/>
            <p:nvPr/>
          </p:nvSpPr>
          <p:spPr>
            <a:xfrm>
              <a:off x="3699494" y="4833176"/>
              <a:ext cx="8789177" cy="125870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67665" y="5006840"/>
              <a:ext cx="738969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w Cen MT" panose="020B0602020104020603" pitchFamily="34" charset="0"/>
                </a:rPr>
                <a:t>There are machines that use facial recognition too but the machine is built in </a:t>
              </a:r>
              <a:r>
                <a:rPr lang="en-US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w Cen MT" panose="020B0602020104020603" pitchFamily="34" charset="0"/>
                </a:rPr>
                <a:t>such a way </a:t>
              </a:r>
              <a:r>
                <a:rPr lang="en-US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w Cen MT" panose="020B0602020104020603" pitchFamily="34" charset="0"/>
                </a:rPr>
                <a:t>where everyone has to do the same </a:t>
              </a:r>
              <a:r>
                <a:rPr lang="en-US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w Cen MT" panose="020B0602020104020603" pitchFamily="34" charset="0"/>
                </a:rPr>
                <a:t>which is to </a:t>
              </a:r>
              <a:r>
                <a:rPr lang="en-US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w Cen MT" panose="020B0602020104020603" pitchFamily="34" charset="0"/>
                </a:rPr>
                <a:t>line up and scan themselves </a:t>
              </a:r>
              <a:r>
                <a:rPr lang="en-US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w Cen MT" panose="020B0602020104020603" pitchFamily="34" charset="0"/>
                </a:rPr>
                <a:t>like in </a:t>
              </a:r>
              <a:r>
                <a:rPr lang="en-US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w Cen MT" panose="020B0602020104020603" pitchFamily="34" charset="0"/>
                </a:rPr>
                <a:t>the </a:t>
              </a:r>
              <a:r>
                <a:rPr lang="en-US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w Cen MT" panose="020B0602020104020603" pitchFamily="34" charset="0"/>
                </a:rPr>
                <a:t>case of fingerprint</a:t>
              </a:r>
              <a:r>
                <a:rPr lang="en-US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w Cen MT" panose="020B0602020104020603" pitchFamily="34" charset="0"/>
                </a:rPr>
                <a:t>.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0" y="991483"/>
            <a:ext cx="758773" cy="4169385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1433227" y="2670069"/>
            <a:ext cx="758773" cy="4169385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40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51" y="3899162"/>
            <a:ext cx="3718001" cy="20980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848555" y="2014574"/>
            <a:ext cx="3841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Tw Cen MT" panose="020B0602020104020603" pitchFamily="34" charset="0"/>
              </a:rPr>
              <a:t>All the current machines take you to the machine, you have to log yourself in. Where as FACEBOX takes the machine to you, it will log you</a:t>
            </a:r>
            <a:r>
              <a:rPr lang="en-US" b="1" dirty="0" smtClean="0">
                <a:solidFill>
                  <a:srgbClr val="A6A6A6"/>
                </a:solidFill>
                <a:latin typeface="Tw Cen MT" panose="020B0602020104020603" pitchFamily="34" charset="0"/>
              </a:rPr>
              <a:t>.</a:t>
            </a:r>
            <a:endParaRPr lang="en-US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257" y="1448897"/>
            <a:ext cx="1355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FACEBOX</a:t>
            </a:r>
            <a:endParaRPr lang="en-US" b="1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5823564" y="1782605"/>
            <a:ext cx="3726420" cy="3218006"/>
            <a:chOff x="5823564" y="1782605"/>
            <a:chExt cx="3726420" cy="3218006"/>
          </a:xfrm>
        </p:grpSpPr>
        <p:grpSp>
          <p:nvGrpSpPr>
            <p:cNvPr id="93" name="Group 92"/>
            <p:cNvGrpSpPr/>
            <p:nvPr/>
          </p:nvGrpSpPr>
          <p:grpSpPr>
            <a:xfrm>
              <a:off x="6962806" y="1782605"/>
              <a:ext cx="1334359" cy="1690416"/>
              <a:chOff x="5428821" y="2583792"/>
              <a:chExt cx="1334359" cy="1690416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57678F9E-F68B-47E7-8E99-404218E42B24}"/>
                  </a:ext>
                </a:extLst>
              </p:cNvPr>
              <p:cNvSpPr/>
              <p:nvPr/>
            </p:nvSpPr>
            <p:spPr>
              <a:xfrm>
                <a:off x="5428821" y="3296744"/>
                <a:ext cx="977464" cy="977464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D15C6488-0A8C-4F32-9A4D-7C308D3FB74D}"/>
                  </a:ext>
                </a:extLst>
              </p:cNvPr>
              <p:cNvGrpSpPr/>
              <p:nvPr/>
            </p:nvGrpSpPr>
            <p:grpSpPr>
              <a:xfrm flipH="1">
                <a:off x="5909551" y="2583792"/>
                <a:ext cx="853629" cy="707135"/>
                <a:chOff x="1801222" y="3059827"/>
                <a:chExt cx="853629" cy="707135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C8692D07-D0C2-4183-8694-C71EC431F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35655" y="3059827"/>
                  <a:ext cx="519196" cy="707135"/>
                </a:xfrm>
                <a:prstGeom prst="line">
                  <a:avLst/>
                </a:prstGeom>
                <a:ln>
                  <a:solidFill>
                    <a:srgbClr val="EF30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DECBEC73-955A-442B-8836-D1923312F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01222" y="3062208"/>
                  <a:ext cx="336814" cy="0"/>
                </a:xfrm>
                <a:prstGeom prst="line">
                  <a:avLst/>
                </a:prstGeom>
                <a:ln>
                  <a:solidFill>
                    <a:srgbClr val="EF30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262C0D94-FE17-421D-AA32-BD4AFE13E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857" y="3505795"/>
                <a:ext cx="627392" cy="627390"/>
              </a:xfrm>
              <a:prstGeom prst="rect">
                <a:avLst/>
              </a:prstGeom>
            </p:spPr>
          </p:pic>
        </p:grpSp>
        <p:grpSp>
          <p:nvGrpSpPr>
            <p:cNvPr id="94" name="Group 93"/>
            <p:cNvGrpSpPr/>
            <p:nvPr/>
          </p:nvGrpSpPr>
          <p:grpSpPr>
            <a:xfrm>
              <a:off x="5823564" y="2335452"/>
              <a:ext cx="1314278" cy="1647864"/>
              <a:chOff x="5092007" y="2626344"/>
              <a:chExt cx="1314278" cy="1647864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57678F9E-F68B-47E7-8E99-404218E42B24}"/>
                  </a:ext>
                </a:extLst>
              </p:cNvPr>
              <p:cNvSpPr/>
              <p:nvPr/>
            </p:nvSpPr>
            <p:spPr>
              <a:xfrm>
                <a:off x="5428821" y="3296744"/>
                <a:ext cx="977464" cy="97746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D15C6488-0A8C-4F32-9A4D-7C308D3FB74D}"/>
                  </a:ext>
                </a:extLst>
              </p:cNvPr>
              <p:cNvGrpSpPr/>
              <p:nvPr/>
            </p:nvGrpSpPr>
            <p:grpSpPr>
              <a:xfrm flipH="1">
                <a:off x="5092007" y="2626344"/>
                <a:ext cx="817544" cy="664584"/>
                <a:chOff x="2654851" y="3102379"/>
                <a:chExt cx="817544" cy="664584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C8692D07-D0C2-4183-8694-C71EC431F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54851" y="3102379"/>
                  <a:ext cx="480730" cy="664584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DECBEC73-955A-442B-8836-D1923312F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35581" y="3102379"/>
                  <a:ext cx="336814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262C0D94-FE17-421D-AA32-BD4AFE13E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857" y="3505795"/>
                <a:ext cx="627392" cy="627390"/>
              </a:xfrm>
              <a:prstGeom prst="rect">
                <a:avLst/>
              </a:prstGeom>
            </p:spPr>
          </p:pic>
        </p:grpSp>
        <p:grpSp>
          <p:nvGrpSpPr>
            <p:cNvPr id="100" name="Group 99"/>
            <p:cNvGrpSpPr/>
            <p:nvPr/>
          </p:nvGrpSpPr>
          <p:grpSpPr>
            <a:xfrm>
              <a:off x="7026997" y="3494584"/>
              <a:ext cx="1221897" cy="1506027"/>
              <a:chOff x="5428821" y="3296744"/>
              <a:chExt cx="1221897" cy="1506027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57678F9E-F68B-47E7-8E99-404218E42B24}"/>
                  </a:ext>
                </a:extLst>
              </p:cNvPr>
              <p:cNvSpPr/>
              <p:nvPr/>
            </p:nvSpPr>
            <p:spPr>
              <a:xfrm>
                <a:off x="5428821" y="3296744"/>
                <a:ext cx="977464" cy="97746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D15C6488-0A8C-4F32-9A4D-7C308D3FB74D}"/>
                  </a:ext>
                </a:extLst>
              </p:cNvPr>
              <p:cNvGrpSpPr/>
              <p:nvPr/>
            </p:nvGrpSpPr>
            <p:grpSpPr>
              <a:xfrm flipH="1">
                <a:off x="5971651" y="4257846"/>
                <a:ext cx="679067" cy="544925"/>
                <a:chOff x="1913684" y="4733881"/>
                <a:chExt cx="679067" cy="544925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C8692D07-D0C2-4183-8694-C71EC431F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0498" y="4733881"/>
                  <a:ext cx="342253" cy="544925"/>
                </a:xfrm>
                <a:prstGeom prst="line">
                  <a:avLst/>
                </a:prstGeom>
                <a:ln>
                  <a:solidFill>
                    <a:srgbClr val="EF30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DECBEC73-955A-442B-8836-D1923312F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13684" y="5268079"/>
                  <a:ext cx="336814" cy="0"/>
                </a:xfrm>
                <a:prstGeom prst="line">
                  <a:avLst/>
                </a:prstGeom>
                <a:ln>
                  <a:solidFill>
                    <a:srgbClr val="EF30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262C0D94-FE17-421D-AA32-BD4AFE13E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857" y="3463600"/>
                <a:ext cx="627392" cy="627390"/>
              </a:xfrm>
              <a:prstGeom prst="rect">
                <a:avLst/>
              </a:prstGeom>
            </p:spPr>
          </p:pic>
        </p:grpSp>
        <p:grpSp>
          <p:nvGrpSpPr>
            <p:cNvPr id="106" name="Group 105"/>
            <p:cNvGrpSpPr/>
            <p:nvPr/>
          </p:nvGrpSpPr>
          <p:grpSpPr>
            <a:xfrm>
              <a:off x="7878811" y="2921698"/>
              <a:ext cx="1671173" cy="977464"/>
              <a:chOff x="5428821" y="3296744"/>
              <a:chExt cx="1671173" cy="977464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57678F9E-F68B-47E7-8E99-404218E42B24}"/>
                  </a:ext>
                </a:extLst>
              </p:cNvPr>
              <p:cNvSpPr/>
              <p:nvPr/>
            </p:nvSpPr>
            <p:spPr>
              <a:xfrm>
                <a:off x="5428821" y="3296744"/>
                <a:ext cx="977464" cy="977464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D15C6488-0A8C-4F32-9A4D-7C308D3FB74D}"/>
                  </a:ext>
                </a:extLst>
              </p:cNvPr>
              <p:cNvGrpSpPr/>
              <p:nvPr/>
            </p:nvGrpSpPr>
            <p:grpSpPr>
              <a:xfrm flipH="1">
                <a:off x="6396869" y="3491116"/>
                <a:ext cx="703125" cy="412529"/>
                <a:chOff x="1464408" y="3967151"/>
                <a:chExt cx="703125" cy="412529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C8692D07-D0C2-4183-8694-C71EC431F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01222" y="3967151"/>
                  <a:ext cx="366311" cy="412529"/>
                </a:xfrm>
                <a:prstGeom prst="line">
                  <a:avLst/>
                </a:prstGeom>
                <a:ln>
                  <a:solidFill>
                    <a:srgbClr val="EF30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xmlns="" xmlns:lc="http://schemas.openxmlformats.org/drawingml/2006/lockedCanvas" id="{DECBEC73-955A-442B-8836-D1923312F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4408" y="3967151"/>
                  <a:ext cx="336814" cy="0"/>
                </a:xfrm>
                <a:prstGeom prst="line">
                  <a:avLst/>
                </a:prstGeom>
                <a:ln>
                  <a:solidFill>
                    <a:srgbClr val="EF30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xmlns="" xmlns:lc="http://schemas.openxmlformats.org/drawingml/2006/lockedCanvas" id="{262C0D94-FE17-421D-AA32-BD4AFE13E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3857" y="3505795"/>
                <a:ext cx="627392" cy="627390"/>
              </a:xfrm>
              <a:prstGeom prst="rect">
                <a:avLst/>
              </a:prstGeom>
            </p:spPr>
          </p:pic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H E  N E </a:t>
            </a:r>
            <a:r>
              <a:rPr lang="en-US" sz="4000" dirty="0" err="1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</a:t>
            </a:r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D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9047827" y="1813583"/>
            <a:ext cx="231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A6A6A6"/>
                </a:solidFill>
                <a:latin typeface="Tw Cen MT" panose="020B0602020104020603" pitchFamily="34" charset="0"/>
              </a:rPr>
              <a:t>FACEBOX is seamless </a:t>
            </a:r>
            <a:endParaRPr lang="en-IN" dirty="0"/>
          </a:p>
        </p:txBody>
      </p:sp>
      <p:sp>
        <p:nvSpPr>
          <p:cNvPr id="124" name="Rectangle 123"/>
          <p:cNvSpPr/>
          <p:nvPr/>
        </p:nvSpPr>
        <p:spPr>
          <a:xfrm>
            <a:off x="10352566" y="3108024"/>
            <a:ext cx="1217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A6A6A6"/>
                </a:solidFill>
                <a:latin typeface="Tw Cen MT" panose="020B0602020104020603" pitchFamily="34" charset="0"/>
              </a:rPr>
              <a:t>Saves time</a:t>
            </a:r>
            <a:endParaRPr lang="en-IN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1178581" y="1868262"/>
            <a:ext cx="479642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1108554" y="2006374"/>
            <a:ext cx="662608" cy="662608"/>
            <a:chOff x="1108554" y="1946999"/>
            <a:chExt cx="662608" cy="662608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A7C9F3A-5A01-4FC3-8459-9CA764F944BE}"/>
                </a:ext>
              </a:extLst>
            </p:cNvPr>
            <p:cNvSpPr/>
            <p:nvPr/>
          </p:nvSpPr>
          <p:spPr>
            <a:xfrm>
              <a:off x="1108554" y="1946999"/>
              <a:ext cx="662608" cy="66260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7" name="TextBox 43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9CB4D9D2-BF34-4107-BFA3-25A19D4828E1}"/>
                </a:ext>
              </a:extLst>
            </p:cNvPr>
            <p:cNvSpPr txBox="1"/>
            <p:nvPr/>
          </p:nvSpPr>
          <p:spPr>
            <a:xfrm>
              <a:off x="1108554" y="2016693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9659278" y="2957543"/>
            <a:ext cx="662608" cy="662608"/>
            <a:chOff x="1108554" y="1946999"/>
            <a:chExt cx="662608" cy="662608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A7C9F3A-5A01-4FC3-8459-9CA764F944BE}"/>
                </a:ext>
              </a:extLst>
            </p:cNvPr>
            <p:cNvSpPr/>
            <p:nvPr/>
          </p:nvSpPr>
          <p:spPr>
            <a:xfrm>
              <a:off x="1108554" y="1946999"/>
              <a:ext cx="662608" cy="66260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1" name="TextBox 43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9CB4D9D2-BF34-4107-BFA3-25A19D4828E1}"/>
                </a:ext>
              </a:extLst>
            </p:cNvPr>
            <p:cNvSpPr txBox="1"/>
            <p:nvPr/>
          </p:nvSpPr>
          <p:spPr>
            <a:xfrm>
              <a:off x="1108554" y="2016693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8341660" y="1713373"/>
            <a:ext cx="662608" cy="662608"/>
            <a:chOff x="1108554" y="1946999"/>
            <a:chExt cx="662608" cy="662608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A7C9F3A-5A01-4FC3-8459-9CA764F944BE}"/>
                </a:ext>
              </a:extLst>
            </p:cNvPr>
            <p:cNvSpPr/>
            <p:nvPr/>
          </p:nvSpPr>
          <p:spPr>
            <a:xfrm>
              <a:off x="1108554" y="1946999"/>
              <a:ext cx="662608" cy="66260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4" name="TextBox 43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9CB4D9D2-BF34-4107-BFA3-25A19D4828E1}"/>
                </a:ext>
              </a:extLst>
            </p:cNvPr>
            <p:cNvSpPr txBox="1"/>
            <p:nvPr/>
          </p:nvSpPr>
          <p:spPr>
            <a:xfrm>
              <a:off x="1108554" y="2016693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9148896" y="4739001"/>
            <a:ext cx="2585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A6A6A6"/>
                </a:solidFill>
                <a:latin typeface="Tw Cen MT" panose="020B0602020104020603" pitchFamily="34" charset="0"/>
              </a:rPr>
              <a:t>Provides additional features such as keeping track of personnel.</a:t>
            </a:r>
            <a:endParaRPr lang="en-IN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8343656" y="4776183"/>
            <a:ext cx="662608" cy="662608"/>
            <a:chOff x="1108554" y="1946999"/>
            <a:chExt cx="662608" cy="662608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3A7C9F3A-5A01-4FC3-8459-9CA764F944BE}"/>
                </a:ext>
              </a:extLst>
            </p:cNvPr>
            <p:cNvSpPr/>
            <p:nvPr/>
          </p:nvSpPr>
          <p:spPr>
            <a:xfrm>
              <a:off x="1108554" y="1946999"/>
              <a:ext cx="662608" cy="66260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7" name="TextBox 43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9CB4D9D2-BF34-4107-BFA3-25A19D4828E1}"/>
                </a:ext>
              </a:extLst>
            </p:cNvPr>
            <p:cNvSpPr txBox="1"/>
            <p:nvPr/>
          </p:nvSpPr>
          <p:spPr>
            <a:xfrm>
              <a:off x="1108554" y="2016693"/>
              <a:ext cx="662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882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1" grpId="0"/>
      <p:bldP spid="124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O N C L U S I O N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43792" y="2004233"/>
            <a:ext cx="9071837" cy="830997"/>
            <a:chOff x="2674918" y="2004233"/>
            <a:chExt cx="7940711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87D77AFE-D416-437C-89BD-A9E465F87CA2}"/>
                </a:ext>
              </a:extLst>
            </p:cNvPr>
            <p:cNvSpPr txBox="1"/>
            <p:nvPr/>
          </p:nvSpPr>
          <p:spPr>
            <a:xfrm>
              <a:off x="3737092" y="2004233"/>
              <a:ext cx="68785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Facebox</a:t>
              </a:r>
              <a:r>
                <a:rPr lang="en-I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is one time set up, easy to maintain and only requires periodic maintenance.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xmlns="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918" y="2004233"/>
              <a:ext cx="627392" cy="62739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554901" y="4317677"/>
            <a:ext cx="9071835" cy="1200329"/>
            <a:chOff x="2716211" y="4599795"/>
            <a:chExt cx="7899416" cy="120032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87D77AFE-D416-437C-89BD-A9E465F87CA2}"/>
                </a:ext>
              </a:extLst>
            </p:cNvPr>
            <p:cNvSpPr txBox="1"/>
            <p:nvPr/>
          </p:nvSpPr>
          <p:spPr>
            <a:xfrm>
              <a:off x="3737090" y="4599795"/>
              <a:ext cx="68785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As years pass more sophisticated improvements will be done in the field of machine learning and all its processes will almost be seamless in the near future.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211" y="4599795"/>
              <a:ext cx="659146" cy="65914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543792" y="3117348"/>
            <a:ext cx="9071834" cy="1200329"/>
            <a:chOff x="2674918" y="3117348"/>
            <a:chExt cx="7940708" cy="120032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87D77AFE-D416-437C-89BD-A9E465F87CA2}"/>
                </a:ext>
              </a:extLst>
            </p:cNvPr>
            <p:cNvSpPr txBox="1"/>
            <p:nvPr/>
          </p:nvSpPr>
          <p:spPr>
            <a:xfrm>
              <a:off x="3737089" y="3117348"/>
              <a:ext cx="68785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Using the power of modern computing this would help create a more effective and optimal environments in institutions.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xmlns="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918" y="3117348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4978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3636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147785" y="261339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 T H A N K Y O U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069998" y="3360568"/>
            <a:ext cx="1434489" cy="190500"/>
            <a:chOff x="4679586" y="878988"/>
            <a:chExt cx="1434489" cy="190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5897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52">
            <a:extLst>
              <a:ext uri="{FF2B5EF4-FFF2-40B4-BE49-F238E27FC236}">
                <a16:creationId xmlns:a16="http://schemas.microsoft.com/office/drawing/2014/main" xmlns="" id="{A0010A3B-A076-4F4E-B4CF-EB2607C0268B}"/>
              </a:ext>
            </a:extLst>
          </p:cNvPr>
          <p:cNvGrpSpPr/>
          <p:nvPr/>
        </p:nvGrpSpPr>
        <p:grpSpPr>
          <a:xfrm>
            <a:off x="6676289" y="2352787"/>
            <a:ext cx="5143501" cy="2078713"/>
            <a:chOff x="6879611" y="2270384"/>
            <a:chExt cx="5143501" cy="2078713"/>
          </a:xfrm>
        </p:grpSpPr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xmlns="" id="{9E345BBC-45C2-4177-8EB0-87EBD8BF9165}"/>
                </a:ext>
              </a:extLst>
            </p:cNvPr>
            <p:cNvSpPr txBox="1"/>
            <p:nvPr/>
          </p:nvSpPr>
          <p:spPr>
            <a:xfrm>
              <a:off x="6879612" y="3035648"/>
              <a:ext cx="3336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INTRODUCTION</a:t>
              </a:r>
              <a:endParaRPr lang="en-US" sz="24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xmlns="" id="{B173E096-BB55-472B-BC17-90588069DAE9}"/>
                </a:ext>
              </a:extLst>
            </p:cNvPr>
            <p:cNvSpPr txBox="1"/>
            <p:nvPr/>
          </p:nvSpPr>
          <p:spPr>
            <a:xfrm>
              <a:off x="6879612" y="2270384"/>
              <a:ext cx="514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FACEBOX</a:t>
              </a:r>
              <a:endParaRPr lang="en-US" sz="48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xmlns="" id="{BA22A125-AE2A-4E24-AEC3-D5CE82BD7E65}"/>
                </a:ext>
              </a:extLst>
            </p:cNvPr>
            <p:cNvSpPr txBox="1"/>
            <p:nvPr/>
          </p:nvSpPr>
          <p:spPr>
            <a:xfrm>
              <a:off x="6879611" y="3518100"/>
              <a:ext cx="4726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Let’s understand this better using the 4 basic questions.</a:t>
              </a:r>
              <a:endParaRPr lang="en-US" sz="24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-7751634" y="10908"/>
            <a:ext cx="10725025" cy="6858000"/>
            <a:chOff x="0" y="0"/>
            <a:chExt cx="10725025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154" name="Group 153"/>
            <p:cNvGrpSpPr/>
            <p:nvPr/>
          </p:nvGrpSpPr>
          <p:grpSpPr>
            <a:xfrm>
              <a:off x="0" y="0"/>
              <a:ext cx="10725025" cy="6858000"/>
              <a:chOff x="-5440926" y="0"/>
              <a:chExt cx="10725025" cy="6858000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xmlns="" id="{01A82F37-F384-44AF-8D4D-8E5AB51F36CD}"/>
                  </a:ext>
                </a:extLst>
              </p:cNvPr>
              <p:cNvSpPr/>
              <p:nvPr/>
            </p:nvSpPr>
            <p:spPr>
              <a:xfrm>
                <a:off x="-5440926" y="0"/>
                <a:ext cx="9848850" cy="6858000"/>
              </a:xfrm>
              <a:prstGeom prst="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: Top Corners Rounded 1">
                <a:extLst>
                  <a:ext uri="{FF2B5EF4-FFF2-40B4-BE49-F238E27FC236}">
                    <a16:creationId xmlns:a16="http://schemas.microsoft.com/office/drawing/2014/main" xmlns="" id="{C5D1EB51-A0E9-4F9E-8E46-8B3E890D1A18}"/>
                  </a:ext>
                </a:extLst>
              </p:cNvPr>
              <p:cNvSpPr/>
              <p:nvPr/>
            </p:nvSpPr>
            <p:spPr>
              <a:xfrm rot="5400000">
                <a:off x="4366924" y="4604494"/>
                <a:ext cx="953287" cy="881063"/>
              </a:xfrm>
              <a:prstGeom prst="round2SameRect">
                <a:avLst/>
              </a:prstGeom>
              <a:solidFill>
                <a:srgbClr val="C8C7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xmlns="" id="{E7756F21-0986-45B4-9493-6206B3F28A73}"/>
                  </a:ext>
                </a:extLst>
              </p:cNvPr>
              <p:cNvSpPr txBox="1"/>
              <p:nvPr/>
            </p:nvSpPr>
            <p:spPr>
              <a:xfrm rot="5400000">
                <a:off x="4346147" y="4887706"/>
                <a:ext cx="9573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84AF9B"/>
                    </a:solidFill>
                    <a:latin typeface="DAGGERSQUARE" pitchFamily="50" charset="0"/>
                  </a:rPr>
                  <a:t>What?</a:t>
                </a:r>
                <a:endParaRPr lang="en-US" sz="2000" b="1" dirty="0">
                  <a:solidFill>
                    <a:srgbClr val="84AF9B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2985040" y="859379"/>
              <a:ext cx="4713390" cy="4600888"/>
              <a:chOff x="2985040" y="859379"/>
              <a:chExt cx="4713390" cy="4600888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2985040" y="3190336"/>
                <a:ext cx="4713390" cy="2269931"/>
              </a:xfrm>
              <a:prstGeom prst="roundRect">
                <a:avLst>
                  <a:gd name="adj" fmla="val 40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 err="1">
                    <a:solidFill>
                      <a:srgbClr val="84AF9B"/>
                    </a:solidFill>
                    <a:latin typeface="DAGGERSQUARE" pitchFamily="50" charset="0"/>
                  </a:rPr>
                  <a:t>Facebox</a:t>
                </a:r>
                <a:r>
                  <a:rPr lang="en-IN" dirty="0">
                    <a:solidFill>
                      <a:srgbClr val="84AF9B"/>
                    </a:solidFill>
                    <a:latin typeface="DAGGERSQUARE" pitchFamily="50" charset="0"/>
                  </a:rPr>
                  <a:t> is a machine that comprises of two basic components</a:t>
                </a:r>
                <a:r>
                  <a:rPr lang="en-IN" dirty="0" smtClean="0">
                    <a:solidFill>
                      <a:srgbClr val="84AF9B"/>
                    </a:solidFill>
                    <a:latin typeface="DAGGERSQUARE" pitchFamily="50" charset="0"/>
                  </a:rPr>
                  <a:t>:</a:t>
                </a:r>
              </a:p>
              <a:p>
                <a:endParaRPr lang="en-IN" dirty="0" smtClean="0">
                  <a:solidFill>
                    <a:srgbClr val="84AF9B"/>
                  </a:solidFill>
                  <a:latin typeface="DAGGERSQUARE" pitchFamily="50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84AF9B"/>
                    </a:solidFill>
                    <a:latin typeface="DAGGERSQUARE" pitchFamily="50" charset="0"/>
                  </a:rPr>
                  <a:t>A simple </a:t>
                </a:r>
                <a:r>
                  <a:rPr lang="en-US" dirty="0" smtClean="0">
                    <a:solidFill>
                      <a:srgbClr val="84AF9B"/>
                    </a:solidFill>
                    <a:latin typeface="DAGGERSQUARE" pitchFamily="50" charset="0"/>
                  </a:rPr>
                  <a:t>camera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rgbClr val="84AF9B"/>
                    </a:solidFill>
                    <a:latin typeface="DAGGERSQUARE" pitchFamily="50" charset="0"/>
                  </a:rPr>
                  <a:t>A hardware that could process and store </a:t>
                </a:r>
                <a:r>
                  <a:rPr lang="en-IN" dirty="0" smtClean="0">
                    <a:solidFill>
                      <a:srgbClr val="84AF9B"/>
                    </a:solidFill>
                    <a:latin typeface="DAGGERSQUARE" pitchFamily="50" charset="0"/>
                  </a:rPr>
                  <a:t>information</a:t>
                </a:r>
                <a:endParaRPr lang="en-IN" dirty="0">
                  <a:solidFill>
                    <a:srgbClr val="84AF9B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xmlns="" id="{3245EEAD-C921-4C46-8042-978B376C9EF0}"/>
                  </a:ext>
                </a:extLst>
              </p:cNvPr>
              <p:cNvSpPr txBox="1"/>
              <p:nvPr/>
            </p:nvSpPr>
            <p:spPr>
              <a:xfrm>
                <a:off x="4148610" y="859379"/>
                <a:ext cx="20987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3">
                        <a:lumMod val="75000"/>
                      </a:schemeClr>
                    </a:solidFill>
                    <a:latin typeface="DAGGERSQUARE" pitchFamily="50" charset="0"/>
                  </a:rPr>
                  <a:t>What?</a:t>
                </a:r>
                <a:endParaRPr lang="en-US" sz="2400" dirty="0">
                  <a:solidFill>
                    <a:schemeClr val="accent3">
                      <a:lumMod val="75000"/>
                    </a:schemeClr>
                  </a:solidFill>
                  <a:latin typeface="DAGGERSQUARE" pitchFamily="50" charset="0"/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985040" y="2014562"/>
                <a:ext cx="4651362" cy="643133"/>
              </a:xfrm>
              <a:prstGeom prst="roundRect">
                <a:avLst>
                  <a:gd name="adj" fmla="val 148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rgbClr val="84AF9B"/>
                    </a:solidFill>
                    <a:latin typeface="DAGGERSQUARE" pitchFamily="50" charset="0"/>
                  </a:rPr>
                  <a:t>A machine learning based facial recognition machine.</a:t>
                </a:r>
                <a:endParaRPr lang="en-US" dirty="0">
                  <a:solidFill>
                    <a:srgbClr val="84AF9B"/>
                  </a:solidFill>
                  <a:latin typeface="DAGGERSQUARE" pitchFamily="50" charset="0"/>
                </a:endParaRPr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-8287295" y="-15605"/>
            <a:ext cx="10730025" cy="6858000"/>
            <a:chOff x="2079" y="0"/>
            <a:chExt cx="10730025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177" name="Group 176"/>
            <p:cNvGrpSpPr/>
            <p:nvPr/>
          </p:nvGrpSpPr>
          <p:grpSpPr>
            <a:xfrm>
              <a:off x="2079" y="0"/>
              <a:ext cx="10730025" cy="6858000"/>
              <a:chOff x="-6596448" y="0"/>
              <a:chExt cx="10730025" cy="6858000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xmlns="" id="{3275D813-8D64-4748-8D21-48563217B55D}"/>
                  </a:ext>
                </a:extLst>
              </p:cNvPr>
              <p:cNvSpPr/>
              <p:nvPr/>
            </p:nvSpPr>
            <p:spPr>
              <a:xfrm>
                <a:off x="-6596448" y="0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Rectangle: Top Corners Rounded 12">
                <a:extLst>
                  <a:ext uri="{FF2B5EF4-FFF2-40B4-BE49-F238E27FC236}">
                    <a16:creationId xmlns:a16="http://schemas.microsoft.com/office/drawing/2014/main" xmlns="" id="{4398BEEC-1423-4336-B5D8-03839CBA6908}"/>
                  </a:ext>
                </a:extLst>
              </p:cNvPr>
              <p:cNvSpPr/>
              <p:nvPr/>
            </p:nvSpPr>
            <p:spPr>
              <a:xfrm rot="5400000">
                <a:off x="3252167" y="3488449"/>
                <a:ext cx="881757" cy="881063"/>
              </a:xfrm>
              <a:prstGeom prst="round2Same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xmlns="" id="{0456715B-D0FD-4499-8AFC-ED7C0F550A86}"/>
                  </a:ext>
                </a:extLst>
              </p:cNvPr>
              <p:cNvSpPr txBox="1"/>
              <p:nvPr/>
            </p:nvSpPr>
            <p:spPr>
              <a:xfrm rot="5400000">
                <a:off x="3259678" y="3726911"/>
                <a:ext cx="8857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8C7A8"/>
                    </a:solidFill>
                    <a:latin typeface="DAGGERSQUARE" pitchFamily="50" charset="0"/>
                  </a:rPr>
                  <a:t>Why?</a:t>
                </a:r>
                <a:endParaRPr lang="en-US" sz="2000" b="1" dirty="0">
                  <a:solidFill>
                    <a:srgbClr val="C8C7A8"/>
                  </a:solidFill>
                  <a:latin typeface="DAGGERSQUARE" pitchFamily="50" charset="0"/>
                </a:endParaRPr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3245EEAD-C921-4C46-8042-978B376C9EF0}"/>
                </a:ext>
              </a:extLst>
            </p:cNvPr>
            <p:cNvSpPr txBox="1"/>
            <p:nvPr/>
          </p:nvSpPr>
          <p:spPr>
            <a:xfrm>
              <a:off x="4817704" y="1293619"/>
              <a:ext cx="2098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3">
                      <a:lumMod val="75000"/>
                    </a:schemeClr>
                  </a:solidFill>
                  <a:latin typeface="DAGGERSQUARE" pitchFamily="50" charset="0"/>
                </a:rPr>
                <a:t>Why?</a:t>
              </a:r>
              <a:endParaRPr lang="en-US" sz="2400" dirty="0">
                <a:solidFill>
                  <a:schemeClr val="accent3">
                    <a:lumMod val="75000"/>
                  </a:schemeClr>
                </a:solidFill>
                <a:latin typeface="DAGGERSQUARE" pitchFamily="50" charset="0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2705873" y="2600469"/>
              <a:ext cx="3951078" cy="2533480"/>
            </a:xfrm>
            <a:prstGeom prst="roundRect">
              <a:avLst>
                <a:gd name="adj" fmla="val 68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rgbClr val="84AF9B"/>
                  </a:solidFill>
                  <a:latin typeface="DAGGERSQUARE" pitchFamily="50" charset="0"/>
                </a:rPr>
                <a:t>Using the power of modern computing (machine learning)we help create a more effective and optimal environments in institutions.</a:t>
              </a:r>
              <a:endParaRPr lang="en-US" dirty="0">
                <a:solidFill>
                  <a:srgbClr val="84AF9B"/>
                </a:solidFill>
                <a:latin typeface="DAGGERSQUARE" pitchFamily="50" charset="0"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6926816" y="2627987"/>
              <a:ext cx="2075737" cy="2254731"/>
              <a:chOff x="4469350" y="2833373"/>
              <a:chExt cx="2075737" cy="2254731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xmlns="" id="{8A4AD62D-BD7E-415D-B725-6AC37487928F}"/>
                  </a:ext>
                </a:extLst>
              </p:cNvPr>
              <p:cNvSpPr/>
              <p:nvPr/>
            </p:nvSpPr>
            <p:spPr>
              <a:xfrm>
                <a:off x="4469350" y="3070880"/>
                <a:ext cx="2017224" cy="2017224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9" name="Picture 188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100000" l="0" r="8977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9350" y="2833373"/>
                <a:ext cx="2075737" cy="2017224"/>
              </a:xfrm>
              <a:prstGeom prst="rect">
                <a:avLst/>
              </a:prstGeom>
            </p:spPr>
          </p:pic>
        </p:grpSp>
      </p:grpSp>
      <p:grpSp>
        <p:nvGrpSpPr>
          <p:cNvPr id="226" name="Group 225"/>
          <p:cNvGrpSpPr/>
          <p:nvPr/>
        </p:nvGrpSpPr>
        <p:grpSpPr>
          <a:xfrm>
            <a:off x="-8736884" y="-12357"/>
            <a:ext cx="10729512" cy="6858000"/>
            <a:chOff x="-11251" y="-2"/>
            <a:chExt cx="10729512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27" name="Group 226"/>
            <p:cNvGrpSpPr/>
            <p:nvPr/>
          </p:nvGrpSpPr>
          <p:grpSpPr>
            <a:xfrm>
              <a:off x="-11251" y="-2"/>
              <a:ext cx="10729512" cy="6858000"/>
              <a:chOff x="-7783657" y="0"/>
              <a:chExt cx="10729512" cy="6858000"/>
            </a:xfrm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xmlns="" id="{1E61F369-01B8-42C0-AB81-1CDAED90BB31}"/>
                  </a:ext>
                </a:extLst>
              </p:cNvPr>
              <p:cNvSpPr/>
              <p:nvPr/>
            </p:nvSpPr>
            <p:spPr>
              <a:xfrm>
                <a:off x="-7783657" y="0"/>
                <a:ext cx="9848850" cy="6858000"/>
              </a:xfrm>
              <a:prstGeom prst="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: Top Corners Rounded 15">
                <a:extLst>
                  <a:ext uri="{FF2B5EF4-FFF2-40B4-BE49-F238E27FC236}">
                    <a16:creationId xmlns:a16="http://schemas.microsoft.com/office/drawing/2014/main" xmlns="" id="{8FBCEB8D-B1DF-412C-A248-C5E7E6FECF6F}"/>
                  </a:ext>
                </a:extLst>
              </p:cNvPr>
              <p:cNvSpPr/>
              <p:nvPr/>
            </p:nvSpPr>
            <p:spPr>
              <a:xfrm rot="5400000">
                <a:off x="2064445" y="2414238"/>
                <a:ext cx="881757" cy="881063"/>
              </a:xfrm>
              <a:prstGeom prst="round2SameRect">
                <a:avLst/>
              </a:prstGeom>
              <a:solidFill>
                <a:srgbClr val="FC9D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xmlns="" id="{E547BC8A-CC83-433F-B204-2012A7E0FDD3}"/>
                  </a:ext>
                </a:extLst>
              </p:cNvPr>
              <p:cNvSpPr txBox="1"/>
              <p:nvPr/>
            </p:nvSpPr>
            <p:spPr>
              <a:xfrm rot="5400000">
                <a:off x="2071956" y="2652700"/>
                <a:ext cx="8857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ACDB0"/>
                    </a:solidFill>
                    <a:latin typeface="DAGGERSQUARE" pitchFamily="50" charset="0"/>
                  </a:rPr>
                  <a:t>How?</a:t>
                </a:r>
                <a:endParaRPr lang="en-US" sz="2000" b="1" dirty="0">
                  <a:solidFill>
                    <a:srgbClr val="FACDB0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2261335" y="1108274"/>
              <a:ext cx="6175169" cy="4420550"/>
              <a:chOff x="2261335" y="1108274"/>
              <a:chExt cx="6175169" cy="4420550"/>
            </a:xfrm>
          </p:grpSpPr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xmlns="" id="{3245EEAD-C921-4C46-8042-978B376C9EF0}"/>
                  </a:ext>
                </a:extLst>
              </p:cNvPr>
              <p:cNvSpPr txBox="1"/>
              <p:nvPr/>
            </p:nvSpPr>
            <p:spPr>
              <a:xfrm>
                <a:off x="4299541" y="1108274"/>
                <a:ext cx="20987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3">
                        <a:lumMod val="75000"/>
                      </a:schemeClr>
                    </a:solidFill>
                    <a:latin typeface="DAGGERSQUARE" pitchFamily="50" charset="0"/>
                  </a:rPr>
                  <a:t>How?</a:t>
                </a:r>
                <a:endParaRPr lang="en-US" sz="2400" dirty="0">
                  <a:solidFill>
                    <a:schemeClr val="accent3">
                      <a:lumMod val="75000"/>
                    </a:schemeClr>
                  </a:solidFill>
                  <a:latin typeface="DAGGERSQUARE" pitchFamily="50" charset="0"/>
                </a:endParaRP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2261335" y="2306375"/>
                <a:ext cx="6175169" cy="928389"/>
              </a:xfrm>
              <a:prstGeom prst="roundRect">
                <a:avLst>
                  <a:gd name="adj" fmla="val 120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rgbClr val="84AF9B"/>
                    </a:solidFill>
                    <a:latin typeface="DAGGERSQUARE" pitchFamily="50" charset="0"/>
                  </a:rPr>
                  <a:t>It is based on the concept machine learning for facial recognition of people.</a:t>
                </a:r>
              </a:p>
            </p:txBody>
          </p:sp>
          <p:pic>
            <p:nvPicPr>
              <p:cNvPr id="231" name="Picture 23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9244" y="3633349"/>
                <a:ext cx="2419350" cy="18954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  <a:softEdge rad="12700"/>
              </a:effectLst>
            </p:spPr>
          </p:pic>
        </p:grpSp>
      </p:grpSp>
      <p:grpSp>
        <p:nvGrpSpPr>
          <p:cNvPr id="235" name="Group 234"/>
          <p:cNvGrpSpPr/>
          <p:nvPr/>
        </p:nvGrpSpPr>
        <p:grpSpPr>
          <a:xfrm>
            <a:off x="-9203593" y="0"/>
            <a:ext cx="10657446" cy="6858000"/>
            <a:chOff x="0" y="0"/>
            <a:chExt cx="10657446" cy="68580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grpSp>
          <p:nvGrpSpPr>
            <p:cNvPr id="236" name="Group 235"/>
            <p:cNvGrpSpPr/>
            <p:nvPr/>
          </p:nvGrpSpPr>
          <p:grpSpPr>
            <a:xfrm>
              <a:off x="0" y="0"/>
              <a:ext cx="10657446" cy="6858000"/>
              <a:chOff x="-8938363" y="0"/>
              <a:chExt cx="10657446" cy="6858000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xmlns="" id="{10F7110D-033F-4AB8-9FBD-9DF1B764437D}"/>
                  </a:ext>
                </a:extLst>
              </p:cNvPr>
              <p:cNvSpPr/>
              <p:nvPr/>
            </p:nvSpPr>
            <p:spPr>
              <a:xfrm>
                <a:off x="-8938363" y="0"/>
                <a:ext cx="9848850" cy="6858000"/>
              </a:xfrm>
              <a:prstGeom prst="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: Top Corners Rounded 18">
                <a:extLst>
                  <a:ext uri="{FF2B5EF4-FFF2-40B4-BE49-F238E27FC236}">
                    <a16:creationId xmlns:a16="http://schemas.microsoft.com/office/drawing/2014/main" xmlns="" id="{350D83EA-93F0-4DDF-BE90-1EACDD67FD65}"/>
                  </a:ext>
                </a:extLst>
              </p:cNvPr>
              <p:cNvSpPr/>
              <p:nvPr/>
            </p:nvSpPr>
            <p:spPr>
              <a:xfrm rot="5400000">
                <a:off x="717783" y="1200154"/>
                <a:ext cx="1121538" cy="881063"/>
              </a:xfrm>
              <a:prstGeom prst="round2SameRect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xmlns="" id="{56BB9079-0F05-4D11-97F8-25F7CB504DD7}"/>
                  </a:ext>
                </a:extLst>
              </p:cNvPr>
              <p:cNvSpPr txBox="1"/>
              <p:nvPr/>
            </p:nvSpPr>
            <p:spPr>
              <a:xfrm rot="5400000">
                <a:off x="749990" y="1448727"/>
                <a:ext cx="11255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FC9D99"/>
                    </a:solidFill>
                    <a:latin typeface="DAGGERSQUARE" pitchFamily="50" charset="0"/>
                  </a:rPr>
                  <a:t>Where?</a:t>
                </a:r>
                <a:endParaRPr lang="en-US" sz="2000" b="1" dirty="0">
                  <a:solidFill>
                    <a:srgbClr val="FC9D99"/>
                  </a:solidFill>
                  <a:latin typeface="DAGGERSQUARE" pitchFamily="50" charset="0"/>
                </a:endParaRPr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xmlns="" id="{3245EEAD-C921-4C46-8042-978B376C9EF0}"/>
                </a:ext>
              </a:extLst>
            </p:cNvPr>
            <p:cNvSpPr txBox="1"/>
            <p:nvPr/>
          </p:nvSpPr>
          <p:spPr>
            <a:xfrm>
              <a:off x="3698160" y="813890"/>
              <a:ext cx="2098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  <a:latin typeface="DAGGERSQUARE" pitchFamily="50" charset="0"/>
                </a:rPr>
                <a:t>Where?</a:t>
              </a:r>
              <a:endParaRPr lang="en-US" sz="2400" dirty="0">
                <a:solidFill>
                  <a:schemeClr val="bg1"/>
                </a:solidFill>
                <a:latin typeface="DAGGERSQUARE" pitchFamily="50" charset="0"/>
              </a:endParaRPr>
            </a:p>
          </p:txBody>
        </p:sp>
        <p:grpSp>
          <p:nvGrpSpPr>
            <p:cNvPr id="238" name="Group 237"/>
            <p:cNvGrpSpPr/>
            <p:nvPr/>
          </p:nvGrpSpPr>
          <p:grpSpPr>
            <a:xfrm>
              <a:off x="2675899" y="1981198"/>
              <a:ext cx="1630141" cy="1688742"/>
              <a:chOff x="6271313" y="725782"/>
              <a:chExt cx="1630141" cy="1688742"/>
            </a:xfrm>
          </p:grpSpPr>
          <p:pic>
            <p:nvPicPr>
              <p:cNvPr id="248" name="Picture 24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514" y="725782"/>
                <a:ext cx="1180151" cy="1180151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249" name="Rounded Rectangle 248"/>
              <p:cNvSpPr/>
              <p:nvPr/>
            </p:nvSpPr>
            <p:spPr>
              <a:xfrm>
                <a:off x="6271313" y="1856150"/>
                <a:ext cx="1630141" cy="558374"/>
              </a:xfrm>
              <a:prstGeom prst="roundRect">
                <a:avLst>
                  <a:gd name="adj" fmla="val 2217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84AF9B"/>
                    </a:solidFill>
                    <a:latin typeface="DAGGERSQUARE" pitchFamily="50" charset="0"/>
                  </a:rPr>
                  <a:t>Schools</a:t>
                </a:r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5413804" y="4419409"/>
              <a:ext cx="1610064" cy="1606095"/>
              <a:chOff x="1897522" y="808429"/>
              <a:chExt cx="1610064" cy="1606095"/>
            </a:xfrm>
          </p:grpSpPr>
          <p:pic>
            <p:nvPicPr>
              <p:cNvPr id="246" name="Picture 24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2675" y="808429"/>
                <a:ext cx="930940" cy="930940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247" name="Rounded Rectangle 246"/>
              <p:cNvSpPr/>
              <p:nvPr/>
            </p:nvSpPr>
            <p:spPr>
              <a:xfrm>
                <a:off x="1897522" y="1856150"/>
                <a:ext cx="1610064" cy="558374"/>
              </a:xfrm>
              <a:prstGeom prst="roundRect">
                <a:avLst>
                  <a:gd name="adj" fmla="val 2217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84AF9B"/>
                    </a:solidFill>
                    <a:latin typeface="DAGGERSQUARE" pitchFamily="50" charset="0"/>
                  </a:rPr>
                  <a:t>Office</a:t>
                </a:r>
                <a:endParaRPr lang="en-US" dirty="0">
                  <a:solidFill>
                    <a:srgbClr val="84AF9B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2498872" y="4354254"/>
              <a:ext cx="2018605" cy="1630104"/>
              <a:chOff x="3942052" y="784420"/>
              <a:chExt cx="2018605" cy="1630104"/>
            </a:xfrm>
          </p:grpSpPr>
          <p:pic>
            <p:nvPicPr>
              <p:cNvPr id="244" name="Picture 2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6863" y="784420"/>
                <a:ext cx="930940" cy="930940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245" name="Rounded Rectangle 244"/>
              <p:cNvSpPr/>
              <p:nvPr/>
            </p:nvSpPr>
            <p:spPr>
              <a:xfrm>
                <a:off x="3942052" y="1856150"/>
                <a:ext cx="2018605" cy="558374"/>
              </a:xfrm>
              <a:prstGeom prst="roundRect">
                <a:avLst>
                  <a:gd name="adj" fmla="val 2217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84AF9B"/>
                    </a:solidFill>
                    <a:latin typeface="DAGGERSQUARE" pitchFamily="50" charset="0"/>
                  </a:rPr>
                  <a:t>Industries</a:t>
                </a:r>
                <a:endParaRPr lang="en-US" dirty="0">
                  <a:solidFill>
                    <a:srgbClr val="84AF9B"/>
                  </a:solidFill>
                  <a:latin typeface="DAGGERSQUARE" pitchFamily="50" charset="0"/>
                </a:endParaRPr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5142876" y="1981198"/>
              <a:ext cx="2190962" cy="1606095"/>
              <a:chOff x="8140976" y="808429"/>
              <a:chExt cx="2190962" cy="1606095"/>
            </a:xfrm>
          </p:grpSpPr>
          <p:pic>
            <p:nvPicPr>
              <p:cNvPr id="242" name="Picture 24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51466" y="808429"/>
                <a:ext cx="930940" cy="930940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243" name="Rounded Rectangle 242"/>
              <p:cNvSpPr/>
              <p:nvPr/>
            </p:nvSpPr>
            <p:spPr>
              <a:xfrm>
                <a:off x="8140976" y="1847215"/>
                <a:ext cx="2190962" cy="567309"/>
              </a:xfrm>
              <a:prstGeom prst="roundRect">
                <a:avLst>
                  <a:gd name="adj" fmla="val 2217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84AF9B"/>
                    </a:solidFill>
                    <a:latin typeface="DAGGERSQUARE" pitchFamily="50" charset="0"/>
                  </a:rPr>
                  <a:t>Universities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99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C 0.08373 -4.07407E-6 0.66315 -4.07407E-6 0.74649 -4.07407E-6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0.74609 -0.000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0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74622 -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0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0.74922 -0.003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46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U R  S E R V I C E 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40AC08DE-C855-47D6-9290-C91ED3A860ED}"/>
              </a:ext>
            </a:extLst>
          </p:cNvPr>
          <p:cNvGrpSpPr/>
          <p:nvPr/>
        </p:nvGrpSpPr>
        <p:grpSpPr>
          <a:xfrm>
            <a:off x="4402074" y="2626080"/>
            <a:ext cx="3481482" cy="1436916"/>
            <a:chOff x="4504627" y="3420415"/>
            <a:chExt cx="3263529" cy="143691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198DFD76-A9E6-4659-BD43-E0F5CFD080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50A4B6B9-C18C-46F5-ACBE-D1DDEB526AFA}"/>
                </a:ext>
              </a:extLst>
            </p:cNvPr>
            <p:cNvSpPr txBox="1"/>
            <p:nvPr/>
          </p:nvSpPr>
          <p:spPr>
            <a:xfrm>
              <a:off x="5219631" y="3420415"/>
              <a:ext cx="15557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Tracking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9F8B27DD-1608-4F45-9776-BCDFB5432B42}"/>
                </a:ext>
              </a:extLst>
            </p:cNvPr>
            <p:cNvSpPr txBox="1"/>
            <p:nvPr/>
          </p:nvSpPr>
          <p:spPr>
            <a:xfrm>
              <a:off x="5241408" y="4026334"/>
              <a:ext cx="2526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Keeping track of personnel during times of crisis or emergency situations.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D902FE03-8A1B-427E-B590-87E36B700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C14792FE-F6D1-4C7D-93CD-487CAB1DD6F5}"/>
              </a:ext>
            </a:extLst>
          </p:cNvPr>
          <p:cNvGrpSpPr/>
          <p:nvPr/>
        </p:nvGrpSpPr>
        <p:grpSpPr>
          <a:xfrm>
            <a:off x="721857" y="2626080"/>
            <a:ext cx="3447616" cy="1652360"/>
            <a:chOff x="4504627" y="4698436"/>
            <a:chExt cx="3231783" cy="165236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71546-F775-43F9-947F-F877FE7485D2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DB591FB9-07A5-424D-B916-392A1C93D31A}"/>
                </a:ext>
              </a:extLst>
            </p:cNvPr>
            <p:cNvSpPr txBox="1"/>
            <p:nvPr/>
          </p:nvSpPr>
          <p:spPr>
            <a:xfrm>
              <a:off x="5219630" y="4698436"/>
              <a:ext cx="1555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Attendance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F9A625F4-C2E8-44F3-A499-5522E2AFBE10}"/>
                </a:ext>
              </a:extLst>
            </p:cNvPr>
            <p:cNvSpPr txBox="1"/>
            <p:nvPr/>
          </p:nvSpPr>
          <p:spPr>
            <a:xfrm>
              <a:off x="5209662" y="5273578"/>
              <a:ext cx="25267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Reduce the time wasted on the tedious task on marking attendance using automation by face detection.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xmlns="" id="{136CEFFC-B602-4AA8-81B3-3E2A8477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4BB2B7DC-6D14-4FD9-AC8A-EEF171D0CF99}"/>
              </a:ext>
            </a:extLst>
          </p:cNvPr>
          <p:cNvGrpSpPr/>
          <p:nvPr/>
        </p:nvGrpSpPr>
        <p:grpSpPr>
          <a:xfrm>
            <a:off x="8280155" y="2651065"/>
            <a:ext cx="3437394" cy="1435681"/>
            <a:chOff x="8244531" y="3420415"/>
            <a:chExt cx="3222200" cy="143568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C030F859-241C-4984-BD10-0347E783F559}"/>
                </a:ext>
              </a:extLst>
            </p:cNvPr>
            <p:cNvSpPr/>
            <p:nvPr/>
          </p:nvSpPr>
          <p:spPr>
            <a:xfrm>
              <a:off x="8244531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C0894BE3-25B9-424E-A330-7A9131DA37B4}"/>
                </a:ext>
              </a:extLst>
            </p:cNvPr>
            <p:cNvSpPr txBox="1"/>
            <p:nvPr/>
          </p:nvSpPr>
          <p:spPr>
            <a:xfrm>
              <a:off x="8959533" y="3420415"/>
              <a:ext cx="2259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Emotion Detector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78B35711-A521-4A24-B6EF-FC1F3AD37DA8}"/>
                </a:ext>
              </a:extLst>
            </p:cNvPr>
            <p:cNvSpPr txBox="1"/>
            <p:nvPr/>
          </p:nvSpPr>
          <p:spPr>
            <a:xfrm>
              <a:off x="8939983" y="4025099"/>
              <a:ext cx="2526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Analyze emotional behavior of personnel to improve work/study environment.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xmlns="" id="{4548A440-1FF7-4A03-8AAD-0E3CACE7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0080" y="3670714"/>
              <a:ext cx="430958" cy="430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37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ACTION PLAN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2575" y="2150550"/>
            <a:ext cx="2367625" cy="4274001"/>
            <a:chOff x="1387588" y="2182683"/>
            <a:chExt cx="1805441" cy="399255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71DA1449-9BBE-4FB5-854D-B6D832CCD806}"/>
                </a:ext>
              </a:extLst>
            </p:cNvPr>
            <p:cNvGrpSpPr/>
            <p:nvPr/>
          </p:nvGrpSpPr>
          <p:grpSpPr>
            <a:xfrm>
              <a:off x="1387588" y="2182683"/>
              <a:ext cx="1805441" cy="1894017"/>
              <a:chOff x="1387588" y="2182683"/>
              <a:chExt cx="1805441" cy="1894017"/>
            </a:xfrm>
          </p:grpSpPr>
          <p:sp>
            <p:nvSpPr>
              <p:cNvPr id="12" name="Rectangle: Top Corners Rounded 11">
                <a:extLst>
                  <a:ext uri="{FF2B5EF4-FFF2-40B4-BE49-F238E27FC236}">
                    <a16:creationId xmlns:a16="http://schemas.microsoft.com/office/drawing/2014/main" xmlns="" id="{E176DFE6-E6EE-4CBF-AB55-962516DAF6EF}"/>
                  </a:ext>
                </a:extLst>
              </p:cNvPr>
              <p:cNvSpPr/>
              <p:nvPr/>
            </p:nvSpPr>
            <p:spPr>
              <a:xfrm>
                <a:off x="1494518" y="2209800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0F2352D7-E64D-4683-8555-4BBBFBED2197}"/>
                  </a:ext>
                </a:extLst>
              </p:cNvPr>
              <p:cNvSpPr txBox="1"/>
              <p:nvPr/>
            </p:nvSpPr>
            <p:spPr>
              <a:xfrm>
                <a:off x="1387588" y="2182683"/>
                <a:ext cx="18054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STEP</a:t>
                </a:r>
                <a:endPara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CCE8E3AC-C1DA-4857-8AA2-283A2C840A70}"/>
                  </a:ext>
                </a:extLst>
              </p:cNvPr>
              <p:cNvSpPr txBox="1"/>
              <p:nvPr/>
            </p:nvSpPr>
            <p:spPr>
              <a:xfrm>
                <a:off x="1843092" y="2563851"/>
                <a:ext cx="89443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1</a:t>
                </a:r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BA10DECE-FB54-4F98-9472-6CE168F86075}"/>
                </a:ext>
              </a:extLst>
            </p:cNvPr>
            <p:cNvSpPr/>
            <p:nvPr/>
          </p:nvSpPr>
          <p:spPr>
            <a:xfrm flipV="1">
              <a:off x="1494518" y="3143250"/>
              <a:ext cx="1591582" cy="3031986"/>
            </a:xfrm>
            <a:custGeom>
              <a:avLst/>
              <a:gdLst>
                <a:gd name="connsiteX0" fmla="*/ 0 w 1591582"/>
                <a:gd name="connsiteY0" fmla="*/ 3031986 h 3031986"/>
                <a:gd name="connsiteX1" fmla="*/ 357641 w 1591582"/>
                <a:gd name="connsiteY1" fmla="*/ 3031986 h 3031986"/>
                <a:gd name="connsiteX2" fmla="*/ 795791 w 1591582"/>
                <a:gd name="connsiteY2" fmla="*/ 2593836 h 3031986"/>
                <a:gd name="connsiteX3" fmla="*/ 1233941 w 1591582"/>
                <a:gd name="connsiteY3" fmla="*/ 3031986 h 3031986"/>
                <a:gd name="connsiteX4" fmla="*/ 1591582 w 1591582"/>
                <a:gd name="connsiteY4" fmla="*/ 3031986 h 3031986"/>
                <a:gd name="connsiteX5" fmla="*/ 1591582 w 1591582"/>
                <a:gd name="connsiteY5" fmla="*/ 314242 h 3031986"/>
                <a:gd name="connsiteX6" fmla="*/ 1277340 w 1591582"/>
                <a:gd name="connsiteY6" fmla="*/ 0 h 3031986"/>
                <a:gd name="connsiteX7" fmla="*/ 314242 w 1591582"/>
                <a:gd name="connsiteY7" fmla="*/ 0 h 3031986"/>
                <a:gd name="connsiteX8" fmla="*/ 0 w 1591582"/>
                <a:gd name="connsiteY8" fmla="*/ 314242 h 303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582" h="3031986">
                  <a:moveTo>
                    <a:pt x="0" y="3031986"/>
                  </a:moveTo>
                  <a:lnTo>
                    <a:pt x="357641" y="3031986"/>
                  </a:lnTo>
                  <a:cubicBezTo>
                    <a:pt x="357641" y="2790002"/>
                    <a:pt x="553807" y="2593836"/>
                    <a:pt x="795791" y="2593836"/>
                  </a:cubicBezTo>
                  <a:cubicBezTo>
                    <a:pt x="1037775" y="2593836"/>
                    <a:pt x="1233941" y="2790002"/>
                    <a:pt x="1233941" y="3031986"/>
                  </a:cubicBezTo>
                  <a:lnTo>
                    <a:pt x="1591582" y="3031986"/>
                  </a:lnTo>
                  <a:lnTo>
                    <a:pt x="1591582" y="314242"/>
                  </a:lnTo>
                  <a:cubicBezTo>
                    <a:pt x="1591582" y="140691"/>
                    <a:pt x="1450891" y="0"/>
                    <a:pt x="1277340" y="0"/>
                  </a:cubicBezTo>
                  <a:lnTo>
                    <a:pt x="314242" y="0"/>
                  </a:lnTo>
                  <a:cubicBezTo>
                    <a:pt x="140691" y="0"/>
                    <a:pt x="0" y="140691"/>
                    <a:pt x="0" y="314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5BD90705-18BB-473B-A34A-340D3FE7B602}"/>
                </a:ext>
              </a:extLst>
            </p:cNvPr>
            <p:cNvGrpSpPr/>
            <p:nvPr/>
          </p:nvGrpSpPr>
          <p:grpSpPr>
            <a:xfrm>
              <a:off x="1488849" y="3623687"/>
              <a:ext cx="1591582" cy="2271323"/>
              <a:chOff x="1488849" y="3623687"/>
              <a:chExt cx="1591582" cy="22713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596EA5B9-609B-41D8-BAEB-1AB2F8B9359E}"/>
                  </a:ext>
                </a:extLst>
              </p:cNvPr>
              <p:cNvSpPr txBox="1"/>
              <p:nvPr/>
            </p:nvSpPr>
            <p:spPr>
              <a:xfrm>
                <a:off x="1488849" y="3623687"/>
                <a:ext cx="1591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EF3078"/>
                    </a:solidFill>
                    <a:latin typeface="Tw Cen MT" panose="020B0602020104020603" pitchFamily="34" charset="0"/>
                  </a:rPr>
                  <a:t>PLACEMENT</a:t>
                </a:r>
                <a:endParaRPr lang="en-US" b="1" dirty="0">
                  <a:solidFill>
                    <a:srgbClr val="EF3078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DAFD7EC4-BD0C-414A-BAC7-6A87FBE0FD33}"/>
                  </a:ext>
                </a:extLst>
              </p:cNvPr>
              <p:cNvSpPr txBox="1"/>
              <p:nvPr/>
            </p:nvSpPr>
            <p:spPr>
              <a:xfrm>
                <a:off x="1488849" y="3968699"/>
                <a:ext cx="1591582" cy="192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b="1" dirty="0" err="1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Facebox</a:t>
                </a:r>
                <a:r>
                  <a:rPr lang="en-IN" sz="1600" b="1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 will be placed at key locations of the institutions' workplace where many people pass through (such as the entrance or a corner ).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5007379" y="2150550"/>
            <a:ext cx="2367625" cy="4274001"/>
            <a:chOff x="3884465" y="2182683"/>
            <a:chExt cx="1805441" cy="399255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A430A81F-25E0-4239-B494-46C9D4937700}"/>
                </a:ext>
              </a:extLst>
            </p:cNvPr>
            <p:cNvGrpSpPr/>
            <p:nvPr/>
          </p:nvGrpSpPr>
          <p:grpSpPr>
            <a:xfrm>
              <a:off x="3884465" y="2182683"/>
              <a:ext cx="1805441" cy="1894017"/>
              <a:chOff x="3884465" y="2182683"/>
              <a:chExt cx="1805441" cy="1894017"/>
            </a:xfrm>
          </p:grpSpPr>
          <p:sp>
            <p:nvSpPr>
              <p:cNvPr id="15" name="Rectangle: Top Corners Rounded 14">
                <a:extLst>
                  <a:ext uri="{FF2B5EF4-FFF2-40B4-BE49-F238E27FC236}">
                    <a16:creationId xmlns:a16="http://schemas.microsoft.com/office/drawing/2014/main" xmlns="" id="{6C90D299-5340-438E-A62B-883CADA51767}"/>
                  </a:ext>
                </a:extLst>
              </p:cNvPr>
              <p:cNvSpPr/>
              <p:nvPr/>
            </p:nvSpPr>
            <p:spPr>
              <a:xfrm>
                <a:off x="3991395" y="2209800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74B84361-FFCA-4952-9762-BC2B8113DC6B}"/>
                  </a:ext>
                </a:extLst>
              </p:cNvPr>
              <p:cNvSpPr txBox="1"/>
              <p:nvPr/>
            </p:nvSpPr>
            <p:spPr>
              <a:xfrm>
                <a:off x="3884465" y="2182683"/>
                <a:ext cx="18054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STEP</a:t>
                </a:r>
                <a:endPara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AFA9CFCB-2E2A-4E69-B807-A8DE80F4F84C}"/>
                  </a:ext>
                </a:extLst>
              </p:cNvPr>
              <p:cNvSpPr txBox="1"/>
              <p:nvPr/>
            </p:nvSpPr>
            <p:spPr>
              <a:xfrm>
                <a:off x="4339969" y="2563851"/>
                <a:ext cx="89443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2</a:t>
                </a:r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D33F448-D5EA-4698-93DE-C12876411D16}"/>
                </a:ext>
              </a:extLst>
            </p:cNvPr>
            <p:cNvSpPr/>
            <p:nvPr/>
          </p:nvSpPr>
          <p:spPr>
            <a:xfrm flipV="1">
              <a:off x="3991395" y="3143250"/>
              <a:ext cx="1591582" cy="3031986"/>
            </a:xfrm>
            <a:custGeom>
              <a:avLst/>
              <a:gdLst>
                <a:gd name="connsiteX0" fmla="*/ 0 w 1591582"/>
                <a:gd name="connsiteY0" fmla="*/ 3031986 h 3031986"/>
                <a:gd name="connsiteX1" fmla="*/ 357641 w 1591582"/>
                <a:gd name="connsiteY1" fmla="*/ 3031986 h 3031986"/>
                <a:gd name="connsiteX2" fmla="*/ 795791 w 1591582"/>
                <a:gd name="connsiteY2" fmla="*/ 2593836 h 3031986"/>
                <a:gd name="connsiteX3" fmla="*/ 1233941 w 1591582"/>
                <a:gd name="connsiteY3" fmla="*/ 3031986 h 3031986"/>
                <a:gd name="connsiteX4" fmla="*/ 1591582 w 1591582"/>
                <a:gd name="connsiteY4" fmla="*/ 3031986 h 3031986"/>
                <a:gd name="connsiteX5" fmla="*/ 1591582 w 1591582"/>
                <a:gd name="connsiteY5" fmla="*/ 314242 h 3031986"/>
                <a:gd name="connsiteX6" fmla="*/ 1277340 w 1591582"/>
                <a:gd name="connsiteY6" fmla="*/ 0 h 3031986"/>
                <a:gd name="connsiteX7" fmla="*/ 314242 w 1591582"/>
                <a:gd name="connsiteY7" fmla="*/ 0 h 3031986"/>
                <a:gd name="connsiteX8" fmla="*/ 0 w 1591582"/>
                <a:gd name="connsiteY8" fmla="*/ 314242 h 303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582" h="3031986">
                  <a:moveTo>
                    <a:pt x="0" y="3031986"/>
                  </a:moveTo>
                  <a:lnTo>
                    <a:pt x="357641" y="3031986"/>
                  </a:lnTo>
                  <a:cubicBezTo>
                    <a:pt x="357641" y="2790002"/>
                    <a:pt x="553807" y="2593836"/>
                    <a:pt x="795791" y="2593836"/>
                  </a:cubicBezTo>
                  <a:cubicBezTo>
                    <a:pt x="1037775" y="2593836"/>
                    <a:pt x="1233941" y="2790002"/>
                    <a:pt x="1233941" y="3031986"/>
                  </a:cubicBezTo>
                  <a:lnTo>
                    <a:pt x="1591582" y="3031986"/>
                  </a:lnTo>
                  <a:lnTo>
                    <a:pt x="1591582" y="314242"/>
                  </a:lnTo>
                  <a:cubicBezTo>
                    <a:pt x="1591582" y="140691"/>
                    <a:pt x="1450891" y="0"/>
                    <a:pt x="1277340" y="0"/>
                  </a:cubicBezTo>
                  <a:lnTo>
                    <a:pt x="314242" y="0"/>
                  </a:lnTo>
                  <a:cubicBezTo>
                    <a:pt x="140691" y="0"/>
                    <a:pt x="0" y="140691"/>
                    <a:pt x="0" y="314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4AC51385-1E45-4902-BDC3-8DDF59AAC454}"/>
                </a:ext>
              </a:extLst>
            </p:cNvPr>
            <p:cNvGrpSpPr/>
            <p:nvPr/>
          </p:nvGrpSpPr>
          <p:grpSpPr>
            <a:xfrm>
              <a:off x="3977674" y="3837442"/>
              <a:ext cx="1591582" cy="1715037"/>
              <a:chOff x="3977674" y="3837442"/>
              <a:chExt cx="1591582" cy="171503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2CF8B1AD-BE20-4D97-80BF-AC12A3B886DB}"/>
                  </a:ext>
                </a:extLst>
              </p:cNvPr>
              <p:cNvSpPr txBox="1"/>
              <p:nvPr/>
            </p:nvSpPr>
            <p:spPr>
              <a:xfrm>
                <a:off x="3977674" y="3837442"/>
                <a:ext cx="1591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03A1A4"/>
                    </a:solidFill>
                    <a:latin typeface="Tw Cen MT" panose="020B0602020104020603" pitchFamily="34" charset="0"/>
                  </a:rPr>
                  <a:t>GET DATA</a:t>
                </a:r>
                <a:endParaRPr lang="en-US" b="1" dirty="0">
                  <a:solidFill>
                    <a:srgbClr val="03A1A4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1F2BC42F-0899-4CCE-A35A-4E495A05687C}"/>
                  </a:ext>
                </a:extLst>
              </p:cNvPr>
              <p:cNvSpPr txBox="1"/>
              <p:nvPr/>
            </p:nvSpPr>
            <p:spPr>
              <a:xfrm>
                <a:off x="3977674" y="4316190"/>
                <a:ext cx="1591582" cy="1236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b="1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The </a:t>
                </a:r>
                <a:r>
                  <a:rPr lang="en-IN" sz="1600" b="1" dirty="0" smtClean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cameras placed </a:t>
                </a:r>
                <a:r>
                  <a:rPr lang="en-IN" sz="1600" b="1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at these key </a:t>
                </a:r>
                <a:r>
                  <a:rPr lang="en-IN" sz="1600" b="1" dirty="0" smtClean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locations </a:t>
                </a:r>
                <a:r>
                  <a:rPr lang="en-IN" sz="1600" b="1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will click  pictures of people passing </a:t>
                </a:r>
                <a:r>
                  <a:rPr lang="en-IN" sz="1600" b="1" dirty="0" smtClean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by regularly . </a:t>
                </a:r>
                <a:endParaRPr lang="en-IN" sz="1600" b="1" dirty="0">
                  <a:solidFill>
                    <a:srgbClr val="A6A6A6"/>
                  </a:solidFill>
                  <a:latin typeface="Tw Cen MT" panose="020B0602020104020603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9242409" y="2150550"/>
            <a:ext cx="2404037" cy="4270882"/>
            <a:chOff x="6381342" y="2182683"/>
            <a:chExt cx="1805441" cy="399255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A2198942-3878-4909-884B-7CA0E318DFD7}"/>
                </a:ext>
              </a:extLst>
            </p:cNvPr>
            <p:cNvGrpSpPr/>
            <p:nvPr/>
          </p:nvGrpSpPr>
          <p:grpSpPr>
            <a:xfrm>
              <a:off x="6381342" y="2182683"/>
              <a:ext cx="1805441" cy="1894017"/>
              <a:chOff x="6381342" y="2182683"/>
              <a:chExt cx="1805441" cy="1894017"/>
            </a:xfrm>
          </p:grpSpPr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xmlns="" id="{4B2E4077-565B-48E9-A42E-57895BC5AA27}"/>
                  </a:ext>
                </a:extLst>
              </p:cNvPr>
              <p:cNvSpPr/>
              <p:nvPr/>
            </p:nvSpPr>
            <p:spPr>
              <a:xfrm>
                <a:off x="6488272" y="2209800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2ABFDA63-D1BE-4B0B-A1BF-19B81E35575F}"/>
                  </a:ext>
                </a:extLst>
              </p:cNvPr>
              <p:cNvSpPr txBox="1"/>
              <p:nvPr/>
            </p:nvSpPr>
            <p:spPr>
              <a:xfrm>
                <a:off x="6381342" y="2182683"/>
                <a:ext cx="18054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STEP</a:t>
                </a:r>
                <a:endPara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2F047EE7-AD08-45DB-A65A-9FA74A775764}"/>
                  </a:ext>
                </a:extLst>
              </p:cNvPr>
              <p:cNvSpPr txBox="1"/>
              <p:nvPr/>
            </p:nvSpPr>
            <p:spPr>
              <a:xfrm>
                <a:off x="6836846" y="2563851"/>
                <a:ext cx="89443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rgbClr val="E6E7E9"/>
                    </a:solidFill>
                    <a:latin typeface="Tw Cen MT" panose="020B0602020104020603" pitchFamily="34" charset="0"/>
                  </a:rPr>
                  <a:t>3</a:t>
                </a:r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B2992BDF-F7C4-4374-886A-86270F68E5B1}"/>
                </a:ext>
              </a:extLst>
            </p:cNvPr>
            <p:cNvSpPr/>
            <p:nvPr/>
          </p:nvSpPr>
          <p:spPr>
            <a:xfrm flipV="1">
              <a:off x="6488272" y="3143250"/>
              <a:ext cx="1591582" cy="3031986"/>
            </a:xfrm>
            <a:custGeom>
              <a:avLst/>
              <a:gdLst>
                <a:gd name="connsiteX0" fmla="*/ 0 w 1591582"/>
                <a:gd name="connsiteY0" fmla="*/ 3031986 h 3031986"/>
                <a:gd name="connsiteX1" fmla="*/ 357641 w 1591582"/>
                <a:gd name="connsiteY1" fmla="*/ 3031986 h 3031986"/>
                <a:gd name="connsiteX2" fmla="*/ 795791 w 1591582"/>
                <a:gd name="connsiteY2" fmla="*/ 2593836 h 3031986"/>
                <a:gd name="connsiteX3" fmla="*/ 1233941 w 1591582"/>
                <a:gd name="connsiteY3" fmla="*/ 3031986 h 3031986"/>
                <a:gd name="connsiteX4" fmla="*/ 1591582 w 1591582"/>
                <a:gd name="connsiteY4" fmla="*/ 3031986 h 3031986"/>
                <a:gd name="connsiteX5" fmla="*/ 1591582 w 1591582"/>
                <a:gd name="connsiteY5" fmla="*/ 314242 h 3031986"/>
                <a:gd name="connsiteX6" fmla="*/ 1277340 w 1591582"/>
                <a:gd name="connsiteY6" fmla="*/ 0 h 3031986"/>
                <a:gd name="connsiteX7" fmla="*/ 314242 w 1591582"/>
                <a:gd name="connsiteY7" fmla="*/ 0 h 3031986"/>
                <a:gd name="connsiteX8" fmla="*/ 0 w 1591582"/>
                <a:gd name="connsiteY8" fmla="*/ 314242 h 303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1582" h="3031986">
                  <a:moveTo>
                    <a:pt x="0" y="3031986"/>
                  </a:moveTo>
                  <a:lnTo>
                    <a:pt x="357641" y="3031986"/>
                  </a:lnTo>
                  <a:cubicBezTo>
                    <a:pt x="357641" y="2790002"/>
                    <a:pt x="553807" y="2593836"/>
                    <a:pt x="795791" y="2593836"/>
                  </a:cubicBezTo>
                  <a:cubicBezTo>
                    <a:pt x="1037775" y="2593836"/>
                    <a:pt x="1233941" y="2790002"/>
                    <a:pt x="1233941" y="3031986"/>
                  </a:cubicBezTo>
                  <a:lnTo>
                    <a:pt x="1591582" y="3031986"/>
                  </a:lnTo>
                  <a:lnTo>
                    <a:pt x="1591582" y="314242"/>
                  </a:lnTo>
                  <a:cubicBezTo>
                    <a:pt x="1591582" y="140691"/>
                    <a:pt x="1450891" y="0"/>
                    <a:pt x="1277340" y="0"/>
                  </a:cubicBezTo>
                  <a:lnTo>
                    <a:pt x="314242" y="0"/>
                  </a:lnTo>
                  <a:cubicBezTo>
                    <a:pt x="140691" y="0"/>
                    <a:pt x="0" y="140691"/>
                    <a:pt x="0" y="3142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sx="107000" sy="107000" algn="ct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FC1746BE-76D9-44D6-8ED0-355F952A375E}"/>
                </a:ext>
              </a:extLst>
            </p:cNvPr>
            <p:cNvGrpSpPr/>
            <p:nvPr/>
          </p:nvGrpSpPr>
          <p:grpSpPr>
            <a:xfrm>
              <a:off x="6488272" y="3837442"/>
              <a:ext cx="1591582" cy="2006928"/>
              <a:chOff x="6488272" y="3837442"/>
              <a:chExt cx="1591582" cy="2006928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3F85E69A-BADF-47FA-97F2-BF77348F278C}"/>
                  </a:ext>
                </a:extLst>
              </p:cNvPr>
              <p:cNvSpPr txBox="1"/>
              <p:nvPr/>
            </p:nvSpPr>
            <p:spPr>
              <a:xfrm>
                <a:off x="6488272" y="3837442"/>
                <a:ext cx="1591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EE9524"/>
                    </a:solidFill>
                    <a:latin typeface="Tw Cen MT" panose="020B0602020104020603" pitchFamily="34" charset="0"/>
                  </a:rPr>
                  <a:t>RESULT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94CFAA18-F935-43EC-B7D9-4E19F5F37090}"/>
                  </a:ext>
                </a:extLst>
              </p:cNvPr>
              <p:cNvSpPr txBox="1"/>
              <p:nvPr/>
            </p:nvSpPr>
            <p:spPr>
              <a:xfrm>
                <a:off x="6488272" y="4146827"/>
                <a:ext cx="1591582" cy="1697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b="1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Using the machine learning power that we provide, it will detect the faces of the students or employees who just walked past that place</a:t>
                </a:r>
                <a:r>
                  <a:rPr lang="en-IN" sz="1400" b="1" dirty="0">
                    <a:solidFill>
                      <a:srgbClr val="A6A6A6"/>
                    </a:solidFill>
                    <a:latin typeface="Tw Cen MT" panose="020B0602020104020603" pitchFamily="34" charset="0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479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R A C K I N G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56068" y="2265080"/>
            <a:ext cx="1656097" cy="1618355"/>
            <a:chOff x="1732340" y="2914055"/>
            <a:chExt cx="1656097" cy="1618355"/>
          </a:xfrm>
        </p:grpSpPr>
        <p:grpSp>
          <p:nvGrpSpPr>
            <p:cNvPr id="13" name="Group 12"/>
            <p:cNvGrpSpPr/>
            <p:nvPr/>
          </p:nvGrpSpPr>
          <p:grpSpPr>
            <a:xfrm>
              <a:off x="2325484" y="3550833"/>
              <a:ext cx="1062953" cy="981577"/>
              <a:chOff x="2325485" y="3550834"/>
              <a:chExt cx="728158" cy="728158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6E22B37A-CCC7-4E5B-82F9-79A278CAA082}"/>
                  </a:ext>
                </a:extLst>
              </p:cNvPr>
              <p:cNvSpPr/>
              <p:nvPr/>
            </p:nvSpPr>
            <p:spPr>
              <a:xfrm>
                <a:off x="2325485" y="3550834"/>
                <a:ext cx="728158" cy="728158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xmlns="" id="{F04B11EA-63F7-4D22-873D-6922C6241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2535" y="3756710"/>
                <a:ext cx="354058" cy="354058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153F4246-CEED-4D1E-87E9-AF831143E541}"/>
                </a:ext>
              </a:extLst>
            </p:cNvPr>
            <p:cNvGrpSpPr/>
            <p:nvPr/>
          </p:nvGrpSpPr>
          <p:grpSpPr>
            <a:xfrm>
              <a:off x="1732340" y="2914055"/>
              <a:ext cx="988771" cy="707135"/>
              <a:chOff x="1666080" y="3059827"/>
              <a:chExt cx="988771" cy="707135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xmlns="" id="{802F08CF-D4D1-4A39-96BE-CB97F61D16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5655" y="3059827"/>
                <a:ext cx="519196" cy="707135"/>
              </a:xfrm>
              <a:prstGeom prst="line">
                <a:avLst/>
              </a:prstGeom>
              <a:ln>
                <a:solidFill>
                  <a:srgbClr val="EF30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xmlns="" id="{35920BBA-8F71-4702-91A3-44392F84AA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80" y="3062208"/>
                <a:ext cx="471956" cy="0"/>
              </a:xfrm>
              <a:prstGeom prst="line">
                <a:avLst/>
              </a:prstGeom>
              <a:ln>
                <a:solidFill>
                  <a:srgbClr val="EF30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3766614" y="2348542"/>
            <a:ext cx="2503263" cy="1992246"/>
            <a:chOff x="4252394" y="2348542"/>
            <a:chExt cx="2503263" cy="1992246"/>
          </a:xfrm>
        </p:grpSpPr>
        <p:grpSp>
          <p:nvGrpSpPr>
            <p:cNvPr id="2" name="Group 1"/>
            <p:cNvGrpSpPr/>
            <p:nvPr/>
          </p:nvGrpSpPr>
          <p:grpSpPr>
            <a:xfrm>
              <a:off x="5033975" y="2348542"/>
              <a:ext cx="1721682" cy="1742053"/>
              <a:chOff x="3222057" y="3679057"/>
              <a:chExt cx="1221014" cy="1221014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788C3841-127A-479B-94BD-220B2EDCAB6E}"/>
                  </a:ext>
                </a:extLst>
              </p:cNvPr>
              <p:cNvSpPr/>
              <p:nvPr/>
            </p:nvSpPr>
            <p:spPr>
              <a:xfrm>
                <a:off x="3222057" y="3679057"/>
                <a:ext cx="1221014" cy="1221014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xmlns="" id="{EA838DD8-E14C-4129-B132-FFB886F5B3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3787" y="3976412"/>
                <a:ext cx="671206" cy="671206"/>
              </a:xfrm>
              <a:prstGeom prst="rect">
                <a:avLst/>
              </a:prstGeom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7137FDAE-CE25-40E9-AFD7-49BA1463E3D5}"/>
                </a:ext>
              </a:extLst>
            </p:cNvPr>
            <p:cNvGrpSpPr/>
            <p:nvPr/>
          </p:nvGrpSpPr>
          <p:grpSpPr>
            <a:xfrm flipV="1">
              <a:off x="4252394" y="3633653"/>
              <a:ext cx="988771" cy="707135"/>
              <a:chOff x="1666080" y="3059827"/>
              <a:chExt cx="988771" cy="707135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xmlns="" id="{C83C8BAA-87B2-4130-A6CA-1525D506B1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5655" y="3059827"/>
                <a:ext cx="519196" cy="707135"/>
              </a:xfrm>
              <a:prstGeom prst="line">
                <a:avLst/>
              </a:prstGeom>
              <a:ln>
                <a:solidFill>
                  <a:srgbClr val="EE952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xmlns="" id="{018D836A-5994-457C-AD4E-4304A9FBB1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80" y="3062208"/>
                <a:ext cx="471956" cy="0"/>
              </a:xfrm>
              <a:prstGeom prst="line">
                <a:avLst/>
              </a:prstGeom>
              <a:ln>
                <a:solidFill>
                  <a:srgbClr val="EE952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8495289" y="2039997"/>
            <a:ext cx="1334359" cy="1690416"/>
            <a:chOff x="9041473" y="2705379"/>
            <a:chExt cx="1334359" cy="1690416"/>
          </a:xfrm>
        </p:grpSpPr>
        <p:grpSp>
          <p:nvGrpSpPr>
            <p:cNvPr id="12" name="Group 11"/>
            <p:cNvGrpSpPr/>
            <p:nvPr/>
          </p:nvGrpSpPr>
          <p:grpSpPr>
            <a:xfrm>
              <a:off x="9041473" y="3418331"/>
              <a:ext cx="977464" cy="977464"/>
              <a:chOff x="9041473" y="3418331"/>
              <a:chExt cx="977464" cy="977464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57678F9E-F68B-47E7-8E99-404218E42B24}"/>
                  </a:ext>
                </a:extLst>
              </p:cNvPr>
              <p:cNvSpPr/>
              <p:nvPr/>
            </p:nvSpPr>
            <p:spPr>
              <a:xfrm>
                <a:off x="9041473" y="3418331"/>
                <a:ext cx="977464" cy="977464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xmlns="" id="{2145EB3D-9DE3-4C3A-A338-1543379BB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4330" y="3621188"/>
                <a:ext cx="571750" cy="571750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D15C6488-0A8C-4F32-9A4D-7C308D3FB74D}"/>
                </a:ext>
              </a:extLst>
            </p:cNvPr>
            <p:cNvGrpSpPr/>
            <p:nvPr/>
          </p:nvGrpSpPr>
          <p:grpSpPr>
            <a:xfrm flipH="1">
              <a:off x="9522203" y="2705379"/>
              <a:ext cx="853629" cy="707135"/>
              <a:chOff x="1801222" y="3059827"/>
              <a:chExt cx="853629" cy="707135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C8692D07-D0C2-4183-8694-C71EC431F9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5655" y="3059827"/>
                <a:ext cx="519196" cy="707135"/>
              </a:xfrm>
              <a:prstGeom prst="line">
                <a:avLst/>
              </a:prstGeom>
              <a:ln>
                <a:solidFill>
                  <a:srgbClr val="EF30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DECBEC73-955A-442B-8836-D1923312F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1222" y="3062208"/>
                <a:ext cx="336814" cy="0"/>
              </a:xfrm>
              <a:prstGeom prst="line">
                <a:avLst/>
              </a:prstGeom>
              <a:ln>
                <a:solidFill>
                  <a:srgbClr val="EF30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6441368" y="3198079"/>
            <a:ext cx="1476305" cy="1876944"/>
            <a:chOff x="7669871" y="3914913"/>
            <a:chExt cx="1476305" cy="1876944"/>
          </a:xfrm>
        </p:grpSpPr>
        <p:grpSp>
          <p:nvGrpSpPr>
            <p:cNvPr id="11" name="Group 10"/>
            <p:cNvGrpSpPr/>
            <p:nvPr/>
          </p:nvGrpSpPr>
          <p:grpSpPr>
            <a:xfrm>
              <a:off x="7669871" y="3914913"/>
              <a:ext cx="1371602" cy="1371602"/>
              <a:chOff x="7669871" y="3914913"/>
              <a:chExt cx="1371602" cy="137160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3F5A07E2-72FE-479E-9CC4-3AE297809FA7}"/>
                  </a:ext>
                </a:extLst>
              </p:cNvPr>
              <p:cNvSpPr/>
              <p:nvPr/>
            </p:nvSpPr>
            <p:spPr>
              <a:xfrm>
                <a:off x="7669871" y="3914913"/>
                <a:ext cx="1371602" cy="137160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xmlns="" id="{7D436CE5-5A4A-4963-8029-751C7F434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0822" y="4193325"/>
                <a:ext cx="814778" cy="814778"/>
              </a:xfrm>
              <a:prstGeom prst="rect">
                <a:avLst/>
              </a:prstGeom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C6E9A218-B141-4BD3-841A-BAB462C9175B}"/>
                </a:ext>
              </a:extLst>
            </p:cNvPr>
            <p:cNvGrpSpPr/>
            <p:nvPr/>
          </p:nvGrpSpPr>
          <p:grpSpPr>
            <a:xfrm flipH="1" flipV="1">
              <a:off x="8303185" y="5286515"/>
              <a:ext cx="842991" cy="505342"/>
              <a:chOff x="1811860" y="3261620"/>
              <a:chExt cx="842991" cy="5053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xmlns="" id="{F7309261-EAF4-4065-B34C-74D63998B1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83816" y="3261620"/>
                <a:ext cx="371035" cy="505342"/>
              </a:xfrm>
              <a:prstGeom prst="line">
                <a:avLst/>
              </a:prstGeom>
              <a:ln>
                <a:solidFill>
                  <a:srgbClr val="03A1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xmlns="" id="{6F2BC3B5-DB71-4C84-AF89-1684458863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11860" y="3265029"/>
                <a:ext cx="471956" cy="0"/>
              </a:xfrm>
              <a:prstGeom prst="line">
                <a:avLst/>
              </a:prstGeom>
              <a:ln>
                <a:solidFill>
                  <a:srgbClr val="03A1A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7D06F0A7-DAC2-4C40-B732-014C20C2F6D5}"/>
              </a:ext>
            </a:extLst>
          </p:cNvPr>
          <p:cNvGrpSpPr/>
          <p:nvPr/>
        </p:nvGrpSpPr>
        <p:grpSpPr>
          <a:xfrm>
            <a:off x="153198" y="1840211"/>
            <a:ext cx="1914457" cy="2887433"/>
            <a:chOff x="66260" y="2730616"/>
            <a:chExt cx="1666472" cy="288743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E7256DD-6317-492A-853D-B93DE998E24A}"/>
                </a:ext>
              </a:extLst>
            </p:cNvPr>
            <p:cNvSpPr txBox="1"/>
            <p:nvPr/>
          </p:nvSpPr>
          <p:spPr>
            <a:xfrm>
              <a:off x="345412" y="2730616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WHY</a:t>
              </a:r>
              <a:endParaRPr lang="en-US" sz="2000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2574B3F8-38B1-4C77-944D-B357C5A8510F}"/>
                </a:ext>
              </a:extLst>
            </p:cNvPr>
            <p:cNvSpPr txBox="1"/>
            <p:nvPr/>
          </p:nvSpPr>
          <p:spPr>
            <a:xfrm>
              <a:off x="66260" y="3032726"/>
              <a:ext cx="1666472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In a huge institution with a lot of people it is a really hard and tedious task to keep track of them during occasions.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12804901-3BC3-4B63-B57A-680C61064136}"/>
              </a:ext>
            </a:extLst>
          </p:cNvPr>
          <p:cNvGrpSpPr/>
          <p:nvPr/>
        </p:nvGrpSpPr>
        <p:grpSpPr>
          <a:xfrm>
            <a:off x="1135863" y="4432514"/>
            <a:ext cx="3389184" cy="1776512"/>
            <a:chOff x="1161927" y="5391747"/>
            <a:chExt cx="1666472" cy="382496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E3B5B3C4-08D7-4F80-905A-16D436C0F2EA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WHEN</a:t>
              </a:r>
              <a:endParaRPr lang="en-US" sz="2000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EAA698D6-61E6-47B4-977C-84FC3F7A291F}"/>
                </a:ext>
              </a:extLst>
            </p:cNvPr>
            <p:cNvSpPr txBox="1"/>
            <p:nvPr/>
          </p:nvSpPr>
          <p:spPr>
            <a:xfrm>
              <a:off x="1161927" y="6077387"/>
              <a:ext cx="1666472" cy="313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In case of times during emergencies or natural disasters the duty of the institution is to be accountable for all the people under their roof.</a:t>
              </a:r>
              <a:endParaRPr lang="en-US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3FA3884F-7360-4A10-8B37-C166F2766294}"/>
              </a:ext>
            </a:extLst>
          </p:cNvPr>
          <p:cNvGrpSpPr/>
          <p:nvPr/>
        </p:nvGrpSpPr>
        <p:grpSpPr>
          <a:xfrm>
            <a:off x="9881223" y="1802766"/>
            <a:ext cx="1666472" cy="2055683"/>
            <a:chOff x="10405055" y="2518364"/>
            <a:chExt cx="1666472" cy="205568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CAF0DE8F-4E0D-400F-8691-13BC3C42218F}"/>
                </a:ext>
              </a:extLst>
            </p:cNvPr>
            <p:cNvSpPr txBox="1"/>
            <p:nvPr/>
          </p:nvSpPr>
          <p:spPr>
            <a:xfrm>
              <a:off x="10411006" y="2518364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HOW</a:t>
              </a:r>
              <a:endParaRPr lang="en-US" sz="2000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0F083849-6FF5-44B6-A966-0E99FE95DD1A}"/>
                </a:ext>
              </a:extLst>
            </p:cNvPr>
            <p:cNvSpPr txBox="1"/>
            <p:nvPr/>
          </p:nvSpPr>
          <p:spPr>
            <a:xfrm>
              <a:off x="10405055" y="2819721"/>
              <a:ext cx="16664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Now it would be just as easy as a few key presses to find the activity of everyone.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948E0E04-F6AD-4204-A734-B8A0EC1E885D}"/>
              </a:ext>
            </a:extLst>
          </p:cNvPr>
          <p:cNvGrpSpPr/>
          <p:nvPr/>
        </p:nvGrpSpPr>
        <p:grpSpPr>
          <a:xfrm>
            <a:off x="7881949" y="4554657"/>
            <a:ext cx="4352605" cy="4591445"/>
            <a:chOff x="9146176" y="5273815"/>
            <a:chExt cx="1666472" cy="459144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4DD90853-2F30-480A-A4BC-AF61CA243D4E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13DF5F7D-8517-4858-B26A-117AEF6AD00D}"/>
                </a:ext>
              </a:extLst>
            </p:cNvPr>
            <p:cNvSpPr txBox="1"/>
            <p:nvPr/>
          </p:nvSpPr>
          <p:spPr>
            <a:xfrm>
              <a:off x="9152127" y="559358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F0"/>
                  </a:solidFill>
                  <a:latin typeface="Tw Cen MT" panose="020B0602020104020603" pitchFamily="34" charset="0"/>
                </a:rPr>
                <a:t>HOW</a:t>
              </a:r>
              <a:endParaRPr lang="en-US" sz="2000" dirty="0">
                <a:solidFill>
                  <a:srgbClr val="00B0F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17A15540-6995-437A-A59D-F899A6BCCE03}"/>
                </a:ext>
              </a:extLst>
            </p:cNvPr>
            <p:cNvSpPr txBox="1"/>
            <p:nvPr/>
          </p:nvSpPr>
          <p:spPr>
            <a:xfrm>
              <a:off x="9146176" y="5894942"/>
              <a:ext cx="166647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Our strategically placed cameras will keep log of all the personals and their movements once crossing the camera and will be automatically logged into a digital register.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199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F272CB9A-11DA-403F-8A2C-8ACABB9E55E3}"/>
              </a:ext>
            </a:extLst>
          </p:cNvPr>
          <p:cNvCxnSpPr/>
          <p:nvPr/>
        </p:nvCxnSpPr>
        <p:spPr>
          <a:xfrm>
            <a:off x="6175088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67E87360-F24A-47BA-928F-2F0179FA8620}"/>
              </a:ext>
            </a:extLst>
          </p:cNvPr>
          <p:cNvCxnSpPr/>
          <p:nvPr/>
        </p:nvCxnSpPr>
        <p:spPr>
          <a:xfrm>
            <a:off x="8413015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08346D99-21A2-4F27-AB30-6BF25A60C3AC}"/>
              </a:ext>
            </a:extLst>
          </p:cNvPr>
          <p:cNvCxnSpPr>
            <a:cxnSpLocks/>
          </p:cNvCxnSpPr>
          <p:nvPr/>
        </p:nvCxnSpPr>
        <p:spPr>
          <a:xfrm>
            <a:off x="10665885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92DD698-41EA-44B3-A338-53428D7D5050}"/>
              </a:ext>
            </a:extLst>
          </p:cNvPr>
          <p:cNvCxnSpPr/>
          <p:nvPr/>
        </p:nvCxnSpPr>
        <p:spPr>
          <a:xfrm>
            <a:off x="3911339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141C71E-E08E-4C35-AF33-12A46FFB4E28}"/>
              </a:ext>
            </a:extLst>
          </p:cNvPr>
          <p:cNvCxnSpPr/>
          <p:nvPr/>
        </p:nvCxnSpPr>
        <p:spPr>
          <a:xfrm>
            <a:off x="1657906" y="3995319"/>
            <a:ext cx="225287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xmlns="" id="{AF54DAFC-72BF-4C18-B451-30110FC8EBCC}"/>
              </a:ext>
            </a:extLst>
          </p:cNvPr>
          <p:cNvSpPr/>
          <p:nvPr/>
        </p:nvSpPr>
        <p:spPr>
          <a:xfrm>
            <a:off x="115059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AB54977-33F8-4105-824C-3D0C493D5B00}"/>
              </a:ext>
            </a:extLst>
          </p:cNvPr>
          <p:cNvCxnSpPr>
            <a:cxnSpLocks/>
          </p:cNvCxnSpPr>
          <p:nvPr/>
        </p:nvCxnSpPr>
        <p:spPr>
          <a:xfrm>
            <a:off x="0" y="3995319"/>
            <a:ext cx="15385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ADB8234-7655-4312-99D5-ACC91B4B894B}"/>
              </a:ext>
            </a:extLst>
          </p:cNvPr>
          <p:cNvSpPr/>
          <p:nvPr/>
        </p:nvSpPr>
        <p:spPr>
          <a:xfrm>
            <a:off x="1514928" y="3900069"/>
            <a:ext cx="190500" cy="19050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xmlns="" id="{868629C6-9D56-44C4-A90C-D16F2E7AA94B}"/>
              </a:ext>
            </a:extLst>
          </p:cNvPr>
          <p:cNvSpPr/>
          <p:nvPr/>
        </p:nvSpPr>
        <p:spPr>
          <a:xfrm>
            <a:off x="139586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xmlns="" id="{1E0E5245-3E9D-45CB-A2A2-78E37536928E}"/>
              </a:ext>
            </a:extLst>
          </p:cNvPr>
          <p:cNvSpPr/>
          <p:nvPr/>
        </p:nvSpPr>
        <p:spPr>
          <a:xfrm>
            <a:off x="126299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B8353AA-1A28-4FAD-AF44-130B899BAAE4}"/>
              </a:ext>
            </a:extLst>
          </p:cNvPr>
          <p:cNvCxnSpPr>
            <a:cxnSpLocks/>
          </p:cNvCxnSpPr>
          <p:nvPr/>
        </p:nvCxnSpPr>
        <p:spPr>
          <a:xfrm flipV="1">
            <a:off x="1610179" y="4342505"/>
            <a:ext cx="0" cy="1033387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36B49B4F-63E8-4430-9059-553CBCA3AB43}"/>
              </a:ext>
            </a:extLst>
          </p:cNvPr>
          <p:cNvSpPr/>
          <p:nvPr/>
        </p:nvSpPr>
        <p:spPr>
          <a:xfrm>
            <a:off x="1548058" y="5350759"/>
            <a:ext cx="124240" cy="124240"/>
          </a:xfrm>
          <a:prstGeom prst="ellipse">
            <a:avLst/>
          </a:prstGeom>
          <a:solidFill>
            <a:srgbClr val="03A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959B938-7387-4E6C-B81C-CA1B61488588}"/>
              </a:ext>
            </a:extLst>
          </p:cNvPr>
          <p:cNvSpPr txBox="1"/>
          <p:nvPr/>
        </p:nvSpPr>
        <p:spPr>
          <a:xfrm>
            <a:off x="852485" y="2961830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3A1A4"/>
                </a:solidFill>
                <a:latin typeface="Tw Cen MT" panose="020B0602020104020603" pitchFamily="34" charset="0"/>
              </a:rPr>
              <a:t>08:45</a:t>
            </a:r>
            <a:endParaRPr lang="en-US" sz="40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623F98E-5FFF-4701-A99F-87B202C66033}"/>
              </a:ext>
            </a:extLst>
          </p:cNvPr>
          <p:cNvSpPr txBox="1"/>
          <p:nvPr/>
        </p:nvSpPr>
        <p:spPr>
          <a:xfrm>
            <a:off x="547906" y="5602985"/>
            <a:ext cx="320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LOGGED AT MAIN GATE 2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xmlns="" id="{B54B9C7B-4DA7-40E1-B723-68758EB971FE}"/>
              </a:ext>
            </a:extLst>
          </p:cNvPr>
          <p:cNvSpPr/>
          <p:nvPr/>
        </p:nvSpPr>
        <p:spPr>
          <a:xfrm rot="5400000">
            <a:off x="3389075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37A3CB3-AA60-41C6-B92B-B84EC0A87E61}"/>
              </a:ext>
            </a:extLst>
          </p:cNvPr>
          <p:cNvSpPr/>
          <p:nvPr/>
        </p:nvSpPr>
        <p:spPr>
          <a:xfrm>
            <a:off x="3753406" y="3900069"/>
            <a:ext cx="190500" cy="19050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xmlns="" id="{5AB77009-91CD-4089-A339-205E1FD860BA}"/>
              </a:ext>
            </a:extLst>
          </p:cNvPr>
          <p:cNvSpPr/>
          <p:nvPr/>
        </p:nvSpPr>
        <p:spPr>
          <a:xfrm>
            <a:off x="3634343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xmlns="" id="{EB4F978A-6973-4038-9D44-C992F6903D28}"/>
              </a:ext>
            </a:extLst>
          </p:cNvPr>
          <p:cNvSpPr/>
          <p:nvPr/>
        </p:nvSpPr>
        <p:spPr>
          <a:xfrm>
            <a:off x="3501471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982AF7D-7FF0-494C-891D-C601C69FAD64}"/>
              </a:ext>
            </a:extLst>
          </p:cNvPr>
          <p:cNvCxnSpPr>
            <a:cxnSpLocks/>
          </p:cNvCxnSpPr>
          <p:nvPr/>
        </p:nvCxnSpPr>
        <p:spPr>
          <a:xfrm flipV="1">
            <a:off x="3848657" y="2614747"/>
            <a:ext cx="0" cy="1033387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D26033AC-E99E-4309-BD9B-47A98BA0DEA7}"/>
              </a:ext>
            </a:extLst>
          </p:cNvPr>
          <p:cNvSpPr/>
          <p:nvPr/>
        </p:nvSpPr>
        <p:spPr>
          <a:xfrm>
            <a:off x="3786536" y="2568391"/>
            <a:ext cx="124240" cy="124240"/>
          </a:xfrm>
          <a:prstGeom prst="ellipse">
            <a:avLst/>
          </a:prstGeom>
          <a:solidFill>
            <a:srgbClr val="EE9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297ECE7-7E0E-48D0-9C27-6FB0E3DB79DD}"/>
              </a:ext>
            </a:extLst>
          </p:cNvPr>
          <p:cNvSpPr txBox="1"/>
          <p:nvPr/>
        </p:nvSpPr>
        <p:spPr>
          <a:xfrm>
            <a:off x="3090963" y="4382611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E9524"/>
                </a:solidFill>
                <a:latin typeface="Tw Cen MT" panose="020B0602020104020603" pitchFamily="34" charset="0"/>
              </a:rPr>
              <a:t>09:10</a:t>
            </a:r>
            <a:endParaRPr lang="en-US" sz="4000" dirty="0">
              <a:solidFill>
                <a:srgbClr val="EE9524"/>
              </a:solidFill>
              <a:latin typeface="Tw Cen MT" panose="020B06020201040206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DEA27D8-0CF3-496D-AD7D-2076231DE52C}"/>
              </a:ext>
            </a:extLst>
          </p:cNvPr>
          <p:cNvSpPr txBox="1"/>
          <p:nvPr/>
        </p:nvSpPr>
        <p:spPr>
          <a:xfrm>
            <a:off x="2700522" y="1926108"/>
            <a:ext cx="320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LOGGED AT DEPTCSE CORRIDOR 4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xmlns="" id="{A2636062-43D3-463C-B6BD-741D547DE965}"/>
              </a:ext>
            </a:extLst>
          </p:cNvPr>
          <p:cNvSpPr/>
          <p:nvPr/>
        </p:nvSpPr>
        <p:spPr>
          <a:xfrm>
            <a:off x="5642508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DCB9A2B-6699-4804-99AE-7A924FDA4340}"/>
              </a:ext>
            </a:extLst>
          </p:cNvPr>
          <p:cNvSpPr/>
          <p:nvPr/>
        </p:nvSpPr>
        <p:spPr>
          <a:xfrm>
            <a:off x="6006839" y="3900069"/>
            <a:ext cx="190500" cy="19050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xmlns="" id="{3A6CDF07-EF0B-4379-8FBF-3718BD896047}"/>
              </a:ext>
            </a:extLst>
          </p:cNvPr>
          <p:cNvSpPr/>
          <p:nvPr/>
        </p:nvSpPr>
        <p:spPr>
          <a:xfrm>
            <a:off x="5887776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xmlns="" id="{FB3E2DCF-4068-4715-BD27-13370B541EAC}"/>
              </a:ext>
            </a:extLst>
          </p:cNvPr>
          <p:cNvSpPr/>
          <p:nvPr/>
        </p:nvSpPr>
        <p:spPr>
          <a:xfrm>
            <a:off x="5754904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EA49CDC4-E9AD-4789-BEA6-BFF07A73111B}"/>
              </a:ext>
            </a:extLst>
          </p:cNvPr>
          <p:cNvCxnSpPr>
            <a:cxnSpLocks/>
          </p:cNvCxnSpPr>
          <p:nvPr/>
        </p:nvCxnSpPr>
        <p:spPr>
          <a:xfrm flipV="1">
            <a:off x="6102090" y="4342505"/>
            <a:ext cx="0" cy="1033387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D4A8794-EADF-4527-95C6-C9D6781E9C8E}"/>
              </a:ext>
            </a:extLst>
          </p:cNvPr>
          <p:cNvSpPr/>
          <p:nvPr/>
        </p:nvSpPr>
        <p:spPr>
          <a:xfrm>
            <a:off x="6039969" y="5350759"/>
            <a:ext cx="124240" cy="124240"/>
          </a:xfrm>
          <a:prstGeom prst="ellipse">
            <a:avLst/>
          </a:prstGeom>
          <a:solidFill>
            <a:srgbClr val="EF3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BE7D141-E60D-4B00-AA4B-1F588212DCAD}"/>
              </a:ext>
            </a:extLst>
          </p:cNvPr>
          <p:cNvSpPr txBox="1"/>
          <p:nvPr/>
        </p:nvSpPr>
        <p:spPr>
          <a:xfrm>
            <a:off x="5344396" y="2961830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EF3078"/>
                </a:solidFill>
                <a:latin typeface="Tw Cen MT" panose="020B0602020104020603" pitchFamily="34" charset="0"/>
              </a:rPr>
              <a:t>01:00</a:t>
            </a:r>
            <a:endParaRPr lang="en-US" sz="4000" dirty="0">
              <a:solidFill>
                <a:srgbClr val="EF3078"/>
              </a:solidFill>
              <a:latin typeface="Tw Cen MT" panose="020B06020201040206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A5C5A36-EC92-462F-BB70-6A797D63B1DD}"/>
              </a:ext>
            </a:extLst>
          </p:cNvPr>
          <p:cNvSpPr txBox="1"/>
          <p:nvPr/>
        </p:nvSpPr>
        <p:spPr>
          <a:xfrm>
            <a:off x="5039817" y="5602985"/>
            <a:ext cx="320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LOGGED AT CANTEEN 1(CANOPY)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xmlns="" id="{E3730103-7F8D-4792-83EE-5FFC4A5D2274}"/>
              </a:ext>
            </a:extLst>
          </p:cNvPr>
          <p:cNvSpPr/>
          <p:nvPr/>
        </p:nvSpPr>
        <p:spPr>
          <a:xfrm rot="5400000">
            <a:off x="7906257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86694F26-80D5-467D-94C4-C9C860517F5F}"/>
              </a:ext>
            </a:extLst>
          </p:cNvPr>
          <p:cNvSpPr/>
          <p:nvPr/>
        </p:nvSpPr>
        <p:spPr>
          <a:xfrm>
            <a:off x="8270588" y="3900069"/>
            <a:ext cx="190500" cy="19050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xmlns="" id="{B0789B4A-0620-4211-9109-6DBE9A07FE51}"/>
              </a:ext>
            </a:extLst>
          </p:cNvPr>
          <p:cNvSpPr/>
          <p:nvPr/>
        </p:nvSpPr>
        <p:spPr>
          <a:xfrm>
            <a:off x="8151525" y="3781006"/>
            <a:ext cx="428626" cy="428626"/>
          </a:xfrm>
          <a:prstGeom prst="donut">
            <a:avLst>
              <a:gd name="adj" fmla="val 5281"/>
            </a:avLst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xmlns="" id="{9C63B36C-028C-4461-9179-02E81EA9B830}"/>
              </a:ext>
            </a:extLst>
          </p:cNvPr>
          <p:cNvSpPr/>
          <p:nvPr/>
        </p:nvSpPr>
        <p:spPr>
          <a:xfrm>
            <a:off x="8018653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5E6C7CE-0DCB-4A82-B08E-519AC3270B85}"/>
              </a:ext>
            </a:extLst>
          </p:cNvPr>
          <p:cNvCxnSpPr>
            <a:cxnSpLocks/>
          </p:cNvCxnSpPr>
          <p:nvPr/>
        </p:nvCxnSpPr>
        <p:spPr>
          <a:xfrm flipV="1">
            <a:off x="8365839" y="2614747"/>
            <a:ext cx="0" cy="1033387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4CFE38F3-7830-46D8-95EE-69DB62ED465D}"/>
              </a:ext>
            </a:extLst>
          </p:cNvPr>
          <p:cNvSpPr/>
          <p:nvPr/>
        </p:nvSpPr>
        <p:spPr>
          <a:xfrm>
            <a:off x="8303718" y="2568391"/>
            <a:ext cx="124240" cy="124240"/>
          </a:xfrm>
          <a:prstGeom prst="ellipse">
            <a:avLst/>
          </a:prstGeom>
          <a:solidFill>
            <a:srgbClr val="1C7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5F62DC2-C651-4B22-B4CB-1846861868F6}"/>
              </a:ext>
            </a:extLst>
          </p:cNvPr>
          <p:cNvSpPr txBox="1"/>
          <p:nvPr/>
        </p:nvSpPr>
        <p:spPr>
          <a:xfrm>
            <a:off x="7608145" y="4382611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1C7CBB"/>
                </a:solidFill>
                <a:latin typeface="Tw Cen MT" panose="020B0602020104020603" pitchFamily="34" charset="0"/>
              </a:rPr>
              <a:t>01:50</a:t>
            </a:r>
            <a:endParaRPr lang="en-US" sz="4000" dirty="0">
              <a:solidFill>
                <a:srgbClr val="1C7CBB"/>
              </a:solidFill>
              <a:latin typeface="Tw Cen MT" panose="020B06020201040206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4337E62-7F21-4CD3-9B0D-507A64DF7728}"/>
              </a:ext>
            </a:extLst>
          </p:cNvPr>
          <p:cNvSpPr txBox="1"/>
          <p:nvPr/>
        </p:nvSpPr>
        <p:spPr>
          <a:xfrm>
            <a:off x="7217704" y="1926108"/>
            <a:ext cx="320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LOGGED AT COMPUTER LAB 2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xmlns="" id="{FC85B459-7BA2-4C61-9178-E1CE5EFAEC56}"/>
              </a:ext>
            </a:extLst>
          </p:cNvPr>
          <p:cNvSpPr/>
          <p:nvPr/>
        </p:nvSpPr>
        <p:spPr>
          <a:xfrm>
            <a:off x="10144184" y="353573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4A6EEA54-5314-432F-B5DF-B223248AB8AA}"/>
              </a:ext>
            </a:extLst>
          </p:cNvPr>
          <p:cNvSpPr/>
          <p:nvPr/>
        </p:nvSpPr>
        <p:spPr>
          <a:xfrm>
            <a:off x="10508515" y="3900069"/>
            <a:ext cx="190500" cy="1905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xmlns="" id="{0C983C23-7914-456E-AA37-90FEEBD851C0}"/>
              </a:ext>
            </a:extLst>
          </p:cNvPr>
          <p:cNvSpPr/>
          <p:nvPr/>
        </p:nvSpPr>
        <p:spPr>
          <a:xfrm>
            <a:off x="10389452" y="378100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xmlns="" id="{CD810234-B3DF-4AE8-B7F5-9B91C3FEE8A3}"/>
              </a:ext>
            </a:extLst>
          </p:cNvPr>
          <p:cNvSpPr/>
          <p:nvPr/>
        </p:nvSpPr>
        <p:spPr>
          <a:xfrm>
            <a:off x="10256580" y="364813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A61A79A1-830D-43A5-991E-41089FE309F5}"/>
              </a:ext>
            </a:extLst>
          </p:cNvPr>
          <p:cNvCxnSpPr>
            <a:cxnSpLocks/>
          </p:cNvCxnSpPr>
          <p:nvPr/>
        </p:nvCxnSpPr>
        <p:spPr>
          <a:xfrm flipV="1">
            <a:off x="10603766" y="4342505"/>
            <a:ext cx="0" cy="1033387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91D217BA-6735-41FC-ADDE-ADA84BF5E891}"/>
              </a:ext>
            </a:extLst>
          </p:cNvPr>
          <p:cNvSpPr/>
          <p:nvPr/>
        </p:nvSpPr>
        <p:spPr>
          <a:xfrm>
            <a:off x="10541645" y="5350759"/>
            <a:ext cx="124240" cy="1242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93BBA26-6FB6-4EDA-AE7C-332D388F6619}"/>
              </a:ext>
            </a:extLst>
          </p:cNvPr>
          <p:cNvSpPr txBox="1"/>
          <p:nvPr/>
        </p:nvSpPr>
        <p:spPr>
          <a:xfrm>
            <a:off x="9846072" y="2961830"/>
            <a:ext cx="1515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04:30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8710CEB2-4E11-44C6-A201-5DCB3EA9A265}"/>
              </a:ext>
            </a:extLst>
          </p:cNvPr>
          <p:cNvSpPr txBox="1"/>
          <p:nvPr/>
        </p:nvSpPr>
        <p:spPr>
          <a:xfrm>
            <a:off x="9541493" y="5602985"/>
            <a:ext cx="320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LOGGED AT EXIT GATE 1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5CE23E97-80CA-4DCE-905B-0371552128FB}"/>
              </a:ext>
            </a:extLst>
          </p:cNvPr>
          <p:cNvCxnSpPr>
            <a:cxnSpLocks/>
          </p:cNvCxnSpPr>
          <p:nvPr/>
        </p:nvCxnSpPr>
        <p:spPr>
          <a:xfrm>
            <a:off x="651657" y="6027021"/>
            <a:ext cx="2048865" cy="0"/>
          </a:xfrm>
          <a:prstGeom prst="line">
            <a:avLst/>
          </a:prstGeom>
          <a:ln w="19050">
            <a:solidFill>
              <a:srgbClr val="03A1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36AF9195-D1C7-4EAB-9766-CBBD5AC04E3E}"/>
              </a:ext>
            </a:extLst>
          </p:cNvPr>
          <p:cNvCxnSpPr>
            <a:cxnSpLocks/>
          </p:cNvCxnSpPr>
          <p:nvPr/>
        </p:nvCxnSpPr>
        <p:spPr>
          <a:xfrm>
            <a:off x="5131605" y="6051735"/>
            <a:ext cx="2048865" cy="0"/>
          </a:xfrm>
          <a:prstGeom prst="line">
            <a:avLst/>
          </a:prstGeom>
          <a:ln w="19050">
            <a:solidFill>
              <a:srgbClr val="EF3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E7FD0854-B613-4503-8F9F-7EBA21977DB6}"/>
              </a:ext>
            </a:extLst>
          </p:cNvPr>
          <p:cNvCxnSpPr>
            <a:cxnSpLocks/>
          </p:cNvCxnSpPr>
          <p:nvPr/>
        </p:nvCxnSpPr>
        <p:spPr>
          <a:xfrm>
            <a:off x="9655100" y="6064093"/>
            <a:ext cx="2048865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267D5D77-7183-46A2-913A-91854EB46B5B}"/>
              </a:ext>
            </a:extLst>
          </p:cNvPr>
          <p:cNvCxnSpPr>
            <a:cxnSpLocks/>
          </p:cNvCxnSpPr>
          <p:nvPr/>
        </p:nvCxnSpPr>
        <p:spPr>
          <a:xfrm>
            <a:off x="2807969" y="1835312"/>
            <a:ext cx="2048865" cy="0"/>
          </a:xfrm>
          <a:prstGeom prst="line">
            <a:avLst/>
          </a:prstGeom>
          <a:ln w="19050">
            <a:solidFill>
              <a:srgbClr val="EE9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3FE4C8AC-856E-47A1-86C3-D3143F6DF56B}"/>
              </a:ext>
            </a:extLst>
          </p:cNvPr>
          <p:cNvCxnSpPr>
            <a:cxnSpLocks/>
          </p:cNvCxnSpPr>
          <p:nvPr/>
        </p:nvCxnSpPr>
        <p:spPr>
          <a:xfrm>
            <a:off x="7328027" y="1835312"/>
            <a:ext cx="2048865" cy="0"/>
          </a:xfrm>
          <a:prstGeom prst="line">
            <a:avLst/>
          </a:prstGeom>
          <a:ln w="19050">
            <a:solidFill>
              <a:srgbClr val="1C7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C17817C-AF36-4468-94FC-44DCFF825290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I M E L I N E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B347FCAE-CD51-47C1-A0E5-7FE287A79E42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957F6F33-D335-4F37-A9F5-23DE49CB0B4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xmlns="" id="{9D3A95DB-0E0C-40A8-88F7-9DAC67B156F6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AD1EA8C3-D35D-4FB7-8D6B-858B4EE08256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FD4B96A9-29AD-4507-B1E8-D12C03BAD2C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50AFA104-D1BD-427D-90C1-6CE47F2C7A56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435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2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7500"/>
                            </p:stCondLst>
                            <p:childTnLst>
                              <p:par>
                                <p:cTn id="2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2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18" grpId="0" animBg="1"/>
      <p:bldP spid="20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9" grpId="0" animBg="1"/>
      <p:bldP spid="30" grpId="0" animBg="1"/>
      <p:bldP spid="31" grpId="0" animBg="1"/>
      <p:bldP spid="33" grpId="0" animBg="1"/>
      <p:bldP spid="34" grpId="0"/>
      <p:bldP spid="35" grpId="0"/>
      <p:bldP spid="45" grpId="0" animBg="1"/>
      <p:bldP spid="46" grpId="0" animBg="1"/>
      <p:bldP spid="47" grpId="0" animBg="1"/>
      <p:bldP spid="48" grpId="0" animBg="1"/>
      <p:bldP spid="50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EXPRESSION DETECTION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0075" y="2501284"/>
            <a:ext cx="2848660" cy="2998656"/>
            <a:chOff x="270075" y="2501284"/>
            <a:chExt cx="2848660" cy="2998656"/>
          </a:xfrm>
        </p:grpSpPr>
        <p:grpSp>
          <p:nvGrpSpPr>
            <p:cNvPr id="21" name="Group 20"/>
            <p:cNvGrpSpPr/>
            <p:nvPr/>
          </p:nvGrpSpPr>
          <p:grpSpPr>
            <a:xfrm>
              <a:off x="479275" y="2501284"/>
              <a:ext cx="2378021" cy="2325782"/>
              <a:chOff x="479275" y="2501284"/>
              <a:chExt cx="2378021" cy="2325782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99" r="16699"/>
              <a:stretch/>
            </p:blipFill>
            <p:spPr>
              <a:xfrm>
                <a:off x="539156" y="2508926"/>
                <a:ext cx="2318140" cy="2318140"/>
              </a:xfrm>
              <a:prstGeom prst="ellipse">
                <a:avLst/>
              </a:prstGeom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xmlns="" id="{D08A3268-D3C4-4E9A-993E-A618416E71C9}"/>
                  </a:ext>
                </a:extLst>
              </p:cNvPr>
              <p:cNvGrpSpPr/>
              <p:nvPr/>
            </p:nvGrpSpPr>
            <p:grpSpPr>
              <a:xfrm>
                <a:off x="479275" y="2501284"/>
                <a:ext cx="662608" cy="662608"/>
                <a:chOff x="662610" y="2054088"/>
                <a:chExt cx="662608" cy="662608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xmlns="" id="{3A7C9F3A-5A01-4FC3-8459-9CA764F944BE}"/>
                    </a:ext>
                  </a:extLst>
                </p:cNvPr>
                <p:cNvSpPr/>
                <p:nvPr/>
              </p:nvSpPr>
              <p:spPr>
                <a:xfrm>
                  <a:off x="662610" y="2054088"/>
                  <a:ext cx="662608" cy="66260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9CB4D9D2-BF34-4107-BFA3-25A19D4828E1}"/>
                    </a:ext>
                  </a:extLst>
                </p:cNvPr>
                <p:cNvSpPr txBox="1"/>
                <p:nvPr/>
              </p:nvSpPr>
              <p:spPr>
                <a:xfrm>
                  <a:off x="662610" y="2123782"/>
                  <a:ext cx="66260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rgbClr val="E6E7E9"/>
                      </a:solidFill>
                      <a:latin typeface="Tw Cen MT" panose="020B0602020104020603" pitchFamily="34" charset="0"/>
                    </a:rPr>
                    <a:t>01</a:t>
                  </a:r>
                </a:p>
              </p:txBody>
            </p:sp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5957E49E-377D-42ED-BF4E-FAE1383236A1}"/>
                </a:ext>
              </a:extLst>
            </p:cNvPr>
            <p:cNvSpPr txBox="1"/>
            <p:nvPr/>
          </p:nvSpPr>
          <p:spPr>
            <a:xfrm>
              <a:off x="270075" y="4976720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26A6D1"/>
                  </a:solidFill>
                  <a:latin typeface="Tw Cen MT" panose="020B0602020104020603" pitchFamily="34" charset="0"/>
                </a:rPr>
                <a:t>HAPPY</a:t>
              </a:r>
              <a:endParaRPr lang="en-US" sz="2800" b="1" dirty="0">
                <a:solidFill>
                  <a:srgbClr val="26A6D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20691" y="2475773"/>
            <a:ext cx="2848660" cy="3024167"/>
            <a:chOff x="3220691" y="2475773"/>
            <a:chExt cx="2848660" cy="3024167"/>
          </a:xfrm>
        </p:grpSpPr>
        <p:grpSp>
          <p:nvGrpSpPr>
            <p:cNvPr id="22" name="Group 21"/>
            <p:cNvGrpSpPr/>
            <p:nvPr/>
          </p:nvGrpSpPr>
          <p:grpSpPr>
            <a:xfrm>
              <a:off x="3396388" y="2475773"/>
              <a:ext cx="2424694" cy="2352122"/>
              <a:chOff x="3396388" y="2475773"/>
              <a:chExt cx="2424694" cy="2352122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105" b="8105"/>
              <a:stretch/>
            </p:blipFill>
            <p:spPr>
              <a:xfrm>
                <a:off x="3468960" y="2475773"/>
                <a:ext cx="2352122" cy="2352122"/>
              </a:xfrm>
              <a:prstGeom prst="ellipse">
                <a:avLst/>
              </a:prstGeom>
            </p:spPr>
          </p:pic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xmlns="" id="{BA2A6A64-3DCC-4B07-8936-702073D8ECB8}"/>
                  </a:ext>
                </a:extLst>
              </p:cNvPr>
              <p:cNvGrpSpPr/>
              <p:nvPr/>
            </p:nvGrpSpPr>
            <p:grpSpPr>
              <a:xfrm>
                <a:off x="3396388" y="2501284"/>
                <a:ext cx="662608" cy="662608"/>
                <a:chOff x="662610" y="2054088"/>
                <a:chExt cx="662608" cy="662608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xmlns="" id="{4CFB1C74-54C1-45C5-BE2A-DCE8544C8354}"/>
                    </a:ext>
                  </a:extLst>
                </p:cNvPr>
                <p:cNvSpPr/>
                <p:nvPr/>
              </p:nvSpPr>
              <p:spPr>
                <a:xfrm>
                  <a:off x="662610" y="2054088"/>
                  <a:ext cx="662608" cy="662608"/>
                </a:xfrm>
                <a:prstGeom prst="ellipse">
                  <a:avLst/>
                </a:prstGeom>
                <a:solidFill>
                  <a:srgbClr val="EF30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xmlns="" id="{E19BD1EE-18D2-4384-922D-474356E61A91}"/>
                    </a:ext>
                  </a:extLst>
                </p:cNvPr>
                <p:cNvSpPr txBox="1"/>
                <p:nvPr/>
              </p:nvSpPr>
              <p:spPr>
                <a:xfrm>
                  <a:off x="662610" y="2123782"/>
                  <a:ext cx="66260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rgbClr val="E6E7E9"/>
                      </a:solidFill>
                      <a:latin typeface="Tw Cen MT" panose="020B0602020104020603" pitchFamily="34" charset="0"/>
                    </a:rPr>
                    <a:t>02</a:t>
                  </a:r>
                </a:p>
              </p:txBody>
            </p: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6668A089-A37C-4A30-9E2F-69720EA63DAA}"/>
                </a:ext>
              </a:extLst>
            </p:cNvPr>
            <p:cNvSpPr txBox="1"/>
            <p:nvPr/>
          </p:nvSpPr>
          <p:spPr>
            <a:xfrm>
              <a:off x="3220691" y="4976720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SAD</a:t>
              </a:r>
              <a:endParaRPr lang="en-US" sz="28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91192" y="2386516"/>
            <a:ext cx="2848660" cy="3113424"/>
            <a:chOff x="6191192" y="2386516"/>
            <a:chExt cx="2848660" cy="3113424"/>
          </a:xfrm>
        </p:grpSpPr>
        <p:grpSp>
          <p:nvGrpSpPr>
            <p:cNvPr id="23" name="Group 22"/>
            <p:cNvGrpSpPr/>
            <p:nvPr/>
          </p:nvGrpSpPr>
          <p:grpSpPr>
            <a:xfrm>
              <a:off x="6255595" y="2386516"/>
              <a:ext cx="2538293" cy="2396502"/>
              <a:chOff x="6255595" y="2386516"/>
              <a:chExt cx="2538293" cy="2396502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23" r="16523"/>
              <a:stretch/>
            </p:blipFill>
            <p:spPr>
              <a:xfrm>
                <a:off x="6397386" y="2386516"/>
                <a:ext cx="2396502" cy="2396502"/>
              </a:xfrm>
              <a:prstGeom prst="ellipse">
                <a:avLst/>
              </a:prstGeom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xmlns="" id="{7C91B99D-9AFE-4B4B-A7C7-C7A2436A5829}"/>
                  </a:ext>
                </a:extLst>
              </p:cNvPr>
              <p:cNvGrpSpPr/>
              <p:nvPr/>
            </p:nvGrpSpPr>
            <p:grpSpPr>
              <a:xfrm>
                <a:off x="6255595" y="2501284"/>
                <a:ext cx="662608" cy="662608"/>
                <a:chOff x="662610" y="2054088"/>
                <a:chExt cx="662608" cy="662608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xmlns="" id="{20B42236-3116-4583-9B5F-B37EAC92DEC0}"/>
                    </a:ext>
                  </a:extLst>
                </p:cNvPr>
                <p:cNvSpPr/>
                <p:nvPr/>
              </p:nvSpPr>
              <p:spPr>
                <a:xfrm>
                  <a:off x="662610" y="2054088"/>
                  <a:ext cx="662608" cy="662608"/>
                </a:xfrm>
                <a:prstGeom prst="ellipse">
                  <a:avLst/>
                </a:prstGeom>
                <a:solidFill>
                  <a:srgbClr val="EE952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xmlns="" id="{78DC2CD4-C8F9-41FC-B0F2-7732754588B8}"/>
                    </a:ext>
                  </a:extLst>
                </p:cNvPr>
                <p:cNvSpPr txBox="1"/>
                <p:nvPr/>
              </p:nvSpPr>
              <p:spPr>
                <a:xfrm>
                  <a:off x="662610" y="2123782"/>
                  <a:ext cx="66260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rgbClr val="E6E7E9"/>
                      </a:solidFill>
                      <a:latin typeface="Tw Cen MT" panose="020B0602020104020603" pitchFamily="34" charset="0"/>
                    </a:rPr>
                    <a:t>03</a:t>
                  </a:r>
                </a:p>
              </p:txBody>
            </p:sp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5F7A2451-9E41-46E0-A59A-E94209C7D6A6}"/>
                </a:ext>
              </a:extLst>
            </p:cNvPr>
            <p:cNvSpPr txBox="1"/>
            <p:nvPr/>
          </p:nvSpPr>
          <p:spPr>
            <a:xfrm>
              <a:off x="6191192" y="4976720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BORED</a:t>
              </a:r>
              <a:endParaRPr lang="en-US" sz="2800" b="1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053848" y="2386516"/>
            <a:ext cx="2848660" cy="3113424"/>
            <a:chOff x="9053848" y="2386516"/>
            <a:chExt cx="2848660" cy="3113424"/>
          </a:xfrm>
        </p:grpSpPr>
        <p:grpSp>
          <p:nvGrpSpPr>
            <p:cNvPr id="24" name="Group 23"/>
            <p:cNvGrpSpPr/>
            <p:nvPr/>
          </p:nvGrpSpPr>
          <p:grpSpPr>
            <a:xfrm>
              <a:off x="9107838" y="2386516"/>
              <a:ext cx="2548706" cy="2396502"/>
              <a:chOff x="9107838" y="2386516"/>
              <a:chExt cx="2548706" cy="2396502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80" t="832" r="25485" b="5803"/>
              <a:stretch/>
            </p:blipFill>
            <p:spPr>
              <a:xfrm>
                <a:off x="9260042" y="2386516"/>
                <a:ext cx="2396502" cy="2396502"/>
              </a:xfrm>
              <a:prstGeom prst="ellipse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xmlns="" id="{1A04215D-2CBA-4EB5-AC58-C187AB5E70EB}"/>
                  </a:ext>
                </a:extLst>
              </p:cNvPr>
              <p:cNvGrpSpPr/>
              <p:nvPr/>
            </p:nvGrpSpPr>
            <p:grpSpPr>
              <a:xfrm>
                <a:off x="9107838" y="2501284"/>
                <a:ext cx="662608" cy="662608"/>
                <a:chOff x="662610" y="2054088"/>
                <a:chExt cx="662608" cy="66260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xmlns="" id="{46CB0D99-D68A-4226-849B-2802B0F799B4}"/>
                    </a:ext>
                  </a:extLst>
                </p:cNvPr>
                <p:cNvSpPr/>
                <p:nvPr/>
              </p:nvSpPr>
              <p:spPr>
                <a:xfrm>
                  <a:off x="662610" y="2054088"/>
                  <a:ext cx="662608" cy="66260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xmlns="" id="{6B8CD3AB-0EE0-4AF1-88C4-319AFBBF4B46}"/>
                    </a:ext>
                  </a:extLst>
                </p:cNvPr>
                <p:cNvSpPr txBox="1"/>
                <p:nvPr/>
              </p:nvSpPr>
              <p:spPr>
                <a:xfrm>
                  <a:off x="662610" y="2123782"/>
                  <a:ext cx="66260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rgbClr val="E6E7E9"/>
                      </a:solidFill>
                      <a:latin typeface="Tw Cen MT" panose="020B0602020104020603" pitchFamily="34" charset="0"/>
                    </a:rPr>
                    <a:t>04</a:t>
                  </a:r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A85D7287-1179-4BAF-B8AC-E9002ABC5F17}"/>
                </a:ext>
              </a:extLst>
            </p:cNvPr>
            <p:cNvSpPr txBox="1"/>
            <p:nvPr/>
          </p:nvSpPr>
          <p:spPr>
            <a:xfrm>
              <a:off x="9053848" y="4976720"/>
              <a:ext cx="28486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92D050"/>
                  </a:solidFill>
                  <a:latin typeface="Tw Cen MT" panose="020B0602020104020603" pitchFamily="34" charset="0"/>
                </a:rPr>
                <a:t>TIRED</a:t>
              </a:r>
              <a:endParaRPr lang="en-US" sz="28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E31BB03-7901-4097-801F-15F0B124B6CE}"/>
              </a:ext>
            </a:extLst>
          </p:cNvPr>
          <p:cNvSpPr txBox="1"/>
          <p:nvPr/>
        </p:nvSpPr>
        <p:spPr>
          <a:xfrm>
            <a:off x="0" y="129794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A6A6A6"/>
                </a:solidFill>
                <a:latin typeface="Tw Cen MT" panose="020B0602020104020603" pitchFamily="34" charset="0"/>
              </a:rPr>
              <a:t>From the dawn of facial recognition there has been continues improvements in the field of facial expression classifier which would detect the expression of individuals ex: happy, sad, tired, sleepy etc..</a:t>
            </a:r>
          </a:p>
        </p:txBody>
      </p:sp>
    </p:spTree>
    <p:extLst>
      <p:ext uri="{BB962C8B-B14F-4D97-AF65-F5344CB8AC3E}">
        <p14:creationId xmlns:p14="http://schemas.microsoft.com/office/powerpoint/2010/main" val="400049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C9CC2BE-3EB4-45AE-B748-A115BC13C449}"/>
              </a:ext>
            </a:extLst>
          </p:cNvPr>
          <p:cNvGrpSpPr/>
          <p:nvPr/>
        </p:nvGrpSpPr>
        <p:grpSpPr>
          <a:xfrm>
            <a:off x="247650" y="2038350"/>
            <a:ext cx="2514600" cy="2514600"/>
            <a:chOff x="247650" y="2038350"/>
            <a:chExt cx="2514600" cy="2514600"/>
          </a:xfrm>
        </p:grpSpPr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xmlns="" id="{7B0E1E13-522C-4152-BC6D-DFF8AC5B8AEE}"/>
                </a:ext>
              </a:extLst>
            </p:cNvPr>
            <p:cNvSpPr/>
            <p:nvPr/>
          </p:nvSpPr>
          <p:spPr>
            <a:xfrm>
              <a:off x="247650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xmlns="" id="{336E67FA-22DF-4AB4-AD4E-CBA978D2F360}"/>
                </a:ext>
              </a:extLst>
            </p:cNvPr>
            <p:cNvSpPr/>
            <p:nvPr/>
          </p:nvSpPr>
          <p:spPr>
            <a:xfrm>
              <a:off x="247650" y="2038350"/>
              <a:ext cx="2514600" cy="2514600"/>
            </a:xfrm>
            <a:prstGeom prst="blockArc">
              <a:avLst>
                <a:gd name="adj1" fmla="val 15915393"/>
                <a:gd name="adj2" fmla="val 3990548"/>
                <a:gd name="adj3" fmla="val 8002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4B6BFF-2389-4A89-B746-13B44D2052A6}"/>
              </a:ext>
            </a:extLst>
          </p:cNvPr>
          <p:cNvSpPr txBox="1"/>
          <p:nvPr/>
        </p:nvSpPr>
        <p:spPr>
          <a:xfrm>
            <a:off x="461962" y="2787818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4</a:t>
            </a:r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5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%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343E5003-76CB-4F2E-815C-3F355A00BC04}"/>
              </a:ext>
            </a:extLst>
          </p:cNvPr>
          <p:cNvGrpSpPr/>
          <p:nvPr/>
        </p:nvGrpSpPr>
        <p:grpSpPr>
          <a:xfrm>
            <a:off x="247648" y="4788067"/>
            <a:ext cx="2514600" cy="830191"/>
            <a:chOff x="247648" y="4788067"/>
            <a:chExt cx="2514600" cy="83019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8DF2E4F-E4A4-4CD5-A00A-CB17CE80C971}"/>
                </a:ext>
              </a:extLst>
            </p:cNvPr>
            <p:cNvSpPr txBox="1"/>
            <p:nvPr/>
          </p:nvSpPr>
          <p:spPr>
            <a:xfrm>
              <a:off x="461961" y="4788067"/>
              <a:ext cx="2085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HAPPY</a:t>
              </a:r>
              <a:endParaRPr lang="en-US" sz="2800" b="1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0FEDFEE-6523-4404-85D4-2C76CA2A1EA3}"/>
                </a:ext>
              </a:extLst>
            </p:cNvPr>
            <p:cNvSpPr txBox="1"/>
            <p:nvPr/>
          </p:nvSpPr>
          <p:spPr>
            <a:xfrm>
              <a:off x="247648" y="5218148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HOURS: 1, 2, 4, 7 </a:t>
              </a:r>
              <a:endParaRPr lang="en-US" sz="20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D06BA224-846E-44E3-A6FB-E4AAE50DD890}"/>
              </a:ext>
            </a:extLst>
          </p:cNvPr>
          <p:cNvGrpSpPr/>
          <p:nvPr/>
        </p:nvGrpSpPr>
        <p:grpSpPr>
          <a:xfrm>
            <a:off x="3314640" y="2038350"/>
            <a:ext cx="2514602" cy="2514600"/>
            <a:chOff x="3314640" y="2038350"/>
            <a:chExt cx="2514602" cy="2514600"/>
          </a:xfrm>
        </p:grpSpPr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xmlns="" id="{7A422772-8EF7-4458-9198-275896795ADE}"/>
                </a:ext>
              </a:extLst>
            </p:cNvPr>
            <p:cNvSpPr/>
            <p:nvPr/>
          </p:nvSpPr>
          <p:spPr>
            <a:xfrm>
              <a:off x="3314642" y="2038350"/>
              <a:ext cx="2514600" cy="2514600"/>
            </a:xfrm>
            <a:prstGeom prst="donut">
              <a:avLst>
                <a:gd name="adj" fmla="val 83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xmlns="" id="{914F1D4C-F0E9-4B43-90AE-D4C0B8DEA031}"/>
                </a:ext>
              </a:extLst>
            </p:cNvPr>
            <p:cNvSpPr/>
            <p:nvPr/>
          </p:nvSpPr>
          <p:spPr>
            <a:xfrm rot="18000000">
              <a:off x="3314640" y="2038350"/>
              <a:ext cx="2514600" cy="2514600"/>
            </a:xfrm>
            <a:prstGeom prst="blockArc">
              <a:avLst>
                <a:gd name="adj1" fmla="val 19892625"/>
                <a:gd name="adj2" fmla="val 4864876"/>
                <a:gd name="adj3" fmla="val 8529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80A1D5D-7BB0-4535-A78B-D7BB599E32C4}"/>
              </a:ext>
            </a:extLst>
          </p:cNvPr>
          <p:cNvSpPr txBox="1"/>
          <p:nvPr/>
        </p:nvSpPr>
        <p:spPr>
          <a:xfrm>
            <a:off x="3528954" y="2787818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</a:t>
            </a:r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5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%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5306E6DD-68AC-438D-9DD0-1B24F32EF8A0}"/>
              </a:ext>
            </a:extLst>
          </p:cNvPr>
          <p:cNvGrpSpPr/>
          <p:nvPr/>
        </p:nvGrpSpPr>
        <p:grpSpPr>
          <a:xfrm>
            <a:off x="3314640" y="4788067"/>
            <a:ext cx="2514600" cy="830191"/>
            <a:chOff x="3314640" y="4788067"/>
            <a:chExt cx="2514600" cy="8301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A571E4B-D407-45C3-9FB8-5B5ECF41B925}"/>
                </a:ext>
              </a:extLst>
            </p:cNvPr>
            <p:cNvSpPr txBox="1"/>
            <p:nvPr/>
          </p:nvSpPr>
          <p:spPr>
            <a:xfrm>
              <a:off x="3528953" y="4788067"/>
              <a:ext cx="2085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ATTENTIVE</a:t>
              </a:r>
              <a:endParaRPr lang="en-US" sz="2800" b="1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F8324FB-5368-448A-978A-4D2DB7DE1533}"/>
                </a:ext>
              </a:extLst>
            </p:cNvPr>
            <p:cNvSpPr txBox="1"/>
            <p:nvPr/>
          </p:nvSpPr>
          <p:spPr>
            <a:xfrm>
              <a:off x="3314640" y="5218148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HOURS: 1, 4, 7</a:t>
              </a:r>
              <a:endParaRPr lang="en-US" sz="20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6491C5FE-DAB0-4267-B3BE-5D20330CC050}"/>
              </a:ext>
            </a:extLst>
          </p:cNvPr>
          <p:cNvGrpSpPr/>
          <p:nvPr/>
        </p:nvGrpSpPr>
        <p:grpSpPr>
          <a:xfrm>
            <a:off x="6381632" y="2032056"/>
            <a:ext cx="2514602" cy="2520894"/>
            <a:chOff x="6381632" y="2032056"/>
            <a:chExt cx="2514602" cy="2520894"/>
          </a:xfrm>
        </p:grpSpPr>
        <p:sp>
          <p:nvSpPr>
            <p:cNvPr id="19" name="Circle: Hollow 18">
              <a:extLst>
                <a:ext uri="{FF2B5EF4-FFF2-40B4-BE49-F238E27FC236}">
                  <a16:creationId xmlns:a16="http://schemas.microsoft.com/office/drawing/2014/main" xmlns="" id="{1F3E567A-9780-4B4E-A303-BC47937A0E9B}"/>
                </a:ext>
              </a:extLst>
            </p:cNvPr>
            <p:cNvSpPr/>
            <p:nvPr/>
          </p:nvSpPr>
          <p:spPr>
            <a:xfrm>
              <a:off x="6381634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xmlns="" id="{371B10AD-A8FE-434C-857E-BE6263AC7E57}"/>
                </a:ext>
              </a:extLst>
            </p:cNvPr>
            <p:cNvSpPr/>
            <p:nvPr/>
          </p:nvSpPr>
          <p:spPr>
            <a:xfrm rot="20700000">
              <a:off x="6381632" y="2032056"/>
              <a:ext cx="2514600" cy="2514600"/>
            </a:xfrm>
            <a:prstGeom prst="blockArc">
              <a:avLst>
                <a:gd name="adj1" fmla="val 13451875"/>
                <a:gd name="adj2" fmla="val 18608166"/>
                <a:gd name="adj3" fmla="val 9249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7320450-6C0C-4385-A89D-51F6D1AC0A26}"/>
              </a:ext>
            </a:extLst>
          </p:cNvPr>
          <p:cNvSpPr txBox="1"/>
          <p:nvPr/>
        </p:nvSpPr>
        <p:spPr>
          <a:xfrm>
            <a:off x="6595946" y="2787818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20%</a:t>
            </a:r>
            <a:endParaRPr lang="en-US" sz="60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B5B1600-9631-4BBD-919B-F076F53D3E3E}"/>
              </a:ext>
            </a:extLst>
          </p:cNvPr>
          <p:cNvGrpSpPr/>
          <p:nvPr/>
        </p:nvGrpSpPr>
        <p:grpSpPr>
          <a:xfrm>
            <a:off x="6381632" y="4788067"/>
            <a:ext cx="2514600" cy="830191"/>
            <a:chOff x="6381632" y="4788067"/>
            <a:chExt cx="2514600" cy="8301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58564D5-FAEE-48C5-BFB3-B650A8FA6552}"/>
                </a:ext>
              </a:extLst>
            </p:cNvPr>
            <p:cNvSpPr txBox="1"/>
            <p:nvPr/>
          </p:nvSpPr>
          <p:spPr>
            <a:xfrm>
              <a:off x="6595945" y="4788067"/>
              <a:ext cx="2085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92D050"/>
                  </a:solidFill>
                  <a:latin typeface="Tw Cen MT" panose="020B0602020104020603" pitchFamily="34" charset="0"/>
                </a:rPr>
                <a:t>BORED</a:t>
              </a:r>
              <a:endParaRPr lang="en-US" sz="28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62BFB12-CFA7-4711-89FF-DD168AC9BFC2}"/>
                </a:ext>
              </a:extLst>
            </p:cNvPr>
            <p:cNvSpPr txBox="1"/>
            <p:nvPr/>
          </p:nvSpPr>
          <p:spPr>
            <a:xfrm>
              <a:off x="6381632" y="5218148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HOURS: 5, 6</a:t>
              </a:r>
              <a:endParaRPr lang="en-US" sz="20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85EC8E68-A6FC-405A-A5A0-38001DF9B74C}"/>
              </a:ext>
            </a:extLst>
          </p:cNvPr>
          <p:cNvGrpSpPr/>
          <p:nvPr/>
        </p:nvGrpSpPr>
        <p:grpSpPr>
          <a:xfrm>
            <a:off x="9448626" y="2038350"/>
            <a:ext cx="2514600" cy="2514600"/>
            <a:chOff x="9448626" y="2038350"/>
            <a:chExt cx="2514600" cy="2514600"/>
          </a:xfrm>
        </p:grpSpPr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xmlns="" id="{F27DC443-C24F-4DB5-920E-6C1FDCC3D238}"/>
                </a:ext>
              </a:extLst>
            </p:cNvPr>
            <p:cNvSpPr/>
            <p:nvPr/>
          </p:nvSpPr>
          <p:spPr>
            <a:xfrm>
              <a:off x="9448626" y="2038350"/>
              <a:ext cx="2514600" cy="2514600"/>
            </a:xfrm>
            <a:prstGeom prst="donut">
              <a:avLst>
                <a:gd name="adj" fmla="val 83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xmlns="" id="{97780E55-D8AA-4CB1-B1D7-4B401C3758D4}"/>
                </a:ext>
              </a:extLst>
            </p:cNvPr>
            <p:cNvSpPr/>
            <p:nvPr/>
          </p:nvSpPr>
          <p:spPr>
            <a:xfrm rot="3600000">
              <a:off x="9448626" y="2038350"/>
              <a:ext cx="2514600" cy="2514600"/>
            </a:xfrm>
            <a:prstGeom prst="blockArc">
              <a:avLst>
                <a:gd name="adj1" fmla="val 3837519"/>
                <a:gd name="adj2" fmla="val 6088741"/>
                <a:gd name="adj3" fmla="val 8189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C899965-222F-4ABF-89D1-25693706F7AB}"/>
              </a:ext>
            </a:extLst>
          </p:cNvPr>
          <p:cNvSpPr txBox="1"/>
          <p:nvPr/>
        </p:nvSpPr>
        <p:spPr>
          <a:xfrm>
            <a:off x="9662938" y="2787818"/>
            <a:ext cx="208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10%</a:t>
            </a:r>
            <a:endParaRPr lang="en-US" sz="60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8520AC11-D706-4BBC-9A9C-7E96FAF3FAAC}"/>
              </a:ext>
            </a:extLst>
          </p:cNvPr>
          <p:cNvGrpSpPr/>
          <p:nvPr/>
        </p:nvGrpSpPr>
        <p:grpSpPr>
          <a:xfrm>
            <a:off x="9448624" y="4788067"/>
            <a:ext cx="2514600" cy="830191"/>
            <a:chOff x="9448624" y="4788067"/>
            <a:chExt cx="2514600" cy="83019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5FEA63ED-D1E7-497E-803F-95C87BD78BBD}"/>
                </a:ext>
              </a:extLst>
            </p:cNvPr>
            <p:cNvSpPr txBox="1"/>
            <p:nvPr/>
          </p:nvSpPr>
          <p:spPr>
            <a:xfrm>
              <a:off x="9662937" y="4788067"/>
              <a:ext cx="2085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1C7CBB"/>
                  </a:solidFill>
                  <a:latin typeface="Tw Cen MT" panose="020B0602020104020603" pitchFamily="34" charset="0"/>
                </a:rPr>
                <a:t>IDLE</a:t>
              </a:r>
              <a:endParaRPr lang="en-US" sz="2800" b="1" dirty="0">
                <a:solidFill>
                  <a:srgbClr val="1C7CBB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53FF089-1573-4E74-A600-428C84803D46}"/>
                </a:ext>
              </a:extLst>
            </p:cNvPr>
            <p:cNvSpPr txBox="1"/>
            <p:nvPr/>
          </p:nvSpPr>
          <p:spPr>
            <a:xfrm>
              <a:off x="9448624" y="5218148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A6A6A6"/>
                  </a:solidFill>
                  <a:latin typeface="Tw Cen MT" panose="020B0602020104020603" pitchFamily="34" charset="0"/>
                </a:rPr>
                <a:t>HOUR: 9</a:t>
              </a:r>
              <a:endParaRPr lang="en-US" sz="20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547936" y="64841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E M O T I O N  A N A L Y S I S</a:t>
            </a:r>
          </a:p>
        </p:txBody>
      </p:sp>
    </p:spTree>
    <p:extLst>
      <p:ext uri="{BB962C8B-B14F-4D97-AF65-F5344CB8AC3E}">
        <p14:creationId xmlns:p14="http://schemas.microsoft.com/office/powerpoint/2010/main" val="2317069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25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1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277CEC9-24C9-4B1D-964A-A216786A7724}"/>
              </a:ext>
            </a:extLst>
          </p:cNvPr>
          <p:cNvCxnSpPr/>
          <p:nvPr/>
        </p:nvCxnSpPr>
        <p:spPr>
          <a:xfrm>
            <a:off x="4033779" y="4095484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3822685" y="3989937"/>
            <a:ext cx="211094" cy="211094"/>
            <a:chOff x="1677812" y="4248152"/>
            <a:chExt cx="211094" cy="2110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/>
          <p:nvPr/>
        </p:nvCxnSpPr>
        <p:spPr>
          <a:xfrm>
            <a:off x="6181498" y="4095484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76B67BC-401F-4EA8-8CBE-EEB8DFAA45A7}"/>
              </a:ext>
            </a:extLst>
          </p:cNvPr>
          <p:cNvGrpSpPr/>
          <p:nvPr/>
        </p:nvGrpSpPr>
        <p:grpSpPr>
          <a:xfrm>
            <a:off x="6000692" y="3989937"/>
            <a:ext cx="211094" cy="211094"/>
            <a:chOff x="3855819" y="4248152"/>
            <a:chExt cx="211094" cy="21109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8118123" y="3989937"/>
            <a:ext cx="211094" cy="211094"/>
            <a:chOff x="5973250" y="4248152"/>
            <a:chExt cx="211094" cy="21109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DC71A93-B148-4A8B-B0CA-4AD086FE8D7B}"/>
              </a:ext>
            </a:extLst>
          </p:cNvPr>
          <p:cNvSpPr txBox="1"/>
          <p:nvPr/>
        </p:nvSpPr>
        <p:spPr>
          <a:xfrm>
            <a:off x="2997388" y="4896055"/>
            <a:ext cx="184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Recreational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activities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2778299" y="4181386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IDLE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FB0129A-D09E-4693-96AE-20F4A2C31E42}"/>
              </a:ext>
            </a:extLst>
          </p:cNvPr>
          <p:cNvSpPr txBox="1"/>
          <p:nvPr/>
        </p:nvSpPr>
        <p:spPr>
          <a:xfrm>
            <a:off x="5186866" y="4896055"/>
            <a:ext cx="184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Rescheduled Breaks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4967209" y="4181386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TIRED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60C2261-B057-44FB-B300-F0F52E3F90C0}"/>
              </a:ext>
            </a:extLst>
          </p:cNvPr>
          <p:cNvSpPr txBox="1"/>
          <p:nvPr/>
        </p:nvSpPr>
        <p:spPr>
          <a:xfrm>
            <a:off x="7158841" y="4886044"/>
            <a:ext cx="244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Change in curriculum or timetable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7096348" y="4181386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BORED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3284983" y="2228145"/>
            <a:ext cx="1275682" cy="1275682"/>
            <a:chOff x="3063120" y="1755914"/>
            <a:chExt cx="1275682" cy="1275682"/>
          </a:xfrm>
        </p:grpSpPr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191C1607-C8B7-4B99-9DC5-3321A9E92D49}"/>
              </a:ext>
            </a:extLst>
          </p:cNvPr>
          <p:cNvGrpSpPr/>
          <p:nvPr/>
        </p:nvGrpSpPr>
        <p:grpSpPr>
          <a:xfrm>
            <a:off x="5464303" y="2228145"/>
            <a:ext cx="1275682" cy="1275682"/>
            <a:chOff x="5242440" y="1755914"/>
            <a:chExt cx="1275682" cy="1275682"/>
          </a:xfrm>
        </p:grpSpPr>
        <p:sp>
          <p:nvSpPr>
            <p:cNvPr id="30" name="Teardrop 29">
              <a:extLst>
                <a:ext uri="{FF2B5EF4-FFF2-40B4-BE49-F238E27FC236}">
                  <a16:creationId xmlns:a16="http://schemas.microsoft.com/office/drawing/2014/main" xmlns="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xmlns="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A807BE1-996E-4364-AC05-CAC8C826377C}"/>
              </a:ext>
            </a:extLst>
          </p:cNvPr>
          <p:cNvGrpSpPr/>
          <p:nvPr/>
        </p:nvGrpSpPr>
        <p:grpSpPr>
          <a:xfrm>
            <a:off x="7575044" y="2228145"/>
            <a:ext cx="1275682" cy="1275682"/>
            <a:chOff x="7353181" y="1755914"/>
            <a:chExt cx="1275682" cy="1275682"/>
          </a:xfrm>
        </p:grpSpPr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xmlns="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E8AA9BD-5B28-4BB1-803B-54BB6E1B0DE1}"/>
              </a:ext>
            </a:extLst>
          </p:cNvPr>
          <p:cNvSpPr txBox="1"/>
          <p:nvPr/>
        </p:nvSpPr>
        <p:spPr>
          <a:xfrm>
            <a:off x="2497493" y="171102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 H A N G E 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5653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13419</TotalTime>
  <Words>878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DAGGERSQUARE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Deadpool jr</cp:lastModifiedBy>
  <cp:revision>151</cp:revision>
  <dcterms:created xsi:type="dcterms:W3CDTF">2017-10-30T13:02:30Z</dcterms:created>
  <dcterms:modified xsi:type="dcterms:W3CDTF">2019-09-20T04:04:03Z</dcterms:modified>
</cp:coreProperties>
</file>