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81" r:id="rId4"/>
    <p:sldId id="259" r:id="rId5"/>
    <p:sldId id="266" r:id="rId6"/>
    <p:sldId id="263" r:id="rId7"/>
    <p:sldId id="265" r:id="rId8"/>
    <p:sldId id="257" r:id="rId9"/>
    <p:sldId id="258" r:id="rId10"/>
    <p:sldId id="264" r:id="rId11"/>
    <p:sldId id="280" r:id="rId12"/>
    <p:sldId id="270" r:id="rId13"/>
    <p:sldId id="260" r:id="rId14"/>
    <p:sldId id="267" r:id="rId15"/>
    <p:sldId id="282" r:id="rId16"/>
    <p:sldId id="268" r:id="rId17"/>
    <p:sldId id="261" r:id="rId18"/>
    <p:sldId id="269" r:id="rId19"/>
    <p:sldId id="271" r:id="rId20"/>
    <p:sldId id="279" r:id="rId21"/>
    <p:sldId id="274" r:id="rId22"/>
    <p:sldId id="272" r:id="rId23"/>
    <p:sldId id="275" r:id="rId24"/>
    <p:sldId id="276" r:id="rId25"/>
    <p:sldId id="283" r:id="rId26"/>
    <p:sldId id="278" r:id="rId27"/>
    <p:sldId id="285" r:id="rId28"/>
    <p:sldId id="277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12AE-165B-4764-BA68-05F367A7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83516"/>
            <a:ext cx="8825658" cy="3493865"/>
          </a:xfrm>
        </p:spPr>
        <p:txBody>
          <a:bodyPr/>
          <a:lstStyle/>
          <a:p>
            <a:r>
              <a:rPr lang="en-US" dirty="0"/>
              <a:t>Entanglement and its Verification</a:t>
            </a:r>
            <a:br>
              <a:rPr lang="en-US" dirty="0"/>
            </a:br>
            <a:r>
              <a:rPr lang="en-US" sz="3600" dirty="0"/>
              <a:t>NYC Quantum Meetup</a:t>
            </a:r>
            <a:br>
              <a:rPr lang="en-US" sz="3600" dirty="0"/>
            </a:br>
            <a:r>
              <a:rPr lang="en-US" sz="3600" dirty="0"/>
              <a:t>9/19/2017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8E49F-6E4E-401E-A10B-6A769599B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 How I learned to Stop Worrying and love NON-Local Theories</a:t>
            </a:r>
          </a:p>
          <a:p>
            <a:r>
              <a:rPr lang="en-US" dirty="0"/>
              <a:t>Muir </a:t>
            </a:r>
            <a:r>
              <a:rPr lang="en-US" dirty="0" err="1"/>
              <a:t>Kumph</a:t>
            </a:r>
            <a:r>
              <a:rPr lang="en-US" dirty="0"/>
              <a:t> </a:t>
            </a:r>
          </a:p>
          <a:p>
            <a:r>
              <a:rPr lang="en-US" dirty="0"/>
              <a:t>IBM Research 2017</a:t>
            </a:r>
          </a:p>
        </p:txBody>
      </p:sp>
    </p:spTree>
    <p:extLst>
      <p:ext uri="{BB962C8B-B14F-4D97-AF65-F5344CB8AC3E}">
        <p14:creationId xmlns:p14="http://schemas.microsoft.com/office/powerpoint/2010/main" val="417539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6896-86C3-42CC-AF18-0603F032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E1D9F-2768-4D00-9FBD-0022EBCFD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499"/>
                <a:ext cx="8761412" cy="37889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measurement of qubits is probabilistic </a:t>
                </a:r>
              </a:p>
              <a:p>
                <a:pPr lvl="1"/>
                <a:r>
                  <a:rPr lang="en-US" dirty="0"/>
                  <a:t>a useful quantity is the average (or expected value) of an infinite series of measurements </a:t>
                </a:r>
                <a:r>
                  <a:rPr lang="mr-IN" dirty="0"/>
                  <a:t>–</a:t>
                </a:r>
                <a:r>
                  <a:rPr lang="en-US" dirty="0"/>
                  <a:t> or ensemble of identical quantum states (see Ergodic theorem)</a:t>
                </a:r>
              </a:p>
              <a:p>
                <a:endParaRPr lang="en-US" dirty="0"/>
              </a:p>
              <a:p>
                <a:r>
                  <a:rPr lang="en-US" dirty="0"/>
                  <a:t>define a measurement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=|0〉〈0|−|1〉〈1|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algebra: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expectation of this operator acting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gives the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or with linear algebra: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E1D9F-2768-4D00-9FBD-0022EBCFD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499"/>
                <a:ext cx="8761412" cy="3788911"/>
              </a:xfrm>
              <a:blipFill>
                <a:blip r:embed="rId2"/>
                <a:stretch>
                  <a:fillRect l="-70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0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64B-1F52-4D5A-829E-13993F19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E87EE-8728-4643-A2B4-995E2176B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=|0〉〈0|−|1〉〈1|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+⟩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remember to keep order of bras and </a:t>
                </a:r>
                <a:r>
                  <a:rPr lang="en-US" dirty="0" err="1"/>
                  <a:t>kets</a:t>
                </a:r>
                <a:r>
                  <a:rPr lang="en-US" dirty="0"/>
                  <a:t>!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i="1">
                        <a:latin typeface="Cambria Math" charset="0"/>
                      </a:rPr>
                      <m:t>0〉〈0|−|1〉〈1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|)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+⟨1|)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i="1">
                        <a:latin typeface="Cambria Math" charset="0"/>
                      </a:rPr>
                      <m:t>0〉〈0|−|1〉〈1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|)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E87EE-8728-4643-A2B4-995E2176B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1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7434-946D-4576-B14A-66B070CF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Bloch Sphere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8D5CF-7FE8-43B8-9BE3-A8CBA71DC4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167" y="2603500"/>
                <a:ext cx="8761412" cy="3416300"/>
              </a:xfrm>
            </p:spPr>
            <p:txBody>
              <a:bodyPr/>
              <a:lstStyle/>
              <a:p>
                <a:r>
                  <a:rPr lang="en-US" dirty="0"/>
                  <a:t>qubit state can be depicted on Bloch sphere</a:t>
                </a:r>
              </a:p>
              <a:p>
                <a:r>
                  <a:rPr lang="en-US" dirty="0"/>
                  <a:t>state is represented by the point at the surface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state is pointing straight up</a:t>
                </a:r>
              </a:p>
              <a:p>
                <a:pPr lvl="1"/>
                <a:r>
                  <a:rPr lang="en-US" dirty="0"/>
                  <a:t>its projection along the z axis is equal to 1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state is pointing straight down</a:t>
                </a:r>
              </a:p>
              <a:p>
                <a:pPr lvl="1"/>
                <a:r>
                  <a:rPr lang="en-US" dirty="0"/>
                  <a:t>its projection along the z axis is equal to -1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8D5CF-7FE8-43B8-9BE3-A8CBA71DC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167" y="2603500"/>
                <a:ext cx="8761412" cy="3416300"/>
              </a:xfrm>
              <a:blipFill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4F2908B-E6F8-414E-9B82-3D5A348A9CA4}"/>
              </a:ext>
            </a:extLst>
          </p:cNvPr>
          <p:cNvGrpSpPr/>
          <p:nvPr/>
        </p:nvGrpSpPr>
        <p:grpSpPr>
          <a:xfrm>
            <a:off x="5763591" y="2310431"/>
            <a:ext cx="5034281" cy="3813561"/>
            <a:chOff x="5763591" y="2310431"/>
            <a:chExt cx="5034281" cy="38135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82160E-FD54-4039-81CF-63E30EECCDD7}"/>
                </a:ext>
              </a:extLst>
            </p:cNvPr>
            <p:cNvGrpSpPr/>
            <p:nvPr/>
          </p:nvGrpSpPr>
          <p:grpSpPr>
            <a:xfrm>
              <a:off x="5763591" y="2310431"/>
              <a:ext cx="4618363" cy="3628895"/>
              <a:chOff x="5739448" y="2332607"/>
              <a:chExt cx="4618363" cy="362889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C831AF7-9841-4921-BEB0-800F354C6800}"/>
                  </a:ext>
                </a:extLst>
              </p:cNvPr>
              <p:cNvGrpSpPr/>
              <p:nvPr/>
            </p:nvGrpSpPr>
            <p:grpSpPr>
              <a:xfrm>
                <a:off x="6965113" y="2332607"/>
                <a:ext cx="3392698" cy="3628895"/>
                <a:chOff x="6965113" y="2332607"/>
                <a:chExt cx="3392698" cy="362889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DDD75D04-1EB1-460C-B6A2-57FA68FEFC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65113" y="2499308"/>
                  <a:ext cx="3392698" cy="3462194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FDE889D7-FD7B-4472-9993-31C2F8C46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6320" y="2332607"/>
                      <a:ext cx="53303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FDE889D7-FD7B-4472-9993-31C2F8C46F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6320" y="2332607"/>
                      <a:ext cx="533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BB5A8DE-2A34-47EE-92B0-3A67455A7FDF}"/>
                      </a:ext>
                    </a:extLst>
                  </p:cNvPr>
                  <p:cNvSpPr/>
                  <p:nvPr/>
                </p:nvSpPr>
                <p:spPr>
                  <a:xfrm>
                    <a:off x="5739448" y="5330604"/>
                    <a:ext cx="1508233" cy="50039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BB5A8DE-2A34-47EE-92B0-3A67455A7F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448" y="5330604"/>
                    <a:ext cx="1508233" cy="50039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419" b="-24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8F17A74-3B74-422D-BF29-3DE68EF7C523}"/>
                    </a:ext>
                  </a:extLst>
                </p:cNvPr>
                <p:cNvSpPr/>
                <p:nvPr/>
              </p:nvSpPr>
              <p:spPr>
                <a:xfrm>
                  <a:off x="8621396" y="3227978"/>
                  <a:ext cx="2176476" cy="6506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8F17A74-3B74-422D-BF29-3DE68EF7C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396" y="3227978"/>
                  <a:ext cx="2176476" cy="6506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2875A09-0E95-45A8-B3B2-70EFE89901B2}"/>
                    </a:ext>
                  </a:extLst>
                </p:cNvPr>
                <p:cNvSpPr/>
                <p:nvPr/>
              </p:nvSpPr>
              <p:spPr>
                <a:xfrm>
                  <a:off x="8128432" y="5754660"/>
                  <a:ext cx="5330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2875A09-0E95-45A8-B3B2-70EFE89901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32" y="5754660"/>
                  <a:ext cx="5330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2356760-D5DD-42B7-A3C0-EF15C33057E1}"/>
                    </a:ext>
                  </a:extLst>
                </p:cNvPr>
                <p:cNvSpPr/>
                <p:nvPr/>
              </p:nvSpPr>
              <p:spPr>
                <a:xfrm>
                  <a:off x="8355902" y="3491035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2356760-D5DD-42B7-A3C0-EF15C33057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902" y="3491035"/>
                  <a:ext cx="38536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3C6B778-3F99-4E8D-B33C-3C6E6408EBE7}"/>
                    </a:ext>
                  </a:extLst>
                </p:cNvPr>
                <p:cNvSpPr/>
                <p:nvPr/>
              </p:nvSpPr>
              <p:spPr>
                <a:xfrm>
                  <a:off x="8137765" y="4371152"/>
                  <a:ext cx="4108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3C6B778-3F99-4E8D-B33C-3C6E6408E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765" y="4371152"/>
                  <a:ext cx="41081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901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343C-CCA8-41BC-A50C-CD9C849E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Qubit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B317D-BAC5-49AE-8E59-A3797E899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GHZ (Greenberger-Horne-</a:t>
                </a:r>
                <a:r>
                  <a:rPr lang="en-US" dirty="0" err="1"/>
                  <a:t>Zeilinger</a:t>
                </a:r>
                <a:r>
                  <a:rPr lang="en-US" dirty="0"/>
                  <a:t>) state: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|000〉−|111〉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Or if you prefer linear algebra: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B317D-BAC5-49AE-8E59-A3797E899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06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A886-B321-4AEE-82D5-7D11C32A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of Single Qubit in GHZ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CF751-9B35-49B4-8D74-62787FBFB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194" y="2454910"/>
                <a:ext cx="10400775" cy="39344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To avoid measuring a qubit, use the identity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=|0〉〈0|+|1〉〈1|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expectation value of first qubit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〈000|−〈111|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|000〉−|111〉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=0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|000〉〈000|+|001〉〈001|+|010〉〈010|+|011〉〈011|−|100〉〈100|−|101〉〈101|−|110〉〈110|−|111〉〈111|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 algebra: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8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mr>
                    </m:m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2CF751-9B35-49B4-8D74-62787FBFB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194" y="2454910"/>
                <a:ext cx="10400775" cy="3934460"/>
              </a:xfrm>
              <a:blipFill rotWithShape="0">
                <a:blip r:embed="rId2"/>
                <a:stretch>
                  <a:fillRect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45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3E4F-D174-4854-96B4-9B29AC81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14B72-5066-479D-BE46-FE87645CF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the expectation value of first qubit: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〈000|−〈111|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|000〉−|111〉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=0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|000〉〈000|+|001〉〈001|+|010〉〈010|+|011〉〈011|−|100〉〈100|−|101〉〈101|−|110〉〈110|−|111〉〈111|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14B72-5066-479D-BE46-FE87645CF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78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1E0B-F683-424B-A651-9B6817FF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83" y="745068"/>
            <a:ext cx="8761413" cy="1175172"/>
          </a:xfrm>
        </p:spPr>
        <p:txBody>
          <a:bodyPr/>
          <a:lstStyle/>
          <a:p>
            <a:r>
              <a:rPr lang="en-US" dirty="0"/>
              <a:t>Expectation Values of Parity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707C8-1E6E-41D7-AB98-C8631C9B4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Multiply operators together: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linear algebra (Tensor Product)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707C8-1E6E-41D7-AB98-C8631C9B4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21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0334-C98D-436B-9342-A878710D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or Combined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5663AA8-7AB5-4B31-B21F-178B3C290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8761412" cy="38224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measuring the parity of the GHZ state in the Z basis now simplifies to: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000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111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000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111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linear algebra notation:</a:t>
                </a:r>
              </a:p>
              <a:p>
                <a:pPr lvl="1"/>
                <a:r>
                  <a:rPr lang="en-US" dirty="0"/>
                  <a:t>(1/2)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(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8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e>
                      </m:mr>
                    </m:m>
                    <m:r>
                      <a:rPr lang="en-US" i="1">
                        <a:latin typeface="Cambria Math" charset="0"/>
                      </a:rPr>
                      <m:t>)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5663AA8-7AB5-4B31-B21F-178B3C290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8761412" cy="3822467"/>
              </a:xfrm>
              <a:blipFill>
                <a:blip r:embed="rId2"/>
                <a:stretch>
                  <a:fillRect l="-13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73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8BE0-7E18-4553-AB87-4167C88E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in Other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AFC66-78AE-4D92-B775-99C58D4EB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442" y="2499308"/>
                <a:ext cx="8761412" cy="34163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can measure in the + basis (also called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basis)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/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|1〉〈0|+|0〉〈1|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𝒴</m:t>
                        </m:r>
                      </m:e>
                      <m:sub/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ⅈ|1〉〈0|−ⅈ|0〉〈1|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AFC66-78AE-4D92-B775-99C58D4EB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442" y="2499308"/>
                <a:ext cx="8761412" cy="3416300"/>
              </a:xfrm>
              <a:blipFill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E98C96C-7424-431A-8D50-3DCE850CF429}"/>
              </a:ext>
            </a:extLst>
          </p:cNvPr>
          <p:cNvGrpSpPr/>
          <p:nvPr/>
        </p:nvGrpSpPr>
        <p:grpSpPr>
          <a:xfrm>
            <a:off x="6161156" y="2499308"/>
            <a:ext cx="5034281" cy="3813561"/>
            <a:chOff x="5763591" y="2310431"/>
            <a:chExt cx="5034281" cy="38135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1382EC-232A-49EF-B7E6-D38815FCB24D}"/>
                </a:ext>
              </a:extLst>
            </p:cNvPr>
            <p:cNvGrpSpPr/>
            <p:nvPr/>
          </p:nvGrpSpPr>
          <p:grpSpPr>
            <a:xfrm>
              <a:off x="5763591" y="2310431"/>
              <a:ext cx="4618363" cy="3628895"/>
              <a:chOff x="5739448" y="2332607"/>
              <a:chExt cx="4618363" cy="362889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7A12C70-DB15-4F1A-A090-9EEBCFBA4773}"/>
                  </a:ext>
                </a:extLst>
              </p:cNvPr>
              <p:cNvGrpSpPr/>
              <p:nvPr/>
            </p:nvGrpSpPr>
            <p:grpSpPr>
              <a:xfrm>
                <a:off x="6965113" y="2332607"/>
                <a:ext cx="3392698" cy="3628895"/>
                <a:chOff x="6965113" y="2332607"/>
                <a:chExt cx="3392698" cy="3628895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3A966EE3-D4CA-42ED-9A49-226E053437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65113" y="2499308"/>
                  <a:ext cx="3392698" cy="3462194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0819324E-A209-4A83-BE12-DE56AE1D3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6320" y="2332607"/>
                      <a:ext cx="53303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0819324E-A209-4A83-BE12-DE56AE1D38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6320" y="2332607"/>
                      <a:ext cx="533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EF52FD2-142D-4665-9E04-F9AD44A101B1}"/>
                      </a:ext>
                    </a:extLst>
                  </p:cNvPr>
                  <p:cNvSpPr/>
                  <p:nvPr/>
                </p:nvSpPr>
                <p:spPr>
                  <a:xfrm>
                    <a:off x="5739448" y="5330604"/>
                    <a:ext cx="1508233" cy="50039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EF52FD2-142D-4665-9E04-F9AD44A101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448" y="5330604"/>
                    <a:ext cx="1508233" cy="50039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429" b="-24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CD9EC87-4827-4347-A15E-7CBCBAB376F1}"/>
                    </a:ext>
                  </a:extLst>
                </p:cNvPr>
                <p:cNvSpPr/>
                <p:nvPr/>
              </p:nvSpPr>
              <p:spPr>
                <a:xfrm>
                  <a:off x="8621396" y="3227978"/>
                  <a:ext cx="2176476" cy="6506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CD9EC87-4827-4347-A15E-7CBCBAB376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396" y="3227978"/>
                  <a:ext cx="2176476" cy="6506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9949CB5-3961-43DD-B744-0A9A5EF80B2C}"/>
                    </a:ext>
                  </a:extLst>
                </p:cNvPr>
                <p:cNvSpPr/>
                <p:nvPr/>
              </p:nvSpPr>
              <p:spPr>
                <a:xfrm>
                  <a:off x="8128432" y="5754660"/>
                  <a:ext cx="5330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9949CB5-3961-43DD-B744-0A9A5EF80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32" y="5754660"/>
                  <a:ext cx="5330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10F97AB-6B2C-4F92-BD54-A012ECBAF8AC}"/>
                    </a:ext>
                  </a:extLst>
                </p:cNvPr>
                <p:cNvSpPr/>
                <p:nvPr/>
              </p:nvSpPr>
              <p:spPr>
                <a:xfrm>
                  <a:off x="8355902" y="3491035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10F97AB-6B2C-4F92-BD54-A012ECBAF8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902" y="3491035"/>
                  <a:ext cx="38536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5FC6D4C-3170-429C-B232-1594FC4FD7D4}"/>
                    </a:ext>
                  </a:extLst>
                </p:cNvPr>
                <p:cNvSpPr/>
                <p:nvPr/>
              </p:nvSpPr>
              <p:spPr>
                <a:xfrm>
                  <a:off x="8137765" y="4371152"/>
                  <a:ext cx="4108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5FC6D4C-3170-429C-B232-1594FC4FD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765" y="4371152"/>
                  <a:ext cx="41081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820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CD4F-9147-4DF5-8AB9-027CA5C1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Measurements of the GHZ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5021A-B31E-4CF3-8E2B-43AE863EE0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following measurements on a GHZ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instance: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−|111〉〈000|+|110〉〈001|+|101〉〈010|−|100〉〈011|−|011〉〈100|+|010〉〈101|+|001〉〈110|−|000〉〈111|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〈000|−〈111|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|000〉−|111〉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=1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95021A-B31E-4CF3-8E2B-43AE863EE0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 b="-7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3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F651-0D1B-4164-B07B-71D88D6A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Entanglement is the ‘Magic’ of Quantum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9011-DE41-43C9-94E1-1C142A101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411915" cy="2790621"/>
          </a:xfrm>
        </p:spPr>
        <p:txBody>
          <a:bodyPr>
            <a:normAutofit/>
          </a:bodyPr>
          <a:lstStyle/>
          <a:p>
            <a:r>
              <a:rPr lang="en-US" dirty="0"/>
              <a:t>there is no end of weird and ‘new age’ descriptions</a:t>
            </a:r>
          </a:p>
          <a:p>
            <a:pPr lvl="1"/>
            <a:r>
              <a:rPr lang="en-US" dirty="0"/>
              <a:t>all particles in the universe are connected</a:t>
            </a:r>
          </a:p>
          <a:p>
            <a:pPr lvl="1"/>
            <a:r>
              <a:rPr lang="en-US" dirty="0"/>
              <a:t>spooky action at a distance (Einstein)</a:t>
            </a:r>
          </a:p>
          <a:p>
            <a:r>
              <a:rPr lang="en-US" dirty="0"/>
              <a:t>seems to be needed for exponential speed-up</a:t>
            </a:r>
          </a:p>
          <a:p>
            <a:r>
              <a:rPr lang="en-US" dirty="0"/>
              <a:t>today we do it with math</a:t>
            </a:r>
          </a:p>
          <a:p>
            <a:r>
              <a:rPr lang="en-US" dirty="0"/>
              <a:t>for a thorough review – see </a:t>
            </a:r>
            <a:r>
              <a:rPr lang="en-US" dirty="0" err="1"/>
              <a:t>Horodecki</a:t>
            </a:r>
            <a:r>
              <a:rPr lang="en-US" dirty="0"/>
              <a:t> et. 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2A6DF-6A6A-47DE-A3D6-BF02F19A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211" y="2965610"/>
            <a:ext cx="5068016" cy="3444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867D3-1E9F-47CD-8F99-9FADDE22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75" y="5142155"/>
            <a:ext cx="6664783" cy="11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8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Hidden Variable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imagine there are three people who are given different colored balls, say red green and blue</a:t>
            </a:r>
          </a:p>
          <a:p>
            <a:r>
              <a:rPr lang="en-US" dirty="0"/>
              <a:t>without looking at the balls are put into their pockets and they walk far away from each other</a:t>
            </a:r>
          </a:p>
          <a:p>
            <a:r>
              <a:rPr lang="en-US" dirty="0"/>
              <a:t>there is an unknown assignment of the colored balls and the people (reality)</a:t>
            </a:r>
          </a:p>
          <a:p>
            <a:r>
              <a:rPr lang="en-US" dirty="0"/>
              <a:t>if you ask one person to take out a ball and tell you the color, then the colors of the other balls don’t change (local)</a:t>
            </a:r>
          </a:p>
          <a:p>
            <a:endParaRPr lang="en-US" dirty="0"/>
          </a:p>
          <a:p>
            <a:r>
              <a:rPr lang="en-US" dirty="0"/>
              <a:t>measuring in different basis could be thought of as asking different questions about the balls </a:t>
            </a:r>
            <a:r>
              <a:rPr lang="mr-IN" dirty="0"/>
              <a:t>–</a:t>
            </a:r>
            <a:r>
              <a:rPr lang="en-US" dirty="0"/>
              <a:t> like how big is it, or what is it made of?</a:t>
            </a:r>
          </a:p>
        </p:txBody>
      </p:sp>
    </p:spTree>
    <p:extLst>
      <p:ext uri="{BB962C8B-B14F-4D97-AF65-F5344CB8AC3E}">
        <p14:creationId xmlns:p14="http://schemas.microsoft.com/office/powerpoint/2010/main" val="2022204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0948-746C-4CEF-ADFD-C4A7CCC2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68716"/>
            <a:ext cx="8761413" cy="1243752"/>
          </a:xfrm>
        </p:spPr>
        <p:txBody>
          <a:bodyPr/>
          <a:lstStyle/>
          <a:p>
            <a:r>
              <a:rPr lang="en-US" dirty="0"/>
              <a:t>Locality and Reality </a:t>
            </a:r>
            <a:r>
              <a:rPr lang="en-US"/>
              <a:t>of Multi-qubit Systems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0E51-0465-422B-8296-53465A9A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about to disprove this!  </a:t>
            </a:r>
            <a:r>
              <a:rPr lang="en-US" b="1" dirty="0"/>
              <a:t>Proof by contradiction</a:t>
            </a:r>
          </a:p>
          <a:p>
            <a:r>
              <a:rPr lang="en-US" dirty="0"/>
              <a:t>there should be some sort of hidden value which is revealed by measurement (reality)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measurement of say qubit 1 should not change the hidden value of another qubit (locality)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62194E-4A0F-4967-8238-97F8CB7F27E7}"/>
              </a:ext>
            </a:extLst>
          </p:cNvPr>
          <p:cNvSpPr/>
          <p:nvPr/>
        </p:nvSpPr>
        <p:spPr>
          <a:xfrm>
            <a:off x="3582099" y="4320330"/>
            <a:ext cx="520118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A4DD59-898C-43EC-8A96-14A1C672243B}"/>
              </a:ext>
            </a:extLst>
          </p:cNvPr>
          <p:cNvSpPr/>
          <p:nvPr/>
        </p:nvSpPr>
        <p:spPr>
          <a:xfrm>
            <a:off x="5154132" y="4320330"/>
            <a:ext cx="520118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F2717C-1B08-4FB7-A46A-6AB63B5C3123}"/>
              </a:ext>
            </a:extLst>
          </p:cNvPr>
          <p:cNvSpPr/>
          <p:nvPr/>
        </p:nvSpPr>
        <p:spPr>
          <a:xfrm>
            <a:off x="6793276" y="4320330"/>
            <a:ext cx="520118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71800" y="4171950"/>
            <a:ext cx="400050" cy="39166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10799" y="3942318"/>
                <a:ext cx="561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99" y="3942318"/>
                <a:ext cx="561051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36667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824960" y="3942318"/>
                <a:ext cx="515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960" y="3942318"/>
                <a:ext cx="5152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5335180" y="4126984"/>
            <a:ext cx="678139" cy="589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64214" y="4126984"/>
            <a:ext cx="579129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482656" y="3900816"/>
                <a:ext cx="515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56" y="3900816"/>
                <a:ext cx="51520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56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CDCE-70C3-4251-8B4A-6E5C0C83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Real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06D40-EFA8-4351-BF6E-1F099DE89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should be able to replace the qubit operators with the hidden (real) value of the measurement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if these measurements were performed on locally independent qubits, then we could vary the measurements on the other qubits without modifying the result of the one in question.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06D40-EFA8-4351-BF6E-1F099DE89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0147FB-61D2-4BBF-A2CB-9E12CD22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088" y="5146224"/>
            <a:ext cx="5126747" cy="1572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951070-0B66-4833-A0F2-65E8D723FA6F}"/>
              </a:ext>
            </a:extLst>
          </p:cNvPr>
          <p:cNvSpPr/>
          <p:nvPr/>
        </p:nvSpPr>
        <p:spPr>
          <a:xfrm>
            <a:off x="1154953" y="6019800"/>
            <a:ext cx="5444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200" dirty="0" err="1"/>
              <a:t>Mermin</a:t>
            </a:r>
            <a:r>
              <a:rPr lang="en-US" sz="1200" dirty="0"/>
              <a:t>, N. D. (1990). What’s wrong with these elements of reality? </a:t>
            </a:r>
            <a:r>
              <a:rPr lang="en-US" sz="1200" i="1" dirty="0"/>
              <a:t>Physics Today</a:t>
            </a:r>
            <a:r>
              <a:rPr lang="en-US" sz="1200" dirty="0"/>
              <a:t>, </a:t>
            </a:r>
            <a:r>
              <a:rPr lang="en-US" sz="1200" i="1" dirty="0"/>
              <a:t>43</a:t>
            </a:r>
            <a:r>
              <a:rPr lang="en-US" sz="1200" dirty="0"/>
              <a:t>(6), 9–11. https://doi.org/10.1063/1.2810588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6037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CDCE-70C3-4251-8B4A-6E5C0C83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Measurements of Local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06D40-EFA8-4351-BF6E-1F099DE89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340528"/>
                <a:ext cx="8761412" cy="3657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measurement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return either -1 or 1,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(from quantum theory)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(from quantum theory)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(from quantum theory)</a:t>
                </a:r>
              </a:p>
              <a:p>
                <a:pPr lvl="1"/>
                <a:r>
                  <a:rPr lang="en-US" dirty="0"/>
                  <a:t>------------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 should then equal 1 (from local realism)</a:t>
                </a:r>
              </a:p>
              <a:p>
                <a:r>
                  <a:rPr lang="en-US" dirty="0"/>
                  <a:t>multiply through the columns to get the bottom row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06D40-EFA8-4351-BF6E-1F099DE89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340528"/>
                <a:ext cx="8761412" cy="3657600"/>
              </a:xfrm>
              <a:blipFill>
                <a:blip r:embed="rId2"/>
                <a:stretch>
                  <a:fillRect l="-139"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74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1AE7-2E38-43CB-9783-781B2CEC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Measurements of Local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3DB86-89FB-4E77-A790-878126606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But measurements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don’t return 1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|111〉〈000|+|110〉〈001|+|101〉〈010|+|100〉〈011|+|011〉〈100|+|010〉〈101|+|001〉〈110|+|000〉〈111|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〈000|−〈111|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|000〉−|111〉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= -1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33DB86-89FB-4E77-A790-878126606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16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7A91-32B1-41FC-BB80-79FCC409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65BC2-0A7D-461D-87D2-E266759A3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compute the expected value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measurement on the GHZ state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|111〉〈000|+|110〉〈001|+|101〉〈010|+|100〉〈011|+|011〉〈100|+|010〉〈101|+|001〉〈110|+|000〉〈111|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|000〉−|111〉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65BC2-0A7D-461D-87D2-E266759A3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439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0DCD-C9FE-49C4-808B-40A38B6C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or Locality?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8871-0ACA-4C8B-BF42-B894D845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theory of a GHZ state along with the assumptions of reality and locality lead to a contradiction</a:t>
            </a:r>
          </a:p>
          <a:p>
            <a:r>
              <a:rPr lang="en-US" dirty="0"/>
              <a:t>quantum theory: seems to be right</a:t>
            </a:r>
          </a:p>
          <a:p>
            <a:r>
              <a:rPr lang="en-US" dirty="0"/>
              <a:t>reality: a cherished concept – that there is one common reality for us all – independent of observation made</a:t>
            </a:r>
          </a:p>
          <a:p>
            <a:r>
              <a:rPr lang="en-US" dirty="0"/>
              <a:t>locality: has to go</a:t>
            </a:r>
          </a:p>
          <a:p>
            <a:pPr lvl="1"/>
            <a:r>
              <a:rPr lang="en-US" dirty="0"/>
              <a:t>measurements on one part of a quantum system can change the other parts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636447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0384-E202-4419-A8A4-CBC370ED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less than 3 qubits?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A5FE-D6EA-450F-8C63-07F5F9B6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GHZ states can be hard to create</a:t>
            </a:r>
          </a:p>
          <a:p>
            <a:r>
              <a:rPr lang="en-US" dirty="0"/>
              <a:t>2 qubits are sufficient to demonstrate entanglement</a:t>
            </a:r>
          </a:p>
          <a:p>
            <a:r>
              <a:rPr lang="en-US" dirty="0"/>
              <a:t>Bell first notice this in 1969</a:t>
            </a:r>
          </a:p>
          <a:p>
            <a:r>
              <a:rPr lang="en-US" dirty="0" err="1"/>
              <a:t>Clauser</a:t>
            </a:r>
            <a:r>
              <a:rPr lang="en-US" dirty="0"/>
              <a:t>, Horne, </a:t>
            </a:r>
            <a:r>
              <a:rPr lang="en-US" dirty="0" err="1"/>
              <a:t>Shimony</a:t>
            </a:r>
            <a:r>
              <a:rPr lang="en-US" dirty="0"/>
              <a:t> and Holt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2F4D8-1517-44DA-85D3-3FB7A66A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78" y="3567525"/>
            <a:ext cx="5155435" cy="2757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997DA-43E0-496B-92B2-A2EE1C937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60" y="4458148"/>
            <a:ext cx="5571318" cy="18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1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B5A5-5062-4477-A87F-06C9343A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Bell/CHSH Inequalities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0F66A-D952-4279-87EC-A0B1D4CD0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show a violation of local realism with just two qubits using statistics of the joint expectation value</a:t>
                </a:r>
              </a:p>
              <a:p>
                <a:r>
                  <a:rPr lang="en-US" dirty="0"/>
                  <a:t>in classical statistics, the joint expected value of the product of two measurements A and B is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𝜆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charset="0"/>
                      </a:rPr>
                      <m:t>𝑑</m:t>
                    </m:r>
                    <m:r>
                      <a:rPr lang="en-US" i="1">
                        <a:latin typeface="Cambria Math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/>
                  <a:t> are settings for the measurements (like the measurement basis angle)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are the average values of the measurements depending upon the settings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a hidden unknown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is the probability distribution of the unknown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C0F66A-D952-4279-87EC-A0B1D4CD0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511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FEC7-1392-4E1F-ABE8-CE971796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Functions (PDF)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DD46A-92B9-4734-AF74-BC64CB4F9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924213"/>
                <a:ext cx="7846749" cy="3095586"/>
              </a:xfrm>
            </p:spPr>
            <p:txBody>
              <a:bodyPr/>
              <a:lstStyle/>
              <a:p>
                <a:r>
                  <a:rPr lang="en-US" dirty="0"/>
                  <a:t>The probability of all possible values of the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must be 1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DD46A-92B9-4734-AF74-BC64CB4F9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924213"/>
                <a:ext cx="7846749" cy="3095586"/>
              </a:xfrm>
              <a:blipFill>
                <a:blip r:embed="rId2"/>
                <a:stretch>
                  <a:fillRect l="-155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7B18B4-6BB0-47B3-955D-FAFBBE6F6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594" y="3459689"/>
            <a:ext cx="4199939" cy="31499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1E9AAA-61B8-4D46-9842-95C15CAAEA12}"/>
              </a:ext>
            </a:extLst>
          </p:cNvPr>
          <p:cNvCxnSpPr/>
          <p:nvPr/>
        </p:nvCxnSpPr>
        <p:spPr>
          <a:xfrm flipH="1">
            <a:off x="6231467" y="3781778"/>
            <a:ext cx="2483555" cy="116275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191A2F-47FB-4A13-AD4F-504DA19C5777}"/>
                  </a:ext>
                </a:extLst>
              </p:cNvPr>
              <p:cNvSpPr txBox="1"/>
              <p:nvPr/>
            </p:nvSpPr>
            <p:spPr>
              <a:xfrm>
                <a:off x="8780354" y="3539182"/>
                <a:ext cx="31714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probability of finding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between a and b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191A2F-47FB-4A13-AD4F-504DA19C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54" y="3539182"/>
                <a:ext cx="3171475" cy="646331"/>
              </a:xfrm>
              <a:prstGeom prst="rect">
                <a:avLst/>
              </a:prstGeom>
              <a:blipFill>
                <a:blip r:embed="rId4"/>
                <a:stretch>
                  <a:fillRect l="-153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6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5E6E-E1DE-4392-87CD-F6D2B125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Entanglement Verification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6E8F-A20D-40FA-B2A2-B2CAD1B8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0645"/>
            <a:ext cx="9892491" cy="4058816"/>
          </a:xfrm>
        </p:spPr>
        <p:txBody>
          <a:bodyPr>
            <a:normAutofit/>
          </a:bodyPr>
          <a:lstStyle/>
          <a:p>
            <a:r>
              <a:rPr lang="en-US" dirty="0"/>
              <a:t>entanglement is necessary (but not sufficient) for an exponential speed-up</a:t>
            </a:r>
          </a:p>
          <a:p>
            <a:r>
              <a:rPr lang="en-US" dirty="0"/>
              <a:t>otherwise, the machine cannot be what I would call a ‘Quantum Computer’</a:t>
            </a:r>
          </a:p>
          <a:p>
            <a:r>
              <a:rPr lang="en-US" dirty="0" err="1"/>
              <a:t>eg</a:t>
            </a:r>
            <a:r>
              <a:rPr lang="en-US" dirty="0"/>
              <a:t>. D-wave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at best </a:t>
            </a:r>
            <a:r>
              <a:rPr lang="en-US" dirty="0"/>
              <a:t>it looks like D-Wave built an 8 qubit quantum </a:t>
            </a:r>
            <a:r>
              <a:rPr lang="en-US" dirty="0" err="1"/>
              <a:t>annealer</a:t>
            </a:r>
            <a:endParaRPr lang="en-US" dirty="0"/>
          </a:p>
          <a:p>
            <a:r>
              <a:rPr lang="en-US" dirty="0"/>
              <a:t>thousand of qubits are just bits if no entanglement can be demonstrated</a:t>
            </a:r>
          </a:p>
          <a:p>
            <a:r>
              <a:rPr lang="en-US" dirty="0"/>
              <a:t>when companies claim large numbers of qubits, check to see if they are entangled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4DA57-C12E-4936-AA1B-D9E37E99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33" y="3266102"/>
            <a:ext cx="7294498" cy="16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81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C2FC-DEFB-4199-AB89-52AFF35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Expectation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45E04-1A95-43B0-8F12-0D685216F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10256384" cy="34163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are the results of measurements on the qubits so,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difference between two expectation values with different settings: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[1±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[1±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45E04-1A95-43B0-8F12-0D685216F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10256384" cy="3416300"/>
              </a:xfrm>
              <a:blipFill>
                <a:blip r:embed="rId2"/>
                <a:stretch>
                  <a:fillRect l="-119" t="-15865" b="-11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2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1F1D-2A67-4C18-8481-5D65C6C0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Expectation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5F3C9-E3A8-41A4-8E5C-B86BCFAC7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248" y="2603499"/>
                <a:ext cx="11756571" cy="3965251"/>
              </a:xfrm>
            </p:spPr>
            <p:txBody>
              <a:bodyPr/>
              <a:lstStyle/>
              <a:p>
                <a:r>
                  <a:rPr lang="en-US" dirty="0"/>
                  <a:t>for any numbers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+|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[1±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[1±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1±</m:t>
                            </m:r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|+|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1±</m:t>
                            </m:r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[1±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[1±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are both positive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|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1±</m:t>
                            </m:r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bar>
                                  <m:ba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|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1±</m:t>
                                </m:r>
                                <m:bar>
                                  <m:ba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bar>
                                  <m:ba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|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1±</m:t>
                            </m:r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1±</m:t>
                                </m:r>
                                <m:bar>
                                  <m:ba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bar>
                                  <m:ba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E5F3C9-E3A8-41A4-8E5C-B86BCFAC7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248" y="2603499"/>
                <a:ext cx="11756571" cy="3965251"/>
              </a:xfrm>
              <a:blipFill rotWithShape="0">
                <a:blip r:embed="rId2"/>
                <a:stretch>
                  <a:fillRect l="-104" t="-8756" b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332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B50A-EA92-4655-BF1E-11CA6EA9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CHSH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50EA5-BF29-455D-B5EE-28DC1E799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868" y="2603500"/>
                <a:ext cx="10646229" cy="3416300"/>
              </a:xfrm>
            </p:spPr>
            <p:txBody>
              <a:bodyPr/>
              <a:lstStyle/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|≤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1±</m:t>
                            </m:r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1±</m:t>
                            </m:r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2±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2≥</m:t>
                    </m:r>
                  </m:oMath>
                </a14:m>
                <a:r>
                  <a:rPr lang="en-US" dirty="0"/>
                  <a:t> 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dirty="0"/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2≥</m:t>
                    </m:r>
                  </m:oMath>
                </a14:m>
                <a:r>
                  <a:rPr lang="en-US" dirty="0"/>
                  <a:t> 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dirty="0"/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50EA5-BF29-455D-B5EE-28DC1E799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868" y="2603500"/>
                <a:ext cx="10646229" cy="3416300"/>
              </a:xfrm>
              <a:blipFill>
                <a:blip r:embed="rId2"/>
                <a:stretch>
                  <a:fillRect l="-114" t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0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F024-A86F-4702-BA61-CCC97543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Bell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13C06-AB0B-415C-8694-7393C6680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Back to Quantum Theory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entangled</a:t>
                </a:r>
              </a:p>
              <a:p>
                <a:r>
                  <a:rPr lang="en-US" dirty="0"/>
                  <a:t>we can check to see if it violates the Bell inequality</a:t>
                </a:r>
              </a:p>
              <a:p>
                <a:r>
                  <a:rPr lang="en-US" dirty="0"/>
                  <a:t>first we need to introduce a new type of measurement</a:t>
                </a:r>
              </a:p>
              <a:p>
                <a:r>
                  <a:rPr lang="en-US" dirty="0"/>
                  <a:t>measurement along other directions than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13C06-AB0B-415C-8694-7393C6680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9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ACB9-171B-411C-8BA6-3D1F7A79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along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1EC81-701A-4118-99C0-0FDD1D394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measurement along a direction in the X-Z plane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=|0〉〈0|−|1〉〈1|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|1〉〈0|+|0〉〈1|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1EC81-701A-4118-99C0-0FDD1D394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9C95C54-D423-4A91-B427-62F95C0AE65F}"/>
              </a:ext>
            </a:extLst>
          </p:cNvPr>
          <p:cNvGrpSpPr/>
          <p:nvPr/>
        </p:nvGrpSpPr>
        <p:grpSpPr>
          <a:xfrm>
            <a:off x="5798283" y="2400378"/>
            <a:ext cx="5034281" cy="3822544"/>
            <a:chOff x="6386111" y="2959256"/>
            <a:chExt cx="5034281" cy="38225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806660-DCED-4431-BB9C-8021CA085B36}"/>
                </a:ext>
              </a:extLst>
            </p:cNvPr>
            <p:cNvGrpSpPr/>
            <p:nvPr/>
          </p:nvGrpSpPr>
          <p:grpSpPr>
            <a:xfrm>
              <a:off x="6386111" y="2968239"/>
              <a:ext cx="5034281" cy="3813561"/>
              <a:chOff x="5763591" y="2310431"/>
              <a:chExt cx="5034281" cy="381356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7D740D8-FE8F-4BDC-B86C-A62FACD65D47}"/>
                  </a:ext>
                </a:extLst>
              </p:cNvPr>
              <p:cNvGrpSpPr/>
              <p:nvPr/>
            </p:nvGrpSpPr>
            <p:grpSpPr>
              <a:xfrm>
                <a:off x="5763591" y="2310431"/>
                <a:ext cx="4618363" cy="3628895"/>
                <a:chOff x="5739448" y="2332607"/>
                <a:chExt cx="4618363" cy="362889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DCB20E3-7547-45FA-A623-B8B3365C7C64}"/>
                    </a:ext>
                  </a:extLst>
                </p:cNvPr>
                <p:cNvGrpSpPr/>
                <p:nvPr/>
              </p:nvGrpSpPr>
              <p:grpSpPr>
                <a:xfrm>
                  <a:off x="6965113" y="2332607"/>
                  <a:ext cx="3392698" cy="3628895"/>
                  <a:chOff x="6965113" y="2332607"/>
                  <a:chExt cx="3392698" cy="3628895"/>
                </a:xfrm>
              </p:grpSpPr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0E6B4F1B-2C71-47EA-A33B-D866E62F4F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65113" y="2499308"/>
                    <a:ext cx="3392698" cy="3462194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1EFF8CEC-282B-46AF-A4E5-770F2313C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6320" y="2332607"/>
                        <a:ext cx="53303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1EFF8CEC-282B-46AF-A4E5-770F2313CB5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26320" y="2332607"/>
                        <a:ext cx="533030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F7C1A767-D5A1-4D48-AC5F-840207198B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9448" y="5330604"/>
                      <a:ext cx="1508233" cy="50039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lang="en-US" dirty="0"/>
                        <a:t>)</a:t>
                      </a:r>
                    </a:p>
                  </p:txBody>
                </p:sp>
              </mc:Choice>
              <mc:Fallback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F7C1A767-D5A1-4D48-AC5F-840207198B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9448" y="5330604"/>
                      <a:ext cx="1508233" cy="50039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2419" b="-24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D21EA18-D67E-4095-AAC9-23A628860533}"/>
                      </a:ext>
                    </a:extLst>
                  </p:cNvPr>
                  <p:cNvSpPr/>
                  <p:nvPr/>
                </p:nvSpPr>
                <p:spPr>
                  <a:xfrm>
                    <a:off x="8621396" y="3227978"/>
                    <a:ext cx="2176476" cy="65062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D21EA18-D67E-4095-AAC9-23A6288605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1396" y="3227978"/>
                    <a:ext cx="2176476" cy="65062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40B510F2-84B5-4AAC-A5C9-300B7FD7F6E5}"/>
                      </a:ext>
                    </a:extLst>
                  </p:cNvPr>
                  <p:cNvSpPr/>
                  <p:nvPr/>
                </p:nvSpPr>
                <p:spPr>
                  <a:xfrm>
                    <a:off x="8128432" y="5754660"/>
                    <a:ext cx="5330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40B510F2-84B5-4AAC-A5C9-300B7FD7F6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8432" y="5754660"/>
                    <a:ext cx="53303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E433EFEC-B221-4BF2-B97E-4E2AABE4258C}"/>
                      </a:ext>
                    </a:extLst>
                  </p:cNvPr>
                  <p:cNvSpPr/>
                  <p:nvPr/>
                </p:nvSpPr>
                <p:spPr>
                  <a:xfrm>
                    <a:off x="8355902" y="3491035"/>
                    <a:ext cx="38536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E433EFEC-B221-4BF2-B97E-4E2AABE425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5902" y="3491035"/>
                    <a:ext cx="38536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796E821-5379-454A-9207-37EE8EB036E4}"/>
                      </a:ext>
                    </a:extLst>
                  </p:cNvPr>
                  <p:cNvSpPr/>
                  <p:nvPr/>
                </p:nvSpPr>
                <p:spPr>
                  <a:xfrm>
                    <a:off x="8137765" y="4371152"/>
                    <a:ext cx="4108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796E821-5379-454A-9207-37EE8EB036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7765" y="4371152"/>
                    <a:ext cx="41081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56B61D-616C-42D2-86DA-3CCEE5C81840}"/>
                </a:ext>
              </a:extLst>
            </p:cNvPr>
            <p:cNvGrpSpPr/>
            <p:nvPr/>
          </p:nvGrpSpPr>
          <p:grpSpPr>
            <a:xfrm>
              <a:off x="6386111" y="2959256"/>
              <a:ext cx="5034281" cy="3813561"/>
              <a:chOff x="5763591" y="2310431"/>
              <a:chExt cx="5034281" cy="381356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9540DAD-D39B-4A78-863F-029BA23D260C}"/>
                  </a:ext>
                </a:extLst>
              </p:cNvPr>
              <p:cNvGrpSpPr/>
              <p:nvPr/>
            </p:nvGrpSpPr>
            <p:grpSpPr>
              <a:xfrm>
                <a:off x="5763591" y="2310431"/>
                <a:ext cx="4618363" cy="3628895"/>
                <a:chOff x="5739448" y="2332607"/>
                <a:chExt cx="4618363" cy="362889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3A39C3F-8BA1-4324-99B6-F4E6D4B00A36}"/>
                    </a:ext>
                  </a:extLst>
                </p:cNvPr>
                <p:cNvGrpSpPr/>
                <p:nvPr/>
              </p:nvGrpSpPr>
              <p:grpSpPr>
                <a:xfrm>
                  <a:off x="6965113" y="2332607"/>
                  <a:ext cx="3392698" cy="3628895"/>
                  <a:chOff x="6965113" y="2332607"/>
                  <a:chExt cx="3392698" cy="3628895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DF0EDD56-D6F5-41E2-AAB5-AD337B8130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65113" y="2499308"/>
                    <a:ext cx="3392698" cy="3462194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96E46798-26C1-4BB6-9D64-7D59B3B411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6320" y="2332607"/>
                        <a:ext cx="53303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96E46798-26C1-4BB6-9D64-7D59B3B4119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26320" y="2332607"/>
                        <a:ext cx="533030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99E29D81-323C-486A-8BCB-3D07263AF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9448" y="5330604"/>
                      <a:ext cx="1508233" cy="50039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lang="en-US" dirty="0"/>
                        <a:t>)</a:t>
                      </a:r>
                    </a:p>
                  </p:txBody>
                </p:sp>
              </mc:Choice>
              <mc:Fallback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99E29D81-323C-486A-8BCB-3D07263AFE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9448" y="5330604"/>
                      <a:ext cx="1508233" cy="50039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2419" b="-24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372AF36-1FD4-4D5E-906B-7106ABDC04AE}"/>
                      </a:ext>
                    </a:extLst>
                  </p:cNvPr>
                  <p:cNvSpPr/>
                  <p:nvPr/>
                </p:nvSpPr>
                <p:spPr>
                  <a:xfrm>
                    <a:off x="8621396" y="3227978"/>
                    <a:ext cx="2176476" cy="65062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372AF36-1FD4-4D5E-906B-7106ABDC04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1396" y="3227978"/>
                    <a:ext cx="2176476" cy="65062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4186991-BAB9-4484-8394-1D1D4007655F}"/>
                      </a:ext>
                    </a:extLst>
                  </p:cNvPr>
                  <p:cNvSpPr/>
                  <p:nvPr/>
                </p:nvSpPr>
                <p:spPr>
                  <a:xfrm>
                    <a:off x="8128432" y="5754660"/>
                    <a:ext cx="5330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4186991-BAB9-4484-8394-1D1D400765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8432" y="5754660"/>
                    <a:ext cx="53303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4129C7E-ACE9-4FFA-B4D6-01E7BEA62353}"/>
                      </a:ext>
                    </a:extLst>
                  </p:cNvPr>
                  <p:cNvSpPr/>
                  <p:nvPr/>
                </p:nvSpPr>
                <p:spPr>
                  <a:xfrm>
                    <a:off x="8355902" y="3491035"/>
                    <a:ext cx="38536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4129C7E-ACE9-4FFA-B4D6-01E7BEA623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5902" y="3491035"/>
                    <a:ext cx="38536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E440A53-9C53-45F6-A496-2B305086B21B}"/>
                      </a:ext>
                    </a:extLst>
                  </p:cNvPr>
                  <p:cNvSpPr/>
                  <p:nvPr/>
                </p:nvSpPr>
                <p:spPr>
                  <a:xfrm>
                    <a:off x="8137765" y="4371152"/>
                    <a:ext cx="4108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E440A53-9C53-45F6-A496-2B305086B2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7765" y="4371152"/>
                    <a:ext cx="41081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9C2504-1777-49AD-BE82-004119EF90DF}"/>
                </a:ext>
              </a:extLst>
            </p:cNvPr>
            <p:cNvSpPr/>
            <p:nvPr/>
          </p:nvSpPr>
          <p:spPr>
            <a:xfrm>
              <a:off x="8458337" y="3805705"/>
              <a:ext cx="938510" cy="2554571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F3E0BBE-EC95-475F-93D8-A9802C5A4E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2650" y="4488521"/>
              <a:ext cx="424942" cy="594469"/>
            </a:xfrm>
            <a:prstGeom prst="line">
              <a:avLst/>
            </a:prstGeom>
            <a:ln w="47625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8335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DC57-3DF7-4168-8FC2-DA0A4AA3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 Along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CFB79-5CF3-421B-AC95-C6BD2F768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)|11〉〈00|+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)|10〉〈01|+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)|01〉〈10|+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)|00〉〈11|+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)|00〉〈00|−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)|01〉〈01|−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)|10〉〈10|+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)|11〉〈11|+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)|01〉〈00|+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)|10〉〈00|+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)|00〉〈01|−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)|11〉〈01|+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)|00〉〈10|−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)|11〉〈10|−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)|01〉〈11|−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)|10〉〈11|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〈00|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〈11|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|00〉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|11〉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cos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CFB79-5CF3-421B-AC95-C6BD2F768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85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FC9BE2-7915-4020-9EC3-35F378D7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62" y="2368437"/>
            <a:ext cx="3039222" cy="3958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CDAAD2-74CF-43E1-BA17-C2ED15C1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Bell-CHSH quantum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C6FFF-FA46-4257-8F56-ADC07EB16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but from local realism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dirty="0"/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the entanglement witness S is larger than 2, its not locally real!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C6FFF-FA46-4257-8F56-ADC07EB16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7E127F-F882-4B79-B88D-34CEB401D258}"/>
                  </a:ext>
                </a:extLst>
              </p:cNvPr>
              <p:cNvSpPr/>
              <p:nvPr/>
            </p:nvSpPr>
            <p:spPr>
              <a:xfrm>
                <a:off x="9288022" y="3026216"/>
                <a:ext cx="389979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7E127F-F882-4B79-B88D-34CEB401D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022" y="3026216"/>
                <a:ext cx="389979" cy="562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1AC7C-60AC-43CD-944F-16102999BC04}"/>
                  </a:ext>
                </a:extLst>
              </p:cNvPr>
              <p:cNvSpPr/>
              <p:nvPr/>
            </p:nvSpPr>
            <p:spPr>
              <a:xfrm>
                <a:off x="9916366" y="4836354"/>
                <a:ext cx="389979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1AC7C-60AC-43CD-944F-16102999B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366" y="4836354"/>
                <a:ext cx="389979" cy="562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FA91E8-D9C0-4AAE-97A7-B6C08303AB4F}"/>
                  </a:ext>
                </a:extLst>
              </p:cNvPr>
              <p:cNvSpPr/>
              <p:nvPr/>
            </p:nvSpPr>
            <p:spPr>
              <a:xfrm>
                <a:off x="8515375" y="284155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FA91E8-D9C0-4AAE-97A7-B6C08303A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375" y="2841550"/>
                <a:ext cx="382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AD4F5D3-1D3D-4A59-A7A8-5E7B5B3B63EC}"/>
                  </a:ext>
                </a:extLst>
              </p:cNvPr>
              <p:cNvSpPr/>
              <p:nvPr/>
            </p:nvSpPr>
            <p:spPr>
              <a:xfrm>
                <a:off x="10306345" y="4347541"/>
                <a:ext cx="451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AD4F5D3-1D3D-4A59-A7A8-5E7B5B3B6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345" y="4347541"/>
                <a:ext cx="4515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79F0744-A053-4EFA-9950-B0123C9B774B}"/>
                  </a:ext>
                </a:extLst>
              </p:cNvPr>
              <p:cNvSpPr/>
              <p:nvPr/>
            </p:nvSpPr>
            <p:spPr>
              <a:xfrm>
                <a:off x="9767873" y="3233064"/>
                <a:ext cx="378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79F0744-A053-4EFA-9950-B0123C9B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873" y="3233064"/>
                <a:ext cx="3788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F06C94-E5C6-43B8-AD2F-6E2D5B7EA7E1}"/>
                  </a:ext>
                </a:extLst>
              </p:cNvPr>
              <p:cNvSpPr/>
              <p:nvPr/>
            </p:nvSpPr>
            <p:spPr>
              <a:xfrm>
                <a:off x="9594171" y="5771100"/>
                <a:ext cx="552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F06C94-E5C6-43B8-AD2F-6E2D5B7EA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171" y="5771100"/>
                <a:ext cx="5525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625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0944-EAB0-40F9-BB65-81DE41D6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7C9D3-E158-4CED-B86E-B5EB991D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Entanglement can be verified with Bell states using statistics</a:t>
            </a:r>
          </a:p>
          <a:p>
            <a:r>
              <a:rPr lang="en-US" dirty="0"/>
              <a:t>Entanglement can be verified with GHZ states – single shot measurements</a:t>
            </a:r>
          </a:p>
          <a:p>
            <a:endParaRPr lang="en-US" dirty="0"/>
          </a:p>
          <a:p>
            <a:r>
              <a:rPr lang="en-US" dirty="0"/>
              <a:t>All the quantum theory to describe multi-qubit states</a:t>
            </a:r>
          </a:p>
          <a:p>
            <a:r>
              <a:rPr lang="en-US" dirty="0"/>
              <a:t>Multi-qubit parity measurements – the basis for quantum error correction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15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B6A3-78A2-46FA-ADE0-B4F52BED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CA6C-EBB8-410B-B5BF-89D24536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algorithms which use entanglement for exponential speedup</a:t>
            </a:r>
          </a:p>
          <a:p>
            <a:pPr lvl="1"/>
            <a:r>
              <a:rPr lang="en-US" dirty="0"/>
              <a:t>Deutsch-</a:t>
            </a:r>
            <a:r>
              <a:rPr lang="en-US" dirty="0" err="1"/>
              <a:t>Josza</a:t>
            </a:r>
            <a:endParaRPr lang="en-US" dirty="0"/>
          </a:p>
          <a:p>
            <a:pPr lvl="1"/>
            <a:r>
              <a:rPr lang="en-US" dirty="0"/>
              <a:t>Shor</a:t>
            </a:r>
          </a:p>
          <a:p>
            <a:pPr lvl="1"/>
            <a:r>
              <a:rPr lang="en-US" dirty="0"/>
              <a:t>Quantum Chemistry</a:t>
            </a:r>
          </a:p>
          <a:p>
            <a:pPr lvl="1"/>
            <a:r>
              <a:rPr lang="en-US" dirty="0"/>
              <a:t>Quantum Algorithm for Linear Systems of Equations (Harrow, Hassidim, and Lloyd)</a:t>
            </a:r>
          </a:p>
        </p:txBody>
      </p:sp>
    </p:spTree>
    <p:extLst>
      <p:ext uri="{BB962C8B-B14F-4D97-AF65-F5344CB8AC3E}">
        <p14:creationId xmlns:p14="http://schemas.microsoft.com/office/powerpoint/2010/main" val="270696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61E2-F970-4291-AE23-940FF5DD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0DDED-FD78-40E8-85FE-944F3C832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Entanglement and its Verification</a:t>
            </a:r>
          </a:p>
        </p:txBody>
      </p:sp>
    </p:spTree>
    <p:extLst>
      <p:ext uri="{BB962C8B-B14F-4D97-AF65-F5344CB8AC3E}">
        <p14:creationId xmlns:p14="http://schemas.microsoft.com/office/powerpoint/2010/main" val="40809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50A1-26B0-4500-A4EB-96901218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6DC1-0E12-4F95-8D2A-B3F768A6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83" y="2721834"/>
            <a:ext cx="10851673" cy="3011992"/>
          </a:xfrm>
        </p:spPr>
        <p:txBody>
          <a:bodyPr/>
          <a:lstStyle/>
          <a:p>
            <a:r>
              <a:rPr lang="en-US" dirty="0"/>
              <a:t>entangled states can have the property of </a:t>
            </a:r>
            <a:r>
              <a:rPr lang="en-US" i="1" dirty="0"/>
              <a:t>non-locality</a:t>
            </a:r>
          </a:p>
          <a:p>
            <a:endParaRPr lang="en-US" dirty="0"/>
          </a:p>
          <a:p>
            <a:r>
              <a:rPr lang="en-US" dirty="0"/>
              <a:t>measuring one part of a system of entangled particles has an effect on the other particles</a:t>
            </a:r>
          </a:p>
          <a:p>
            <a:endParaRPr lang="en-US" dirty="0"/>
          </a:p>
          <a:p>
            <a:r>
              <a:rPr lang="en-US" dirty="0"/>
              <a:t>3 qubit system is the simplest system to demonstrate this without resorting to statistics – just need a few measurements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4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C17A-125A-4F9D-992F-358C1256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89BD-E136-4233-95D9-AD59B56C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quantum theory necessary to understand 3 qubit entanglement</a:t>
            </a:r>
          </a:p>
          <a:p>
            <a:endParaRPr lang="en-US" dirty="0"/>
          </a:p>
          <a:p>
            <a:r>
              <a:rPr lang="en-US" dirty="0"/>
              <a:t>introduction to probability</a:t>
            </a:r>
          </a:p>
          <a:p>
            <a:endParaRPr lang="en-US" dirty="0"/>
          </a:p>
          <a:p>
            <a:r>
              <a:rPr lang="en-US" dirty="0"/>
              <a:t>2 qubit Bell/CHSH Inequalities</a:t>
            </a:r>
          </a:p>
        </p:txBody>
      </p:sp>
    </p:spTree>
    <p:extLst>
      <p:ext uri="{BB962C8B-B14F-4D97-AF65-F5344CB8AC3E}">
        <p14:creationId xmlns:p14="http://schemas.microsoft.com/office/powerpoint/2010/main" val="40610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C605-A8E6-4F70-B43B-6235E8F8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Quantum State - Qubit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61986-F97B-4EB5-8636-7C4A18B61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measured – it will be projected into one of two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can be in superposition of its states: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when the qubit is in a superposition and it is measured</a:t>
                </a:r>
              </a:p>
              <a:p>
                <a:pPr lvl="1"/>
                <a:r>
                  <a:rPr lang="en-US" dirty="0"/>
                  <a:t>probability p(0) that its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probability </a:t>
                </a:r>
                <a:r>
                  <a:rPr lang="en-US" dirty="0"/>
                  <a:t>p(1) that its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the state must be normalized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FC61986-F97B-4EB5-8636-7C4A18B61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36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12E3-D2AA-4E3C-96DF-C8BE2F5B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745067"/>
            <a:ext cx="8761413" cy="1229205"/>
          </a:xfrm>
        </p:spPr>
        <p:txBody>
          <a:bodyPr/>
          <a:lstStyle/>
          <a:p>
            <a:r>
              <a:rPr lang="en-US" dirty="0"/>
              <a:t>bras and </a:t>
            </a:r>
            <a:r>
              <a:rPr lang="en-US" dirty="0" err="1"/>
              <a:t>kets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CCF2D-E959-46E4-8CCA-F8947B86A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8761412" cy="394830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kets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bras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 err="1"/>
                  <a:t>brakets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4CCF2D-E959-46E4-8CCA-F8947B86A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8761412" cy="3948302"/>
              </a:xfrm>
              <a:blipFill rotWithShape="0">
                <a:blip r:embed="rId2"/>
                <a:stretch>
                  <a:fillRect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51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BDBF-7853-4669-A3F9-C0AD6836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Multiqubit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09CEA-B804-4CE6-A014-15B520647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any quantum state can be written as a </a:t>
                </a:r>
                <a:r>
                  <a:rPr lang="en-US" i="1" dirty="0"/>
                  <a:t>superposition</a:t>
                </a:r>
                <a:r>
                  <a:rPr lang="en-US" dirty="0"/>
                  <a:t> of </a:t>
                </a:r>
                <a:r>
                  <a:rPr lang="en-US" i="1" dirty="0"/>
                  <a:t>product</a:t>
                </a:r>
                <a:r>
                  <a:rPr lang="en-US" dirty="0"/>
                  <a:t> states</a:t>
                </a:r>
              </a:p>
              <a:p>
                <a:endParaRPr lang="en-US" dirty="0"/>
              </a:p>
              <a:p>
                <a:r>
                  <a:rPr lang="en-US" dirty="0"/>
                  <a:t>product states are essentially just lists of the states of each individual system – also called a </a:t>
                </a:r>
                <a:r>
                  <a:rPr lang="en-US" i="1" dirty="0"/>
                  <a:t>tensor product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010</m:t>
                        </m:r>
                      </m:e>
                    </m:d>
                  </m:oMath>
                </a14:m>
                <a:r>
                  <a:rPr lang="en-US" b="0" dirty="0"/>
                  <a:t> is a product of 3 different qubits with the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ordering is implicit</a:t>
                </a:r>
              </a:p>
              <a:p>
                <a:r>
                  <a:rPr lang="en-US" dirty="0"/>
                  <a:t>superposition of these product states can give rise to entanglement</a:t>
                </a:r>
              </a:p>
              <a:p>
                <a:pPr lvl="1"/>
                <a:r>
                  <a:rPr lang="en-US" dirty="0" err="1"/>
                  <a:t>eg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11 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209CEA-B804-4CE6-A014-15B520647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5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8718-2ADA-44D5-BA6E-9CC0A28C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0B7C2-F34C-4A15-8617-254984891D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definition: a state which cannot be written as a product state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not an entangled state</a:t>
                </a:r>
              </a:p>
              <a:p>
                <a:pPr lvl="1"/>
                <a:r>
                  <a:rPr lang="en-US" dirty="0"/>
                  <a:t>because its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entangled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0B7C2-F34C-4A15-8617-254984891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942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9948</TotalTime>
  <Words>2493</Words>
  <Application>Microsoft Office PowerPoint</Application>
  <PresentationFormat>Widescreen</PresentationFormat>
  <Paragraphs>324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Cambria Math</vt:lpstr>
      <vt:lpstr>Century Gothic</vt:lpstr>
      <vt:lpstr>Mangal</vt:lpstr>
      <vt:lpstr>Wingdings</vt:lpstr>
      <vt:lpstr>Wingdings 3</vt:lpstr>
      <vt:lpstr>Ion Boardroom</vt:lpstr>
      <vt:lpstr>Entanglement and its Verification NYC Quantum Meetup 9/19/2017</vt:lpstr>
      <vt:lpstr>Entanglement is the ‘Magic’ of Quantum Mechanics</vt:lpstr>
      <vt:lpstr>Entanglement Verification is Important</vt:lpstr>
      <vt:lpstr>What does it mean?</vt:lpstr>
      <vt:lpstr>Outline Today</vt:lpstr>
      <vt:lpstr>Fundamental Quantum State - Qubit</vt:lpstr>
      <vt:lpstr>bras and kets</vt:lpstr>
      <vt:lpstr>Multiqubit States</vt:lpstr>
      <vt:lpstr>Entanglement</vt:lpstr>
      <vt:lpstr>Expectation Values</vt:lpstr>
      <vt:lpstr>Pop Quiz</vt:lpstr>
      <vt:lpstr>Bloch Sphere</vt:lpstr>
      <vt:lpstr>3 Qubit System</vt:lpstr>
      <vt:lpstr>Expectation of Single Qubit in GHZ</vt:lpstr>
      <vt:lpstr>Pop Quiz</vt:lpstr>
      <vt:lpstr>Expectation Values of Parity Measurement</vt:lpstr>
      <vt:lpstr>Parity or Combined Expectations</vt:lpstr>
      <vt:lpstr>Measuring in Other Basis</vt:lpstr>
      <vt:lpstr>Parity Measurements of the GHZ State</vt:lpstr>
      <vt:lpstr>Local Hidden Variable Theories</vt:lpstr>
      <vt:lpstr>Locality and Reality of Multi-qubit Systems </vt:lpstr>
      <vt:lpstr>Local and Real Qubits</vt:lpstr>
      <vt:lpstr>Parity Measurements of Local Qubits</vt:lpstr>
      <vt:lpstr>Parity Measurements of Local Qubits</vt:lpstr>
      <vt:lpstr>Pop Quiz</vt:lpstr>
      <vt:lpstr>Reality or Locality?</vt:lpstr>
      <vt:lpstr>what about less than 3 qubits?</vt:lpstr>
      <vt:lpstr>Bell/CHSH Inequalities</vt:lpstr>
      <vt:lpstr>Probability Distribution Functions (PDF)</vt:lpstr>
      <vt:lpstr>Joint Expectation Value</vt:lpstr>
      <vt:lpstr>Joint Expectation Value</vt:lpstr>
      <vt:lpstr>CHSH inequality</vt:lpstr>
      <vt:lpstr>Checking the Bell Inequality</vt:lpstr>
      <vt:lpstr>Measurement along Vector</vt:lpstr>
      <vt:lpstr>Expected Value Along Vectors</vt:lpstr>
      <vt:lpstr>Bell-CHSH quantum mechanics</vt:lpstr>
      <vt:lpstr>What we learned</vt:lpstr>
      <vt:lpstr>Next Time</vt:lpstr>
      <vt:lpstr>IBM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Entanglement and its Verification</dc:title>
  <dc:creator>mkumph</dc:creator>
  <cp:lastModifiedBy>mkumph</cp:lastModifiedBy>
  <cp:revision>93</cp:revision>
  <dcterms:created xsi:type="dcterms:W3CDTF">2017-09-12T17:44:27Z</dcterms:created>
  <dcterms:modified xsi:type="dcterms:W3CDTF">2017-09-21T19:29:49Z</dcterms:modified>
</cp:coreProperties>
</file>