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DE90E7-A03C-465C-A08C-63E6722776AB}" type="datetimeFigureOut">
              <a:rPr lang="en-IN" smtClean="0"/>
              <a:t>20-12-2021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23BCF1D-18EF-4F3C-9EDD-4803FD1FE0AD}" type="slidenum">
              <a:rPr lang="en-IN" smtClean="0"/>
              <a:t>‹#›</a:t>
            </a:fld>
            <a:endParaRPr lang="en-IN"/>
          </a:p>
        </p:txBody>
      </p:sp>
    </p:spTree>
    <p:extLst>
      <p:ext uri="{BB962C8B-B14F-4D97-AF65-F5344CB8AC3E}">
        <p14:creationId xmlns:p14="http://schemas.microsoft.com/office/powerpoint/2010/main" val="1096345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DE90E7-A03C-465C-A08C-63E6722776AB}" type="datetimeFigureOut">
              <a:rPr lang="en-IN" smtClean="0"/>
              <a:t>20-12-2021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BCF1D-18EF-4F3C-9EDD-4803FD1FE0AD}" type="slidenum">
              <a:rPr lang="en-IN" smtClean="0"/>
              <a:t>‹#›</a:t>
            </a:fld>
            <a:endParaRPr lang="en-IN"/>
          </a:p>
        </p:txBody>
      </p:sp>
    </p:spTree>
    <p:extLst>
      <p:ext uri="{BB962C8B-B14F-4D97-AF65-F5344CB8AC3E}">
        <p14:creationId xmlns:p14="http://schemas.microsoft.com/office/powerpoint/2010/main" val="229422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DE90E7-A03C-465C-A08C-63E6722776AB}" type="datetimeFigureOut">
              <a:rPr lang="en-IN" smtClean="0"/>
              <a:t>20-12-2021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BCF1D-18EF-4F3C-9EDD-4803FD1FE0AD}" type="slidenum">
              <a:rPr lang="en-IN" smtClean="0"/>
              <a:t>‹#›</a:t>
            </a:fld>
            <a:endParaRPr lang="en-IN"/>
          </a:p>
        </p:txBody>
      </p:sp>
    </p:spTree>
    <p:extLst>
      <p:ext uri="{BB962C8B-B14F-4D97-AF65-F5344CB8AC3E}">
        <p14:creationId xmlns:p14="http://schemas.microsoft.com/office/powerpoint/2010/main" val="1366160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DE90E7-A03C-465C-A08C-63E6722776AB}" type="datetimeFigureOut">
              <a:rPr lang="en-IN" smtClean="0"/>
              <a:t>20-12-2021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BCF1D-18EF-4F3C-9EDD-4803FD1FE0A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9799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DE90E7-A03C-465C-A08C-63E6722776AB}" type="datetimeFigureOut">
              <a:rPr lang="en-IN" smtClean="0"/>
              <a:t>20-12-2021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BCF1D-18EF-4F3C-9EDD-4803FD1FE0AD}" type="slidenum">
              <a:rPr lang="en-IN" smtClean="0"/>
              <a:t>‹#›</a:t>
            </a:fld>
            <a:endParaRPr lang="en-IN"/>
          </a:p>
        </p:txBody>
      </p:sp>
    </p:spTree>
    <p:extLst>
      <p:ext uri="{BB962C8B-B14F-4D97-AF65-F5344CB8AC3E}">
        <p14:creationId xmlns:p14="http://schemas.microsoft.com/office/powerpoint/2010/main" val="777620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DE90E7-A03C-465C-A08C-63E6722776AB}" type="datetimeFigureOut">
              <a:rPr lang="en-IN" smtClean="0"/>
              <a:t>20-12-2021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3BCF1D-18EF-4F3C-9EDD-4803FD1FE0AD}" type="slidenum">
              <a:rPr lang="en-IN" smtClean="0"/>
              <a:t>‹#›</a:t>
            </a:fld>
            <a:endParaRPr lang="en-IN"/>
          </a:p>
        </p:txBody>
      </p:sp>
    </p:spTree>
    <p:extLst>
      <p:ext uri="{BB962C8B-B14F-4D97-AF65-F5344CB8AC3E}">
        <p14:creationId xmlns:p14="http://schemas.microsoft.com/office/powerpoint/2010/main" val="3996762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DE90E7-A03C-465C-A08C-63E6722776AB}" type="datetimeFigureOut">
              <a:rPr lang="en-IN" smtClean="0"/>
              <a:t>20-12-2021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3BCF1D-18EF-4F3C-9EDD-4803FD1FE0AD}" type="slidenum">
              <a:rPr lang="en-IN" smtClean="0"/>
              <a:t>‹#›</a:t>
            </a:fld>
            <a:endParaRPr lang="en-IN"/>
          </a:p>
        </p:txBody>
      </p:sp>
    </p:spTree>
    <p:extLst>
      <p:ext uri="{BB962C8B-B14F-4D97-AF65-F5344CB8AC3E}">
        <p14:creationId xmlns:p14="http://schemas.microsoft.com/office/powerpoint/2010/main" val="806732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DE90E7-A03C-465C-A08C-63E6722776AB}" type="datetimeFigureOut">
              <a:rPr lang="en-IN" smtClean="0"/>
              <a:t>20-12-2021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BCF1D-18EF-4F3C-9EDD-4803FD1FE0AD}" type="slidenum">
              <a:rPr lang="en-IN" smtClean="0"/>
              <a:t>‹#›</a:t>
            </a:fld>
            <a:endParaRPr lang="en-IN"/>
          </a:p>
        </p:txBody>
      </p:sp>
    </p:spTree>
    <p:extLst>
      <p:ext uri="{BB962C8B-B14F-4D97-AF65-F5344CB8AC3E}">
        <p14:creationId xmlns:p14="http://schemas.microsoft.com/office/powerpoint/2010/main" val="4131495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DE90E7-A03C-465C-A08C-63E6722776AB}" type="datetimeFigureOut">
              <a:rPr lang="en-IN" smtClean="0"/>
              <a:t>20-12-2021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BCF1D-18EF-4F3C-9EDD-4803FD1FE0AD}" type="slidenum">
              <a:rPr lang="en-IN" smtClean="0"/>
              <a:t>‹#›</a:t>
            </a:fld>
            <a:endParaRPr lang="en-IN"/>
          </a:p>
        </p:txBody>
      </p:sp>
    </p:spTree>
    <p:extLst>
      <p:ext uri="{BB962C8B-B14F-4D97-AF65-F5344CB8AC3E}">
        <p14:creationId xmlns:p14="http://schemas.microsoft.com/office/powerpoint/2010/main" val="3593590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DE90E7-A03C-465C-A08C-63E6722776AB}" type="datetimeFigureOut">
              <a:rPr lang="en-IN" smtClean="0"/>
              <a:t>20-12-2021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BCF1D-18EF-4F3C-9EDD-4803FD1FE0AD}" type="slidenum">
              <a:rPr lang="en-IN" smtClean="0"/>
              <a:t>‹#›</a:t>
            </a:fld>
            <a:endParaRPr lang="en-IN"/>
          </a:p>
        </p:txBody>
      </p:sp>
    </p:spTree>
    <p:extLst>
      <p:ext uri="{BB962C8B-B14F-4D97-AF65-F5344CB8AC3E}">
        <p14:creationId xmlns:p14="http://schemas.microsoft.com/office/powerpoint/2010/main" val="240981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DE90E7-A03C-465C-A08C-63E6722776AB}" type="datetimeFigureOut">
              <a:rPr lang="en-IN" smtClean="0"/>
              <a:t>20-12-2021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BCF1D-18EF-4F3C-9EDD-4803FD1FE0AD}" type="slidenum">
              <a:rPr lang="en-IN" smtClean="0"/>
              <a:t>‹#›</a:t>
            </a:fld>
            <a:endParaRPr lang="en-IN"/>
          </a:p>
        </p:txBody>
      </p:sp>
    </p:spTree>
    <p:extLst>
      <p:ext uri="{BB962C8B-B14F-4D97-AF65-F5344CB8AC3E}">
        <p14:creationId xmlns:p14="http://schemas.microsoft.com/office/powerpoint/2010/main" val="377083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DE90E7-A03C-465C-A08C-63E6722776AB}" type="datetimeFigureOut">
              <a:rPr lang="en-IN" smtClean="0"/>
              <a:t>20-12-2021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BCF1D-18EF-4F3C-9EDD-4803FD1FE0AD}" type="slidenum">
              <a:rPr lang="en-IN" smtClean="0"/>
              <a:t>‹#›</a:t>
            </a:fld>
            <a:endParaRPr lang="en-IN"/>
          </a:p>
        </p:txBody>
      </p:sp>
    </p:spTree>
    <p:extLst>
      <p:ext uri="{BB962C8B-B14F-4D97-AF65-F5344CB8AC3E}">
        <p14:creationId xmlns:p14="http://schemas.microsoft.com/office/powerpoint/2010/main" val="3327605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DE90E7-A03C-465C-A08C-63E6722776AB}" type="datetimeFigureOut">
              <a:rPr lang="en-IN" smtClean="0"/>
              <a:t>20-12-2021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3BCF1D-18EF-4F3C-9EDD-4803FD1FE0AD}" type="slidenum">
              <a:rPr lang="en-IN" smtClean="0"/>
              <a:t>‹#›</a:t>
            </a:fld>
            <a:endParaRPr lang="en-IN"/>
          </a:p>
        </p:txBody>
      </p:sp>
    </p:spTree>
    <p:extLst>
      <p:ext uri="{BB962C8B-B14F-4D97-AF65-F5344CB8AC3E}">
        <p14:creationId xmlns:p14="http://schemas.microsoft.com/office/powerpoint/2010/main" val="300349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DE90E7-A03C-465C-A08C-63E6722776AB}" type="datetimeFigureOut">
              <a:rPr lang="en-IN" smtClean="0"/>
              <a:t>20-12-2021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3BCF1D-18EF-4F3C-9EDD-4803FD1FE0AD}" type="slidenum">
              <a:rPr lang="en-IN" smtClean="0"/>
              <a:t>‹#›</a:t>
            </a:fld>
            <a:endParaRPr lang="en-IN"/>
          </a:p>
        </p:txBody>
      </p:sp>
    </p:spTree>
    <p:extLst>
      <p:ext uri="{BB962C8B-B14F-4D97-AF65-F5344CB8AC3E}">
        <p14:creationId xmlns:p14="http://schemas.microsoft.com/office/powerpoint/2010/main" val="2684947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E90E7-A03C-465C-A08C-63E6722776AB}" type="datetimeFigureOut">
              <a:rPr lang="en-IN" smtClean="0"/>
              <a:t>20-12-2021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3BCF1D-18EF-4F3C-9EDD-4803FD1FE0AD}" type="slidenum">
              <a:rPr lang="en-IN" smtClean="0"/>
              <a:t>‹#›</a:t>
            </a:fld>
            <a:endParaRPr lang="en-IN"/>
          </a:p>
        </p:txBody>
      </p:sp>
    </p:spTree>
    <p:extLst>
      <p:ext uri="{BB962C8B-B14F-4D97-AF65-F5344CB8AC3E}">
        <p14:creationId xmlns:p14="http://schemas.microsoft.com/office/powerpoint/2010/main" val="130438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DE90E7-A03C-465C-A08C-63E6722776AB}" type="datetimeFigureOut">
              <a:rPr lang="en-IN" smtClean="0"/>
              <a:t>20-12-2021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BCF1D-18EF-4F3C-9EDD-4803FD1FE0AD}" type="slidenum">
              <a:rPr lang="en-IN" smtClean="0"/>
              <a:t>‹#›</a:t>
            </a:fld>
            <a:endParaRPr lang="en-IN"/>
          </a:p>
        </p:txBody>
      </p:sp>
    </p:spTree>
    <p:extLst>
      <p:ext uri="{BB962C8B-B14F-4D97-AF65-F5344CB8AC3E}">
        <p14:creationId xmlns:p14="http://schemas.microsoft.com/office/powerpoint/2010/main" val="2905527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DE90E7-A03C-465C-A08C-63E6722776AB}" type="datetimeFigureOut">
              <a:rPr lang="en-IN" smtClean="0"/>
              <a:t>20-12-2021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BCF1D-18EF-4F3C-9EDD-4803FD1FE0AD}" type="slidenum">
              <a:rPr lang="en-IN" smtClean="0"/>
              <a:t>‹#›</a:t>
            </a:fld>
            <a:endParaRPr lang="en-IN"/>
          </a:p>
        </p:txBody>
      </p:sp>
    </p:spTree>
    <p:extLst>
      <p:ext uri="{BB962C8B-B14F-4D97-AF65-F5344CB8AC3E}">
        <p14:creationId xmlns:p14="http://schemas.microsoft.com/office/powerpoint/2010/main" val="3905916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DE90E7-A03C-465C-A08C-63E6722776AB}" type="datetimeFigureOut">
              <a:rPr lang="en-IN" smtClean="0"/>
              <a:t>20-12-2021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3BCF1D-18EF-4F3C-9EDD-4803FD1FE0AD}" type="slidenum">
              <a:rPr lang="en-IN" smtClean="0"/>
              <a:t>‹#›</a:t>
            </a:fld>
            <a:endParaRPr lang="en-IN"/>
          </a:p>
        </p:txBody>
      </p:sp>
    </p:spTree>
    <p:extLst>
      <p:ext uri="{BB962C8B-B14F-4D97-AF65-F5344CB8AC3E}">
        <p14:creationId xmlns:p14="http://schemas.microsoft.com/office/powerpoint/2010/main" val="1015827943"/>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AA1D5E-2E76-456A-8BCD-4A0C6BA55FE8}"/>
              </a:ext>
            </a:extLst>
          </p:cNvPr>
          <p:cNvSpPr>
            <a:spLocks noGrp="1"/>
          </p:cNvSpPr>
          <p:nvPr>
            <p:ph type="title"/>
          </p:nvPr>
        </p:nvSpPr>
        <p:spPr>
          <a:xfrm>
            <a:off x="838200" y="365125"/>
            <a:ext cx="10515600" cy="3205848"/>
          </a:xfrm>
        </p:spPr>
        <p:txBody>
          <a:bodyPr/>
          <a:lstStyle/>
          <a:p>
            <a:r>
              <a:rPr lang="en-IN" dirty="0"/>
              <a:t>           Comparative Genomics Databases</a:t>
            </a:r>
          </a:p>
        </p:txBody>
      </p:sp>
      <p:sp>
        <p:nvSpPr>
          <p:cNvPr id="5" name="Content Placeholder 4">
            <a:extLst>
              <a:ext uri="{FF2B5EF4-FFF2-40B4-BE49-F238E27FC236}">
                <a16:creationId xmlns:a16="http://schemas.microsoft.com/office/drawing/2014/main" id="{D9D5EF0E-FD73-4C27-8046-0AF9C5D9A82F}"/>
              </a:ext>
            </a:extLst>
          </p:cNvPr>
          <p:cNvSpPr>
            <a:spLocks noGrp="1"/>
          </p:cNvSpPr>
          <p:nvPr>
            <p:ph idx="1"/>
          </p:nvPr>
        </p:nvSpPr>
        <p:spPr>
          <a:xfrm>
            <a:off x="6843562" y="4514247"/>
            <a:ext cx="4510238" cy="1662715"/>
          </a:xfrm>
        </p:spPr>
        <p:txBody>
          <a:bodyPr/>
          <a:lstStyle/>
          <a:p>
            <a:pPr marL="0" indent="0">
              <a:buNone/>
            </a:pPr>
            <a:r>
              <a:rPr lang="en-IN" dirty="0"/>
              <a:t>Presented by Kunal</a:t>
            </a:r>
          </a:p>
          <a:p>
            <a:pPr marL="0" indent="0">
              <a:buNone/>
            </a:pPr>
            <a:r>
              <a:rPr lang="en-IN" dirty="0"/>
              <a:t>M.Sc. Bioinformatics 3</a:t>
            </a:r>
            <a:r>
              <a:rPr lang="en-IN" baseline="30000" dirty="0"/>
              <a:t>rd</a:t>
            </a:r>
            <a:r>
              <a:rPr lang="en-IN" dirty="0"/>
              <a:t> </a:t>
            </a:r>
            <a:r>
              <a:rPr lang="en-IN" dirty="0" err="1"/>
              <a:t>sem</a:t>
            </a:r>
            <a:endParaRPr lang="en-IN" dirty="0"/>
          </a:p>
          <a:p>
            <a:pPr marL="0" indent="0">
              <a:buNone/>
            </a:pPr>
            <a:r>
              <a:rPr lang="en-IN" dirty="0"/>
              <a:t>BI-304</a:t>
            </a:r>
          </a:p>
        </p:txBody>
      </p:sp>
    </p:spTree>
    <p:extLst>
      <p:ext uri="{BB962C8B-B14F-4D97-AF65-F5344CB8AC3E}">
        <p14:creationId xmlns:p14="http://schemas.microsoft.com/office/powerpoint/2010/main" val="3204841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0DA67-6984-448B-AD92-3E5C5AB33FC4}"/>
              </a:ext>
            </a:extLst>
          </p:cNvPr>
          <p:cNvSpPr>
            <a:spLocks noGrp="1"/>
          </p:cNvSpPr>
          <p:nvPr>
            <p:ph type="title"/>
          </p:nvPr>
        </p:nvSpPr>
        <p:spPr>
          <a:xfrm>
            <a:off x="1141413" y="618518"/>
            <a:ext cx="9905998" cy="1027402"/>
          </a:xfrm>
        </p:spPr>
        <p:txBody>
          <a:bodyPr>
            <a:normAutofit fontScale="90000"/>
          </a:bodyPr>
          <a:lstStyle/>
          <a:p>
            <a:r>
              <a:rPr lang="en-US" dirty="0"/>
              <a:t>Single Nucleotide Polymorphism, d</a:t>
            </a:r>
            <a:r>
              <a:rPr lang="en-IN" dirty="0"/>
              <a:t>b</a:t>
            </a:r>
            <a:r>
              <a:rPr lang="en-US" dirty="0"/>
              <a:t>SNP and other SNP-related databases</a:t>
            </a:r>
            <a:endParaRPr lang="en-IN" dirty="0"/>
          </a:p>
        </p:txBody>
      </p:sp>
      <p:sp>
        <p:nvSpPr>
          <p:cNvPr id="3" name="Content Placeholder 2">
            <a:extLst>
              <a:ext uri="{FF2B5EF4-FFF2-40B4-BE49-F238E27FC236}">
                <a16:creationId xmlns:a16="http://schemas.microsoft.com/office/drawing/2014/main" id="{2FEA8369-0B28-4F43-8325-582132711EC0}"/>
              </a:ext>
            </a:extLst>
          </p:cNvPr>
          <p:cNvSpPr>
            <a:spLocks noGrp="1"/>
          </p:cNvSpPr>
          <p:nvPr>
            <p:ph idx="1"/>
          </p:nvPr>
        </p:nvSpPr>
        <p:spPr>
          <a:xfrm>
            <a:off x="1141412" y="1645920"/>
            <a:ext cx="9905999" cy="5370897"/>
          </a:xfrm>
        </p:spPr>
        <p:txBody>
          <a:bodyPr>
            <a:normAutofit fontScale="92500" lnSpcReduction="10000"/>
          </a:bodyPr>
          <a:lstStyle/>
          <a:p>
            <a:r>
              <a:rPr lang="en-IN" dirty="0"/>
              <a:t>Website: www.ncbi.nlm.nih.gov/projects/SNP/ )</a:t>
            </a:r>
          </a:p>
          <a:p>
            <a:r>
              <a:rPr lang="en-US" dirty="0"/>
              <a:t>Developed and hosted by the National Center for Biotechnology Information (NCBI) in collaboration with the National Human Genome Research Institute (NHGRI).</a:t>
            </a:r>
          </a:p>
          <a:p>
            <a:r>
              <a:rPr lang="en-IN" dirty="0"/>
              <a:t>the name of the database implies a collection of one class of polymorphisms only (i.e., single nucleotide polymorphisms (SNPs)), it in fact contains a range of molecular variation: SNPs, short deletion and insertion polymorphisms (indels/DIPs), microsatellite markers or short tandem repeats (STRs), </a:t>
            </a:r>
            <a:r>
              <a:rPr lang="en-IN" dirty="0" err="1"/>
              <a:t>multinucleotide</a:t>
            </a:r>
            <a:r>
              <a:rPr lang="en-IN" dirty="0"/>
              <a:t> polymorphisms (MNPs), heterozygous sequences, and named variants.</a:t>
            </a:r>
          </a:p>
          <a:p>
            <a:r>
              <a:rPr lang="en-IN" dirty="0"/>
              <a:t>As of build 131 (available February 2010), </a:t>
            </a:r>
            <a:r>
              <a:rPr lang="en-IN" dirty="0" err="1"/>
              <a:t>dbSNP</a:t>
            </a:r>
            <a:r>
              <a:rPr lang="en-IN" dirty="0"/>
              <a:t> had amassed over 184 million submissions representing more than 64 million distinct variants for 55 organisms, including Homo sapiens, Mus musculus, Oryza sativa, and many other species. NCBI will phase out support for all non-human organisms in </a:t>
            </a:r>
            <a:r>
              <a:rPr lang="en-IN" dirty="0" err="1"/>
              <a:t>dbSNP</a:t>
            </a:r>
            <a:r>
              <a:rPr lang="en-IN" dirty="0"/>
              <a:t> and </a:t>
            </a:r>
            <a:r>
              <a:rPr lang="en-IN" dirty="0" err="1"/>
              <a:t>dbVar</a:t>
            </a:r>
            <a:r>
              <a:rPr lang="en-IN" dirty="0"/>
              <a:t> during 2017. </a:t>
            </a:r>
          </a:p>
        </p:txBody>
      </p:sp>
    </p:spTree>
    <p:extLst>
      <p:ext uri="{BB962C8B-B14F-4D97-AF65-F5344CB8AC3E}">
        <p14:creationId xmlns:p14="http://schemas.microsoft.com/office/powerpoint/2010/main" val="2094094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FCE1F0-0B8A-4ECC-A429-CD3D802F7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270919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1513-F872-4427-9438-3CA6CD05AB22}"/>
              </a:ext>
            </a:extLst>
          </p:cNvPr>
          <p:cNvSpPr>
            <a:spLocks noGrp="1"/>
          </p:cNvSpPr>
          <p:nvPr>
            <p:ph type="title"/>
          </p:nvPr>
        </p:nvSpPr>
        <p:spPr>
          <a:xfrm>
            <a:off x="1141413" y="618518"/>
            <a:ext cx="9905998" cy="324758"/>
          </a:xfrm>
        </p:spPr>
        <p:txBody>
          <a:bodyPr>
            <a:normAutofit fontScale="90000"/>
          </a:bodyPr>
          <a:lstStyle/>
          <a:p>
            <a:r>
              <a:rPr lang="en-IN" dirty="0"/>
              <a:t>Purpose -</a:t>
            </a:r>
          </a:p>
        </p:txBody>
      </p:sp>
      <p:sp>
        <p:nvSpPr>
          <p:cNvPr id="3" name="Content Placeholder 2">
            <a:extLst>
              <a:ext uri="{FF2B5EF4-FFF2-40B4-BE49-F238E27FC236}">
                <a16:creationId xmlns:a16="http://schemas.microsoft.com/office/drawing/2014/main" id="{7909A76B-8F88-42DA-A65C-CD90D3A1D683}"/>
              </a:ext>
            </a:extLst>
          </p:cNvPr>
          <p:cNvSpPr>
            <a:spLocks noGrp="1"/>
          </p:cNvSpPr>
          <p:nvPr>
            <p:ph idx="1"/>
          </p:nvPr>
        </p:nvSpPr>
        <p:spPr>
          <a:xfrm>
            <a:off x="1141412" y="943276"/>
            <a:ext cx="9905999" cy="5794408"/>
          </a:xfrm>
        </p:spPr>
        <p:txBody>
          <a:bodyPr>
            <a:normAutofit/>
          </a:bodyPr>
          <a:lstStyle/>
          <a:p>
            <a:r>
              <a:rPr lang="en-US" dirty="0"/>
              <a:t>Its goal is to act as a single database that contains all identified genetic variation, which can be used to investigate a wide variety of genetically based natural phenomenon.</a:t>
            </a:r>
          </a:p>
          <a:p>
            <a:r>
              <a:rPr lang="en-US" dirty="0"/>
              <a:t>Specifically, access to the molecular variation cataloged within </a:t>
            </a:r>
            <a:r>
              <a:rPr lang="en-US" dirty="0" err="1"/>
              <a:t>dbSNP</a:t>
            </a:r>
            <a:r>
              <a:rPr lang="en-US" dirty="0"/>
              <a:t> aids basic research such as physical mapping, </a:t>
            </a:r>
            <a:r>
              <a:rPr lang="en-US" dirty="0">
                <a:solidFill>
                  <a:schemeClr val="bg1"/>
                </a:solidFill>
                <a:highlight>
                  <a:srgbClr val="FFFF00"/>
                </a:highlight>
              </a:rPr>
              <a:t>population genetics</a:t>
            </a:r>
            <a:r>
              <a:rPr lang="en-US" dirty="0"/>
              <a:t>, investigations into evolutionary relationships, as well as being able to quickly and easily quantify the amount of variation at a given site of interest. In addition, </a:t>
            </a:r>
            <a:r>
              <a:rPr lang="en-US" dirty="0" err="1"/>
              <a:t>dbSNP</a:t>
            </a:r>
            <a:r>
              <a:rPr lang="en-US" dirty="0"/>
              <a:t> guides applied research in </a:t>
            </a:r>
            <a:r>
              <a:rPr lang="en-US" dirty="0">
                <a:solidFill>
                  <a:schemeClr val="bg1"/>
                </a:solidFill>
                <a:highlight>
                  <a:srgbClr val="FFFF00"/>
                </a:highlight>
              </a:rPr>
              <a:t>pharmacogenomics</a:t>
            </a:r>
            <a:r>
              <a:rPr lang="en-US" dirty="0"/>
              <a:t> and the association of genetic variation with phenotypic traits.[4] According to the NCBI website, “The long-term investment in such novel and exciting research [</a:t>
            </a:r>
            <a:r>
              <a:rPr lang="en-US" dirty="0" err="1"/>
              <a:t>dbSNP</a:t>
            </a:r>
            <a:r>
              <a:rPr lang="en-US" dirty="0"/>
              <a:t>] promises not only to advance human biology but to </a:t>
            </a:r>
            <a:r>
              <a:rPr lang="en-US" dirty="0" err="1"/>
              <a:t>revolutionise</a:t>
            </a:r>
            <a:r>
              <a:rPr lang="en-US" dirty="0"/>
              <a:t> the practice of modern medicine.”</a:t>
            </a:r>
            <a:endParaRPr lang="en-IN" dirty="0"/>
          </a:p>
        </p:txBody>
      </p:sp>
    </p:spTree>
    <p:extLst>
      <p:ext uri="{BB962C8B-B14F-4D97-AF65-F5344CB8AC3E}">
        <p14:creationId xmlns:p14="http://schemas.microsoft.com/office/powerpoint/2010/main" val="3378489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5B1D-5381-4772-AD6B-DA982A92A57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5C8150D-FB4A-4C04-A295-676953A660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4225380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9DE1-F1F5-4EB7-9574-8563A80F067A}"/>
              </a:ext>
            </a:extLst>
          </p:cNvPr>
          <p:cNvSpPr>
            <a:spLocks noGrp="1"/>
          </p:cNvSpPr>
          <p:nvPr>
            <p:ph type="title"/>
          </p:nvPr>
        </p:nvSpPr>
        <p:spPr>
          <a:xfrm>
            <a:off x="1141413" y="618518"/>
            <a:ext cx="9905998" cy="806021"/>
          </a:xfrm>
        </p:spPr>
        <p:txBody>
          <a:bodyPr/>
          <a:lstStyle/>
          <a:p>
            <a:r>
              <a:rPr lang="en-IN" dirty="0"/>
              <a:t>Pharmacogenomics </a:t>
            </a:r>
          </a:p>
        </p:txBody>
      </p:sp>
      <p:sp>
        <p:nvSpPr>
          <p:cNvPr id="3" name="Content Placeholder 2">
            <a:extLst>
              <a:ext uri="{FF2B5EF4-FFF2-40B4-BE49-F238E27FC236}">
                <a16:creationId xmlns:a16="http://schemas.microsoft.com/office/drawing/2014/main" id="{3CCF03A2-25A4-4036-A18E-C1584A235875}"/>
              </a:ext>
            </a:extLst>
          </p:cNvPr>
          <p:cNvSpPr>
            <a:spLocks noGrp="1"/>
          </p:cNvSpPr>
          <p:nvPr>
            <p:ph idx="1"/>
          </p:nvPr>
        </p:nvSpPr>
        <p:spPr>
          <a:xfrm>
            <a:off x="1141412" y="1337912"/>
            <a:ext cx="9905999" cy="5149515"/>
          </a:xfrm>
        </p:spPr>
        <p:txBody>
          <a:bodyPr>
            <a:normAutofit fontScale="92500" lnSpcReduction="10000"/>
          </a:bodyPr>
          <a:lstStyle/>
          <a:p>
            <a:r>
              <a:rPr lang="en-US" dirty="0"/>
              <a:t>Pharmacogenomics is the study of the role of the genome in drug response. Its name (pharmaco- + genomics) reflects its combining of pharmacology and genomics. </a:t>
            </a:r>
          </a:p>
          <a:p>
            <a:r>
              <a:rPr lang="en-US" dirty="0"/>
              <a:t>Pharmacogenomics analyzes how the genetic makeup of an individual affects his/her response to drugs. It deals with the influence of acquired and inherited genetic variation on drug response in patients by correlating gene expression or single-nucleotide polymorphisms with </a:t>
            </a:r>
            <a:r>
              <a:rPr lang="en-US" dirty="0">
                <a:solidFill>
                  <a:schemeClr val="bg1"/>
                </a:solidFill>
                <a:highlight>
                  <a:srgbClr val="FFFF00"/>
                </a:highlight>
              </a:rPr>
              <a:t>pharmacokinetics</a:t>
            </a:r>
            <a:r>
              <a:rPr lang="en-US" dirty="0"/>
              <a:t> (</a:t>
            </a:r>
            <a:r>
              <a:rPr lang="en-US" dirty="0">
                <a:solidFill>
                  <a:schemeClr val="accent1">
                    <a:lumMod val="75000"/>
                  </a:schemeClr>
                </a:solidFill>
              </a:rPr>
              <a:t>drug absorption, distribution, metabolism, and elimination</a:t>
            </a:r>
            <a:r>
              <a:rPr lang="en-US" dirty="0"/>
              <a:t>) and </a:t>
            </a:r>
            <a:r>
              <a:rPr lang="en-US" dirty="0">
                <a:solidFill>
                  <a:schemeClr val="bg1"/>
                </a:solidFill>
                <a:highlight>
                  <a:srgbClr val="FFFF00"/>
                </a:highlight>
              </a:rPr>
              <a:t>pharmacodynamics</a:t>
            </a:r>
            <a:r>
              <a:rPr lang="en-US" dirty="0"/>
              <a:t> (effects mediated through a drug's biological targets).</a:t>
            </a:r>
          </a:p>
          <a:p>
            <a:r>
              <a:rPr lang="en-IN" dirty="0"/>
              <a:t>, pharmacogenetics focuses on single drug-gene interactions, while pharmacogenomics encompasses a more genome-wide association approach, incorporating genomics and epigenetics while dealing with the effects of multiple genes on drug response. </a:t>
            </a:r>
            <a:endParaRPr lang="en-US" dirty="0"/>
          </a:p>
          <a:p>
            <a:endParaRPr lang="en-IN" dirty="0"/>
          </a:p>
        </p:txBody>
      </p:sp>
    </p:spTree>
    <p:extLst>
      <p:ext uri="{BB962C8B-B14F-4D97-AF65-F5344CB8AC3E}">
        <p14:creationId xmlns:p14="http://schemas.microsoft.com/office/powerpoint/2010/main" val="62841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BFE1-74C2-4F80-BFBC-59DFCA264F0A}"/>
              </a:ext>
            </a:extLst>
          </p:cNvPr>
          <p:cNvSpPr>
            <a:spLocks noGrp="1"/>
          </p:cNvSpPr>
          <p:nvPr>
            <p:ph type="title"/>
          </p:nvPr>
        </p:nvSpPr>
        <p:spPr>
          <a:xfrm>
            <a:off x="1141413" y="618518"/>
            <a:ext cx="9905998" cy="652017"/>
          </a:xfrm>
        </p:spPr>
        <p:txBody>
          <a:bodyPr/>
          <a:lstStyle/>
          <a:p>
            <a:r>
              <a:rPr lang="en-IN" dirty="0"/>
              <a:t>More details about Pharmacogenomics </a:t>
            </a:r>
          </a:p>
        </p:txBody>
      </p:sp>
      <p:sp>
        <p:nvSpPr>
          <p:cNvPr id="3" name="Content Placeholder 2">
            <a:extLst>
              <a:ext uri="{FF2B5EF4-FFF2-40B4-BE49-F238E27FC236}">
                <a16:creationId xmlns:a16="http://schemas.microsoft.com/office/drawing/2014/main" id="{E3B38641-E78D-4A6E-BC60-A7D30D8D8C2D}"/>
              </a:ext>
            </a:extLst>
          </p:cNvPr>
          <p:cNvSpPr>
            <a:spLocks noGrp="1"/>
          </p:cNvSpPr>
          <p:nvPr>
            <p:ph idx="1"/>
          </p:nvPr>
        </p:nvSpPr>
        <p:spPr>
          <a:xfrm>
            <a:off x="452388" y="1337912"/>
            <a:ext cx="10943924" cy="5438273"/>
          </a:xfrm>
        </p:spPr>
        <p:txBody>
          <a:bodyPr>
            <a:normAutofit/>
          </a:bodyPr>
          <a:lstStyle/>
          <a:p>
            <a:pPr>
              <a:buFont typeface="Wingdings" panose="05000000000000000000" pitchFamily="2" charset="2"/>
              <a:buChar char="Ø"/>
            </a:pPr>
            <a:r>
              <a:rPr lang="en-US" dirty="0"/>
              <a:t>There may be several reasons that influence variability in drug responses between patients e.g.  Drug-drug interactions,  drug-food interactions,  sex, age,  disease state  pregnancy etc. </a:t>
            </a:r>
          </a:p>
          <a:p>
            <a:pPr>
              <a:buFont typeface="Wingdings" panose="05000000000000000000" pitchFamily="2" charset="2"/>
              <a:buChar char="Ø"/>
            </a:pPr>
            <a:r>
              <a:rPr lang="en-US" dirty="0">
                <a:solidFill>
                  <a:schemeClr val="accent1">
                    <a:lumMod val="75000"/>
                  </a:schemeClr>
                </a:solidFill>
              </a:rPr>
              <a:t>Note-</a:t>
            </a:r>
            <a:r>
              <a:rPr lang="en-US" dirty="0"/>
              <a:t> Genetic factors are also likely to play a major role in individual drug response.</a:t>
            </a:r>
          </a:p>
          <a:p>
            <a:pPr>
              <a:buFont typeface="Wingdings" panose="05000000000000000000" pitchFamily="2" charset="2"/>
              <a:buChar char="Ø"/>
            </a:pPr>
            <a:r>
              <a:rPr lang="en-US" dirty="0"/>
              <a:t>There are several challenges to implementing pharmacogenomic testing in clinical practice i.e. • the Lack of readily available resources, • feasibility and utility • level of evidence, • provider knowledge, • cost effectiveness, and • ethical, legal, and social issues </a:t>
            </a:r>
          </a:p>
          <a:p>
            <a:pPr>
              <a:buFont typeface="Wingdings" panose="05000000000000000000" pitchFamily="2" charset="2"/>
              <a:buChar char="Ø"/>
            </a:pPr>
            <a:r>
              <a:rPr lang="en-US" dirty="0"/>
              <a:t>The genes that are more widely accepted and utilized clinically to get some conclusion are: • Cytochrome P450s • VKORC1 • TPMT</a:t>
            </a:r>
            <a:endParaRPr lang="en-IN" dirty="0"/>
          </a:p>
        </p:txBody>
      </p:sp>
    </p:spTree>
    <p:extLst>
      <p:ext uri="{BB962C8B-B14F-4D97-AF65-F5344CB8AC3E}">
        <p14:creationId xmlns:p14="http://schemas.microsoft.com/office/powerpoint/2010/main" val="3273514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9AAA-558C-4778-B774-7B74E3B5BA6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94CA2BD-0122-4963-9988-C37A772808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954467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40C97-DE24-40BF-B737-B4A33905DFF8}"/>
              </a:ext>
            </a:extLst>
          </p:cNvPr>
          <p:cNvSpPr>
            <a:spLocks noGrp="1"/>
          </p:cNvSpPr>
          <p:nvPr>
            <p:ph type="title"/>
          </p:nvPr>
        </p:nvSpPr>
        <p:spPr>
          <a:xfrm>
            <a:off x="1143001" y="589643"/>
            <a:ext cx="9905998" cy="4993010"/>
          </a:xfrm>
        </p:spPr>
        <p:txBody>
          <a:bodyPr/>
          <a:lstStyle/>
          <a:p>
            <a:r>
              <a:rPr lang="en-IN" dirty="0"/>
              <a:t>                      Open to questions </a:t>
            </a:r>
          </a:p>
        </p:txBody>
      </p:sp>
    </p:spTree>
    <p:extLst>
      <p:ext uri="{BB962C8B-B14F-4D97-AF65-F5344CB8AC3E}">
        <p14:creationId xmlns:p14="http://schemas.microsoft.com/office/powerpoint/2010/main" val="349162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C2FD-3B86-4633-AD38-A570CEB7F635}"/>
              </a:ext>
            </a:extLst>
          </p:cNvPr>
          <p:cNvSpPr>
            <a:spLocks noGrp="1"/>
          </p:cNvSpPr>
          <p:nvPr>
            <p:ph type="title"/>
          </p:nvPr>
        </p:nvSpPr>
        <p:spPr>
          <a:xfrm>
            <a:off x="1141413" y="618518"/>
            <a:ext cx="9905998" cy="757895"/>
          </a:xfrm>
        </p:spPr>
        <p:txBody>
          <a:bodyPr/>
          <a:lstStyle/>
          <a:p>
            <a:r>
              <a:rPr lang="en-IN" b="1" dirty="0"/>
              <a:t>                               </a:t>
            </a:r>
            <a:r>
              <a:rPr lang="en-IN" b="1" u="sng" dirty="0"/>
              <a:t>COG </a:t>
            </a:r>
          </a:p>
        </p:txBody>
      </p:sp>
      <p:sp>
        <p:nvSpPr>
          <p:cNvPr id="3" name="Content Placeholder 2">
            <a:extLst>
              <a:ext uri="{FF2B5EF4-FFF2-40B4-BE49-F238E27FC236}">
                <a16:creationId xmlns:a16="http://schemas.microsoft.com/office/drawing/2014/main" id="{FDE8CA98-D170-4D29-9A81-05BDD6CA8BF4}"/>
              </a:ext>
            </a:extLst>
          </p:cNvPr>
          <p:cNvSpPr>
            <a:spLocks noGrp="1"/>
          </p:cNvSpPr>
          <p:nvPr>
            <p:ph idx="1"/>
          </p:nvPr>
        </p:nvSpPr>
        <p:spPr>
          <a:xfrm>
            <a:off x="1141412" y="1463040"/>
            <a:ext cx="9905999" cy="4328161"/>
          </a:xfrm>
        </p:spPr>
        <p:txBody>
          <a:bodyPr>
            <a:normAutofit fontScale="92500"/>
          </a:bodyPr>
          <a:lstStyle/>
          <a:p>
            <a:r>
              <a:rPr lang="en-US" dirty="0"/>
              <a:t>The database of </a:t>
            </a:r>
            <a:r>
              <a:rPr lang="en-US" dirty="0">
                <a:solidFill>
                  <a:schemeClr val="tx2"/>
                </a:solidFill>
                <a:highlight>
                  <a:srgbClr val="FFFF00"/>
                </a:highlight>
              </a:rPr>
              <a:t>Clusters of Orthologous Groups of proteins</a:t>
            </a:r>
            <a:r>
              <a:rPr lang="en-US" dirty="0">
                <a:highlight>
                  <a:srgbClr val="FFFF00"/>
                </a:highlight>
              </a:rPr>
              <a:t> </a:t>
            </a:r>
            <a:r>
              <a:rPr lang="en-US" dirty="0"/>
              <a:t>(COGs) is an attempt on a phylogenetic classification of the proteins encoded in 21 complete genomes of bacteria, archaea and eukaryotes.</a:t>
            </a:r>
          </a:p>
          <a:p>
            <a:r>
              <a:rPr lang="en-US" dirty="0"/>
              <a:t>The COGs were constructed by applying the criterion of consistency of genome-specific best hits to the results of an </a:t>
            </a:r>
            <a:r>
              <a:rPr lang="en-US" dirty="0">
                <a:solidFill>
                  <a:schemeClr val="tx2"/>
                </a:solidFill>
                <a:highlight>
                  <a:srgbClr val="FFFF00"/>
                </a:highlight>
              </a:rPr>
              <a:t>exhaustive comparison </a:t>
            </a:r>
            <a:r>
              <a:rPr lang="en-US" dirty="0"/>
              <a:t>of all protein sequences from these genomes.</a:t>
            </a:r>
          </a:p>
          <a:p>
            <a:r>
              <a:rPr lang="en-IN" dirty="0"/>
              <a:t>Application of COG:</a:t>
            </a:r>
            <a:endParaRPr lang="en-US" dirty="0"/>
          </a:p>
          <a:p>
            <a:pPr>
              <a:buFont typeface="Wingdings" panose="05000000000000000000" pitchFamily="2" charset="2"/>
              <a:buChar char="Ø"/>
            </a:pPr>
            <a:r>
              <a:rPr lang="en-US" dirty="0"/>
              <a:t>The most straightforward application of the COGs is for the prediction of functions of individual proteins or protein sets, including those from newly completed genomes.</a:t>
            </a:r>
          </a:p>
          <a:p>
            <a:pPr>
              <a:buFont typeface="Wingdings" panose="05000000000000000000" pitchFamily="2" charset="2"/>
              <a:buChar char="Ø"/>
            </a:pPr>
            <a:endParaRPr lang="en-US" dirty="0"/>
          </a:p>
          <a:p>
            <a:endParaRPr lang="en-IN" dirty="0"/>
          </a:p>
        </p:txBody>
      </p:sp>
    </p:spTree>
    <p:extLst>
      <p:ext uri="{BB962C8B-B14F-4D97-AF65-F5344CB8AC3E}">
        <p14:creationId xmlns:p14="http://schemas.microsoft.com/office/powerpoint/2010/main" val="5171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C193-5AE9-4F03-8223-F35B13A00CE1}"/>
              </a:ext>
            </a:extLst>
          </p:cNvPr>
          <p:cNvSpPr>
            <a:spLocks noGrp="1"/>
          </p:cNvSpPr>
          <p:nvPr>
            <p:ph type="title"/>
          </p:nvPr>
        </p:nvSpPr>
        <p:spPr>
          <a:xfrm>
            <a:off x="1141413" y="618518"/>
            <a:ext cx="9905998" cy="738644"/>
          </a:xfrm>
        </p:spPr>
        <p:txBody>
          <a:bodyPr/>
          <a:lstStyle/>
          <a:p>
            <a:r>
              <a:rPr lang="en-IN" b="1" dirty="0"/>
              <a:t>                                </a:t>
            </a:r>
            <a:r>
              <a:rPr lang="en-IN" b="1" u="sng" dirty="0" err="1"/>
              <a:t>VirGen</a:t>
            </a:r>
            <a:r>
              <a:rPr lang="en-IN" dirty="0"/>
              <a:t> </a:t>
            </a:r>
          </a:p>
        </p:txBody>
      </p:sp>
      <p:sp>
        <p:nvSpPr>
          <p:cNvPr id="3" name="Content Placeholder 2">
            <a:extLst>
              <a:ext uri="{FF2B5EF4-FFF2-40B4-BE49-F238E27FC236}">
                <a16:creationId xmlns:a16="http://schemas.microsoft.com/office/drawing/2014/main" id="{5362F179-E174-44B3-BD82-E328DBFA2543}"/>
              </a:ext>
            </a:extLst>
          </p:cNvPr>
          <p:cNvSpPr>
            <a:spLocks noGrp="1"/>
          </p:cNvSpPr>
          <p:nvPr>
            <p:ph idx="1"/>
          </p:nvPr>
        </p:nvSpPr>
        <p:spPr>
          <a:xfrm>
            <a:off x="1141412" y="1357162"/>
            <a:ext cx="9905999" cy="5500838"/>
          </a:xfrm>
        </p:spPr>
        <p:txBody>
          <a:bodyPr>
            <a:normAutofit fontScale="92500"/>
          </a:bodyPr>
          <a:lstStyle/>
          <a:p>
            <a:r>
              <a:rPr lang="en-US" dirty="0" err="1"/>
              <a:t>VirGen</a:t>
            </a:r>
            <a:r>
              <a:rPr lang="en-US" dirty="0"/>
              <a:t> is a comprehensive viral genome resource that has been developed with the objective of serving as an annotated and curated database comprising complete genome sequences of viruses, value-added derived data and data mining tools </a:t>
            </a:r>
          </a:p>
          <a:p>
            <a:r>
              <a:rPr lang="en-US" dirty="0"/>
              <a:t>A well-annotated genome record, in consistency with ICTV is identified as a 'representative entry' for every viral species.</a:t>
            </a:r>
          </a:p>
          <a:p>
            <a:r>
              <a:rPr lang="en-US" dirty="0"/>
              <a:t> It is the first resource to provide phylogenetic trees of viral species computed using whole-genome sequence data. </a:t>
            </a:r>
          </a:p>
          <a:p>
            <a:r>
              <a:rPr lang="en-US" dirty="0"/>
              <a:t>The module of predicted B-cell antigenic determinants in </a:t>
            </a:r>
            <a:r>
              <a:rPr lang="en-US" dirty="0" err="1"/>
              <a:t>VirGen</a:t>
            </a:r>
            <a:r>
              <a:rPr lang="en-US" dirty="0"/>
              <a:t> is an attempt to link the genome to its </a:t>
            </a:r>
            <a:r>
              <a:rPr lang="en-US" dirty="0" err="1"/>
              <a:t>vaccinome</a:t>
            </a:r>
            <a:r>
              <a:rPr lang="en-US" dirty="0"/>
              <a:t>.</a:t>
            </a:r>
          </a:p>
          <a:p>
            <a:r>
              <a:rPr lang="en-US" dirty="0"/>
              <a:t>Comparative genome analysis data facilitate the study of genome organization and evolution of viruses, which would have implications in applied research to identify candidates for the design of vaccines and antiviral drugs. </a:t>
            </a:r>
          </a:p>
          <a:p>
            <a:endParaRPr lang="en-IN" dirty="0"/>
          </a:p>
        </p:txBody>
      </p:sp>
    </p:spTree>
    <p:extLst>
      <p:ext uri="{BB962C8B-B14F-4D97-AF65-F5344CB8AC3E}">
        <p14:creationId xmlns:p14="http://schemas.microsoft.com/office/powerpoint/2010/main" val="4242814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9EDA-8F72-408C-8AAE-74C0C0914D6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0960365-941A-4737-90B9-5866BD2754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77" y="-264695"/>
            <a:ext cx="12259377" cy="7122695"/>
          </a:xfrm>
        </p:spPr>
      </p:pic>
    </p:spTree>
    <p:extLst>
      <p:ext uri="{BB962C8B-B14F-4D97-AF65-F5344CB8AC3E}">
        <p14:creationId xmlns:p14="http://schemas.microsoft.com/office/powerpoint/2010/main" val="387992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B51F-E7F5-4E91-9493-AF6873DDD622}"/>
              </a:ext>
            </a:extLst>
          </p:cNvPr>
          <p:cNvSpPr>
            <a:spLocks noGrp="1"/>
          </p:cNvSpPr>
          <p:nvPr>
            <p:ph type="title"/>
          </p:nvPr>
        </p:nvSpPr>
        <p:spPr/>
        <p:txBody>
          <a:bodyPr/>
          <a:lstStyle/>
          <a:p>
            <a:r>
              <a:rPr lang="en-IN" dirty="0"/>
              <a:t>                                  CORG</a:t>
            </a:r>
          </a:p>
        </p:txBody>
      </p:sp>
      <p:sp>
        <p:nvSpPr>
          <p:cNvPr id="3" name="Content Placeholder 2">
            <a:extLst>
              <a:ext uri="{FF2B5EF4-FFF2-40B4-BE49-F238E27FC236}">
                <a16:creationId xmlns:a16="http://schemas.microsoft.com/office/drawing/2014/main" id="{359166C2-F71F-4BFD-8620-4CB1828FF58E}"/>
              </a:ext>
            </a:extLst>
          </p:cNvPr>
          <p:cNvSpPr>
            <a:spLocks noGrp="1"/>
          </p:cNvSpPr>
          <p:nvPr>
            <p:ph idx="1"/>
          </p:nvPr>
        </p:nvSpPr>
        <p:spPr>
          <a:xfrm>
            <a:off x="1141412" y="1645920"/>
            <a:ext cx="9905999" cy="4880008"/>
          </a:xfrm>
        </p:spPr>
        <p:txBody>
          <a:bodyPr>
            <a:normAutofit lnSpcReduction="10000"/>
          </a:bodyPr>
          <a:lstStyle/>
          <a:p>
            <a:r>
              <a:rPr lang="en-US" dirty="0">
                <a:solidFill>
                  <a:schemeClr val="accent1">
                    <a:lumMod val="60000"/>
                    <a:lumOff val="40000"/>
                  </a:schemeClr>
                </a:solidFill>
              </a:rPr>
              <a:t>the CORG—‘</a:t>
            </a:r>
            <a:r>
              <a:rPr lang="en-US" dirty="0" err="1">
                <a:solidFill>
                  <a:schemeClr val="accent1">
                    <a:lumMod val="60000"/>
                    <a:lumOff val="40000"/>
                  </a:schemeClr>
                </a:solidFill>
              </a:rPr>
              <a:t>COmparative</a:t>
            </a:r>
            <a:r>
              <a:rPr lang="en-US" dirty="0">
                <a:solidFill>
                  <a:schemeClr val="accent1">
                    <a:lumMod val="60000"/>
                    <a:lumOff val="40000"/>
                  </a:schemeClr>
                </a:solidFill>
              </a:rPr>
              <a:t> Regulatory Genomics’</a:t>
            </a:r>
          </a:p>
          <a:p>
            <a:r>
              <a:rPr lang="en-US" dirty="0"/>
              <a:t>CORG data are accessible from the ENSEMBL web site via a DAS service as well as a specially developed web service (http://corg.molgen.mpg.de) for query and interactive visualization of the conserved blocks and their annotation.</a:t>
            </a:r>
          </a:p>
          <a:p>
            <a:r>
              <a:rPr lang="en-US" dirty="0"/>
              <a:t>The </a:t>
            </a:r>
            <a:r>
              <a:rPr lang="en-US" dirty="0" err="1"/>
              <a:t>COmparative</a:t>
            </a:r>
            <a:r>
              <a:rPr lang="en-US" dirty="0"/>
              <a:t> Regulatory Genomics (CORG) database and annotation project aims at providing insights into gene regulation at the level of transcription. </a:t>
            </a:r>
          </a:p>
          <a:p>
            <a:r>
              <a:rPr lang="en-US" dirty="0"/>
              <a:t>The CORG project provides a catalogue of non-coding blocks of DNA sequence conserved between orthologous genes of man and mouse. It is based on a comprehensive, genome-wide computational analysis</a:t>
            </a:r>
            <a:endParaRPr lang="en-IN" dirty="0"/>
          </a:p>
        </p:txBody>
      </p:sp>
    </p:spTree>
    <p:extLst>
      <p:ext uri="{BB962C8B-B14F-4D97-AF65-F5344CB8AC3E}">
        <p14:creationId xmlns:p14="http://schemas.microsoft.com/office/powerpoint/2010/main" val="403553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8AD3-6EFF-454C-98E6-64610C7C5072}"/>
              </a:ext>
            </a:extLst>
          </p:cNvPr>
          <p:cNvSpPr>
            <a:spLocks noGrp="1"/>
          </p:cNvSpPr>
          <p:nvPr>
            <p:ph type="title"/>
          </p:nvPr>
        </p:nvSpPr>
        <p:spPr>
          <a:xfrm>
            <a:off x="1141413" y="618518"/>
            <a:ext cx="9905998" cy="950400"/>
          </a:xfrm>
        </p:spPr>
        <p:txBody>
          <a:bodyPr>
            <a:normAutofit fontScale="90000"/>
          </a:bodyPr>
          <a:lstStyle/>
          <a:p>
            <a:r>
              <a:rPr lang="en-IN" dirty="0"/>
              <a:t>HOBACGEN: (Homologous Bacterial Genes Database)</a:t>
            </a:r>
          </a:p>
        </p:txBody>
      </p:sp>
      <p:sp>
        <p:nvSpPr>
          <p:cNvPr id="3" name="Content Placeholder 2">
            <a:extLst>
              <a:ext uri="{FF2B5EF4-FFF2-40B4-BE49-F238E27FC236}">
                <a16:creationId xmlns:a16="http://schemas.microsoft.com/office/drawing/2014/main" id="{62D7A91C-866C-4720-8282-0613ABCA0AF3}"/>
              </a:ext>
            </a:extLst>
          </p:cNvPr>
          <p:cNvSpPr>
            <a:spLocks noGrp="1"/>
          </p:cNvSpPr>
          <p:nvPr>
            <p:ph idx="1"/>
          </p:nvPr>
        </p:nvSpPr>
        <p:spPr>
          <a:xfrm>
            <a:off x="1141412" y="1636295"/>
            <a:ext cx="9905999" cy="5043638"/>
          </a:xfrm>
        </p:spPr>
        <p:txBody>
          <a:bodyPr>
            <a:normAutofit fontScale="92500" lnSpcReduction="20000"/>
          </a:bodyPr>
          <a:lstStyle/>
          <a:p>
            <a:pPr>
              <a:buFont typeface="Wingdings" panose="05000000000000000000" pitchFamily="2" charset="2"/>
              <a:buChar char="v"/>
            </a:pPr>
            <a:r>
              <a:rPr lang="en-US" dirty="0">
                <a:solidFill>
                  <a:schemeClr val="accent1">
                    <a:lumMod val="60000"/>
                    <a:lumOff val="40000"/>
                  </a:schemeClr>
                </a:solidFill>
              </a:rPr>
              <a:t>HOBACGEN has been now replaced by the HOGENOM database.</a:t>
            </a:r>
            <a:r>
              <a:rPr lang="en-US" dirty="0"/>
              <a:t> HOGENOM contains data from all complete genomes, including of course bacteria and archaea. The HOBACGEN database is therefore no longer maintained.)</a:t>
            </a:r>
          </a:p>
          <a:p>
            <a:pPr>
              <a:buFont typeface="Wingdings" panose="05000000000000000000" pitchFamily="2" charset="2"/>
              <a:buChar char="v"/>
            </a:pPr>
            <a:r>
              <a:rPr lang="en-US" dirty="0"/>
              <a:t>It allows one to select sets of homologous genes from bacterial species and to visualize multiple alignments and phylogenetic trees. Thus HOBACGEN is particularly useful for comparative genomics, phylogeny and molecular evolution studies on bacteria. </a:t>
            </a:r>
          </a:p>
          <a:p>
            <a:pPr>
              <a:buFont typeface="Wingdings" panose="05000000000000000000" pitchFamily="2" charset="2"/>
              <a:buChar char="v"/>
            </a:pPr>
            <a:r>
              <a:rPr lang="en-US" dirty="0"/>
              <a:t>The database contains all sequences of bacteria (eubacteria and </a:t>
            </a:r>
            <a:r>
              <a:rPr lang="en-US" dirty="0" err="1"/>
              <a:t>archeae</a:t>
            </a:r>
            <a:r>
              <a:rPr lang="en-US" dirty="0"/>
              <a:t>) and yeast taken from SWISSPROT + </a:t>
            </a:r>
            <a:r>
              <a:rPr lang="en-US" dirty="0" err="1"/>
              <a:t>TrEMBL</a:t>
            </a:r>
            <a:r>
              <a:rPr lang="en-US" dirty="0"/>
              <a:t>,(now the </a:t>
            </a:r>
            <a:r>
              <a:rPr lang="en-US" dirty="0" err="1"/>
              <a:t>UniProt</a:t>
            </a:r>
            <a:r>
              <a:rPr lang="en-US" dirty="0"/>
              <a:t> Knowledgebase) with some annotation modifications</a:t>
            </a:r>
          </a:p>
          <a:p>
            <a:pPr>
              <a:buFont typeface="Wingdings" panose="05000000000000000000" pitchFamily="2" charset="2"/>
              <a:buChar char="Ø"/>
            </a:pPr>
            <a:r>
              <a:rPr lang="en-US" dirty="0"/>
              <a:t>NOTE- HOBACGEN contains the protein sequences from SWISS-PROT + </a:t>
            </a:r>
            <a:r>
              <a:rPr lang="en-US" dirty="0" err="1"/>
              <a:t>TrEMBL</a:t>
            </a:r>
            <a:r>
              <a:rPr lang="en-US" dirty="0"/>
              <a:t> (now the </a:t>
            </a:r>
            <a:r>
              <a:rPr lang="en-US" dirty="0" err="1"/>
              <a:t>UniProt</a:t>
            </a:r>
            <a:r>
              <a:rPr lang="en-US" dirty="0"/>
              <a:t> Knowledgebase) while HOBACCGENDNA contains the nucleotide sequences from EMBL. </a:t>
            </a:r>
          </a:p>
          <a:p>
            <a:pPr>
              <a:buFont typeface="Wingdings" panose="05000000000000000000" pitchFamily="2" charset="2"/>
              <a:buChar char="v"/>
            </a:pPr>
            <a:endParaRPr lang="en-US" dirty="0">
              <a:solidFill>
                <a:schemeClr val="accent1">
                  <a:lumMod val="60000"/>
                  <a:lumOff val="40000"/>
                </a:schemeClr>
              </a:solidFill>
            </a:endParaRPr>
          </a:p>
          <a:p>
            <a:pPr marL="0" indent="0">
              <a:buNone/>
            </a:pPr>
            <a:endParaRPr lang="en-IN" dirty="0">
              <a:solidFill>
                <a:schemeClr val="accent1">
                  <a:lumMod val="60000"/>
                  <a:lumOff val="40000"/>
                </a:schemeClr>
              </a:solidFill>
            </a:endParaRPr>
          </a:p>
        </p:txBody>
      </p:sp>
    </p:spTree>
    <p:extLst>
      <p:ext uri="{BB962C8B-B14F-4D97-AF65-F5344CB8AC3E}">
        <p14:creationId xmlns:p14="http://schemas.microsoft.com/office/powerpoint/2010/main" val="150686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FFD0-2DC4-4679-89A4-C2CB1CB3FE32}"/>
              </a:ext>
            </a:extLst>
          </p:cNvPr>
          <p:cNvSpPr>
            <a:spLocks noGrp="1"/>
          </p:cNvSpPr>
          <p:nvPr>
            <p:ph type="title"/>
          </p:nvPr>
        </p:nvSpPr>
        <p:spPr>
          <a:xfrm>
            <a:off x="1141413" y="618518"/>
            <a:ext cx="9905998" cy="671267"/>
          </a:xfrm>
        </p:spPr>
        <p:txBody>
          <a:bodyPr>
            <a:normAutofit fontScale="90000"/>
          </a:bodyPr>
          <a:lstStyle/>
          <a:p>
            <a:r>
              <a:rPr lang="en-US" dirty="0" err="1"/>
              <a:t>Homophila</a:t>
            </a:r>
            <a:r>
              <a:rPr lang="en-US" dirty="0"/>
              <a:t>: human disease gene cognates in Drosophila</a:t>
            </a:r>
            <a:endParaRPr lang="en-IN" dirty="0"/>
          </a:p>
        </p:txBody>
      </p:sp>
      <p:sp>
        <p:nvSpPr>
          <p:cNvPr id="3" name="Content Placeholder 2">
            <a:extLst>
              <a:ext uri="{FF2B5EF4-FFF2-40B4-BE49-F238E27FC236}">
                <a16:creationId xmlns:a16="http://schemas.microsoft.com/office/drawing/2014/main" id="{6C704D83-ACBB-4C29-95CE-2513D0E403DA}"/>
              </a:ext>
            </a:extLst>
          </p:cNvPr>
          <p:cNvSpPr>
            <a:spLocks noGrp="1"/>
          </p:cNvSpPr>
          <p:nvPr>
            <p:ph idx="1"/>
          </p:nvPr>
        </p:nvSpPr>
        <p:spPr>
          <a:xfrm>
            <a:off x="1141412" y="1549667"/>
            <a:ext cx="9905999" cy="4241534"/>
          </a:xfrm>
        </p:spPr>
        <p:txBody>
          <a:bodyPr/>
          <a:lstStyle/>
          <a:p>
            <a:r>
              <a:rPr lang="en-US" dirty="0"/>
              <a:t>At the </a:t>
            </a:r>
            <a:r>
              <a:rPr lang="en-US" dirty="0" err="1"/>
              <a:t>Homophila</a:t>
            </a:r>
            <a:r>
              <a:rPr lang="en-US" dirty="0"/>
              <a:t> database Web site, human genes, fly genes, and diseases are cross-referenced and linked, for instance, to scientific abstracts and to a catalogue of genetic conditions called OMIM (Online Mendelian Inheritance in Man).</a:t>
            </a:r>
          </a:p>
          <a:p>
            <a:r>
              <a:rPr lang="en-US" dirty="0"/>
              <a:t>The organization of human and fly data and the analysis by </a:t>
            </a:r>
            <a:r>
              <a:rPr lang="en-US" dirty="0" err="1"/>
              <a:t>Potocki</a:t>
            </a:r>
            <a:r>
              <a:rPr lang="en-US" dirty="0"/>
              <a:t> suggested that there are fly counterpart genes for human conditions like blindness, deafness, blood disorders, and immunological disorders.</a:t>
            </a:r>
            <a:endParaRPr lang="en-IN" dirty="0"/>
          </a:p>
        </p:txBody>
      </p:sp>
    </p:spTree>
    <p:extLst>
      <p:ext uri="{BB962C8B-B14F-4D97-AF65-F5344CB8AC3E}">
        <p14:creationId xmlns:p14="http://schemas.microsoft.com/office/powerpoint/2010/main" val="3340054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72FA4-D328-4453-BF03-B67BBBF51D55}"/>
              </a:ext>
            </a:extLst>
          </p:cNvPr>
          <p:cNvSpPr>
            <a:spLocks noGrp="1"/>
          </p:cNvSpPr>
          <p:nvPr>
            <p:ph type="title"/>
          </p:nvPr>
        </p:nvSpPr>
        <p:spPr>
          <a:xfrm>
            <a:off x="1141413" y="618518"/>
            <a:ext cx="9905998" cy="844522"/>
          </a:xfrm>
        </p:spPr>
        <p:txBody>
          <a:bodyPr>
            <a:normAutofit fontScale="90000"/>
          </a:bodyPr>
          <a:lstStyle/>
          <a:p>
            <a:r>
              <a:rPr lang="en-US" dirty="0" err="1"/>
              <a:t>XREFdb</a:t>
            </a:r>
            <a:r>
              <a:rPr lang="en-US" dirty="0"/>
              <a:t>: cross-referencing the genetics and genes of mammals and model organisms</a:t>
            </a:r>
            <a:endParaRPr lang="en-IN" dirty="0"/>
          </a:p>
        </p:txBody>
      </p:sp>
      <p:sp>
        <p:nvSpPr>
          <p:cNvPr id="3" name="Content Placeholder 2">
            <a:extLst>
              <a:ext uri="{FF2B5EF4-FFF2-40B4-BE49-F238E27FC236}">
                <a16:creationId xmlns:a16="http://schemas.microsoft.com/office/drawing/2014/main" id="{969D1805-AFC2-4BB8-BFE3-73D2306C5526}"/>
              </a:ext>
            </a:extLst>
          </p:cNvPr>
          <p:cNvSpPr>
            <a:spLocks noGrp="1"/>
          </p:cNvSpPr>
          <p:nvPr>
            <p:ph idx="1"/>
          </p:nvPr>
        </p:nvSpPr>
        <p:spPr>
          <a:xfrm>
            <a:off x="1141412" y="1694046"/>
            <a:ext cx="9905999" cy="4774131"/>
          </a:xfrm>
        </p:spPr>
        <p:txBody>
          <a:bodyPr>
            <a:noAutofit/>
          </a:bodyPr>
          <a:lstStyle/>
          <a:p>
            <a:pPr>
              <a:buFont typeface="Wingdings" panose="05000000000000000000" pitchFamily="2" charset="2"/>
              <a:buChar char="v"/>
            </a:pPr>
            <a:r>
              <a:rPr lang="en-US" sz="2000" b="0" i="0" dirty="0" err="1">
                <a:effectLst/>
                <a:latin typeface="Roboto" panose="02000000000000000000" pitchFamily="2" charset="0"/>
              </a:rPr>
              <a:t>XREFdb</a:t>
            </a:r>
            <a:r>
              <a:rPr lang="en-US" sz="2000" b="1" i="0" dirty="0">
                <a:effectLst/>
                <a:latin typeface="Roboto" panose="02000000000000000000" pitchFamily="2" charset="0"/>
              </a:rPr>
              <a:t> provides a TBLASTN search feature that accepts protein query sequences and compares them with a current six-frame translation of the Database of Expressed Sequence Tags (</a:t>
            </a:r>
            <a:r>
              <a:rPr lang="en-US" sz="2000" b="1" i="0" dirty="0" err="1">
                <a:effectLst/>
                <a:latin typeface="Roboto" panose="02000000000000000000" pitchFamily="2" charset="0"/>
              </a:rPr>
              <a:t>dbEST</a:t>
            </a:r>
            <a:r>
              <a:rPr lang="en-US" sz="2000" b="1" i="0" dirty="0">
                <a:effectLst/>
                <a:latin typeface="Roboto" panose="02000000000000000000" pitchFamily="2" charset="0"/>
              </a:rPr>
              <a:t>; 2, 3) maintained at the NCBI.</a:t>
            </a:r>
            <a:r>
              <a:rPr lang="en-US" sz="2000" b="0" i="0" dirty="0">
                <a:effectLst/>
                <a:latin typeface="Roboto" panose="02000000000000000000" pitchFamily="2" charset="0"/>
              </a:rPr>
              <a:t> In the past, </a:t>
            </a:r>
            <a:r>
              <a:rPr lang="en-US" sz="2000" b="0" i="0" dirty="0" err="1">
                <a:effectLst/>
                <a:latin typeface="Roboto" panose="02000000000000000000" pitchFamily="2" charset="0"/>
              </a:rPr>
              <a:t>XREFdb</a:t>
            </a:r>
            <a:r>
              <a:rPr lang="en-US" sz="2000" b="0" i="0" dirty="0">
                <a:effectLst/>
                <a:latin typeface="Roboto" panose="02000000000000000000" pitchFamily="2" charset="0"/>
              </a:rPr>
              <a:t> has been organized in an accountholder format, with periodic whole database updates . However, a new search service within </a:t>
            </a:r>
            <a:r>
              <a:rPr lang="en-US" sz="2000" b="0" i="0" dirty="0" err="1">
                <a:effectLst/>
                <a:latin typeface="Roboto" panose="02000000000000000000" pitchFamily="2" charset="0"/>
              </a:rPr>
              <a:t>XREFdb</a:t>
            </a:r>
            <a:r>
              <a:rPr lang="en-US" sz="2000" b="0" i="0" dirty="0">
                <a:effectLst/>
                <a:latin typeface="Roboto" panose="02000000000000000000" pitchFamily="2" charset="0"/>
              </a:rPr>
              <a:t> is designed to provide users with current information on-the-fly. </a:t>
            </a:r>
          </a:p>
          <a:p>
            <a:pPr algn="l">
              <a:buFont typeface="Wingdings" panose="05000000000000000000" pitchFamily="2" charset="2"/>
              <a:buChar char="v"/>
            </a:pPr>
            <a:r>
              <a:rPr lang="en-US" sz="2000" b="0" i="0" dirty="0" err="1">
                <a:effectLst/>
                <a:latin typeface="ff3"/>
              </a:rPr>
              <a:t>XREFdb</a:t>
            </a:r>
            <a:r>
              <a:rPr lang="en-US" sz="2000" b="0" i="0" dirty="0">
                <a:effectLst/>
                <a:latin typeface="ff3"/>
              </a:rPr>
              <a:t> supports the investigation of protein function in the context of information available through work in multiple organisms. In addition to facilitating the association of functional data among known genes from multiple organisms, </a:t>
            </a:r>
            <a:r>
              <a:rPr lang="en-US" sz="2000" b="0" i="0" dirty="0" err="1">
                <a:effectLst/>
                <a:latin typeface="ff3"/>
              </a:rPr>
              <a:t>XREFdb</a:t>
            </a:r>
            <a:r>
              <a:rPr lang="en-US" sz="2000" b="0" i="0" dirty="0">
                <a:effectLst/>
                <a:latin typeface="ff3"/>
              </a:rPr>
              <a:t> has developed strategies that provide access to information associated with as-yet unstudied genes. The database organizes protein similarity and genetic map positional information</a:t>
            </a:r>
            <a:r>
              <a:rPr lang="en-US" sz="2000" dirty="0">
                <a:latin typeface="ff3"/>
              </a:rPr>
              <a:t> </a:t>
            </a:r>
            <a:r>
              <a:rPr lang="en-US" sz="2000" b="0" i="0" dirty="0">
                <a:effectLst/>
                <a:latin typeface="ff3"/>
              </a:rPr>
              <a:t>from diverse sources in the public domain to facilitate investigator evaluation of potential functional </a:t>
            </a:r>
            <a:r>
              <a:rPr lang="en-US" sz="2000" b="0" i="0" dirty="0" err="1">
                <a:effectLst/>
                <a:latin typeface="ff3"/>
              </a:rPr>
              <a:t>signifi-cance</a:t>
            </a:r>
            <a:r>
              <a:rPr lang="en-US" sz="2000" b="0" i="0" dirty="0">
                <a:effectLst/>
                <a:latin typeface="ff3"/>
              </a:rPr>
              <a:t>. </a:t>
            </a:r>
            <a:r>
              <a:rPr lang="en-US" sz="2000" b="0" i="0" dirty="0" err="1">
                <a:effectLst/>
                <a:latin typeface="ff3"/>
              </a:rPr>
              <a:t>XREFdb</a:t>
            </a:r>
            <a:r>
              <a:rPr lang="en-US" sz="2000" b="0" i="0" dirty="0">
                <a:effectLst/>
                <a:latin typeface="ff3"/>
              </a:rPr>
              <a:t> is found at URL www.ncbi.nlm.nih. gov/</a:t>
            </a:r>
            <a:r>
              <a:rPr lang="en-US" sz="2000" b="0" i="0" dirty="0" err="1">
                <a:effectLst/>
                <a:latin typeface="ff3"/>
              </a:rPr>
              <a:t>XREFdb</a:t>
            </a:r>
            <a:endParaRPr lang="en-US" sz="2000" b="0" i="0" dirty="0">
              <a:effectLst/>
              <a:latin typeface="ff3"/>
            </a:endParaRPr>
          </a:p>
          <a:p>
            <a:endParaRPr lang="en-IN" sz="2000" dirty="0"/>
          </a:p>
        </p:txBody>
      </p:sp>
    </p:spTree>
    <p:extLst>
      <p:ext uri="{BB962C8B-B14F-4D97-AF65-F5344CB8AC3E}">
        <p14:creationId xmlns:p14="http://schemas.microsoft.com/office/powerpoint/2010/main" val="236066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9AEE0-F930-4B9E-AD46-53F3674EDB82}"/>
              </a:ext>
            </a:extLst>
          </p:cNvPr>
          <p:cNvSpPr>
            <a:spLocks noGrp="1"/>
          </p:cNvSpPr>
          <p:nvPr>
            <p:ph type="title"/>
          </p:nvPr>
        </p:nvSpPr>
        <p:spPr>
          <a:xfrm>
            <a:off x="1141413" y="618518"/>
            <a:ext cx="9905998" cy="834897"/>
          </a:xfrm>
        </p:spPr>
        <p:txBody>
          <a:bodyPr/>
          <a:lstStyle/>
          <a:p>
            <a:r>
              <a:rPr lang="en-IN" dirty="0"/>
              <a:t>                            </a:t>
            </a:r>
            <a:r>
              <a:rPr lang="en-IN" dirty="0" err="1"/>
              <a:t>Gramene</a:t>
            </a:r>
            <a:endParaRPr lang="en-IN" dirty="0"/>
          </a:p>
        </p:txBody>
      </p:sp>
      <p:sp>
        <p:nvSpPr>
          <p:cNvPr id="3" name="Content Placeholder 2">
            <a:extLst>
              <a:ext uri="{FF2B5EF4-FFF2-40B4-BE49-F238E27FC236}">
                <a16:creationId xmlns:a16="http://schemas.microsoft.com/office/drawing/2014/main" id="{BA08C0DB-A4FF-40FD-82D4-DF8D9D5B5FD1}"/>
              </a:ext>
            </a:extLst>
          </p:cNvPr>
          <p:cNvSpPr>
            <a:spLocks noGrp="1"/>
          </p:cNvSpPr>
          <p:nvPr>
            <p:ph idx="1"/>
          </p:nvPr>
        </p:nvSpPr>
        <p:spPr>
          <a:xfrm>
            <a:off x="1141412" y="1453415"/>
            <a:ext cx="9905999" cy="5274644"/>
          </a:xfrm>
        </p:spPr>
        <p:txBody>
          <a:bodyPr>
            <a:normAutofit fontScale="92500"/>
          </a:bodyPr>
          <a:lstStyle/>
          <a:p>
            <a:r>
              <a:rPr lang="en-US" dirty="0" err="1"/>
              <a:t>Gramene</a:t>
            </a:r>
            <a:r>
              <a:rPr lang="en-US" dirty="0"/>
              <a:t> (http://www.gramene.org) is an online, open source, curated resource for plant comparative genomics and pathway analysis designed to support researchers working in plant genomics, breeding, evolutionary biology, system biology, and metabolic engineering.</a:t>
            </a:r>
          </a:p>
          <a:p>
            <a:r>
              <a:rPr lang="en-US" dirty="0"/>
              <a:t>It consists of an integrated portal for querying, visualizing and analyzing data for 44 plant reference genomes, genetic variation data sets for 12 species, expression data for 16 species, curated rice pathways and </a:t>
            </a:r>
            <a:r>
              <a:rPr lang="en-US" dirty="0" err="1"/>
              <a:t>orthology</a:t>
            </a:r>
            <a:r>
              <a:rPr lang="en-US" dirty="0"/>
              <a:t>-based pathway projections for 66 plant species including various crops. </a:t>
            </a:r>
          </a:p>
          <a:p>
            <a:pPr>
              <a:buFont typeface="Wingdings" panose="05000000000000000000" pitchFamily="2" charset="2"/>
              <a:buChar char="Ø"/>
            </a:pPr>
            <a:r>
              <a:rPr lang="en-US" dirty="0"/>
              <a:t>Note- </a:t>
            </a:r>
            <a:r>
              <a:rPr lang="en-US" dirty="0" err="1"/>
              <a:t>Gramene</a:t>
            </a:r>
            <a:r>
              <a:rPr lang="en-US" dirty="0"/>
              <a:t> (http://www.gramene.org) supports researchers working with various crops, models, and other economically important plant species by providing online resources for comparative analyses of Genomes and Pathways [1], [2]. The Genomes portal, developed collaboratively with </a:t>
            </a:r>
            <a:r>
              <a:rPr lang="en-US" dirty="0" err="1"/>
              <a:t>Ensembl</a:t>
            </a:r>
            <a:r>
              <a:rPr lang="en-US" dirty="0"/>
              <a:t> Plants.</a:t>
            </a:r>
          </a:p>
          <a:p>
            <a:endParaRPr lang="en-US" dirty="0"/>
          </a:p>
          <a:p>
            <a:endParaRPr lang="en-IN" dirty="0"/>
          </a:p>
        </p:txBody>
      </p:sp>
    </p:spTree>
    <p:extLst>
      <p:ext uri="{BB962C8B-B14F-4D97-AF65-F5344CB8AC3E}">
        <p14:creationId xmlns:p14="http://schemas.microsoft.com/office/powerpoint/2010/main" val="771799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70</TotalTime>
  <Words>1469</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ff3</vt:lpstr>
      <vt:lpstr>Roboto</vt:lpstr>
      <vt:lpstr>Tw Cen MT</vt:lpstr>
      <vt:lpstr>Wingdings</vt:lpstr>
      <vt:lpstr>Circuit</vt:lpstr>
      <vt:lpstr>           Comparative Genomics Databases</vt:lpstr>
      <vt:lpstr>                               COG </vt:lpstr>
      <vt:lpstr>                                VirGen </vt:lpstr>
      <vt:lpstr>PowerPoint Presentation</vt:lpstr>
      <vt:lpstr>                                  CORG</vt:lpstr>
      <vt:lpstr>HOBACGEN: (Homologous Bacterial Genes Database)</vt:lpstr>
      <vt:lpstr>Homophila: human disease gene cognates in Drosophila</vt:lpstr>
      <vt:lpstr>XREFdb: cross-referencing the genetics and genes of mammals and model organisms</vt:lpstr>
      <vt:lpstr>                            Gramene</vt:lpstr>
      <vt:lpstr>Single Nucleotide Polymorphism, dbSNP and other SNP-related databases</vt:lpstr>
      <vt:lpstr>PowerPoint Presentation</vt:lpstr>
      <vt:lpstr>Purpose -</vt:lpstr>
      <vt:lpstr>PowerPoint Presentation</vt:lpstr>
      <vt:lpstr>Pharmacogenomics </vt:lpstr>
      <vt:lpstr>More details about Pharmacogenomics </vt:lpstr>
      <vt:lpstr>PowerPoint Presentation</vt:lpstr>
      <vt:lpstr>                      Open to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Genomics Databases</dc:title>
  <dc:creator>Sonia</dc:creator>
  <cp:lastModifiedBy>Sonia</cp:lastModifiedBy>
  <cp:revision>5</cp:revision>
  <dcterms:created xsi:type="dcterms:W3CDTF">2021-12-20T06:26:42Z</dcterms:created>
  <dcterms:modified xsi:type="dcterms:W3CDTF">2021-12-20T17:24:03Z</dcterms:modified>
</cp:coreProperties>
</file>