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7" r:id="rId3"/>
    <p:sldId id="277" r:id="rId4"/>
    <p:sldId id="259" r:id="rId5"/>
    <p:sldId id="257" r:id="rId6"/>
    <p:sldId id="258" r:id="rId7"/>
    <p:sldId id="260" r:id="rId8"/>
    <p:sldId id="261" r:id="rId9"/>
    <p:sldId id="262" r:id="rId10"/>
    <p:sldId id="263" r:id="rId11"/>
    <p:sldId id="265" r:id="rId12"/>
    <p:sldId id="266"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269BBC-60A8-4A1E-BC7B-8CEBC9098931}">
          <p14:sldIdLst>
            <p14:sldId id="256"/>
            <p14:sldId id="267"/>
            <p14:sldId id="277"/>
            <p14:sldId id="259"/>
            <p14:sldId id="257"/>
            <p14:sldId id="258"/>
            <p14:sldId id="260"/>
            <p14:sldId id="261"/>
            <p14:sldId id="262"/>
            <p14:sldId id="263"/>
            <p14:sldId id="265"/>
            <p14:sldId id="266"/>
            <p14:sldId id="268"/>
            <p14:sldId id="269"/>
            <p14:sldId id="270"/>
            <p14:sldId id="271"/>
            <p14:sldId id="272"/>
            <p14:sldId id="273"/>
            <p14:sldId id="274"/>
            <p14:sldId id="275"/>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userId="9134e30b12725891" providerId="LiveId" clId="{07C80862-B9AF-469D-BAC4-B710B937995B}"/>
    <pc:docChg chg="undo custSel addSld delSld modSld sldOrd modSection">
      <pc:chgData name="Sonia" userId="9134e30b12725891" providerId="LiveId" clId="{07C80862-B9AF-469D-BAC4-B710B937995B}" dt="2021-12-03T03:42:32.706" v="1292" actId="20577"/>
      <pc:docMkLst>
        <pc:docMk/>
      </pc:docMkLst>
      <pc:sldChg chg="modSp mod">
        <pc:chgData name="Sonia" userId="9134e30b12725891" providerId="LiveId" clId="{07C80862-B9AF-469D-BAC4-B710B937995B}" dt="2021-12-02T15:35:34.791" v="149" actId="20577"/>
        <pc:sldMkLst>
          <pc:docMk/>
          <pc:sldMk cId="500387211" sldId="256"/>
        </pc:sldMkLst>
        <pc:spChg chg="mod">
          <ac:chgData name="Sonia" userId="9134e30b12725891" providerId="LiveId" clId="{07C80862-B9AF-469D-BAC4-B710B937995B}" dt="2021-12-02T15:35:29.369" v="147" actId="20577"/>
          <ac:spMkLst>
            <pc:docMk/>
            <pc:sldMk cId="500387211" sldId="256"/>
            <ac:spMk id="2" creationId="{D3D068E8-ED35-4959-A22F-C09542352809}"/>
          </ac:spMkLst>
        </pc:spChg>
        <pc:spChg chg="mod">
          <ac:chgData name="Sonia" userId="9134e30b12725891" providerId="LiveId" clId="{07C80862-B9AF-469D-BAC4-B710B937995B}" dt="2021-12-02T15:35:34.791" v="149" actId="20577"/>
          <ac:spMkLst>
            <pc:docMk/>
            <pc:sldMk cId="500387211" sldId="256"/>
            <ac:spMk id="3" creationId="{0EE66601-1315-427B-8559-FB095CA1FFD0}"/>
          </ac:spMkLst>
        </pc:spChg>
      </pc:sldChg>
      <pc:sldChg chg="delSp modSp mod modClrScheme chgLayout">
        <pc:chgData name="Sonia" userId="9134e30b12725891" providerId="LiveId" clId="{07C80862-B9AF-469D-BAC4-B710B937995B}" dt="2021-12-02T16:22:54.034" v="773" actId="700"/>
        <pc:sldMkLst>
          <pc:docMk/>
          <pc:sldMk cId="291598121" sldId="257"/>
        </pc:sldMkLst>
        <pc:spChg chg="mod ord">
          <ac:chgData name="Sonia" userId="9134e30b12725891" providerId="LiveId" clId="{07C80862-B9AF-469D-BAC4-B710B937995B}" dt="2021-12-02T16:22:54.034" v="773" actId="700"/>
          <ac:spMkLst>
            <pc:docMk/>
            <pc:sldMk cId="291598121" sldId="257"/>
            <ac:spMk id="2" creationId="{ABDAA77B-14A7-43D3-B95F-9C8B175F2DA7}"/>
          </ac:spMkLst>
        </pc:spChg>
        <pc:spChg chg="mod ord">
          <ac:chgData name="Sonia" userId="9134e30b12725891" providerId="LiveId" clId="{07C80862-B9AF-469D-BAC4-B710B937995B}" dt="2021-12-02T16:22:54.034" v="773" actId="700"/>
          <ac:spMkLst>
            <pc:docMk/>
            <pc:sldMk cId="291598121" sldId="257"/>
            <ac:spMk id="3" creationId="{FC3F99A8-5D7E-48B6-9CCE-68CF86EE99A6}"/>
          </ac:spMkLst>
        </pc:spChg>
        <pc:spChg chg="del mod">
          <ac:chgData name="Sonia" userId="9134e30b12725891" providerId="LiveId" clId="{07C80862-B9AF-469D-BAC4-B710B937995B}" dt="2021-12-02T16:22:54.034" v="773" actId="700"/>
          <ac:spMkLst>
            <pc:docMk/>
            <pc:sldMk cId="291598121" sldId="257"/>
            <ac:spMk id="4" creationId="{2C165B6B-04F5-4466-A869-056E7E6C6994}"/>
          </ac:spMkLst>
        </pc:spChg>
      </pc:sldChg>
      <pc:sldChg chg="addSp delSp modSp mod">
        <pc:chgData name="Sonia" userId="9134e30b12725891" providerId="LiveId" clId="{07C80862-B9AF-469D-BAC4-B710B937995B}" dt="2021-12-03T03:30:03.555" v="1103" actId="20577"/>
        <pc:sldMkLst>
          <pc:docMk/>
          <pc:sldMk cId="3937068758" sldId="265"/>
        </pc:sldMkLst>
        <pc:spChg chg="mod">
          <ac:chgData name="Sonia" userId="9134e30b12725891" providerId="LiveId" clId="{07C80862-B9AF-469D-BAC4-B710B937995B}" dt="2021-12-03T03:30:03.555" v="1103" actId="20577"/>
          <ac:spMkLst>
            <pc:docMk/>
            <pc:sldMk cId="3937068758" sldId="265"/>
            <ac:spMk id="2" creationId="{45ACFD1A-ADE9-42D5-9EEF-1443014D0DE2}"/>
          </ac:spMkLst>
        </pc:spChg>
        <pc:graphicFrameChg chg="add del">
          <ac:chgData name="Sonia" userId="9134e30b12725891" providerId="LiveId" clId="{07C80862-B9AF-469D-BAC4-B710B937995B}" dt="2021-12-03T03:26:35.422" v="950" actId="3680"/>
          <ac:graphicFrameMkLst>
            <pc:docMk/>
            <pc:sldMk cId="3937068758" sldId="265"/>
            <ac:graphicFrameMk id="3" creationId="{0E875F05-8EE5-4A1E-8209-2A4C49B0EFAD}"/>
          </ac:graphicFrameMkLst>
        </pc:graphicFrameChg>
        <pc:graphicFrameChg chg="mod modGraphic">
          <ac:chgData name="Sonia" userId="9134e30b12725891" providerId="LiveId" clId="{07C80862-B9AF-469D-BAC4-B710B937995B}" dt="2021-12-03T03:29:40.921" v="1092" actId="20577"/>
          <ac:graphicFrameMkLst>
            <pc:docMk/>
            <pc:sldMk cId="3937068758" sldId="265"/>
            <ac:graphicFrameMk id="4" creationId="{C69AE808-8BDA-410D-8EB4-69387D7B9982}"/>
          </ac:graphicFrameMkLst>
        </pc:graphicFrameChg>
      </pc:sldChg>
      <pc:sldChg chg="addSp modSp new mod modClrScheme chgLayout">
        <pc:chgData name="Sonia" userId="9134e30b12725891" providerId="LiveId" clId="{07C80862-B9AF-469D-BAC4-B710B937995B}" dt="2021-12-02T17:17:19.148" v="948" actId="20577"/>
        <pc:sldMkLst>
          <pc:docMk/>
          <pc:sldMk cId="3665829149" sldId="267"/>
        </pc:sldMkLst>
        <pc:spChg chg="mod ord">
          <ac:chgData name="Sonia" userId="9134e30b12725891" providerId="LiveId" clId="{07C80862-B9AF-469D-BAC4-B710B937995B}" dt="2021-12-02T17:14:45.409" v="852" actId="700"/>
          <ac:spMkLst>
            <pc:docMk/>
            <pc:sldMk cId="3665829149" sldId="267"/>
            <ac:spMk id="2" creationId="{2B9C1DCF-A312-4D3E-8531-7AD1E290E4EF}"/>
          </ac:spMkLst>
        </pc:spChg>
        <pc:spChg chg="add mod ord">
          <ac:chgData name="Sonia" userId="9134e30b12725891" providerId="LiveId" clId="{07C80862-B9AF-469D-BAC4-B710B937995B}" dt="2021-12-02T17:17:19.148" v="948" actId="20577"/>
          <ac:spMkLst>
            <pc:docMk/>
            <pc:sldMk cId="3665829149" sldId="267"/>
            <ac:spMk id="3" creationId="{2D17C793-6B67-4412-B4AC-30530FFD59AD}"/>
          </ac:spMkLst>
        </pc:spChg>
      </pc:sldChg>
      <pc:sldChg chg="addSp modSp new mod modClrScheme chgLayout">
        <pc:chgData name="Sonia" userId="9134e30b12725891" providerId="LiveId" clId="{07C80862-B9AF-469D-BAC4-B710B937995B}" dt="2021-12-02T15:42:43.490" v="207" actId="20577"/>
        <pc:sldMkLst>
          <pc:docMk/>
          <pc:sldMk cId="4106754999" sldId="268"/>
        </pc:sldMkLst>
        <pc:spChg chg="mod ord">
          <ac:chgData name="Sonia" userId="9134e30b12725891" providerId="LiveId" clId="{07C80862-B9AF-469D-BAC4-B710B937995B}" dt="2021-12-02T15:38:21.633" v="152" actId="700"/>
          <ac:spMkLst>
            <pc:docMk/>
            <pc:sldMk cId="4106754999" sldId="268"/>
            <ac:spMk id="2" creationId="{BD228B41-3573-4786-B7AC-0B5D4BD57991}"/>
          </ac:spMkLst>
        </pc:spChg>
        <pc:spChg chg="add mod ord">
          <ac:chgData name="Sonia" userId="9134e30b12725891" providerId="LiveId" clId="{07C80862-B9AF-469D-BAC4-B710B937995B}" dt="2021-12-02T15:42:43.490" v="207" actId="20577"/>
          <ac:spMkLst>
            <pc:docMk/>
            <pc:sldMk cId="4106754999" sldId="268"/>
            <ac:spMk id="3" creationId="{EC74C974-87AE-4957-83F8-9424C625D02A}"/>
          </ac:spMkLst>
        </pc:spChg>
      </pc:sldChg>
      <pc:sldChg chg="addSp delSp modSp new mod">
        <pc:chgData name="Sonia" userId="9134e30b12725891" providerId="LiveId" clId="{07C80862-B9AF-469D-BAC4-B710B937995B}" dt="2021-12-02T15:46:18.266" v="271" actId="20577"/>
        <pc:sldMkLst>
          <pc:docMk/>
          <pc:sldMk cId="1800188995" sldId="269"/>
        </pc:sldMkLst>
        <pc:spChg chg="mod">
          <ac:chgData name="Sonia" userId="9134e30b12725891" providerId="LiveId" clId="{07C80862-B9AF-469D-BAC4-B710B937995B}" dt="2021-12-02T15:45:42.790" v="263" actId="20577"/>
          <ac:spMkLst>
            <pc:docMk/>
            <pc:sldMk cId="1800188995" sldId="269"/>
            <ac:spMk id="2" creationId="{43D866A9-C687-4561-A0E7-8764694198D7}"/>
          </ac:spMkLst>
        </pc:spChg>
        <pc:spChg chg="mod">
          <ac:chgData name="Sonia" userId="9134e30b12725891" providerId="LiveId" clId="{07C80862-B9AF-469D-BAC4-B710B937995B}" dt="2021-12-02T15:46:18.266" v="271" actId="20577"/>
          <ac:spMkLst>
            <pc:docMk/>
            <pc:sldMk cId="1800188995" sldId="269"/>
            <ac:spMk id="3" creationId="{9BA693B2-944B-40FD-828C-0BB1613D83A1}"/>
          </ac:spMkLst>
        </pc:spChg>
        <pc:cxnChg chg="add del">
          <ac:chgData name="Sonia" userId="9134e30b12725891" providerId="LiveId" clId="{07C80862-B9AF-469D-BAC4-B710B937995B}" dt="2021-12-02T15:45:08.631" v="233" actId="11529"/>
          <ac:cxnSpMkLst>
            <pc:docMk/>
            <pc:sldMk cId="1800188995" sldId="269"/>
            <ac:cxnSpMk id="5" creationId="{C70D7B91-EE4E-4B97-B4C8-5C0E5D6ADDEC}"/>
          </ac:cxnSpMkLst>
        </pc:cxnChg>
      </pc:sldChg>
      <pc:sldChg chg="new del">
        <pc:chgData name="Sonia" userId="9134e30b12725891" providerId="LiveId" clId="{07C80862-B9AF-469D-BAC4-B710B937995B}" dt="2021-12-02T15:36:09.180" v="151" actId="680"/>
        <pc:sldMkLst>
          <pc:docMk/>
          <pc:sldMk cId="2707317960" sldId="269"/>
        </pc:sldMkLst>
      </pc:sldChg>
      <pc:sldChg chg="modSp new mod">
        <pc:chgData name="Sonia" userId="9134e30b12725891" providerId="LiveId" clId="{07C80862-B9AF-469D-BAC4-B710B937995B}" dt="2021-12-03T03:42:32.706" v="1292" actId="20577"/>
        <pc:sldMkLst>
          <pc:docMk/>
          <pc:sldMk cId="3639033672" sldId="270"/>
        </pc:sldMkLst>
        <pc:spChg chg="mod">
          <ac:chgData name="Sonia" userId="9134e30b12725891" providerId="LiveId" clId="{07C80862-B9AF-469D-BAC4-B710B937995B}" dt="2021-12-02T15:50:56.783" v="445" actId="27636"/>
          <ac:spMkLst>
            <pc:docMk/>
            <pc:sldMk cId="3639033672" sldId="270"/>
            <ac:spMk id="2" creationId="{0B1C6444-14AA-47F1-A2DA-563C5030DC68}"/>
          </ac:spMkLst>
        </pc:spChg>
        <pc:spChg chg="mod">
          <ac:chgData name="Sonia" userId="9134e30b12725891" providerId="LiveId" clId="{07C80862-B9AF-469D-BAC4-B710B937995B}" dt="2021-12-03T03:42:32.706" v="1292" actId="20577"/>
          <ac:spMkLst>
            <pc:docMk/>
            <pc:sldMk cId="3639033672" sldId="270"/>
            <ac:spMk id="3" creationId="{D0C4B796-02E8-40B4-A7E3-F7EC3260AD63}"/>
          </ac:spMkLst>
        </pc:spChg>
      </pc:sldChg>
      <pc:sldChg chg="addSp modSp new mod">
        <pc:chgData name="Sonia" userId="9134e30b12725891" providerId="LiveId" clId="{07C80862-B9AF-469D-BAC4-B710B937995B}" dt="2021-12-02T15:54:33.733" v="473" actId="14100"/>
        <pc:sldMkLst>
          <pc:docMk/>
          <pc:sldMk cId="3080032452" sldId="271"/>
        </pc:sldMkLst>
        <pc:picChg chg="add mod">
          <ac:chgData name="Sonia" userId="9134e30b12725891" providerId="LiveId" clId="{07C80862-B9AF-469D-BAC4-B710B937995B}" dt="2021-12-02T15:54:33.733" v="473" actId="14100"/>
          <ac:picMkLst>
            <pc:docMk/>
            <pc:sldMk cId="3080032452" sldId="271"/>
            <ac:picMk id="3" creationId="{1DD03468-B212-42C7-B88C-BB66D4AD8BD7}"/>
          </ac:picMkLst>
        </pc:picChg>
      </pc:sldChg>
      <pc:sldChg chg="modSp new mod">
        <pc:chgData name="Sonia" userId="9134e30b12725891" providerId="LiveId" clId="{07C80862-B9AF-469D-BAC4-B710B937995B}" dt="2021-12-02T16:00:38.993" v="537" actId="12"/>
        <pc:sldMkLst>
          <pc:docMk/>
          <pc:sldMk cId="2224556885" sldId="272"/>
        </pc:sldMkLst>
        <pc:spChg chg="mod">
          <ac:chgData name="Sonia" userId="9134e30b12725891" providerId="LiveId" clId="{07C80862-B9AF-469D-BAC4-B710B937995B}" dt="2021-12-02T15:55:49.371" v="475"/>
          <ac:spMkLst>
            <pc:docMk/>
            <pc:sldMk cId="2224556885" sldId="272"/>
            <ac:spMk id="2" creationId="{EF09A174-464B-492D-964B-E76D82DDDE2D}"/>
          </ac:spMkLst>
        </pc:spChg>
        <pc:spChg chg="mod">
          <ac:chgData name="Sonia" userId="9134e30b12725891" providerId="LiveId" clId="{07C80862-B9AF-469D-BAC4-B710B937995B}" dt="2021-12-02T16:00:38.993" v="537" actId="12"/>
          <ac:spMkLst>
            <pc:docMk/>
            <pc:sldMk cId="2224556885" sldId="272"/>
            <ac:spMk id="3" creationId="{94B279F6-CBE5-48EE-9A1D-65BD1C19110A}"/>
          </ac:spMkLst>
        </pc:spChg>
      </pc:sldChg>
      <pc:sldChg chg="addSp delSp modSp new mod">
        <pc:chgData name="Sonia" userId="9134e30b12725891" providerId="LiveId" clId="{07C80862-B9AF-469D-BAC4-B710B937995B}" dt="2021-12-02T16:06:25.669" v="613" actId="20577"/>
        <pc:sldMkLst>
          <pc:docMk/>
          <pc:sldMk cId="1871292011" sldId="273"/>
        </pc:sldMkLst>
        <pc:spChg chg="mod">
          <ac:chgData name="Sonia" userId="9134e30b12725891" providerId="LiveId" clId="{07C80862-B9AF-469D-BAC4-B710B937995B}" dt="2021-12-02T16:06:25.669" v="613" actId="20577"/>
          <ac:spMkLst>
            <pc:docMk/>
            <pc:sldMk cId="1871292011" sldId="273"/>
            <ac:spMk id="2" creationId="{ECD6788E-6BFF-4B13-83EE-518349CC8659}"/>
          </ac:spMkLst>
        </pc:spChg>
        <pc:spChg chg="del">
          <ac:chgData name="Sonia" userId="9134e30b12725891" providerId="LiveId" clId="{07C80862-B9AF-469D-BAC4-B710B937995B}" dt="2021-12-02T16:03:47.783" v="539" actId="931"/>
          <ac:spMkLst>
            <pc:docMk/>
            <pc:sldMk cId="1871292011" sldId="273"/>
            <ac:spMk id="3" creationId="{6072312C-E01E-4E68-A534-7EBAB6113AD1}"/>
          </ac:spMkLst>
        </pc:spChg>
        <pc:picChg chg="add mod">
          <ac:chgData name="Sonia" userId="9134e30b12725891" providerId="LiveId" clId="{07C80862-B9AF-469D-BAC4-B710B937995B}" dt="2021-12-02T16:04:38.141" v="584" actId="14100"/>
          <ac:picMkLst>
            <pc:docMk/>
            <pc:sldMk cId="1871292011" sldId="273"/>
            <ac:picMk id="5" creationId="{5ACB14CA-3924-4A65-97F8-B8633B317870}"/>
          </ac:picMkLst>
        </pc:picChg>
      </pc:sldChg>
      <pc:sldChg chg="addSp delSp modSp new mod">
        <pc:chgData name="Sonia" userId="9134e30b12725891" providerId="LiveId" clId="{07C80862-B9AF-469D-BAC4-B710B937995B}" dt="2021-12-02T16:06:19.423" v="608" actId="20577"/>
        <pc:sldMkLst>
          <pc:docMk/>
          <pc:sldMk cId="1530340365" sldId="274"/>
        </pc:sldMkLst>
        <pc:spChg chg="mod">
          <ac:chgData name="Sonia" userId="9134e30b12725891" providerId="LiveId" clId="{07C80862-B9AF-469D-BAC4-B710B937995B}" dt="2021-12-02T16:06:19.423" v="608" actId="20577"/>
          <ac:spMkLst>
            <pc:docMk/>
            <pc:sldMk cId="1530340365" sldId="274"/>
            <ac:spMk id="2" creationId="{A8E1AA33-4700-4248-AD64-9DA997DA71D5}"/>
          </ac:spMkLst>
        </pc:spChg>
        <pc:spChg chg="del">
          <ac:chgData name="Sonia" userId="9134e30b12725891" providerId="LiveId" clId="{07C80862-B9AF-469D-BAC4-B710B937995B}" dt="2021-12-02T16:05:48.786" v="596" actId="931"/>
          <ac:spMkLst>
            <pc:docMk/>
            <pc:sldMk cId="1530340365" sldId="274"/>
            <ac:spMk id="3" creationId="{43A984F6-DED9-4F5B-A3DA-3DC5241F67DC}"/>
          </ac:spMkLst>
        </pc:spChg>
        <pc:picChg chg="add mod">
          <ac:chgData name="Sonia" userId="9134e30b12725891" providerId="LiveId" clId="{07C80862-B9AF-469D-BAC4-B710B937995B}" dt="2021-12-02T16:06:14.479" v="602" actId="14100"/>
          <ac:picMkLst>
            <pc:docMk/>
            <pc:sldMk cId="1530340365" sldId="274"/>
            <ac:picMk id="5" creationId="{5486CC5E-085B-4C24-B9B9-1039188BF0EB}"/>
          </ac:picMkLst>
        </pc:picChg>
      </pc:sldChg>
      <pc:sldChg chg="modSp new mod">
        <pc:chgData name="Sonia" userId="9134e30b12725891" providerId="LiveId" clId="{07C80862-B9AF-469D-BAC4-B710B937995B}" dt="2021-12-02T16:13:59.628" v="718" actId="27636"/>
        <pc:sldMkLst>
          <pc:docMk/>
          <pc:sldMk cId="3993795381" sldId="275"/>
        </pc:sldMkLst>
        <pc:spChg chg="mod">
          <ac:chgData name="Sonia" userId="9134e30b12725891" providerId="LiveId" clId="{07C80862-B9AF-469D-BAC4-B710B937995B}" dt="2021-12-02T16:13:56.569" v="716" actId="14100"/>
          <ac:spMkLst>
            <pc:docMk/>
            <pc:sldMk cId="3993795381" sldId="275"/>
            <ac:spMk id="2" creationId="{534A9970-D2B1-496D-9FBD-D54B2DD9DC77}"/>
          </ac:spMkLst>
        </pc:spChg>
        <pc:spChg chg="mod">
          <ac:chgData name="Sonia" userId="9134e30b12725891" providerId="LiveId" clId="{07C80862-B9AF-469D-BAC4-B710B937995B}" dt="2021-12-02T16:13:59.628" v="718" actId="27636"/>
          <ac:spMkLst>
            <pc:docMk/>
            <pc:sldMk cId="3993795381" sldId="275"/>
            <ac:spMk id="3" creationId="{93AE5D61-E728-4FA0-9808-B53AC0EE5430}"/>
          </ac:spMkLst>
        </pc:spChg>
      </pc:sldChg>
      <pc:sldChg chg="addSp modSp new mod">
        <pc:chgData name="Sonia" userId="9134e30b12725891" providerId="LiveId" clId="{07C80862-B9AF-469D-BAC4-B710B937995B}" dt="2021-12-02T16:26:59.031" v="798" actId="20577"/>
        <pc:sldMkLst>
          <pc:docMk/>
          <pc:sldMk cId="507765143" sldId="276"/>
        </pc:sldMkLst>
        <pc:graphicFrameChg chg="add mod modGraphic">
          <ac:chgData name="Sonia" userId="9134e30b12725891" providerId="LiveId" clId="{07C80862-B9AF-469D-BAC4-B710B937995B}" dt="2021-12-02T16:26:59.031" v="798" actId="20577"/>
          <ac:graphicFrameMkLst>
            <pc:docMk/>
            <pc:sldMk cId="507765143" sldId="276"/>
            <ac:graphicFrameMk id="2" creationId="{96818037-3659-45E5-BE22-3C58835033C8}"/>
          </ac:graphicFrameMkLst>
        </pc:graphicFrameChg>
      </pc:sldChg>
      <pc:sldChg chg="addSp delSp modSp new mod modClrScheme chgLayout">
        <pc:chgData name="Sonia" userId="9134e30b12725891" providerId="LiveId" clId="{07C80862-B9AF-469D-BAC4-B710B937995B}" dt="2021-12-02T16:59:04.695" v="804" actId="5793"/>
        <pc:sldMkLst>
          <pc:docMk/>
          <pc:sldMk cId="2156220581" sldId="277"/>
        </pc:sldMkLst>
        <pc:spChg chg="del mod ord">
          <ac:chgData name="Sonia" userId="9134e30b12725891" providerId="LiveId" clId="{07C80862-B9AF-469D-BAC4-B710B937995B}" dt="2021-12-02T16:58:50.020" v="800" actId="700"/>
          <ac:spMkLst>
            <pc:docMk/>
            <pc:sldMk cId="2156220581" sldId="277"/>
            <ac:spMk id="2" creationId="{5B63E3FB-DD21-4AB2-A9F8-F06146F50F2D}"/>
          </ac:spMkLst>
        </pc:spChg>
        <pc:spChg chg="del mod ord">
          <ac:chgData name="Sonia" userId="9134e30b12725891" providerId="LiveId" clId="{07C80862-B9AF-469D-BAC4-B710B937995B}" dt="2021-12-02T16:58:50.020" v="800" actId="700"/>
          <ac:spMkLst>
            <pc:docMk/>
            <pc:sldMk cId="2156220581" sldId="277"/>
            <ac:spMk id="3" creationId="{C74AB7A3-EA51-444F-83D5-303B095E0F09}"/>
          </ac:spMkLst>
        </pc:spChg>
        <pc:spChg chg="del">
          <ac:chgData name="Sonia" userId="9134e30b12725891" providerId="LiveId" clId="{07C80862-B9AF-469D-BAC4-B710B937995B}" dt="2021-12-02T16:58:50.020" v="800" actId="700"/>
          <ac:spMkLst>
            <pc:docMk/>
            <pc:sldMk cId="2156220581" sldId="277"/>
            <ac:spMk id="4" creationId="{87569F33-71D5-41D0-8AF8-71C017D82BDD}"/>
          </ac:spMkLst>
        </pc:spChg>
        <pc:spChg chg="add mod ord">
          <ac:chgData name="Sonia" userId="9134e30b12725891" providerId="LiveId" clId="{07C80862-B9AF-469D-BAC4-B710B937995B}" dt="2021-12-02T16:58:57.203" v="803"/>
          <ac:spMkLst>
            <pc:docMk/>
            <pc:sldMk cId="2156220581" sldId="277"/>
            <ac:spMk id="5" creationId="{B9C46E1C-5809-4D6E-8EF6-6DAF3150CDF7}"/>
          </ac:spMkLst>
        </pc:spChg>
        <pc:spChg chg="add mod ord">
          <ac:chgData name="Sonia" userId="9134e30b12725891" providerId="LiveId" clId="{07C80862-B9AF-469D-BAC4-B710B937995B}" dt="2021-12-02T16:59:04.695" v="804" actId="5793"/>
          <ac:spMkLst>
            <pc:docMk/>
            <pc:sldMk cId="2156220581" sldId="277"/>
            <ac:spMk id="6" creationId="{8DE9985E-3736-4203-BB24-B193C8F3D7F3}"/>
          </ac:spMkLst>
        </pc:spChg>
      </pc:sldChg>
      <pc:sldChg chg="modSp new mod ord modClrScheme chgLayout">
        <pc:chgData name="Sonia" userId="9134e30b12725891" providerId="LiveId" clId="{07C80862-B9AF-469D-BAC4-B710B937995B}" dt="2021-12-02T17:01:19.131" v="851"/>
        <pc:sldMkLst>
          <pc:docMk/>
          <pc:sldMk cId="126682115" sldId="278"/>
        </pc:sldMkLst>
        <pc:spChg chg="mod ord">
          <ac:chgData name="Sonia" userId="9134e30b12725891" providerId="LiveId" clId="{07C80862-B9AF-469D-BAC4-B710B937995B}" dt="2021-12-02T17:01:07.480" v="849" actId="207"/>
          <ac:spMkLst>
            <pc:docMk/>
            <pc:sldMk cId="126682115" sldId="278"/>
            <ac:spMk id="2" creationId="{84558180-07B1-4E4D-A017-2328641CBD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4B4F3-D373-4846-9FBA-D418325D9C98}" type="datetimeFigureOut">
              <a:rPr lang="en-IN" smtClean="0"/>
              <a:t>03-12-2021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6D8D6BC-FBBC-4A27-9137-2BC8091A84C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48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4B4F3-D373-4846-9FBA-D418325D9C98}"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8D6BC-FBBC-4A27-9137-2BC8091A84C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446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4B4F3-D373-4846-9FBA-D418325D9C98}"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8D6BC-FBBC-4A27-9137-2BC8091A84C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4B4F3-D373-4846-9FBA-D418325D9C98}"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8D6BC-FBBC-4A27-9137-2BC8091A84C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86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4B4F3-D373-4846-9FBA-D418325D9C98}"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8D6BC-FBBC-4A27-9137-2BC8091A84C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60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4B4F3-D373-4846-9FBA-D418325D9C98}"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8D6BC-FBBC-4A27-9137-2BC8091A84C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46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4B4F3-D373-4846-9FBA-D418325D9C98}"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8D6BC-FBBC-4A27-9137-2BC8091A84C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590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84B4F3-D373-4846-9FBA-D418325D9C98}"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8D6BC-FBBC-4A27-9137-2BC8091A84C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13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4B4F3-D373-4846-9FBA-D418325D9C98}"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D8D6BC-FBBC-4A27-9137-2BC8091A84C9}" type="slidenum">
              <a:rPr lang="en-IN" smtClean="0"/>
              <a:t>‹#›</a:t>
            </a:fld>
            <a:endParaRPr lang="en-IN"/>
          </a:p>
        </p:txBody>
      </p:sp>
    </p:spTree>
    <p:extLst>
      <p:ext uri="{BB962C8B-B14F-4D97-AF65-F5344CB8AC3E}">
        <p14:creationId xmlns:p14="http://schemas.microsoft.com/office/powerpoint/2010/main" val="340664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4B4F3-D373-4846-9FBA-D418325D9C98}"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8D6BC-FBBC-4A27-9137-2BC8091A84C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383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84B4F3-D373-4846-9FBA-D418325D9C98}" type="datetimeFigureOut">
              <a:rPr lang="en-IN" smtClean="0"/>
              <a:t>03-12-2021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D8D6BC-FBBC-4A27-9137-2BC8091A84C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061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84B4F3-D373-4846-9FBA-D418325D9C98}" type="datetimeFigureOut">
              <a:rPr lang="en-IN" smtClean="0"/>
              <a:t>03-12-2021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D8D6BC-FBBC-4A27-9137-2BC8091A84C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0072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68E8-ED35-4959-A22F-C09542352809}"/>
              </a:ext>
            </a:extLst>
          </p:cNvPr>
          <p:cNvSpPr>
            <a:spLocks noGrp="1"/>
          </p:cNvSpPr>
          <p:nvPr>
            <p:ph type="title"/>
          </p:nvPr>
        </p:nvSpPr>
        <p:spPr>
          <a:xfrm>
            <a:off x="1441531" y="1804256"/>
            <a:ext cx="8643154" cy="1887950"/>
          </a:xfrm>
        </p:spPr>
        <p:txBody>
          <a:bodyPr>
            <a:noAutofit/>
          </a:bodyPr>
          <a:lstStyle/>
          <a:p>
            <a:pPr algn="just"/>
            <a:r>
              <a:rPr lang="en-US" sz="5400" dirty="0">
                <a:solidFill>
                  <a:schemeClr val="accent1">
                    <a:lumMod val="75000"/>
                  </a:schemeClr>
                </a:solidFill>
              </a:rPr>
              <a:t>Methods to study 3D structure and 3d</a:t>
            </a:r>
            <a:br>
              <a:rPr lang="en-US" sz="5400" dirty="0">
                <a:solidFill>
                  <a:schemeClr val="accent1">
                    <a:lumMod val="75000"/>
                  </a:schemeClr>
                </a:solidFill>
              </a:rPr>
            </a:br>
            <a:r>
              <a:rPr lang="en-US" sz="5400" dirty="0">
                <a:solidFill>
                  <a:schemeClr val="accent1">
                    <a:lumMod val="75000"/>
                  </a:schemeClr>
                </a:solidFill>
              </a:rPr>
              <a:t>structure   </a:t>
            </a:r>
            <a:r>
              <a:rPr lang="en-IN" sz="5400" dirty="0">
                <a:solidFill>
                  <a:schemeClr val="accent1">
                    <a:lumMod val="75000"/>
                  </a:schemeClr>
                </a:solidFill>
              </a:rPr>
              <a:t>prediction.</a:t>
            </a:r>
          </a:p>
        </p:txBody>
      </p:sp>
      <p:sp>
        <p:nvSpPr>
          <p:cNvPr id="3" name="Subtitle 2">
            <a:extLst>
              <a:ext uri="{FF2B5EF4-FFF2-40B4-BE49-F238E27FC236}">
                <a16:creationId xmlns:a16="http://schemas.microsoft.com/office/drawing/2014/main" id="{0EE66601-1315-427B-8559-FB095CA1FFD0}"/>
              </a:ext>
            </a:extLst>
          </p:cNvPr>
          <p:cNvSpPr>
            <a:spLocks noGrp="1"/>
          </p:cNvSpPr>
          <p:nvPr>
            <p:ph type="body" idx="1"/>
          </p:nvPr>
        </p:nvSpPr>
        <p:spPr/>
        <p:txBody>
          <a:bodyPr/>
          <a:lstStyle/>
          <a:p>
            <a:r>
              <a:rPr lang="en-IN" dirty="0">
                <a:solidFill>
                  <a:srgbClr val="FF0000"/>
                </a:solidFill>
              </a:rPr>
              <a:t>                                                                                                    Presented by </a:t>
            </a:r>
            <a:r>
              <a:rPr lang="en-US" dirty="0">
                <a:solidFill>
                  <a:srgbClr val="FF0000"/>
                </a:solidFill>
              </a:rPr>
              <a:t>KUNAL</a:t>
            </a:r>
            <a:endParaRPr lang="en-IN" dirty="0">
              <a:solidFill>
                <a:srgbClr val="FF0000"/>
              </a:solidFill>
            </a:endParaRPr>
          </a:p>
        </p:txBody>
      </p:sp>
    </p:spTree>
    <p:extLst>
      <p:ext uri="{BB962C8B-B14F-4D97-AF65-F5344CB8AC3E}">
        <p14:creationId xmlns:p14="http://schemas.microsoft.com/office/powerpoint/2010/main" val="50038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4979-14DE-4ECE-A80A-9C73CF5A78FF}"/>
              </a:ext>
            </a:extLst>
          </p:cNvPr>
          <p:cNvSpPr>
            <a:spLocks noGrp="1"/>
          </p:cNvSpPr>
          <p:nvPr>
            <p:ph type="title"/>
          </p:nvPr>
        </p:nvSpPr>
        <p:spPr/>
        <p:txBody>
          <a:bodyPr/>
          <a:lstStyle/>
          <a:p>
            <a:r>
              <a:rPr lang="en-IN" dirty="0"/>
              <a:t>NMR spectroscopy of Biomolecules </a:t>
            </a:r>
          </a:p>
        </p:txBody>
      </p:sp>
      <p:sp>
        <p:nvSpPr>
          <p:cNvPr id="7" name="Content Placeholder 6">
            <a:extLst>
              <a:ext uri="{FF2B5EF4-FFF2-40B4-BE49-F238E27FC236}">
                <a16:creationId xmlns:a16="http://schemas.microsoft.com/office/drawing/2014/main" id="{D02F53EE-73EA-4F26-96D0-0ACEF9FB4766}"/>
              </a:ext>
            </a:extLst>
          </p:cNvPr>
          <p:cNvSpPr>
            <a:spLocks noGrp="1"/>
          </p:cNvSpPr>
          <p:nvPr>
            <p:ph sz="half" idx="1"/>
          </p:nvPr>
        </p:nvSpPr>
        <p:spPr/>
        <p:txBody>
          <a:bodyPr>
            <a:normAutofit/>
          </a:bodyPr>
          <a:lstStyle/>
          <a:p>
            <a:pPr>
              <a:buFont typeface="Wingdings" panose="05000000000000000000" pitchFamily="2" charset="2"/>
              <a:buChar char="Ø"/>
            </a:pPr>
            <a:r>
              <a:rPr lang="en-IN" sz="2400" dirty="0">
                <a:solidFill>
                  <a:srgbClr val="7030A0"/>
                </a:solidFill>
              </a:rPr>
              <a:t>Proteins</a:t>
            </a:r>
          </a:p>
          <a:p>
            <a:pPr>
              <a:buFont typeface="Wingdings" panose="05000000000000000000" pitchFamily="2" charset="2"/>
              <a:buChar char="Ø"/>
            </a:pPr>
            <a:r>
              <a:rPr lang="en-IN" sz="2400" dirty="0">
                <a:solidFill>
                  <a:srgbClr val="7030A0"/>
                </a:solidFill>
              </a:rPr>
              <a:t>Carbohydrates</a:t>
            </a:r>
          </a:p>
          <a:p>
            <a:pPr>
              <a:buFont typeface="Wingdings" panose="05000000000000000000" pitchFamily="2" charset="2"/>
              <a:buChar char="Ø"/>
            </a:pPr>
            <a:r>
              <a:rPr lang="en-IN" sz="2400" dirty="0">
                <a:solidFill>
                  <a:srgbClr val="7030A0"/>
                </a:solidFill>
              </a:rPr>
              <a:t>Nucleic acids </a:t>
            </a:r>
          </a:p>
        </p:txBody>
      </p:sp>
      <p:sp>
        <p:nvSpPr>
          <p:cNvPr id="8" name="Content Placeholder 7">
            <a:extLst>
              <a:ext uri="{FF2B5EF4-FFF2-40B4-BE49-F238E27FC236}">
                <a16:creationId xmlns:a16="http://schemas.microsoft.com/office/drawing/2014/main" id="{E03219B5-3AE5-4633-B494-3D41C202BC36}"/>
              </a:ext>
            </a:extLst>
          </p:cNvPr>
          <p:cNvSpPr>
            <a:spLocks noGrp="1"/>
          </p:cNvSpPr>
          <p:nvPr>
            <p:ph sz="half" idx="2"/>
          </p:nvPr>
        </p:nvSpPr>
        <p:spPr/>
        <p:txBody>
          <a:bodyPr/>
          <a:lstStyle/>
          <a:p>
            <a:endParaRPr lang="en-IN" b="1" u="sng" dirty="0">
              <a:solidFill>
                <a:srgbClr val="7030A0"/>
              </a:solidFill>
            </a:endParaRPr>
          </a:p>
        </p:txBody>
      </p:sp>
    </p:spTree>
    <p:extLst>
      <p:ext uri="{BB962C8B-B14F-4D97-AF65-F5344CB8AC3E}">
        <p14:creationId xmlns:p14="http://schemas.microsoft.com/office/powerpoint/2010/main" val="288804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FD1A-ADE9-42D5-9EEF-1443014D0DE2}"/>
              </a:ext>
            </a:extLst>
          </p:cNvPr>
          <p:cNvSpPr>
            <a:spLocks noGrp="1"/>
          </p:cNvSpPr>
          <p:nvPr>
            <p:ph type="title"/>
          </p:nvPr>
        </p:nvSpPr>
        <p:spPr/>
        <p:txBody>
          <a:bodyPr/>
          <a:lstStyle/>
          <a:p>
            <a:r>
              <a:rPr lang="en-US" dirty="0"/>
              <a:t>SECONDARY STRUCTURE PREDICTION FOR GLOBULAR PROTEINS </a:t>
            </a:r>
            <a:endParaRPr lang="en-IN" dirty="0"/>
          </a:p>
        </p:txBody>
      </p:sp>
      <p:graphicFrame>
        <p:nvGraphicFramePr>
          <p:cNvPr id="4" name="Table 4">
            <a:extLst>
              <a:ext uri="{FF2B5EF4-FFF2-40B4-BE49-F238E27FC236}">
                <a16:creationId xmlns:a16="http://schemas.microsoft.com/office/drawing/2014/main" id="{C69AE808-8BDA-410D-8EB4-69387D7B9982}"/>
              </a:ext>
            </a:extLst>
          </p:cNvPr>
          <p:cNvGraphicFramePr>
            <a:graphicFrameLocks noGrp="1"/>
          </p:cNvGraphicFramePr>
          <p:nvPr>
            <p:ph idx="1"/>
            <p:extLst>
              <p:ext uri="{D42A27DB-BD31-4B8C-83A1-F6EECF244321}">
                <p14:modId xmlns:p14="http://schemas.microsoft.com/office/powerpoint/2010/main" val="3232505227"/>
              </p:ext>
            </p:extLst>
          </p:nvPr>
        </p:nvGraphicFramePr>
        <p:xfrm>
          <a:off x="827773" y="2016125"/>
          <a:ext cx="10390729" cy="2839720"/>
        </p:xfrm>
        <a:graphic>
          <a:graphicData uri="http://schemas.openxmlformats.org/drawingml/2006/table">
            <a:tbl>
              <a:tblPr firstRow="1" bandRow="1">
                <a:tableStyleId>{5C22544A-7EE6-4342-B048-85BDC9FD1C3A}</a:tableStyleId>
              </a:tblPr>
              <a:tblGrid>
                <a:gridCol w="2554669">
                  <a:extLst>
                    <a:ext uri="{9D8B030D-6E8A-4147-A177-3AD203B41FA5}">
                      <a16:colId xmlns:a16="http://schemas.microsoft.com/office/drawing/2014/main" val="3686218548"/>
                    </a:ext>
                  </a:extLst>
                </a:gridCol>
                <a:gridCol w="2612020">
                  <a:extLst>
                    <a:ext uri="{9D8B030D-6E8A-4147-A177-3AD203B41FA5}">
                      <a16:colId xmlns:a16="http://schemas.microsoft.com/office/drawing/2014/main" val="4014353545"/>
                    </a:ext>
                  </a:extLst>
                </a:gridCol>
                <a:gridCol w="2610523">
                  <a:extLst>
                    <a:ext uri="{9D8B030D-6E8A-4147-A177-3AD203B41FA5}">
                      <a16:colId xmlns:a16="http://schemas.microsoft.com/office/drawing/2014/main" val="1594029928"/>
                    </a:ext>
                  </a:extLst>
                </a:gridCol>
                <a:gridCol w="2613517">
                  <a:extLst>
                    <a:ext uri="{9D8B030D-6E8A-4147-A177-3AD203B41FA5}">
                      <a16:colId xmlns:a16="http://schemas.microsoft.com/office/drawing/2014/main" val="3189152660"/>
                    </a:ext>
                  </a:extLst>
                </a:gridCol>
              </a:tblGrid>
              <a:tr h="370840">
                <a:tc>
                  <a:txBody>
                    <a:bodyPr/>
                    <a:lstStyle/>
                    <a:p>
                      <a:r>
                        <a:rPr lang="en-IN" dirty="0"/>
                        <a:t>              Methods</a:t>
                      </a:r>
                    </a:p>
                  </a:txBody>
                  <a:tcPr/>
                </a:tc>
                <a:tc>
                  <a:txBody>
                    <a:bodyPr/>
                    <a:lstStyle/>
                    <a:p>
                      <a:endParaRPr lang="en-IN" dirty="0"/>
                    </a:p>
                  </a:txBody>
                  <a:tcPr/>
                </a:tc>
                <a:tc>
                  <a:txBody>
                    <a:bodyPr/>
                    <a:lstStyle/>
                    <a:p>
                      <a:endParaRPr lang="en-IN" dirty="0"/>
                    </a:p>
                  </a:txBody>
                  <a:tcPr/>
                </a:tc>
                <a:tc>
                  <a:txBody>
                    <a:bodyPr/>
                    <a:lstStyle/>
                    <a:p>
                      <a:r>
                        <a:rPr lang="en-IN" dirty="0"/>
                        <a:t>    </a:t>
                      </a:r>
                    </a:p>
                  </a:txBody>
                  <a:tcPr/>
                </a:tc>
                <a:extLst>
                  <a:ext uri="{0D108BD9-81ED-4DB2-BD59-A6C34878D82A}">
                    <a16:rowId xmlns:a16="http://schemas.microsoft.com/office/drawing/2014/main" val="1699479150"/>
                  </a:ext>
                </a:extLst>
              </a:tr>
              <a:tr h="370840">
                <a:tc>
                  <a:txBody>
                    <a:bodyPr/>
                    <a:lstStyle/>
                    <a:p>
                      <a:pPr marL="0" indent="0">
                        <a:buFont typeface="Arial" panose="020B0604020202020204" pitchFamily="34" charset="0"/>
                        <a:buNone/>
                      </a:pPr>
                      <a:r>
                        <a:rPr lang="en-IN" dirty="0"/>
                        <a:t>1.  Ab Initio–Based Methods</a:t>
                      </a:r>
                    </a:p>
                  </a:txBody>
                  <a:tcPr/>
                </a:tc>
                <a:tc>
                  <a:txBody>
                    <a:bodyPr/>
                    <a:lstStyle/>
                    <a:p>
                      <a:r>
                        <a:rPr lang="en-US" dirty="0"/>
                        <a:t>Knowledge</a:t>
                      </a:r>
                      <a:endParaRPr lang="en-IN" dirty="0"/>
                    </a:p>
                  </a:txBody>
                  <a:tcPr/>
                </a:tc>
                <a:tc>
                  <a:txBody>
                    <a:bodyPr/>
                    <a:lstStyle/>
                    <a:p>
                      <a:r>
                        <a:rPr lang="en-US" dirty="0"/>
                        <a:t>Single query sequence</a:t>
                      </a:r>
                      <a:endParaRPr lang="en-IN" dirty="0"/>
                    </a:p>
                  </a:txBody>
                  <a:tcPr/>
                </a:tc>
                <a:tc>
                  <a:txBody>
                    <a:bodyPr/>
                    <a:lstStyle/>
                    <a:p>
                      <a:r>
                        <a:rPr lang="en-IN" dirty="0"/>
                        <a:t>Chou-</a:t>
                      </a:r>
                      <a:r>
                        <a:rPr lang="en-IN" dirty="0" err="1"/>
                        <a:t>Fasman</a:t>
                      </a:r>
                      <a:r>
                        <a:rPr lang="en-IN" dirty="0"/>
                        <a:t> and Garnier, </a:t>
                      </a:r>
                      <a:r>
                        <a:rPr lang="en-IN" dirty="0" err="1"/>
                        <a:t>Osguthorpe</a:t>
                      </a:r>
                      <a:r>
                        <a:rPr lang="en-IN" dirty="0"/>
                        <a:t>, Robson (GOR) methods</a:t>
                      </a:r>
                    </a:p>
                  </a:txBody>
                  <a:tcPr/>
                </a:tc>
                <a:extLst>
                  <a:ext uri="{0D108BD9-81ED-4DB2-BD59-A6C34878D82A}">
                    <a16:rowId xmlns:a16="http://schemas.microsoft.com/office/drawing/2014/main" val="4241995488"/>
                  </a:ext>
                </a:extLst>
              </a:tr>
              <a:tr h="370840">
                <a:tc>
                  <a:txBody>
                    <a:bodyPr/>
                    <a:lstStyle/>
                    <a:p>
                      <a:pPr marL="0" indent="0">
                        <a:buFont typeface="Arial" panose="020B0604020202020204" pitchFamily="34" charset="0"/>
                        <a:buNone/>
                      </a:pPr>
                      <a:r>
                        <a:rPr lang="en-IN" dirty="0"/>
                        <a:t>2.  Homology-Based Methods</a:t>
                      </a:r>
                    </a:p>
                  </a:txBody>
                  <a:tcPr/>
                </a:tc>
                <a:tc>
                  <a:txBody>
                    <a:bodyPr/>
                    <a:lstStyle/>
                    <a:p>
                      <a:r>
                        <a:rPr lang="en-US" dirty="0"/>
                        <a:t>Ab initio + multiple homologous sequence</a:t>
                      </a:r>
                      <a:endParaRPr lang="en-IN" dirty="0"/>
                    </a:p>
                  </a:txBody>
                  <a:tcPr/>
                </a:tc>
                <a:tc>
                  <a:txBody>
                    <a:bodyPr/>
                    <a:lstStyle/>
                    <a:p>
                      <a:r>
                        <a:rPr lang="en-US" dirty="0"/>
                        <a:t>Multiple query sequence</a:t>
                      </a:r>
                      <a:endParaRPr lang="en-IN" dirty="0"/>
                    </a:p>
                  </a:txBody>
                  <a:tcPr/>
                </a:tc>
                <a:tc>
                  <a:txBody>
                    <a:bodyPr/>
                    <a:lstStyle/>
                    <a:p>
                      <a:endParaRPr lang="en-IN" dirty="0"/>
                    </a:p>
                  </a:txBody>
                  <a:tcPr/>
                </a:tc>
                <a:extLst>
                  <a:ext uri="{0D108BD9-81ED-4DB2-BD59-A6C34878D82A}">
                    <a16:rowId xmlns:a16="http://schemas.microsoft.com/office/drawing/2014/main" val="2331749578"/>
                  </a:ext>
                </a:extLst>
              </a:tr>
              <a:tr h="370840">
                <a:tc>
                  <a:txBody>
                    <a:bodyPr/>
                    <a:lstStyle/>
                    <a:p>
                      <a:pPr marL="0" indent="0">
                        <a:buFont typeface="Arial" panose="020B0604020202020204" pitchFamily="34" charset="0"/>
                        <a:buNone/>
                      </a:pPr>
                      <a:r>
                        <a:rPr lang="en-IN" dirty="0"/>
                        <a:t>3.  Prediction with Neural Networks</a:t>
                      </a:r>
                    </a:p>
                  </a:txBody>
                  <a:tcPr/>
                </a:tc>
                <a:tc>
                  <a:txBody>
                    <a:bodyPr/>
                    <a:lstStyle/>
                    <a:p>
                      <a:r>
                        <a:rPr lang="en-US" dirty="0"/>
                        <a:t>Machine learning (first trained with known structure)</a:t>
                      </a:r>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PHD, PSIRED,  </a:t>
                      </a:r>
                      <a:r>
                        <a:rPr lang="en-IN" dirty="0" err="1"/>
                        <a:t>SSpro</a:t>
                      </a:r>
                      <a:endParaRPr lang="en-IN" dirty="0"/>
                    </a:p>
                    <a:p>
                      <a:r>
                        <a:rPr lang="en-IN" dirty="0"/>
                        <a:t>Web-based program</a:t>
                      </a:r>
                    </a:p>
                  </a:txBody>
                  <a:tcPr/>
                </a:tc>
                <a:extLst>
                  <a:ext uri="{0D108BD9-81ED-4DB2-BD59-A6C34878D82A}">
                    <a16:rowId xmlns:a16="http://schemas.microsoft.com/office/drawing/2014/main" val="2493214374"/>
                  </a:ext>
                </a:extLst>
              </a:tr>
            </a:tbl>
          </a:graphicData>
        </a:graphic>
      </p:graphicFrame>
    </p:spTree>
    <p:extLst>
      <p:ext uri="{BB962C8B-B14F-4D97-AF65-F5344CB8AC3E}">
        <p14:creationId xmlns:p14="http://schemas.microsoft.com/office/powerpoint/2010/main" val="393706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890-CD31-46C2-AA46-C27803FED800}"/>
              </a:ext>
            </a:extLst>
          </p:cNvPr>
          <p:cNvSpPr>
            <a:spLocks noGrp="1"/>
          </p:cNvSpPr>
          <p:nvPr>
            <p:ph type="title"/>
          </p:nvPr>
        </p:nvSpPr>
        <p:spPr/>
        <p:txBody>
          <a:bodyPr/>
          <a:lstStyle/>
          <a:p>
            <a:r>
              <a:rPr lang="en-IN" dirty="0"/>
              <a:t>SECONDARY STRUCTURE PREDICTION FOR TRANSMEMBRANE PROTEINS</a:t>
            </a:r>
          </a:p>
        </p:txBody>
      </p:sp>
      <p:sp>
        <p:nvSpPr>
          <p:cNvPr id="3" name="Content Placeholder 2">
            <a:extLst>
              <a:ext uri="{FF2B5EF4-FFF2-40B4-BE49-F238E27FC236}">
                <a16:creationId xmlns:a16="http://schemas.microsoft.com/office/drawing/2014/main" id="{D2B9A16B-0C06-4EB4-8EB7-DD3BB6FC3E8C}"/>
              </a:ext>
            </a:extLst>
          </p:cNvPr>
          <p:cNvSpPr>
            <a:spLocks noGrp="1"/>
          </p:cNvSpPr>
          <p:nvPr>
            <p:ph sz="half" idx="1"/>
          </p:nvPr>
        </p:nvSpPr>
        <p:spPr/>
        <p:txBody>
          <a:bodyPr/>
          <a:lstStyle/>
          <a:p>
            <a:r>
              <a:rPr lang="en-US" dirty="0"/>
              <a:t>Transmembrane proteins constitute up to 30% of all cellular proteins.</a:t>
            </a:r>
          </a:p>
          <a:p>
            <a:r>
              <a:rPr lang="en-IN" dirty="0"/>
              <a:t>Important functions</a:t>
            </a:r>
            <a:r>
              <a:rPr lang="en-US" dirty="0"/>
              <a:t>- </a:t>
            </a:r>
            <a:r>
              <a:rPr lang="en-IN" dirty="0"/>
              <a:t>signal transduction, cross-membrane transport, and energy conversion</a:t>
            </a:r>
          </a:p>
          <a:p>
            <a:r>
              <a:rPr lang="en-US" dirty="0"/>
              <a:t>There are two types of integral membrane proteins: α-helical type and β-barrel type. </a:t>
            </a:r>
            <a:endParaRPr lang="en-IN" dirty="0"/>
          </a:p>
          <a:p>
            <a:endParaRPr lang="en-IN" dirty="0"/>
          </a:p>
        </p:txBody>
      </p:sp>
      <p:pic>
        <p:nvPicPr>
          <p:cNvPr id="6" name="Content Placeholder 5">
            <a:extLst>
              <a:ext uri="{FF2B5EF4-FFF2-40B4-BE49-F238E27FC236}">
                <a16:creationId xmlns:a16="http://schemas.microsoft.com/office/drawing/2014/main" id="{B5127430-0520-4DE2-A113-54605327FE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371925" y="1864194"/>
            <a:ext cx="5188016" cy="4188917"/>
          </a:xfrm>
        </p:spPr>
      </p:pic>
    </p:spTree>
    <p:extLst>
      <p:ext uri="{BB962C8B-B14F-4D97-AF65-F5344CB8AC3E}">
        <p14:creationId xmlns:p14="http://schemas.microsoft.com/office/powerpoint/2010/main" val="61647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8B41-3573-4786-B7AC-0B5D4BD57991}"/>
              </a:ext>
            </a:extLst>
          </p:cNvPr>
          <p:cNvSpPr>
            <a:spLocks noGrp="1"/>
          </p:cNvSpPr>
          <p:nvPr>
            <p:ph type="title"/>
          </p:nvPr>
        </p:nvSpPr>
        <p:spPr/>
        <p:txBody>
          <a:bodyPr/>
          <a:lstStyle/>
          <a:p>
            <a:r>
              <a:rPr lang="en-IN" dirty="0"/>
              <a:t> </a:t>
            </a:r>
            <a:r>
              <a:rPr lang="en-IN" b="1" u="sng" dirty="0">
                <a:solidFill>
                  <a:schemeClr val="accent1"/>
                </a:solidFill>
              </a:rPr>
              <a:t>Methods for 3D </a:t>
            </a:r>
            <a:r>
              <a:rPr lang="en-US" sz="3200" b="1" u="sng" dirty="0">
                <a:solidFill>
                  <a:schemeClr val="accent1"/>
                </a:solidFill>
              </a:rPr>
              <a:t>structure   </a:t>
            </a:r>
            <a:r>
              <a:rPr lang="en-IN" sz="3200" b="1" u="sng" dirty="0">
                <a:solidFill>
                  <a:schemeClr val="accent1"/>
                </a:solidFill>
              </a:rPr>
              <a:t>prediction</a:t>
            </a:r>
            <a:endParaRPr lang="en-IN" b="1" u="sng" dirty="0">
              <a:solidFill>
                <a:schemeClr val="accent1"/>
              </a:solidFill>
            </a:endParaRPr>
          </a:p>
        </p:txBody>
      </p:sp>
      <p:sp>
        <p:nvSpPr>
          <p:cNvPr id="3" name="Content Placeholder 2">
            <a:extLst>
              <a:ext uri="{FF2B5EF4-FFF2-40B4-BE49-F238E27FC236}">
                <a16:creationId xmlns:a16="http://schemas.microsoft.com/office/drawing/2014/main" id="{EC74C974-87AE-4957-83F8-9424C625D02A}"/>
              </a:ext>
            </a:extLst>
          </p:cNvPr>
          <p:cNvSpPr>
            <a:spLocks noGrp="1"/>
          </p:cNvSpPr>
          <p:nvPr>
            <p:ph idx="1"/>
          </p:nvPr>
        </p:nvSpPr>
        <p:spPr/>
        <p:txBody>
          <a:bodyPr/>
          <a:lstStyle/>
          <a:p>
            <a:r>
              <a:rPr lang="en-US" dirty="0"/>
              <a:t>1953 - Watson &amp; Crick proposed the double helix model for DNA based x-ray data obtained by Franklin &amp; Wilkins</a:t>
            </a:r>
          </a:p>
          <a:p>
            <a:r>
              <a:rPr lang="en-US" dirty="0"/>
              <a:t>Watson and Crick conducted one of the first-known ab initio modeling of a biological macromolecule, which has subsequently been proven to be essentially correct.</a:t>
            </a:r>
          </a:p>
          <a:p>
            <a:r>
              <a:rPr lang="en-US" dirty="0"/>
              <a:t>. The example demonstrates that structural prediction is a powerful tool to understand the functions of biological macromolecules at the atomic level.</a:t>
            </a:r>
          </a:p>
          <a:p>
            <a:r>
              <a:rPr lang="en-US" dirty="0"/>
              <a:t>Because experimental methods to determine protein structures are time consuming and limited in their approach.  As, it takes 1 to 3 years to solve a protein structure.</a:t>
            </a:r>
            <a:endParaRPr lang="en-IN" dirty="0"/>
          </a:p>
        </p:txBody>
      </p:sp>
    </p:spTree>
    <p:extLst>
      <p:ext uri="{BB962C8B-B14F-4D97-AF65-F5344CB8AC3E}">
        <p14:creationId xmlns:p14="http://schemas.microsoft.com/office/powerpoint/2010/main" val="410675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6A9-C687-4561-A0E7-8764694198D7}"/>
              </a:ext>
            </a:extLst>
          </p:cNvPr>
          <p:cNvSpPr>
            <a:spLocks noGrp="1"/>
          </p:cNvSpPr>
          <p:nvPr>
            <p:ph type="title"/>
          </p:nvPr>
        </p:nvSpPr>
        <p:spPr/>
        <p:txBody>
          <a:bodyPr/>
          <a:lstStyle/>
          <a:p>
            <a:r>
              <a:rPr lang="en-IN" dirty="0"/>
              <a:t>                             Methods</a:t>
            </a:r>
          </a:p>
        </p:txBody>
      </p:sp>
      <p:sp>
        <p:nvSpPr>
          <p:cNvPr id="3" name="Content Placeholder 2">
            <a:extLst>
              <a:ext uri="{FF2B5EF4-FFF2-40B4-BE49-F238E27FC236}">
                <a16:creationId xmlns:a16="http://schemas.microsoft.com/office/drawing/2014/main" id="{9BA693B2-944B-40FD-828C-0BB1613D83A1}"/>
              </a:ext>
            </a:extLst>
          </p:cNvPr>
          <p:cNvSpPr>
            <a:spLocks noGrp="1"/>
          </p:cNvSpPr>
          <p:nvPr>
            <p:ph idx="1"/>
          </p:nvPr>
        </p:nvSpPr>
        <p:spPr/>
        <p:txBody>
          <a:bodyPr/>
          <a:lstStyle/>
          <a:p>
            <a:pPr marL="0" indent="0">
              <a:buNone/>
            </a:pPr>
            <a:r>
              <a:rPr lang="en-US" dirty="0"/>
              <a:t>There are three computational approaches to protein three-dimensional structural modeling and prediction. They are :-</a:t>
            </a:r>
          </a:p>
          <a:p>
            <a:pPr marL="457200" indent="-457200">
              <a:buFont typeface="+mj-lt"/>
              <a:buAutoNum type="arabicPeriod"/>
            </a:pPr>
            <a:r>
              <a:rPr lang="en-US" dirty="0">
                <a:solidFill>
                  <a:schemeClr val="accent2">
                    <a:lumMod val="75000"/>
                  </a:schemeClr>
                </a:solidFill>
              </a:rPr>
              <a:t>homology modeling, </a:t>
            </a:r>
          </a:p>
          <a:p>
            <a:pPr marL="457200" indent="-457200">
              <a:buFont typeface="+mj-lt"/>
              <a:buAutoNum type="arabicPeriod"/>
            </a:pPr>
            <a:r>
              <a:rPr lang="en-US" dirty="0">
                <a:solidFill>
                  <a:schemeClr val="accent2">
                    <a:lumMod val="75000"/>
                  </a:schemeClr>
                </a:solidFill>
              </a:rPr>
              <a:t>threading, and </a:t>
            </a:r>
          </a:p>
          <a:p>
            <a:pPr marL="457200" indent="-457200">
              <a:buFont typeface="+mj-lt"/>
              <a:buAutoNum type="arabicPeriod"/>
            </a:pPr>
            <a:r>
              <a:rPr lang="en-US" dirty="0">
                <a:solidFill>
                  <a:schemeClr val="accent2">
                    <a:lumMod val="75000"/>
                  </a:schemeClr>
                </a:solidFill>
              </a:rPr>
              <a:t>ab initio prediction</a:t>
            </a:r>
          </a:p>
          <a:p>
            <a:pPr marL="0" indent="0">
              <a:buNone/>
            </a:pPr>
            <a:r>
              <a:rPr lang="en-US" dirty="0"/>
              <a:t>The first two are knowledge-based methods; they predict protein structures based on knowledge of existing protein structural information in databases. </a:t>
            </a:r>
            <a:endParaRPr lang="en-IN" dirty="0"/>
          </a:p>
        </p:txBody>
      </p:sp>
    </p:spTree>
    <p:extLst>
      <p:ext uri="{BB962C8B-B14F-4D97-AF65-F5344CB8AC3E}">
        <p14:creationId xmlns:p14="http://schemas.microsoft.com/office/powerpoint/2010/main" val="180018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6444-14AA-47F1-A2DA-563C5030DC68}"/>
              </a:ext>
            </a:extLst>
          </p:cNvPr>
          <p:cNvSpPr>
            <a:spLocks noGrp="1"/>
          </p:cNvSpPr>
          <p:nvPr>
            <p:ph type="title"/>
          </p:nvPr>
        </p:nvSpPr>
        <p:spPr>
          <a:xfrm>
            <a:off x="1451579" y="804519"/>
            <a:ext cx="9603275" cy="764399"/>
          </a:xfrm>
        </p:spPr>
        <p:txBody>
          <a:bodyPr>
            <a:normAutofit fontScale="90000"/>
          </a:bodyPr>
          <a:lstStyle/>
          <a:p>
            <a:r>
              <a:rPr lang="en-IN" dirty="0"/>
              <a:t>HOMOLOGY MODELING Also known as comparative </a:t>
            </a:r>
            <a:r>
              <a:rPr lang="en-IN" dirty="0" err="1"/>
              <a:t>modeling</a:t>
            </a:r>
            <a:r>
              <a:rPr lang="en-IN" dirty="0"/>
              <a:t>.</a:t>
            </a:r>
          </a:p>
        </p:txBody>
      </p:sp>
      <p:sp>
        <p:nvSpPr>
          <p:cNvPr id="3" name="Content Placeholder 2">
            <a:extLst>
              <a:ext uri="{FF2B5EF4-FFF2-40B4-BE49-F238E27FC236}">
                <a16:creationId xmlns:a16="http://schemas.microsoft.com/office/drawing/2014/main" id="{D0C4B796-02E8-40B4-A7E3-F7EC3260AD63}"/>
              </a:ext>
            </a:extLst>
          </p:cNvPr>
          <p:cNvSpPr>
            <a:spLocks noGrp="1"/>
          </p:cNvSpPr>
          <p:nvPr>
            <p:ph idx="1"/>
          </p:nvPr>
        </p:nvSpPr>
        <p:spPr>
          <a:xfrm>
            <a:off x="0" y="1857676"/>
            <a:ext cx="12191999" cy="4263991"/>
          </a:xfrm>
        </p:spPr>
        <p:txBody>
          <a:bodyPr>
            <a:normAutofit fontScale="85000" lnSpcReduction="20000"/>
          </a:bodyPr>
          <a:lstStyle/>
          <a:p>
            <a:pPr marL="0" indent="0">
              <a:buNone/>
            </a:pPr>
            <a:r>
              <a:rPr lang="en-US" dirty="0"/>
              <a:t>Homology modeling builds an atomic model based on an experimentally determined structure that is closely related at the sequence level.</a:t>
            </a:r>
          </a:p>
          <a:p>
            <a:pPr marL="0" indent="0">
              <a:buNone/>
            </a:pPr>
            <a:r>
              <a:rPr lang="en-US" dirty="0"/>
              <a:t>The principle behind it is that if two proteins share a high enough sequence similarity, they are likely to have very similar three-dimensional structures. If one of the protein sequences has a known structure, then the structure can be copied to the unknown protein with a high degree of confidence. </a:t>
            </a:r>
          </a:p>
          <a:p>
            <a:pPr>
              <a:buFont typeface="Wingdings" panose="05000000000000000000" pitchFamily="2" charset="2"/>
              <a:buChar char="v"/>
            </a:pPr>
            <a:r>
              <a:rPr lang="en-US" dirty="0"/>
              <a:t>Step 1- </a:t>
            </a:r>
            <a:r>
              <a:rPr lang="en-IN" dirty="0">
                <a:solidFill>
                  <a:schemeClr val="accent3">
                    <a:lumMod val="50000"/>
                  </a:schemeClr>
                </a:solidFill>
              </a:rPr>
              <a:t>Template selection</a:t>
            </a:r>
            <a:endParaRPr lang="en-US" dirty="0">
              <a:solidFill>
                <a:schemeClr val="accent3">
                  <a:lumMod val="50000"/>
                </a:schemeClr>
              </a:solidFill>
            </a:endParaRPr>
          </a:p>
          <a:p>
            <a:pPr>
              <a:buFont typeface="Wingdings" panose="05000000000000000000" pitchFamily="2" charset="2"/>
              <a:buChar char="v"/>
            </a:pPr>
            <a:r>
              <a:rPr lang="en-US" dirty="0"/>
              <a:t>Step 2- </a:t>
            </a:r>
            <a:r>
              <a:rPr lang="en-US" dirty="0">
                <a:solidFill>
                  <a:schemeClr val="accent3">
                    <a:lumMod val="50000"/>
                  </a:schemeClr>
                </a:solidFill>
              </a:rPr>
              <a:t>Sequence alignment  </a:t>
            </a:r>
            <a:r>
              <a:rPr lang="en-US" dirty="0"/>
              <a:t>=&gt; alignment of the target and template sequences</a:t>
            </a:r>
          </a:p>
          <a:p>
            <a:pPr>
              <a:buFont typeface="Wingdings" panose="05000000000000000000" pitchFamily="2" charset="2"/>
              <a:buChar char="v"/>
            </a:pPr>
            <a:r>
              <a:rPr lang="en-US" dirty="0"/>
              <a:t>Step 3- </a:t>
            </a:r>
            <a:r>
              <a:rPr lang="en-US" dirty="0">
                <a:solidFill>
                  <a:schemeClr val="accent3">
                    <a:lumMod val="50000"/>
                  </a:schemeClr>
                </a:solidFill>
              </a:rPr>
              <a:t>Backbone Model building </a:t>
            </a:r>
            <a:r>
              <a:rPr lang="en-US" dirty="0"/>
              <a:t>=&gt; build a framework structure for the target protein consisting of main chain atoms</a:t>
            </a:r>
          </a:p>
          <a:p>
            <a:pPr>
              <a:buFont typeface="Wingdings" panose="05000000000000000000" pitchFamily="2" charset="2"/>
              <a:buChar char="v"/>
            </a:pPr>
            <a:r>
              <a:rPr lang="en-IN" dirty="0"/>
              <a:t>Step 4- </a:t>
            </a:r>
            <a:r>
              <a:rPr lang="en-IN" dirty="0">
                <a:solidFill>
                  <a:schemeClr val="accent3">
                    <a:lumMod val="50000"/>
                  </a:schemeClr>
                </a:solidFill>
              </a:rPr>
              <a:t>Loop </a:t>
            </a:r>
            <a:r>
              <a:rPr lang="en-IN" dirty="0" err="1">
                <a:solidFill>
                  <a:schemeClr val="accent3">
                    <a:lumMod val="50000"/>
                  </a:schemeClr>
                </a:solidFill>
              </a:rPr>
              <a:t>Modeling</a:t>
            </a:r>
            <a:r>
              <a:rPr lang="en-IN" dirty="0">
                <a:solidFill>
                  <a:schemeClr val="accent3">
                    <a:lumMod val="50000"/>
                  </a:schemeClr>
                </a:solidFill>
              </a:rPr>
              <a:t> </a:t>
            </a:r>
            <a:r>
              <a:rPr lang="en-IN" dirty="0"/>
              <a:t>=&gt; </a:t>
            </a:r>
            <a:r>
              <a:rPr lang="en-US" dirty="0"/>
              <a:t>the addition and optimization of side chain atoms and loops</a:t>
            </a:r>
          </a:p>
          <a:p>
            <a:pPr>
              <a:buFont typeface="Wingdings" panose="05000000000000000000" pitchFamily="2" charset="2"/>
              <a:buChar char="v"/>
            </a:pPr>
            <a:r>
              <a:rPr lang="en-US" dirty="0"/>
              <a:t>Step 5- </a:t>
            </a:r>
            <a:r>
              <a:rPr lang="en-US" dirty="0">
                <a:solidFill>
                  <a:schemeClr val="accent3">
                    <a:lumMod val="50000"/>
                  </a:schemeClr>
                </a:solidFill>
              </a:rPr>
              <a:t>Chain refinement </a:t>
            </a:r>
            <a:r>
              <a:rPr lang="en-US" dirty="0"/>
              <a:t>=&gt; to refine and optimize the entire model according to energy criteria</a:t>
            </a:r>
          </a:p>
          <a:p>
            <a:pPr>
              <a:buFont typeface="Wingdings" panose="05000000000000000000" pitchFamily="2" charset="2"/>
              <a:buChar char="v"/>
            </a:pPr>
            <a:r>
              <a:rPr lang="en-IN" dirty="0"/>
              <a:t>Step 6(final)- </a:t>
            </a:r>
            <a:r>
              <a:rPr lang="en-IN" dirty="0">
                <a:solidFill>
                  <a:schemeClr val="accent3">
                    <a:lumMod val="50000"/>
                  </a:schemeClr>
                </a:solidFill>
              </a:rPr>
              <a:t>Modal Evaluation </a:t>
            </a:r>
            <a:r>
              <a:rPr lang="en-IN" dirty="0"/>
              <a:t>=&gt; </a:t>
            </a:r>
            <a:r>
              <a:rPr lang="en-US" dirty="0"/>
              <a:t>evaluating of the overall quality of the model obtained</a:t>
            </a:r>
          </a:p>
          <a:p>
            <a:pPr>
              <a:buFont typeface="Wingdings" panose="05000000000000000000" pitchFamily="2" charset="2"/>
              <a:buChar char="Ø"/>
            </a:pPr>
            <a:r>
              <a:rPr lang="en-US" dirty="0"/>
              <a:t>Note-If necessary, alignment and model building are repeated until a satisfactory result is obtained.</a:t>
            </a:r>
            <a:endParaRPr lang="en-IN" dirty="0"/>
          </a:p>
        </p:txBody>
      </p:sp>
    </p:spTree>
    <p:extLst>
      <p:ext uri="{BB962C8B-B14F-4D97-AF65-F5344CB8AC3E}">
        <p14:creationId xmlns:p14="http://schemas.microsoft.com/office/powerpoint/2010/main" val="363903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03468-B212-42C7-B88C-BB66D4AD8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21667"/>
          </a:xfrm>
          <a:prstGeom prst="rect">
            <a:avLst/>
          </a:prstGeom>
        </p:spPr>
      </p:pic>
    </p:spTree>
    <p:extLst>
      <p:ext uri="{BB962C8B-B14F-4D97-AF65-F5344CB8AC3E}">
        <p14:creationId xmlns:p14="http://schemas.microsoft.com/office/powerpoint/2010/main" val="30800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A174-464B-492D-964B-E76D82DDDE2D}"/>
              </a:ext>
            </a:extLst>
          </p:cNvPr>
          <p:cNvSpPr>
            <a:spLocks noGrp="1"/>
          </p:cNvSpPr>
          <p:nvPr>
            <p:ph type="title"/>
          </p:nvPr>
        </p:nvSpPr>
        <p:spPr/>
        <p:txBody>
          <a:bodyPr/>
          <a:lstStyle/>
          <a:p>
            <a:r>
              <a:rPr lang="en-IN" dirty="0"/>
              <a:t>THREADING AND FOLD RECOGNITION</a:t>
            </a:r>
          </a:p>
        </p:txBody>
      </p:sp>
      <p:sp>
        <p:nvSpPr>
          <p:cNvPr id="3" name="Content Placeholder 2">
            <a:extLst>
              <a:ext uri="{FF2B5EF4-FFF2-40B4-BE49-F238E27FC236}">
                <a16:creationId xmlns:a16="http://schemas.microsoft.com/office/drawing/2014/main" id="{94B279F6-CBE5-48EE-9A1D-65BD1C19110A}"/>
              </a:ext>
            </a:extLst>
          </p:cNvPr>
          <p:cNvSpPr>
            <a:spLocks noGrp="1"/>
          </p:cNvSpPr>
          <p:nvPr>
            <p:ph idx="1"/>
          </p:nvPr>
        </p:nvSpPr>
        <p:spPr>
          <a:xfrm>
            <a:off x="567891" y="2015732"/>
            <a:ext cx="11136429" cy="4125186"/>
          </a:xfrm>
        </p:spPr>
        <p:txBody>
          <a:bodyPr>
            <a:normAutofit/>
          </a:bodyPr>
          <a:lstStyle/>
          <a:p>
            <a:pPr>
              <a:buFont typeface="Wingdings" panose="05000000000000000000" pitchFamily="2" charset="2"/>
              <a:buChar char="§"/>
            </a:pPr>
            <a:r>
              <a:rPr lang="en-US" sz="2400" dirty="0"/>
              <a:t>Threading or structural fold recognition predicts the structural fold of an unknown protein sequence by fitting the sequence into a structural database and selecting the best-fitting fold.</a:t>
            </a:r>
          </a:p>
          <a:p>
            <a:pPr>
              <a:buFont typeface="Wingdings" panose="05000000000000000000" pitchFamily="2" charset="2"/>
              <a:buChar char="§"/>
            </a:pPr>
            <a:r>
              <a:rPr lang="en-US" sz="2400" dirty="0"/>
              <a:t>The algorithms can be classified into two categories, </a:t>
            </a:r>
          </a:p>
          <a:p>
            <a:pPr marL="457200" indent="-457200">
              <a:buFont typeface="+mj-lt"/>
              <a:buAutoNum type="arabicPeriod"/>
            </a:pPr>
            <a:r>
              <a:rPr lang="en-US" sz="2400" dirty="0"/>
              <a:t>pairwise energy based - - referred to as threading </a:t>
            </a:r>
          </a:p>
          <a:p>
            <a:pPr marL="457200" indent="-457200">
              <a:buFont typeface="+mj-lt"/>
              <a:buAutoNum type="arabicPeriod"/>
            </a:pPr>
            <a:r>
              <a:rPr lang="en-US" sz="2400" dirty="0"/>
              <a:t>profile based - - defined as fold recognition. </a:t>
            </a:r>
          </a:p>
          <a:p>
            <a:pPr marL="457200" indent="-457200">
              <a:buFont typeface="+mj-lt"/>
              <a:buAutoNum type="arabicPeriod"/>
            </a:pPr>
            <a:endParaRPr lang="en-US" dirty="0"/>
          </a:p>
          <a:p>
            <a:pPr marL="0" indent="0">
              <a:buNone/>
            </a:pPr>
            <a:r>
              <a:rPr lang="en-US" dirty="0">
                <a:solidFill>
                  <a:schemeClr val="accent2">
                    <a:lumMod val="75000"/>
                  </a:schemeClr>
                </a:solidFill>
              </a:rPr>
              <a:t>Note- </a:t>
            </a:r>
            <a:r>
              <a:rPr lang="en-US" dirty="0"/>
              <a:t>However, the two terms are now often used interchangeably without distinction in the literature.</a:t>
            </a:r>
            <a:endParaRPr lang="en-IN" dirty="0"/>
          </a:p>
        </p:txBody>
      </p:sp>
    </p:spTree>
    <p:extLst>
      <p:ext uri="{BB962C8B-B14F-4D97-AF65-F5344CB8AC3E}">
        <p14:creationId xmlns:p14="http://schemas.microsoft.com/office/powerpoint/2010/main" val="222455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788E-6BFF-4B13-83EE-518349CC8659}"/>
              </a:ext>
            </a:extLst>
          </p:cNvPr>
          <p:cNvSpPr>
            <a:spLocks noGrp="1"/>
          </p:cNvSpPr>
          <p:nvPr>
            <p:ph type="title"/>
          </p:nvPr>
        </p:nvSpPr>
        <p:spPr>
          <a:xfrm>
            <a:off x="1451579" y="86628"/>
            <a:ext cx="9603275" cy="789272"/>
          </a:xfrm>
        </p:spPr>
        <p:txBody>
          <a:bodyPr>
            <a:normAutofit/>
          </a:bodyPr>
          <a:lstStyle/>
          <a:p>
            <a:r>
              <a:rPr lang="en-IN" dirty="0"/>
              <a:t>     Pairwise energy method or </a:t>
            </a:r>
            <a:r>
              <a:rPr lang="en-US" sz="3200" dirty="0"/>
              <a:t>threading</a:t>
            </a:r>
            <a:endParaRPr lang="en-IN" dirty="0"/>
          </a:p>
        </p:txBody>
      </p:sp>
      <p:pic>
        <p:nvPicPr>
          <p:cNvPr id="5" name="Content Placeholder 4">
            <a:extLst>
              <a:ext uri="{FF2B5EF4-FFF2-40B4-BE49-F238E27FC236}">
                <a16:creationId xmlns:a16="http://schemas.microsoft.com/office/drawing/2014/main" id="{5ACB14CA-3924-4A65-97F8-B8633B317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41145"/>
            <a:ext cx="12192000" cy="6116855"/>
          </a:xfrm>
        </p:spPr>
      </p:pic>
    </p:spTree>
    <p:extLst>
      <p:ext uri="{BB962C8B-B14F-4D97-AF65-F5344CB8AC3E}">
        <p14:creationId xmlns:p14="http://schemas.microsoft.com/office/powerpoint/2010/main" val="187129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AA33-4700-4248-AD64-9DA997DA71D5}"/>
              </a:ext>
            </a:extLst>
          </p:cNvPr>
          <p:cNvSpPr>
            <a:spLocks noGrp="1"/>
          </p:cNvSpPr>
          <p:nvPr>
            <p:ph type="title"/>
          </p:nvPr>
        </p:nvSpPr>
        <p:spPr>
          <a:xfrm>
            <a:off x="1451579" y="1"/>
            <a:ext cx="9603275" cy="750770"/>
          </a:xfrm>
        </p:spPr>
        <p:txBody>
          <a:bodyPr/>
          <a:lstStyle/>
          <a:p>
            <a:r>
              <a:rPr lang="en-US" sz="3200" dirty="0"/>
              <a:t>      profile based or fold recognition</a:t>
            </a:r>
            <a:endParaRPr lang="en-IN" dirty="0"/>
          </a:p>
        </p:txBody>
      </p:sp>
      <p:pic>
        <p:nvPicPr>
          <p:cNvPr id="5" name="Content Placeholder 4">
            <a:extLst>
              <a:ext uri="{FF2B5EF4-FFF2-40B4-BE49-F238E27FC236}">
                <a16:creationId xmlns:a16="http://schemas.microsoft.com/office/drawing/2014/main" id="{5486CC5E-085B-4C24-B9B9-1039188BF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6392"/>
            <a:ext cx="12192000" cy="6391174"/>
          </a:xfrm>
        </p:spPr>
      </p:pic>
    </p:spTree>
    <p:extLst>
      <p:ext uri="{BB962C8B-B14F-4D97-AF65-F5344CB8AC3E}">
        <p14:creationId xmlns:p14="http://schemas.microsoft.com/office/powerpoint/2010/main" val="153034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1DCF-A312-4D3E-8531-7AD1E290E4EF}"/>
              </a:ext>
            </a:extLst>
          </p:cNvPr>
          <p:cNvSpPr>
            <a:spLocks noGrp="1"/>
          </p:cNvSpPr>
          <p:nvPr>
            <p:ph type="title"/>
          </p:nvPr>
        </p:nvSpPr>
        <p:spPr/>
        <p:txBody>
          <a:bodyPr>
            <a:normAutofit/>
          </a:bodyPr>
          <a:lstStyle/>
          <a:p>
            <a:r>
              <a:rPr lang="en-US" sz="4400" dirty="0">
                <a:solidFill>
                  <a:schemeClr val="accent1">
                    <a:lumMod val="75000"/>
                  </a:schemeClr>
                </a:solidFill>
              </a:rPr>
              <a:t>Methods to study 3D structure</a:t>
            </a:r>
            <a:endParaRPr lang="en-IN" sz="4400" dirty="0"/>
          </a:p>
        </p:txBody>
      </p:sp>
      <p:sp>
        <p:nvSpPr>
          <p:cNvPr id="3" name="Content Placeholder 2">
            <a:extLst>
              <a:ext uri="{FF2B5EF4-FFF2-40B4-BE49-F238E27FC236}">
                <a16:creationId xmlns:a16="http://schemas.microsoft.com/office/drawing/2014/main" id="{2D17C793-6B67-4412-B4AC-30530FFD59AD}"/>
              </a:ext>
            </a:extLst>
          </p:cNvPr>
          <p:cNvSpPr>
            <a:spLocks noGrp="1"/>
          </p:cNvSpPr>
          <p:nvPr>
            <p:ph idx="1"/>
          </p:nvPr>
        </p:nvSpPr>
        <p:spPr/>
        <p:txBody>
          <a:bodyPr/>
          <a:lstStyle/>
          <a:p>
            <a:pPr>
              <a:buFont typeface="Wingdings" panose="05000000000000000000" pitchFamily="2" charset="2"/>
              <a:buChar char="v"/>
            </a:pPr>
            <a:r>
              <a:rPr lang="en-US" dirty="0"/>
              <a:t>X-ray crystallography was founded by </a:t>
            </a:r>
            <a:r>
              <a:rPr lang="en-IN" b="0" i="0" dirty="0" err="1">
                <a:solidFill>
                  <a:srgbClr val="111111"/>
                </a:solidFill>
                <a:effectLst/>
                <a:latin typeface="Roboto" panose="02000000000000000000" pitchFamily="2" charset="0"/>
              </a:rPr>
              <a:t>Menzer</a:t>
            </a:r>
            <a:r>
              <a:rPr lang="en-IN" b="0" i="0" dirty="0">
                <a:solidFill>
                  <a:srgbClr val="111111"/>
                </a:solidFill>
                <a:effectLst/>
                <a:latin typeface="Roboto" panose="02000000000000000000" pitchFamily="2" charset="0"/>
              </a:rPr>
              <a:t> (</a:t>
            </a:r>
            <a:r>
              <a:rPr lang="en-US" b="0" i="0" dirty="0">
                <a:solidFill>
                  <a:srgbClr val="111111"/>
                </a:solidFill>
                <a:effectLst/>
                <a:latin typeface="Roboto" panose="02000000000000000000" pitchFamily="2" charset="0"/>
              </a:rPr>
              <a:t>The application of X-ray crystallography to mineralogy began with the structure of garnet)</a:t>
            </a:r>
            <a:endParaRPr lang="en-US" dirty="0"/>
          </a:p>
          <a:p>
            <a:pPr>
              <a:buFont typeface="Wingdings" panose="05000000000000000000" pitchFamily="2" charset="2"/>
              <a:buChar char="v"/>
            </a:pPr>
            <a:r>
              <a:rPr lang="en-US" dirty="0"/>
              <a:t> DNA - </a:t>
            </a:r>
            <a:r>
              <a:rPr lang="en-IN" b="0" i="0" dirty="0">
                <a:solidFill>
                  <a:srgbClr val="111111"/>
                </a:solidFill>
                <a:effectLst/>
                <a:latin typeface="Roboto" panose="02000000000000000000" pitchFamily="2" charset="0"/>
              </a:rPr>
              <a:t>Rosalind Franklin</a:t>
            </a:r>
          </a:p>
          <a:p>
            <a:pPr>
              <a:buFont typeface="Wingdings" panose="05000000000000000000" pitchFamily="2" charset="2"/>
              <a:buChar char="v"/>
            </a:pPr>
            <a:r>
              <a:rPr lang="en-IN" dirty="0">
                <a:solidFill>
                  <a:srgbClr val="111111"/>
                </a:solidFill>
                <a:latin typeface="Roboto" panose="02000000000000000000" pitchFamily="2" charset="0"/>
              </a:rPr>
              <a:t> Protein- </a:t>
            </a:r>
            <a:r>
              <a:rPr lang="en-US" b="1" i="0" dirty="0">
                <a:solidFill>
                  <a:srgbClr val="111111"/>
                </a:solidFill>
                <a:effectLst/>
                <a:latin typeface="Roboto" panose="02000000000000000000" pitchFamily="2" charset="0"/>
              </a:rPr>
              <a:t>John Kendrew and Max Perutz (</a:t>
            </a:r>
            <a:r>
              <a:rPr lang="en-US" b="0" i="0" dirty="0">
                <a:solidFill>
                  <a:srgbClr val="111111"/>
                </a:solidFill>
                <a:effectLst/>
                <a:latin typeface="Roboto" panose="02000000000000000000" pitchFamily="2" charset="0"/>
              </a:rPr>
              <a:t>the first protein structure (myoglobin))</a:t>
            </a:r>
            <a:endParaRPr lang="en-IN" dirty="0"/>
          </a:p>
        </p:txBody>
      </p:sp>
    </p:spTree>
    <p:extLst>
      <p:ext uri="{BB962C8B-B14F-4D97-AF65-F5344CB8AC3E}">
        <p14:creationId xmlns:p14="http://schemas.microsoft.com/office/powerpoint/2010/main" val="366582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9970-D2B1-496D-9FBD-D54B2DD9DC77}"/>
              </a:ext>
            </a:extLst>
          </p:cNvPr>
          <p:cNvSpPr>
            <a:spLocks noGrp="1"/>
          </p:cNvSpPr>
          <p:nvPr>
            <p:ph type="title"/>
          </p:nvPr>
        </p:nvSpPr>
        <p:spPr>
          <a:xfrm>
            <a:off x="1451579" y="804520"/>
            <a:ext cx="9603275" cy="928028"/>
          </a:xfrm>
        </p:spPr>
        <p:txBody>
          <a:bodyPr/>
          <a:lstStyle/>
          <a:p>
            <a:r>
              <a:rPr lang="en-IN" dirty="0"/>
              <a:t>AB INITIO PROTEIN STRUCTURAL PREDICTION</a:t>
            </a:r>
          </a:p>
        </p:txBody>
      </p:sp>
      <p:sp>
        <p:nvSpPr>
          <p:cNvPr id="3" name="Content Placeholder 2">
            <a:extLst>
              <a:ext uri="{FF2B5EF4-FFF2-40B4-BE49-F238E27FC236}">
                <a16:creationId xmlns:a16="http://schemas.microsoft.com/office/drawing/2014/main" id="{93AE5D61-E728-4FA0-9808-B53AC0EE5430}"/>
              </a:ext>
            </a:extLst>
          </p:cNvPr>
          <p:cNvSpPr>
            <a:spLocks noGrp="1"/>
          </p:cNvSpPr>
          <p:nvPr>
            <p:ph idx="1"/>
          </p:nvPr>
        </p:nvSpPr>
        <p:spPr>
          <a:xfrm>
            <a:off x="1" y="1809550"/>
            <a:ext cx="12192000" cy="4312118"/>
          </a:xfrm>
        </p:spPr>
        <p:txBody>
          <a:bodyPr>
            <a:normAutofit lnSpcReduction="10000"/>
          </a:bodyPr>
          <a:lstStyle/>
          <a:p>
            <a:r>
              <a:rPr lang="en-US" dirty="0"/>
              <a:t>Both homology and fold recognition approaches rely on the availability of template structures in the database to achieve predictions. If no correct structures exist in the database, the methods fail.</a:t>
            </a:r>
          </a:p>
          <a:p>
            <a:r>
              <a:rPr lang="en-IN" dirty="0"/>
              <a:t>Studies have shown that</a:t>
            </a:r>
            <a:r>
              <a:rPr lang="en-US" dirty="0"/>
              <a:t> most proteins fold spontaneously into a stable structure that has near minimum energy. This structural state is called the native state.</a:t>
            </a:r>
          </a:p>
          <a:p>
            <a:r>
              <a:rPr lang="en-US" dirty="0"/>
              <a:t>the ab initio prediction method – based on </a:t>
            </a:r>
            <a:r>
              <a:rPr lang="en-IN" dirty="0"/>
              <a:t>sequence information (</a:t>
            </a:r>
            <a:r>
              <a:rPr lang="en-US" dirty="0"/>
              <a:t>without the aid of known protein structures)</a:t>
            </a:r>
          </a:p>
          <a:p>
            <a:r>
              <a:rPr lang="en-IN" dirty="0"/>
              <a:t>advantage of this method</a:t>
            </a:r>
            <a:r>
              <a:rPr lang="en-US" dirty="0"/>
              <a:t>-</a:t>
            </a:r>
          </a:p>
          <a:p>
            <a:pPr marL="457200" indent="-457200">
              <a:buFont typeface="+mj-lt"/>
              <a:buAutoNum type="alphaLcPeriod"/>
            </a:pPr>
            <a:r>
              <a:rPr lang="en-US" dirty="0"/>
              <a:t>predictions are not restricted by known folds and </a:t>
            </a:r>
          </a:p>
          <a:p>
            <a:pPr marL="457200" indent="-457200">
              <a:buFont typeface="+mj-lt"/>
              <a:buAutoNum type="alphaLcPeriod"/>
            </a:pPr>
            <a:r>
              <a:rPr lang="en-US" dirty="0"/>
              <a:t>that novel protein folds can be identified</a:t>
            </a:r>
          </a:p>
          <a:p>
            <a:pPr marL="0" indent="0">
              <a:buNone/>
            </a:pPr>
            <a:r>
              <a:rPr lang="en-US" dirty="0">
                <a:solidFill>
                  <a:schemeClr val="accent2">
                    <a:lumMod val="75000"/>
                  </a:schemeClr>
                </a:solidFill>
              </a:rPr>
              <a:t>Note-</a:t>
            </a:r>
            <a:r>
              <a:rPr lang="en-US" dirty="0"/>
              <a:t> However, because the physicochemical laws governing protein folding are not yet well understood, the energy functions used in the ab initio prediction are at present rather inaccurate.</a:t>
            </a:r>
          </a:p>
        </p:txBody>
      </p:sp>
    </p:spTree>
    <p:extLst>
      <p:ext uri="{BB962C8B-B14F-4D97-AF65-F5344CB8AC3E}">
        <p14:creationId xmlns:p14="http://schemas.microsoft.com/office/powerpoint/2010/main" val="399379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6818037-3659-45E5-BE22-3C58835033C8}"/>
              </a:ext>
            </a:extLst>
          </p:cNvPr>
          <p:cNvGraphicFramePr>
            <a:graphicFrameLocks noGrp="1"/>
          </p:cNvGraphicFramePr>
          <p:nvPr>
            <p:extLst>
              <p:ext uri="{D42A27DB-BD31-4B8C-83A1-F6EECF244321}">
                <p14:modId xmlns:p14="http://schemas.microsoft.com/office/powerpoint/2010/main" val="628587825"/>
              </p:ext>
            </p:extLst>
          </p:nvPr>
        </p:nvGraphicFramePr>
        <p:xfrm>
          <a:off x="2032000" y="719666"/>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52499479"/>
                    </a:ext>
                  </a:extLst>
                </a:gridCol>
                <a:gridCol w="4064000">
                  <a:extLst>
                    <a:ext uri="{9D8B030D-6E8A-4147-A177-3AD203B41FA5}">
                      <a16:colId xmlns:a16="http://schemas.microsoft.com/office/drawing/2014/main" val="3134079488"/>
                    </a:ext>
                  </a:extLst>
                </a:gridCol>
              </a:tblGrid>
              <a:tr h="370840">
                <a:tc>
                  <a:txBody>
                    <a:bodyPr/>
                    <a:lstStyle/>
                    <a:p>
                      <a:r>
                        <a:rPr lang="en-IN" dirty="0"/>
                        <a:t> Methods</a:t>
                      </a:r>
                    </a:p>
                  </a:txBody>
                  <a:tcPr/>
                </a:tc>
                <a:tc>
                  <a:txBody>
                    <a:bodyPr/>
                    <a:lstStyle/>
                    <a:p>
                      <a:r>
                        <a:rPr lang="en-IN" dirty="0"/>
                        <a:t>Database / web server</a:t>
                      </a:r>
                    </a:p>
                  </a:txBody>
                  <a:tcPr/>
                </a:tc>
                <a:extLst>
                  <a:ext uri="{0D108BD9-81ED-4DB2-BD59-A6C34878D82A}">
                    <a16:rowId xmlns:a16="http://schemas.microsoft.com/office/drawing/2014/main" val="1867093332"/>
                  </a:ext>
                </a:extLst>
              </a:tr>
              <a:tr h="370840">
                <a:tc>
                  <a:txBody>
                    <a:bodyPr/>
                    <a:lstStyle/>
                    <a:p>
                      <a:r>
                        <a:rPr lang="en-IN" dirty="0"/>
                        <a:t>HOMOLOGY MODELING </a:t>
                      </a:r>
                    </a:p>
                  </a:txBody>
                  <a:tcPr/>
                </a:tc>
                <a:tc>
                  <a:txBody>
                    <a:bodyPr/>
                    <a:lstStyle/>
                    <a:p>
                      <a:r>
                        <a:rPr lang="en-IN" dirty="0" err="1"/>
                        <a:t>ModBase</a:t>
                      </a:r>
                      <a:r>
                        <a:rPr lang="en-IN" dirty="0"/>
                        <a:t> , 3Dcrunch</a:t>
                      </a:r>
                    </a:p>
                  </a:txBody>
                  <a:tcPr/>
                </a:tc>
                <a:extLst>
                  <a:ext uri="{0D108BD9-81ED-4DB2-BD59-A6C34878D82A}">
                    <a16:rowId xmlns:a16="http://schemas.microsoft.com/office/drawing/2014/main" val="3163712668"/>
                  </a:ext>
                </a:extLst>
              </a:tr>
              <a:tr h="370840">
                <a:tc>
                  <a:txBody>
                    <a:bodyPr/>
                    <a:lstStyle/>
                    <a:p>
                      <a:r>
                        <a:rPr lang="en-IN" dirty="0"/>
                        <a:t>THREADING AND FOLD RECOGNITION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3D-PSSM, </a:t>
                      </a:r>
                      <a:r>
                        <a:rPr lang="en-IN" dirty="0" err="1"/>
                        <a:t>GenThreader</a:t>
                      </a:r>
                      <a:r>
                        <a:rPr lang="en-IN" dirty="0"/>
                        <a:t>, Fugue</a:t>
                      </a:r>
                    </a:p>
                    <a:p>
                      <a:endParaRPr lang="en-IN" dirty="0"/>
                    </a:p>
                  </a:txBody>
                  <a:tcPr/>
                </a:tc>
                <a:extLst>
                  <a:ext uri="{0D108BD9-81ED-4DB2-BD59-A6C34878D82A}">
                    <a16:rowId xmlns:a16="http://schemas.microsoft.com/office/drawing/2014/main" val="1476532182"/>
                  </a:ext>
                </a:extLst>
              </a:tr>
              <a:tr h="370840">
                <a:tc>
                  <a:txBody>
                    <a:bodyPr/>
                    <a:lstStyle/>
                    <a:p>
                      <a:r>
                        <a:rPr lang="en-US" sz="2000" b="1" dirty="0"/>
                        <a:t> </a:t>
                      </a:r>
                      <a:r>
                        <a:rPr lang="en-IN" sz="2000" dirty="0"/>
                        <a:t>AB INITIO PROTEIN STRUCTURAL PREDICTION</a:t>
                      </a:r>
                      <a:endParaRPr lang="en-IN" sz="2000" b="0" dirty="0"/>
                    </a:p>
                  </a:txBody>
                  <a:tcPr/>
                </a:tc>
                <a:tc>
                  <a:txBody>
                    <a:bodyPr/>
                    <a:lstStyle/>
                    <a:p>
                      <a:r>
                        <a:rPr lang="en-IN" dirty="0"/>
                        <a:t>Rosetta, </a:t>
                      </a:r>
                      <a:r>
                        <a:rPr lang="en-US" dirty="0"/>
                        <a:t>CASP (Critical Assessment of Techniques for Protein Structure Prediction)</a:t>
                      </a:r>
                      <a:endParaRPr lang="en-IN" dirty="0"/>
                    </a:p>
                  </a:txBody>
                  <a:tcPr/>
                </a:tc>
                <a:extLst>
                  <a:ext uri="{0D108BD9-81ED-4DB2-BD59-A6C34878D82A}">
                    <a16:rowId xmlns:a16="http://schemas.microsoft.com/office/drawing/2014/main" val="2032425527"/>
                  </a:ext>
                </a:extLst>
              </a:tr>
            </a:tbl>
          </a:graphicData>
        </a:graphic>
      </p:graphicFrame>
    </p:spTree>
    <p:extLst>
      <p:ext uri="{BB962C8B-B14F-4D97-AF65-F5344CB8AC3E}">
        <p14:creationId xmlns:p14="http://schemas.microsoft.com/office/powerpoint/2010/main" val="50776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8180-07B1-4E4D-A017-2328641CBD91}"/>
              </a:ext>
            </a:extLst>
          </p:cNvPr>
          <p:cNvSpPr>
            <a:spLocks noGrp="1"/>
          </p:cNvSpPr>
          <p:nvPr>
            <p:ph type="title" idx="4294967295"/>
          </p:nvPr>
        </p:nvSpPr>
        <p:spPr>
          <a:xfrm>
            <a:off x="1105334" y="2277444"/>
            <a:ext cx="9604375" cy="1151556"/>
          </a:xfrm>
        </p:spPr>
        <p:txBody>
          <a:bodyPr>
            <a:normAutofit fontScale="90000"/>
          </a:bodyPr>
          <a:lstStyle/>
          <a:p>
            <a:r>
              <a:rPr lang="en-IN" sz="8000" dirty="0"/>
              <a:t>        </a:t>
            </a:r>
            <a:r>
              <a:rPr lang="en-IN" sz="8000" dirty="0">
                <a:solidFill>
                  <a:srgbClr val="00B050"/>
                </a:solidFill>
              </a:rPr>
              <a:t>Thank you </a:t>
            </a:r>
            <a:endParaRPr lang="en-IN" dirty="0">
              <a:solidFill>
                <a:srgbClr val="00B050"/>
              </a:solidFill>
            </a:endParaRPr>
          </a:p>
        </p:txBody>
      </p:sp>
    </p:spTree>
    <p:extLst>
      <p:ext uri="{BB962C8B-B14F-4D97-AF65-F5344CB8AC3E}">
        <p14:creationId xmlns:p14="http://schemas.microsoft.com/office/powerpoint/2010/main" val="12668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C46E1C-5809-4D6E-8EF6-6DAF3150CDF7}"/>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Why</a:t>
            </a:r>
            <a:r>
              <a:rPr lang="en-US" b="0" i="0" dirty="0">
                <a:solidFill>
                  <a:srgbClr val="111111"/>
                </a:solidFill>
                <a:effectLst/>
                <a:latin typeface="Roboto" panose="02000000000000000000" pitchFamily="2" charset="0"/>
              </a:rPr>
              <a:t> is </a:t>
            </a:r>
            <a:r>
              <a:rPr lang="en-US" b="1" i="0" dirty="0">
                <a:solidFill>
                  <a:srgbClr val="111111"/>
                </a:solidFill>
                <a:effectLst/>
                <a:latin typeface="Roboto" panose="02000000000000000000" pitchFamily="2" charset="0"/>
              </a:rPr>
              <a:t>structural</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biology</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important</a:t>
            </a:r>
            <a:r>
              <a:rPr lang="en-US" b="0" i="0" dirty="0">
                <a:solidFill>
                  <a:srgbClr val="111111"/>
                </a:solidFill>
                <a:effectLst/>
                <a:latin typeface="Roboto" panose="02000000000000000000" pitchFamily="2" charset="0"/>
              </a:rPr>
              <a:t>? </a:t>
            </a:r>
            <a:endParaRPr lang="en-IN" dirty="0"/>
          </a:p>
        </p:txBody>
      </p:sp>
      <p:sp>
        <p:nvSpPr>
          <p:cNvPr id="6" name="Content Placeholder 5">
            <a:extLst>
              <a:ext uri="{FF2B5EF4-FFF2-40B4-BE49-F238E27FC236}">
                <a16:creationId xmlns:a16="http://schemas.microsoft.com/office/drawing/2014/main" id="{8DE9985E-3736-4203-BB24-B193C8F3D7F3}"/>
              </a:ext>
            </a:extLst>
          </p:cNvPr>
          <p:cNvSpPr>
            <a:spLocks noGrp="1"/>
          </p:cNvSpPr>
          <p:nvPr>
            <p:ph idx="1"/>
          </p:nvPr>
        </p:nvSpPr>
        <p:spPr/>
        <p:txBody>
          <a:bodyPr/>
          <a:lstStyle/>
          <a:p>
            <a:pPr marL="0" indent="0">
              <a:buNone/>
            </a:pPr>
            <a:r>
              <a:rPr lang="en-US" b="1" i="0" dirty="0">
                <a:solidFill>
                  <a:srgbClr val="111111"/>
                </a:solidFill>
                <a:effectLst/>
                <a:latin typeface="Roboto" panose="02000000000000000000" pitchFamily="2" charset="0"/>
              </a:rPr>
              <a:t>Structural</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biology</a:t>
            </a:r>
            <a:r>
              <a:rPr lang="en-US" b="0" i="0" dirty="0">
                <a:solidFill>
                  <a:srgbClr val="111111"/>
                </a:solidFill>
                <a:effectLst/>
                <a:latin typeface="Roboto" panose="02000000000000000000" pitchFamily="2" charset="0"/>
              </a:rPr>
              <a:t> is a field focused on understanding biological macromolecules such as proteins and RNAs. Deciphering the effects of changes to the structure of these biological macromolecules helps elucidate their function and the part they play in diseases.</a:t>
            </a:r>
            <a:endParaRPr lang="en-IN" dirty="0"/>
          </a:p>
        </p:txBody>
      </p:sp>
    </p:spTree>
    <p:extLst>
      <p:ext uri="{BB962C8B-B14F-4D97-AF65-F5344CB8AC3E}">
        <p14:creationId xmlns:p14="http://schemas.microsoft.com/office/powerpoint/2010/main" val="215622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2A57-458C-4FA7-A982-0975B5BD189F}"/>
              </a:ext>
            </a:extLst>
          </p:cNvPr>
          <p:cNvSpPr>
            <a:spLocks noGrp="1"/>
          </p:cNvSpPr>
          <p:nvPr>
            <p:ph type="title"/>
          </p:nvPr>
        </p:nvSpPr>
        <p:spPr/>
        <p:txBody>
          <a:bodyPr>
            <a:noAutofit/>
          </a:bodyPr>
          <a:lstStyle/>
          <a:p>
            <a:r>
              <a:rPr lang="en-IN" sz="2000" b="1" u="sng" dirty="0">
                <a:solidFill>
                  <a:schemeClr val="accent1"/>
                </a:solidFill>
              </a:rPr>
              <a:t>X-ray crystallography </a:t>
            </a:r>
          </a:p>
        </p:txBody>
      </p:sp>
      <p:pic>
        <p:nvPicPr>
          <p:cNvPr id="6" name="Content Placeholder 5">
            <a:extLst>
              <a:ext uri="{FF2B5EF4-FFF2-40B4-BE49-F238E27FC236}">
                <a16:creationId xmlns:a16="http://schemas.microsoft.com/office/drawing/2014/main" id="{2C1AD923-139F-4CE0-93BA-41CC2CB41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562376" y="529389"/>
            <a:ext cx="7538184" cy="5292291"/>
          </a:xfrm>
        </p:spPr>
      </p:pic>
      <p:sp>
        <p:nvSpPr>
          <p:cNvPr id="4" name="Text Placeholder 3">
            <a:extLst>
              <a:ext uri="{FF2B5EF4-FFF2-40B4-BE49-F238E27FC236}">
                <a16:creationId xmlns:a16="http://schemas.microsoft.com/office/drawing/2014/main" id="{88BFDFDC-080D-4E53-9B58-CB6301DCD95F}"/>
              </a:ext>
            </a:extLst>
          </p:cNvPr>
          <p:cNvSpPr>
            <a:spLocks noGrp="1"/>
          </p:cNvSpPr>
          <p:nvPr>
            <p:ph type="body" sz="half" idx="2"/>
          </p:nvPr>
        </p:nvSpPr>
        <p:spPr/>
        <p:txBody>
          <a:bodyPr>
            <a:normAutofit fontScale="92500"/>
          </a:bodyPr>
          <a:lstStyle/>
          <a:p>
            <a:r>
              <a:rPr lang="en-US" sz="2000" dirty="0"/>
              <a:t>X-ray crystallography has been used to find the structure and function of many biological molecules, including vitamins, drugs, proteins and nucleic acids such as DNA.</a:t>
            </a:r>
            <a:endParaRPr lang="en-IN" sz="2000" dirty="0"/>
          </a:p>
        </p:txBody>
      </p:sp>
    </p:spTree>
    <p:extLst>
      <p:ext uri="{BB962C8B-B14F-4D97-AF65-F5344CB8AC3E}">
        <p14:creationId xmlns:p14="http://schemas.microsoft.com/office/powerpoint/2010/main" val="79803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7B-14A7-43D3-B95F-9C8B175F2DA7}"/>
              </a:ext>
            </a:extLst>
          </p:cNvPr>
          <p:cNvSpPr>
            <a:spLocks noGrp="1"/>
          </p:cNvSpPr>
          <p:nvPr>
            <p:ph type="title"/>
          </p:nvPr>
        </p:nvSpPr>
        <p:spPr/>
        <p:txBody>
          <a:bodyPr/>
          <a:lstStyle/>
          <a:p>
            <a:r>
              <a:rPr lang="en-IN" dirty="0"/>
              <a:t>                 X-ray crystallography</a:t>
            </a:r>
          </a:p>
        </p:txBody>
      </p:sp>
      <p:sp>
        <p:nvSpPr>
          <p:cNvPr id="3" name="Content Placeholder 2">
            <a:extLst>
              <a:ext uri="{FF2B5EF4-FFF2-40B4-BE49-F238E27FC236}">
                <a16:creationId xmlns:a16="http://schemas.microsoft.com/office/drawing/2014/main" id="{FC3F99A8-5D7E-48B6-9CCE-68CF86EE99A6}"/>
              </a:ext>
            </a:extLst>
          </p:cNvPr>
          <p:cNvSpPr>
            <a:spLocks noGrp="1"/>
          </p:cNvSpPr>
          <p:nvPr>
            <p:ph idx="1"/>
          </p:nvPr>
        </p:nvSpPr>
        <p:spPr/>
        <p:txBody>
          <a:bodyPr/>
          <a:lstStyle/>
          <a:p>
            <a:r>
              <a:rPr lang="en-US" dirty="0"/>
              <a:t>a technique used for determining the atomic and molecular structure of a crystal in which the crystalline structure cause a beam of incident X-rays to diffract into many specific directions.</a:t>
            </a:r>
          </a:p>
          <a:p>
            <a:r>
              <a:rPr lang="en-US" dirty="0"/>
              <a:t>By measuring the angles and intensities of these diffracted beams, a crystallographer can produce a three dimensional picture of the density of electrons within the crystal.</a:t>
            </a:r>
          </a:p>
          <a:p>
            <a:r>
              <a:rPr lang="en-US" dirty="0"/>
              <a:t>From this electron density, the mean positions of the atoms in the crystal can be determined, as well as their chemical bonds, their crystallographic disorder, and various other information</a:t>
            </a:r>
            <a:endParaRPr lang="en-IN" dirty="0"/>
          </a:p>
        </p:txBody>
      </p:sp>
    </p:spTree>
    <p:extLst>
      <p:ext uri="{BB962C8B-B14F-4D97-AF65-F5344CB8AC3E}">
        <p14:creationId xmlns:p14="http://schemas.microsoft.com/office/powerpoint/2010/main" val="2915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2DA6-4902-43F1-A5E5-93C35D5F88C9}"/>
              </a:ext>
            </a:extLst>
          </p:cNvPr>
          <p:cNvSpPr>
            <a:spLocks noGrp="1"/>
          </p:cNvSpPr>
          <p:nvPr>
            <p:ph type="title"/>
          </p:nvPr>
        </p:nvSpPr>
        <p:spPr>
          <a:xfrm>
            <a:off x="1451579" y="804519"/>
            <a:ext cx="9603275" cy="1062782"/>
          </a:xfrm>
        </p:spPr>
        <p:txBody>
          <a:bodyPr/>
          <a:lstStyle/>
          <a:p>
            <a:r>
              <a:rPr lang="en-US" dirty="0"/>
              <a:t>Steps of </a:t>
            </a:r>
            <a:r>
              <a:rPr lang="en-IN" dirty="0"/>
              <a:t>X-ray crystallography</a:t>
            </a:r>
          </a:p>
        </p:txBody>
      </p:sp>
      <p:sp>
        <p:nvSpPr>
          <p:cNvPr id="3" name="Content Placeholder 2">
            <a:extLst>
              <a:ext uri="{FF2B5EF4-FFF2-40B4-BE49-F238E27FC236}">
                <a16:creationId xmlns:a16="http://schemas.microsoft.com/office/drawing/2014/main" id="{D45345D7-457F-4C39-8301-C45C5272153F}"/>
              </a:ext>
            </a:extLst>
          </p:cNvPr>
          <p:cNvSpPr>
            <a:spLocks noGrp="1"/>
          </p:cNvSpPr>
          <p:nvPr>
            <p:ph idx="1"/>
          </p:nvPr>
        </p:nvSpPr>
        <p:spPr/>
        <p:txBody>
          <a:bodyPr>
            <a:normAutofit fontScale="70000" lnSpcReduction="20000"/>
          </a:bodyPr>
          <a:lstStyle/>
          <a:p>
            <a:pPr marL="514350" indent="-514350">
              <a:buFont typeface="+mj-lt"/>
              <a:buAutoNum type="romanLcPeriod"/>
            </a:pPr>
            <a:r>
              <a:rPr lang="en-IN" b="1" u="sng" dirty="0">
                <a:solidFill>
                  <a:srgbClr val="0070C0"/>
                </a:solidFill>
              </a:rPr>
              <a:t>Crystallization:</a:t>
            </a:r>
            <a:r>
              <a:rPr lang="en-IN" dirty="0"/>
              <a:t> </a:t>
            </a:r>
            <a:r>
              <a:rPr lang="en-US" dirty="0"/>
              <a:t>The first—and often most difficult—step is to obtain an adequate crystal of the material under study. The crystal should be sufficiently large (typically larger than 0.1 mm in all dimensions), pure in composition and regular in structure, with no significant internal imperfections such as cracks or twinning. </a:t>
            </a:r>
            <a:endParaRPr lang="en-IN" dirty="0"/>
          </a:p>
          <a:p>
            <a:pPr marL="514350" indent="-514350">
              <a:buFont typeface="+mj-lt"/>
              <a:buAutoNum type="romanLcPeriod"/>
            </a:pPr>
            <a:r>
              <a:rPr lang="en-IN" b="1" u="sng" dirty="0">
                <a:solidFill>
                  <a:srgbClr val="0070C0"/>
                </a:solidFill>
              </a:rPr>
              <a:t>X-ray Diffraction: </a:t>
            </a:r>
            <a:r>
              <a:rPr lang="en-US" dirty="0"/>
              <a:t>In the second step, the crystal is placed in an intense beam of X-rays usually of a single wavelength producing the regular pattern of reflections. The angles and intensities of diffracted X-rays are measured, with each compound having a unique diffraction pattern. As the crystal is gradually rotated, previous reflections disappear, and new ones appear; the intensity of every spot is recorded at every orientation of the crystal. Multiple data sets may have to be collected, with each set covering slightly more than half a full rotation of the crystal and typically containing tens of thousands of reflections. Reflections can be recorded on a photographic film, an area detector or with a charge couple device (CCD) image sensor. </a:t>
            </a:r>
            <a:endParaRPr lang="en-IN" dirty="0"/>
          </a:p>
          <a:p>
            <a:pPr marL="514350" indent="-514350">
              <a:buFont typeface="+mj-lt"/>
              <a:buAutoNum type="romanLcPeriod"/>
            </a:pPr>
            <a:r>
              <a:rPr lang="en-US" b="1" u="sng" dirty="0">
                <a:solidFill>
                  <a:srgbClr val="0070C0"/>
                </a:solidFill>
              </a:rPr>
              <a:t>Preparation of electron density map and model refinement: </a:t>
            </a:r>
            <a:r>
              <a:rPr lang="en-US" dirty="0"/>
              <a:t>In the third step, these data are combined computationally with complementary chemical information to produce and refine a model of the arrangement of atoms within the crystal. The final, refined model of the atomic arrangement—now called a crystal structure—is usually stored in a public database.</a:t>
            </a:r>
            <a:endParaRPr lang="en-IN" dirty="0"/>
          </a:p>
        </p:txBody>
      </p:sp>
    </p:spTree>
    <p:extLst>
      <p:ext uri="{BB962C8B-B14F-4D97-AF65-F5344CB8AC3E}">
        <p14:creationId xmlns:p14="http://schemas.microsoft.com/office/powerpoint/2010/main" val="185786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0011-03A9-4C5F-BDB9-C2D6C3FAC4D1}"/>
              </a:ext>
            </a:extLst>
          </p:cNvPr>
          <p:cNvSpPr>
            <a:spLocks noGrp="1"/>
          </p:cNvSpPr>
          <p:nvPr>
            <p:ph type="title"/>
          </p:nvPr>
        </p:nvSpPr>
        <p:spPr/>
        <p:txBody>
          <a:bodyPr>
            <a:normAutofit/>
          </a:bodyPr>
          <a:lstStyle/>
          <a:p>
            <a:r>
              <a:rPr lang="en-US" sz="2800" dirty="0"/>
              <a:t>Nuclear Magnetic Resonance (NMR) Spectroscopy</a:t>
            </a:r>
            <a:endParaRPr lang="en-IN" sz="2800" dirty="0"/>
          </a:p>
        </p:txBody>
      </p:sp>
      <p:pic>
        <p:nvPicPr>
          <p:cNvPr id="6" name="Content Placeholder 5">
            <a:extLst>
              <a:ext uri="{FF2B5EF4-FFF2-40B4-BE49-F238E27FC236}">
                <a16:creationId xmlns:a16="http://schemas.microsoft.com/office/drawing/2014/main" id="{22532C31-606C-4868-AAB0-51EFCB496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317634"/>
            <a:ext cx="7026592" cy="5136038"/>
          </a:xfrm>
        </p:spPr>
      </p:pic>
      <p:sp>
        <p:nvSpPr>
          <p:cNvPr id="4" name="Text Placeholder 3">
            <a:extLst>
              <a:ext uri="{FF2B5EF4-FFF2-40B4-BE49-F238E27FC236}">
                <a16:creationId xmlns:a16="http://schemas.microsoft.com/office/drawing/2014/main" id="{EE7205F0-C89B-4C36-9DB0-FDC6B12EAF2E}"/>
              </a:ext>
            </a:extLst>
          </p:cNvPr>
          <p:cNvSpPr>
            <a:spLocks noGrp="1"/>
          </p:cNvSpPr>
          <p:nvPr>
            <p:ph type="body" sz="half" idx="2"/>
          </p:nvPr>
        </p:nvSpPr>
        <p:spPr/>
        <p:txBody>
          <a:bodyPr>
            <a:normAutofit fontScale="85000" lnSpcReduction="20000"/>
          </a:bodyPr>
          <a:lstStyle/>
          <a:p>
            <a:pPr marL="285750" indent="-285750">
              <a:buFont typeface="Wingdings" panose="05000000000000000000" pitchFamily="2" charset="2"/>
              <a:buChar char="v"/>
            </a:pPr>
            <a:r>
              <a:rPr lang="en-US" dirty="0"/>
              <a:t>is a spectroscopic technique to observe local magnetic fields around atomic nuclei.</a:t>
            </a:r>
          </a:p>
          <a:p>
            <a:pPr marL="285750" indent="-285750">
              <a:buFont typeface="Wingdings" panose="05000000000000000000" pitchFamily="2" charset="2"/>
              <a:buChar char="v"/>
            </a:pPr>
            <a:r>
              <a:rPr lang="en-US" dirty="0"/>
              <a:t>The sample is placed in a magnetic field and the NMR signal is produced by excitation of the nuclei sample with radio waves into nuclear magnetic resonance, which is detected with sensitive radio receivers. </a:t>
            </a:r>
            <a:endParaRPr lang="en-IN" dirty="0"/>
          </a:p>
        </p:txBody>
      </p:sp>
    </p:spTree>
    <p:extLst>
      <p:ext uri="{BB962C8B-B14F-4D97-AF65-F5344CB8AC3E}">
        <p14:creationId xmlns:p14="http://schemas.microsoft.com/office/powerpoint/2010/main" val="356558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044-F8DC-4281-9F67-B9323C9A7FDB}"/>
              </a:ext>
            </a:extLst>
          </p:cNvPr>
          <p:cNvSpPr>
            <a:spLocks noGrp="1"/>
          </p:cNvSpPr>
          <p:nvPr>
            <p:ph type="title"/>
          </p:nvPr>
        </p:nvSpPr>
        <p:spPr>
          <a:xfrm>
            <a:off x="1451579" y="867037"/>
            <a:ext cx="9603275" cy="1049235"/>
          </a:xfrm>
        </p:spPr>
        <p:txBody>
          <a:bodyPr/>
          <a:lstStyle/>
          <a:p>
            <a:r>
              <a:rPr lang="en-US" dirty="0"/>
              <a:t>Principle of </a:t>
            </a:r>
            <a:r>
              <a:rPr lang="en-US" sz="3200" dirty="0"/>
              <a:t>Nuclear Magnetic Resonance (NMR) Spectroscopy</a:t>
            </a:r>
            <a:endParaRPr lang="en-IN" dirty="0"/>
          </a:p>
        </p:txBody>
      </p:sp>
      <p:sp>
        <p:nvSpPr>
          <p:cNvPr id="3" name="Content Placeholder 2">
            <a:extLst>
              <a:ext uri="{FF2B5EF4-FFF2-40B4-BE49-F238E27FC236}">
                <a16:creationId xmlns:a16="http://schemas.microsoft.com/office/drawing/2014/main" id="{23DDF8E0-DFF1-4E72-82D8-472538648CC7}"/>
              </a:ext>
            </a:extLst>
          </p:cNvPr>
          <p:cNvSpPr>
            <a:spLocks noGrp="1"/>
          </p:cNvSpPr>
          <p:nvPr>
            <p:ph idx="1"/>
          </p:nvPr>
        </p:nvSpPr>
        <p:spPr>
          <a:xfrm>
            <a:off x="654518" y="2015732"/>
            <a:ext cx="11203805" cy="3975231"/>
          </a:xfrm>
        </p:spPr>
        <p:txBody>
          <a:bodyPr>
            <a:normAutofit/>
          </a:bodyPr>
          <a:lstStyle/>
          <a:p>
            <a:pPr marL="0" indent="0">
              <a:buNone/>
            </a:pPr>
            <a:r>
              <a:rPr lang="en-US" sz="2400" dirty="0"/>
              <a:t>NMR spectroscopy is based on the phenomenon of Nuclear Magnetic Resonance (NMR). results from specific magnetic properties of certain atomic nuclei. The principle behind NMR is that many nuclei have spin and are electrically charged. If an external magnetic field is applied, an energy transfer is possible between the base energy to a higher energy level (generally a single energy gap). The energy transfer takes place at a wavelength that corresponds to radio frequencies and when the spin returns to its base level, energy is emitted at the same frequency. The signal that matches this transfer is measured in many ways and processed in order to yield an NMR spectrum for the nucleus concerned. </a:t>
            </a:r>
            <a:endParaRPr lang="en-IN" sz="2400" dirty="0"/>
          </a:p>
        </p:txBody>
      </p:sp>
    </p:spTree>
    <p:extLst>
      <p:ext uri="{BB962C8B-B14F-4D97-AF65-F5344CB8AC3E}">
        <p14:creationId xmlns:p14="http://schemas.microsoft.com/office/powerpoint/2010/main" val="177405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4FC7EB-5500-4AF0-8D16-8370198B7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169793"/>
          </a:xfrm>
          <a:prstGeom prst="rect">
            <a:avLst/>
          </a:prstGeom>
        </p:spPr>
      </p:pic>
    </p:spTree>
    <p:extLst>
      <p:ext uri="{BB962C8B-B14F-4D97-AF65-F5344CB8AC3E}">
        <p14:creationId xmlns:p14="http://schemas.microsoft.com/office/powerpoint/2010/main" val="3860522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1401</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Roboto</vt:lpstr>
      <vt:lpstr>Wingdings</vt:lpstr>
      <vt:lpstr>Gallery</vt:lpstr>
      <vt:lpstr>Methods to study 3D structure and 3d structure   prediction.</vt:lpstr>
      <vt:lpstr>Methods to study 3D structure</vt:lpstr>
      <vt:lpstr>Why is structural biology important? </vt:lpstr>
      <vt:lpstr>X-ray crystallography </vt:lpstr>
      <vt:lpstr>                 X-ray crystallography</vt:lpstr>
      <vt:lpstr>Steps of X-ray crystallography</vt:lpstr>
      <vt:lpstr>Nuclear Magnetic Resonance (NMR) Spectroscopy</vt:lpstr>
      <vt:lpstr>Principle of Nuclear Magnetic Resonance (NMR) Spectroscopy</vt:lpstr>
      <vt:lpstr>PowerPoint Presentation</vt:lpstr>
      <vt:lpstr>NMR spectroscopy of Biomolecules </vt:lpstr>
      <vt:lpstr>SECONDARY STRUCTURE PREDICTION FOR GLOBULAR PROTEINS </vt:lpstr>
      <vt:lpstr>SECONDARY STRUCTURE PREDICTION FOR TRANSMEMBRANE PROTEINS</vt:lpstr>
      <vt:lpstr> Methods for 3D structure   prediction</vt:lpstr>
      <vt:lpstr>                             Methods</vt:lpstr>
      <vt:lpstr>HOMOLOGY MODELING Also known as comparative modeling.</vt:lpstr>
      <vt:lpstr>PowerPoint Presentation</vt:lpstr>
      <vt:lpstr>THREADING AND FOLD RECOGNITION</vt:lpstr>
      <vt:lpstr>     Pairwise energy method or threading</vt:lpstr>
      <vt:lpstr>      profile based or fold recognition</vt:lpstr>
      <vt:lpstr>AB INITIO PROTEIN STRUCTURAL PREDICTION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study 3D structure and prediction.</dc:title>
  <dc:creator>Sonia</dc:creator>
  <cp:lastModifiedBy>Sonia</cp:lastModifiedBy>
  <cp:revision>6</cp:revision>
  <dcterms:created xsi:type="dcterms:W3CDTF">2021-11-24T20:52:55Z</dcterms:created>
  <dcterms:modified xsi:type="dcterms:W3CDTF">2021-12-03T03:42:35Z</dcterms:modified>
</cp:coreProperties>
</file>