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8" r:id="rId4"/>
    <p:sldId id="260" r:id="rId5"/>
    <p:sldId id="258" r:id="rId6"/>
    <p:sldId id="270" r:id="rId7"/>
    <p:sldId id="281" r:id="rId8"/>
    <p:sldId id="299" r:id="rId9"/>
    <p:sldId id="272" r:id="rId10"/>
    <p:sldId id="278" r:id="rId11"/>
    <p:sldId id="302" r:id="rId12"/>
    <p:sldId id="303" r:id="rId13"/>
    <p:sldId id="304" r:id="rId14"/>
    <p:sldId id="274" r:id="rId15"/>
    <p:sldId id="275" r:id="rId16"/>
    <p:sldId id="276" r:id="rId17"/>
    <p:sldId id="277" r:id="rId18"/>
    <p:sldId id="279" r:id="rId19"/>
    <p:sldId id="286" r:id="rId20"/>
    <p:sldId id="280" r:id="rId21"/>
    <p:sldId id="282" r:id="rId22"/>
    <p:sldId id="283" r:id="rId23"/>
    <p:sldId id="284" r:id="rId24"/>
    <p:sldId id="285" r:id="rId25"/>
    <p:sldId id="289" r:id="rId26"/>
    <p:sldId id="290" r:id="rId27"/>
    <p:sldId id="300" r:id="rId28"/>
    <p:sldId id="291" r:id="rId29"/>
    <p:sldId id="294" r:id="rId30"/>
    <p:sldId id="30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24B9-99F0-C8D6-8298-9ADA7A3B63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C2281B0-E263-102A-9EBF-76FE140505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A938E0-248F-D36D-0BCE-1C939C422F9A}"/>
              </a:ext>
            </a:extLst>
          </p:cNvPr>
          <p:cNvSpPr>
            <a:spLocks noGrp="1"/>
          </p:cNvSpPr>
          <p:nvPr>
            <p:ph type="dt" sz="half" idx="10"/>
          </p:nvPr>
        </p:nvSpPr>
        <p:spPr/>
        <p:txBody>
          <a:bodyPr/>
          <a:lstStyle/>
          <a:p>
            <a:fld id="{BFAAB25E-7D9C-4273-9F0C-295C419E768C}" type="datetimeFigureOut">
              <a:rPr lang="en-IN" smtClean="0"/>
              <a:t>29-07-2024</a:t>
            </a:fld>
            <a:endParaRPr lang="en-IN"/>
          </a:p>
        </p:txBody>
      </p:sp>
      <p:sp>
        <p:nvSpPr>
          <p:cNvPr id="5" name="Footer Placeholder 4">
            <a:extLst>
              <a:ext uri="{FF2B5EF4-FFF2-40B4-BE49-F238E27FC236}">
                <a16:creationId xmlns:a16="http://schemas.microsoft.com/office/drawing/2014/main" id="{22BD57F2-BC94-6B6D-97AB-F2D68D65B2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84E933-48FA-E764-437E-25C1FCD79210}"/>
              </a:ext>
            </a:extLst>
          </p:cNvPr>
          <p:cNvSpPr>
            <a:spLocks noGrp="1"/>
          </p:cNvSpPr>
          <p:nvPr>
            <p:ph type="sldNum" sz="quarter" idx="12"/>
          </p:nvPr>
        </p:nvSpPr>
        <p:spPr/>
        <p:txBody>
          <a:bodyPr/>
          <a:lstStyle/>
          <a:p>
            <a:fld id="{38ED4FB7-2803-443C-BC61-C2BC3ABBBADB}" type="slidenum">
              <a:rPr lang="en-IN" smtClean="0"/>
              <a:t>‹#›</a:t>
            </a:fld>
            <a:endParaRPr lang="en-IN"/>
          </a:p>
        </p:txBody>
      </p:sp>
    </p:spTree>
    <p:extLst>
      <p:ext uri="{BB962C8B-B14F-4D97-AF65-F5344CB8AC3E}">
        <p14:creationId xmlns:p14="http://schemas.microsoft.com/office/powerpoint/2010/main" val="1907200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D7969-3642-DCED-0EF3-880E13C39E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117C7A-BEBE-0367-3D69-E50D2BF71A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0622EB-2A83-BCD4-D6A9-BFFE2BDFB209}"/>
              </a:ext>
            </a:extLst>
          </p:cNvPr>
          <p:cNvSpPr>
            <a:spLocks noGrp="1"/>
          </p:cNvSpPr>
          <p:nvPr>
            <p:ph type="dt" sz="half" idx="10"/>
          </p:nvPr>
        </p:nvSpPr>
        <p:spPr/>
        <p:txBody>
          <a:bodyPr/>
          <a:lstStyle/>
          <a:p>
            <a:fld id="{BFAAB25E-7D9C-4273-9F0C-295C419E768C}" type="datetimeFigureOut">
              <a:rPr lang="en-IN" smtClean="0"/>
              <a:t>29-07-2024</a:t>
            </a:fld>
            <a:endParaRPr lang="en-IN"/>
          </a:p>
        </p:txBody>
      </p:sp>
      <p:sp>
        <p:nvSpPr>
          <p:cNvPr id="5" name="Footer Placeholder 4">
            <a:extLst>
              <a:ext uri="{FF2B5EF4-FFF2-40B4-BE49-F238E27FC236}">
                <a16:creationId xmlns:a16="http://schemas.microsoft.com/office/drawing/2014/main" id="{B615FCFF-45E9-F167-80C9-FD604FBF42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DD7B01-A07F-5BAF-3797-49033D96A945}"/>
              </a:ext>
            </a:extLst>
          </p:cNvPr>
          <p:cNvSpPr>
            <a:spLocks noGrp="1"/>
          </p:cNvSpPr>
          <p:nvPr>
            <p:ph type="sldNum" sz="quarter" idx="12"/>
          </p:nvPr>
        </p:nvSpPr>
        <p:spPr/>
        <p:txBody>
          <a:bodyPr/>
          <a:lstStyle/>
          <a:p>
            <a:fld id="{38ED4FB7-2803-443C-BC61-C2BC3ABBBADB}" type="slidenum">
              <a:rPr lang="en-IN" smtClean="0"/>
              <a:t>‹#›</a:t>
            </a:fld>
            <a:endParaRPr lang="en-IN"/>
          </a:p>
        </p:txBody>
      </p:sp>
    </p:spTree>
    <p:extLst>
      <p:ext uri="{BB962C8B-B14F-4D97-AF65-F5344CB8AC3E}">
        <p14:creationId xmlns:p14="http://schemas.microsoft.com/office/powerpoint/2010/main" val="2426749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393FD8-2E1F-C691-4F3F-B7694B4147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598871-AE14-26A1-AF38-97F1EFDD77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872C80-5854-7E00-0575-38F58EF8E349}"/>
              </a:ext>
            </a:extLst>
          </p:cNvPr>
          <p:cNvSpPr>
            <a:spLocks noGrp="1"/>
          </p:cNvSpPr>
          <p:nvPr>
            <p:ph type="dt" sz="half" idx="10"/>
          </p:nvPr>
        </p:nvSpPr>
        <p:spPr/>
        <p:txBody>
          <a:bodyPr/>
          <a:lstStyle/>
          <a:p>
            <a:fld id="{BFAAB25E-7D9C-4273-9F0C-295C419E768C}" type="datetimeFigureOut">
              <a:rPr lang="en-IN" smtClean="0"/>
              <a:t>29-07-2024</a:t>
            </a:fld>
            <a:endParaRPr lang="en-IN"/>
          </a:p>
        </p:txBody>
      </p:sp>
      <p:sp>
        <p:nvSpPr>
          <p:cNvPr id="5" name="Footer Placeholder 4">
            <a:extLst>
              <a:ext uri="{FF2B5EF4-FFF2-40B4-BE49-F238E27FC236}">
                <a16:creationId xmlns:a16="http://schemas.microsoft.com/office/drawing/2014/main" id="{2A906081-BD5F-53D5-6279-D4106219BA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B12347-DD3F-C35A-9A26-25E1BC9C3E09}"/>
              </a:ext>
            </a:extLst>
          </p:cNvPr>
          <p:cNvSpPr>
            <a:spLocks noGrp="1"/>
          </p:cNvSpPr>
          <p:nvPr>
            <p:ph type="sldNum" sz="quarter" idx="12"/>
          </p:nvPr>
        </p:nvSpPr>
        <p:spPr/>
        <p:txBody>
          <a:bodyPr/>
          <a:lstStyle/>
          <a:p>
            <a:fld id="{38ED4FB7-2803-443C-BC61-C2BC3ABBBADB}" type="slidenum">
              <a:rPr lang="en-IN" smtClean="0"/>
              <a:t>‹#›</a:t>
            </a:fld>
            <a:endParaRPr lang="en-IN"/>
          </a:p>
        </p:txBody>
      </p:sp>
    </p:spTree>
    <p:extLst>
      <p:ext uri="{BB962C8B-B14F-4D97-AF65-F5344CB8AC3E}">
        <p14:creationId xmlns:p14="http://schemas.microsoft.com/office/powerpoint/2010/main" val="4165090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A670-28DD-C78B-3DCC-32D4ACF96F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B6ED47-B0FA-C060-33A3-28B3BACC13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AF9F01-3908-A922-7E3F-32DACC0DE0BB}"/>
              </a:ext>
            </a:extLst>
          </p:cNvPr>
          <p:cNvSpPr>
            <a:spLocks noGrp="1"/>
          </p:cNvSpPr>
          <p:nvPr>
            <p:ph type="dt" sz="half" idx="10"/>
          </p:nvPr>
        </p:nvSpPr>
        <p:spPr/>
        <p:txBody>
          <a:bodyPr/>
          <a:lstStyle/>
          <a:p>
            <a:fld id="{BFAAB25E-7D9C-4273-9F0C-295C419E768C}" type="datetimeFigureOut">
              <a:rPr lang="en-IN" smtClean="0"/>
              <a:t>29-07-2024</a:t>
            </a:fld>
            <a:endParaRPr lang="en-IN"/>
          </a:p>
        </p:txBody>
      </p:sp>
      <p:sp>
        <p:nvSpPr>
          <p:cNvPr id="5" name="Footer Placeholder 4">
            <a:extLst>
              <a:ext uri="{FF2B5EF4-FFF2-40B4-BE49-F238E27FC236}">
                <a16:creationId xmlns:a16="http://schemas.microsoft.com/office/drawing/2014/main" id="{6417325B-28BF-C14E-7066-1D54AA7FBC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C1CB12-6860-85D5-029E-5A16B8FD1E09}"/>
              </a:ext>
            </a:extLst>
          </p:cNvPr>
          <p:cNvSpPr>
            <a:spLocks noGrp="1"/>
          </p:cNvSpPr>
          <p:nvPr>
            <p:ph type="sldNum" sz="quarter" idx="12"/>
          </p:nvPr>
        </p:nvSpPr>
        <p:spPr/>
        <p:txBody>
          <a:bodyPr/>
          <a:lstStyle/>
          <a:p>
            <a:fld id="{38ED4FB7-2803-443C-BC61-C2BC3ABBBADB}" type="slidenum">
              <a:rPr lang="en-IN" smtClean="0"/>
              <a:t>‹#›</a:t>
            </a:fld>
            <a:endParaRPr lang="en-IN"/>
          </a:p>
        </p:txBody>
      </p:sp>
    </p:spTree>
    <p:extLst>
      <p:ext uri="{BB962C8B-B14F-4D97-AF65-F5344CB8AC3E}">
        <p14:creationId xmlns:p14="http://schemas.microsoft.com/office/powerpoint/2010/main" val="681264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A2E77-A193-126F-73A5-F5F56BBFE1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908A67-D391-CE62-A210-E7C0E730B0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8F608D-53E7-36F0-64CF-0F30726D7005}"/>
              </a:ext>
            </a:extLst>
          </p:cNvPr>
          <p:cNvSpPr>
            <a:spLocks noGrp="1"/>
          </p:cNvSpPr>
          <p:nvPr>
            <p:ph type="dt" sz="half" idx="10"/>
          </p:nvPr>
        </p:nvSpPr>
        <p:spPr/>
        <p:txBody>
          <a:bodyPr/>
          <a:lstStyle/>
          <a:p>
            <a:fld id="{BFAAB25E-7D9C-4273-9F0C-295C419E768C}" type="datetimeFigureOut">
              <a:rPr lang="en-IN" smtClean="0"/>
              <a:t>29-07-2024</a:t>
            </a:fld>
            <a:endParaRPr lang="en-IN"/>
          </a:p>
        </p:txBody>
      </p:sp>
      <p:sp>
        <p:nvSpPr>
          <p:cNvPr id="5" name="Footer Placeholder 4">
            <a:extLst>
              <a:ext uri="{FF2B5EF4-FFF2-40B4-BE49-F238E27FC236}">
                <a16:creationId xmlns:a16="http://schemas.microsoft.com/office/drawing/2014/main" id="{1BC627BE-62BF-C0A5-CF6C-E88DDC1363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1DC4FA-C43C-1651-F98D-6C343B725D0A}"/>
              </a:ext>
            </a:extLst>
          </p:cNvPr>
          <p:cNvSpPr>
            <a:spLocks noGrp="1"/>
          </p:cNvSpPr>
          <p:nvPr>
            <p:ph type="sldNum" sz="quarter" idx="12"/>
          </p:nvPr>
        </p:nvSpPr>
        <p:spPr/>
        <p:txBody>
          <a:bodyPr/>
          <a:lstStyle/>
          <a:p>
            <a:fld id="{38ED4FB7-2803-443C-BC61-C2BC3ABBBADB}" type="slidenum">
              <a:rPr lang="en-IN" smtClean="0"/>
              <a:t>‹#›</a:t>
            </a:fld>
            <a:endParaRPr lang="en-IN"/>
          </a:p>
        </p:txBody>
      </p:sp>
    </p:spTree>
    <p:extLst>
      <p:ext uri="{BB962C8B-B14F-4D97-AF65-F5344CB8AC3E}">
        <p14:creationId xmlns:p14="http://schemas.microsoft.com/office/powerpoint/2010/main" val="3695111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4FBD8-F85E-9A8C-70FC-C13E474440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80E79D-8EA2-2E6D-F87A-E04C42CC1A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1D4CBB-759B-7BDF-BCF2-7175328024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7C6EB2-12AD-F3E1-DE6C-58AAFD5E353E}"/>
              </a:ext>
            </a:extLst>
          </p:cNvPr>
          <p:cNvSpPr>
            <a:spLocks noGrp="1"/>
          </p:cNvSpPr>
          <p:nvPr>
            <p:ph type="dt" sz="half" idx="10"/>
          </p:nvPr>
        </p:nvSpPr>
        <p:spPr/>
        <p:txBody>
          <a:bodyPr/>
          <a:lstStyle/>
          <a:p>
            <a:fld id="{BFAAB25E-7D9C-4273-9F0C-295C419E768C}" type="datetimeFigureOut">
              <a:rPr lang="en-IN" smtClean="0"/>
              <a:t>29-07-2024</a:t>
            </a:fld>
            <a:endParaRPr lang="en-IN"/>
          </a:p>
        </p:txBody>
      </p:sp>
      <p:sp>
        <p:nvSpPr>
          <p:cNvPr id="6" name="Footer Placeholder 5">
            <a:extLst>
              <a:ext uri="{FF2B5EF4-FFF2-40B4-BE49-F238E27FC236}">
                <a16:creationId xmlns:a16="http://schemas.microsoft.com/office/drawing/2014/main" id="{0583CC54-F149-A1C7-7835-FB9DC7A91E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13357F-1C16-F8E1-885D-F13713C0B7B0}"/>
              </a:ext>
            </a:extLst>
          </p:cNvPr>
          <p:cNvSpPr>
            <a:spLocks noGrp="1"/>
          </p:cNvSpPr>
          <p:nvPr>
            <p:ph type="sldNum" sz="quarter" idx="12"/>
          </p:nvPr>
        </p:nvSpPr>
        <p:spPr/>
        <p:txBody>
          <a:bodyPr/>
          <a:lstStyle/>
          <a:p>
            <a:fld id="{38ED4FB7-2803-443C-BC61-C2BC3ABBBADB}" type="slidenum">
              <a:rPr lang="en-IN" smtClean="0"/>
              <a:t>‹#›</a:t>
            </a:fld>
            <a:endParaRPr lang="en-IN"/>
          </a:p>
        </p:txBody>
      </p:sp>
    </p:spTree>
    <p:extLst>
      <p:ext uri="{BB962C8B-B14F-4D97-AF65-F5344CB8AC3E}">
        <p14:creationId xmlns:p14="http://schemas.microsoft.com/office/powerpoint/2010/main" val="377305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083FD-AA3B-3F87-F8DE-9B11118DCD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2BD90C-FFD6-2B1A-A443-B106A9F8B5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3D6FBF-A422-F662-7659-F279AF8EFC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C9208A-BA96-2886-EF58-A09DE2E3C8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F464F0-B41E-C75A-BE44-45E3F4BCE7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4C7A06-150D-D209-7492-D5D670278AC4}"/>
              </a:ext>
            </a:extLst>
          </p:cNvPr>
          <p:cNvSpPr>
            <a:spLocks noGrp="1"/>
          </p:cNvSpPr>
          <p:nvPr>
            <p:ph type="dt" sz="half" idx="10"/>
          </p:nvPr>
        </p:nvSpPr>
        <p:spPr/>
        <p:txBody>
          <a:bodyPr/>
          <a:lstStyle/>
          <a:p>
            <a:fld id="{BFAAB25E-7D9C-4273-9F0C-295C419E768C}" type="datetimeFigureOut">
              <a:rPr lang="en-IN" smtClean="0"/>
              <a:t>29-07-2024</a:t>
            </a:fld>
            <a:endParaRPr lang="en-IN"/>
          </a:p>
        </p:txBody>
      </p:sp>
      <p:sp>
        <p:nvSpPr>
          <p:cNvPr id="8" name="Footer Placeholder 7">
            <a:extLst>
              <a:ext uri="{FF2B5EF4-FFF2-40B4-BE49-F238E27FC236}">
                <a16:creationId xmlns:a16="http://schemas.microsoft.com/office/drawing/2014/main" id="{FD43568F-7FDB-957D-9738-AFB3E871A9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1227F9-D931-24AA-36EA-08EB17558176}"/>
              </a:ext>
            </a:extLst>
          </p:cNvPr>
          <p:cNvSpPr>
            <a:spLocks noGrp="1"/>
          </p:cNvSpPr>
          <p:nvPr>
            <p:ph type="sldNum" sz="quarter" idx="12"/>
          </p:nvPr>
        </p:nvSpPr>
        <p:spPr/>
        <p:txBody>
          <a:bodyPr/>
          <a:lstStyle/>
          <a:p>
            <a:fld id="{38ED4FB7-2803-443C-BC61-C2BC3ABBBADB}" type="slidenum">
              <a:rPr lang="en-IN" smtClean="0"/>
              <a:t>‹#›</a:t>
            </a:fld>
            <a:endParaRPr lang="en-IN"/>
          </a:p>
        </p:txBody>
      </p:sp>
    </p:spTree>
    <p:extLst>
      <p:ext uri="{BB962C8B-B14F-4D97-AF65-F5344CB8AC3E}">
        <p14:creationId xmlns:p14="http://schemas.microsoft.com/office/powerpoint/2010/main" val="4110606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D9F9D-389E-8E19-E54F-7110B0D18A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0F4F5ED-5336-9835-0A7D-8D1B346F50D9}"/>
              </a:ext>
            </a:extLst>
          </p:cNvPr>
          <p:cNvSpPr>
            <a:spLocks noGrp="1"/>
          </p:cNvSpPr>
          <p:nvPr>
            <p:ph type="dt" sz="half" idx="10"/>
          </p:nvPr>
        </p:nvSpPr>
        <p:spPr/>
        <p:txBody>
          <a:bodyPr/>
          <a:lstStyle/>
          <a:p>
            <a:fld id="{BFAAB25E-7D9C-4273-9F0C-295C419E768C}" type="datetimeFigureOut">
              <a:rPr lang="en-IN" smtClean="0"/>
              <a:t>29-07-2024</a:t>
            </a:fld>
            <a:endParaRPr lang="en-IN"/>
          </a:p>
        </p:txBody>
      </p:sp>
      <p:sp>
        <p:nvSpPr>
          <p:cNvPr id="4" name="Footer Placeholder 3">
            <a:extLst>
              <a:ext uri="{FF2B5EF4-FFF2-40B4-BE49-F238E27FC236}">
                <a16:creationId xmlns:a16="http://schemas.microsoft.com/office/drawing/2014/main" id="{684527A6-D075-9CEF-ED03-894DD47F0A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BA02A3-30FA-D77A-3E65-9B828D6E6D0D}"/>
              </a:ext>
            </a:extLst>
          </p:cNvPr>
          <p:cNvSpPr>
            <a:spLocks noGrp="1"/>
          </p:cNvSpPr>
          <p:nvPr>
            <p:ph type="sldNum" sz="quarter" idx="12"/>
          </p:nvPr>
        </p:nvSpPr>
        <p:spPr/>
        <p:txBody>
          <a:bodyPr/>
          <a:lstStyle/>
          <a:p>
            <a:fld id="{38ED4FB7-2803-443C-BC61-C2BC3ABBBADB}" type="slidenum">
              <a:rPr lang="en-IN" smtClean="0"/>
              <a:t>‹#›</a:t>
            </a:fld>
            <a:endParaRPr lang="en-IN"/>
          </a:p>
        </p:txBody>
      </p:sp>
    </p:spTree>
    <p:extLst>
      <p:ext uri="{BB962C8B-B14F-4D97-AF65-F5344CB8AC3E}">
        <p14:creationId xmlns:p14="http://schemas.microsoft.com/office/powerpoint/2010/main" val="4139493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249005-00C3-CFAD-BA53-2AF8B6A2C73F}"/>
              </a:ext>
            </a:extLst>
          </p:cNvPr>
          <p:cNvSpPr>
            <a:spLocks noGrp="1"/>
          </p:cNvSpPr>
          <p:nvPr>
            <p:ph type="dt" sz="half" idx="10"/>
          </p:nvPr>
        </p:nvSpPr>
        <p:spPr/>
        <p:txBody>
          <a:bodyPr/>
          <a:lstStyle/>
          <a:p>
            <a:fld id="{BFAAB25E-7D9C-4273-9F0C-295C419E768C}" type="datetimeFigureOut">
              <a:rPr lang="en-IN" smtClean="0"/>
              <a:t>29-07-2024</a:t>
            </a:fld>
            <a:endParaRPr lang="en-IN"/>
          </a:p>
        </p:txBody>
      </p:sp>
      <p:sp>
        <p:nvSpPr>
          <p:cNvPr id="3" name="Footer Placeholder 2">
            <a:extLst>
              <a:ext uri="{FF2B5EF4-FFF2-40B4-BE49-F238E27FC236}">
                <a16:creationId xmlns:a16="http://schemas.microsoft.com/office/drawing/2014/main" id="{017929F4-F7F1-3086-3308-C4CA87E499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5F4A17-9AE2-3E39-23A8-01F07BE24856}"/>
              </a:ext>
            </a:extLst>
          </p:cNvPr>
          <p:cNvSpPr>
            <a:spLocks noGrp="1"/>
          </p:cNvSpPr>
          <p:nvPr>
            <p:ph type="sldNum" sz="quarter" idx="12"/>
          </p:nvPr>
        </p:nvSpPr>
        <p:spPr/>
        <p:txBody>
          <a:bodyPr/>
          <a:lstStyle/>
          <a:p>
            <a:fld id="{38ED4FB7-2803-443C-BC61-C2BC3ABBBADB}" type="slidenum">
              <a:rPr lang="en-IN" smtClean="0"/>
              <a:t>‹#›</a:t>
            </a:fld>
            <a:endParaRPr lang="en-IN"/>
          </a:p>
        </p:txBody>
      </p:sp>
    </p:spTree>
    <p:extLst>
      <p:ext uri="{BB962C8B-B14F-4D97-AF65-F5344CB8AC3E}">
        <p14:creationId xmlns:p14="http://schemas.microsoft.com/office/powerpoint/2010/main" val="3886778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80F5-E35D-9F43-00DC-E560CECDA5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F58B4D-F166-DC8E-4E97-7087E4CF35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5D6849-30D6-66D0-B844-639652C29E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4C8C2F-3280-098D-93BA-2923698D07E3}"/>
              </a:ext>
            </a:extLst>
          </p:cNvPr>
          <p:cNvSpPr>
            <a:spLocks noGrp="1"/>
          </p:cNvSpPr>
          <p:nvPr>
            <p:ph type="dt" sz="half" idx="10"/>
          </p:nvPr>
        </p:nvSpPr>
        <p:spPr/>
        <p:txBody>
          <a:bodyPr/>
          <a:lstStyle/>
          <a:p>
            <a:fld id="{BFAAB25E-7D9C-4273-9F0C-295C419E768C}" type="datetimeFigureOut">
              <a:rPr lang="en-IN" smtClean="0"/>
              <a:t>29-07-2024</a:t>
            </a:fld>
            <a:endParaRPr lang="en-IN"/>
          </a:p>
        </p:txBody>
      </p:sp>
      <p:sp>
        <p:nvSpPr>
          <p:cNvPr id="6" name="Footer Placeholder 5">
            <a:extLst>
              <a:ext uri="{FF2B5EF4-FFF2-40B4-BE49-F238E27FC236}">
                <a16:creationId xmlns:a16="http://schemas.microsoft.com/office/drawing/2014/main" id="{882F310D-9015-BE1E-6722-D1AC62E165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DD7D3C-4422-B209-B48B-193D60AB0817}"/>
              </a:ext>
            </a:extLst>
          </p:cNvPr>
          <p:cNvSpPr>
            <a:spLocks noGrp="1"/>
          </p:cNvSpPr>
          <p:nvPr>
            <p:ph type="sldNum" sz="quarter" idx="12"/>
          </p:nvPr>
        </p:nvSpPr>
        <p:spPr/>
        <p:txBody>
          <a:bodyPr/>
          <a:lstStyle/>
          <a:p>
            <a:fld id="{38ED4FB7-2803-443C-BC61-C2BC3ABBBADB}" type="slidenum">
              <a:rPr lang="en-IN" smtClean="0"/>
              <a:t>‹#›</a:t>
            </a:fld>
            <a:endParaRPr lang="en-IN"/>
          </a:p>
        </p:txBody>
      </p:sp>
    </p:spTree>
    <p:extLst>
      <p:ext uri="{BB962C8B-B14F-4D97-AF65-F5344CB8AC3E}">
        <p14:creationId xmlns:p14="http://schemas.microsoft.com/office/powerpoint/2010/main" val="732247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D9664-978B-37B8-0CFE-58B6FEDEC1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5E749C-B227-FAEE-CB96-C3929BBD47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F1ED176-0A06-A6B5-C497-B86CD4FA8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E2A26-A0EB-9729-5D72-2F26AEFC3937}"/>
              </a:ext>
            </a:extLst>
          </p:cNvPr>
          <p:cNvSpPr>
            <a:spLocks noGrp="1"/>
          </p:cNvSpPr>
          <p:nvPr>
            <p:ph type="dt" sz="half" idx="10"/>
          </p:nvPr>
        </p:nvSpPr>
        <p:spPr/>
        <p:txBody>
          <a:bodyPr/>
          <a:lstStyle/>
          <a:p>
            <a:fld id="{BFAAB25E-7D9C-4273-9F0C-295C419E768C}" type="datetimeFigureOut">
              <a:rPr lang="en-IN" smtClean="0"/>
              <a:t>29-07-2024</a:t>
            </a:fld>
            <a:endParaRPr lang="en-IN"/>
          </a:p>
        </p:txBody>
      </p:sp>
      <p:sp>
        <p:nvSpPr>
          <p:cNvPr id="6" name="Footer Placeholder 5">
            <a:extLst>
              <a:ext uri="{FF2B5EF4-FFF2-40B4-BE49-F238E27FC236}">
                <a16:creationId xmlns:a16="http://schemas.microsoft.com/office/drawing/2014/main" id="{22F9F66E-D8F2-2C88-7497-A1E14E22CC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20A8DB-AD0F-B590-815F-F97D496749BF}"/>
              </a:ext>
            </a:extLst>
          </p:cNvPr>
          <p:cNvSpPr>
            <a:spLocks noGrp="1"/>
          </p:cNvSpPr>
          <p:nvPr>
            <p:ph type="sldNum" sz="quarter" idx="12"/>
          </p:nvPr>
        </p:nvSpPr>
        <p:spPr/>
        <p:txBody>
          <a:bodyPr/>
          <a:lstStyle/>
          <a:p>
            <a:fld id="{38ED4FB7-2803-443C-BC61-C2BC3ABBBADB}" type="slidenum">
              <a:rPr lang="en-IN" smtClean="0"/>
              <a:t>‹#›</a:t>
            </a:fld>
            <a:endParaRPr lang="en-IN"/>
          </a:p>
        </p:txBody>
      </p:sp>
    </p:spTree>
    <p:extLst>
      <p:ext uri="{BB962C8B-B14F-4D97-AF65-F5344CB8AC3E}">
        <p14:creationId xmlns:p14="http://schemas.microsoft.com/office/powerpoint/2010/main" val="3840195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50E367-3692-AE21-2C34-0E6377487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1A26D7-ED92-43C4-701A-10FEFA2DE1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3D7A6E-EC4E-4F9F-E609-5AB4121523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AAB25E-7D9C-4273-9F0C-295C419E768C}" type="datetimeFigureOut">
              <a:rPr lang="en-IN" smtClean="0"/>
              <a:t>29-07-2024</a:t>
            </a:fld>
            <a:endParaRPr lang="en-IN"/>
          </a:p>
        </p:txBody>
      </p:sp>
      <p:sp>
        <p:nvSpPr>
          <p:cNvPr id="5" name="Footer Placeholder 4">
            <a:extLst>
              <a:ext uri="{FF2B5EF4-FFF2-40B4-BE49-F238E27FC236}">
                <a16:creationId xmlns:a16="http://schemas.microsoft.com/office/drawing/2014/main" id="{6BDC2195-0B75-371D-A1C7-85D5D3C5F3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D50251-D82C-4B86-388D-7B5066C28B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ED4FB7-2803-443C-BC61-C2BC3ABBBADB}" type="slidenum">
              <a:rPr lang="en-IN" smtClean="0"/>
              <a:t>‹#›</a:t>
            </a:fld>
            <a:endParaRPr lang="en-IN"/>
          </a:p>
        </p:txBody>
      </p:sp>
    </p:spTree>
    <p:extLst>
      <p:ext uri="{BB962C8B-B14F-4D97-AF65-F5344CB8AC3E}">
        <p14:creationId xmlns:p14="http://schemas.microsoft.com/office/powerpoint/2010/main" val="4071613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796F4-41FB-BC6D-8C26-3770E188FD08}"/>
              </a:ext>
            </a:extLst>
          </p:cNvPr>
          <p:cNvSpPr>
            <a:spLocks noGrp="1"/>
          </p:cNvSpPr>
          <p:nvPr>
            <p:ph type="ctrTitle"/>
          </p:nvPr>
        </p:nvSpPr>
        <p:spPr>
          <a:xfrm>
            <a:off x="1524000" y="2637889"/>
            <a:ext cx="9144000" cy="1582221"/>
          </a:xfrm>
        </p:spPr>
        <p:txBody>
          <a:bodyPr>
            <a:noAutofit/>
          </a:bodyPr>
          <a:lstStyle/>
          <a:p>
            <a:r>
              <a:rPr lang="en-IN" sz="6600" b="1" dirty="0">
                <a:latin typeface="Times New Roman" panose="02020603050405020304" pitchFamily="18" charset="0"/>
                <a:cs typeface="Times New Roman" panose="02020603050405020304" pitchFamily="18" charset="0"/>
              </a:rPr>
              <a:t>Hidden Markov Models</a:t>
            </a:r>
            <a:br>
              <a:rPr lang="en-IN" sz="6600" b="1" dirty="0">
                <a:latin typeface="Times New Roman" panose="02020603050405020304" pitchFamily="18" charset="0"/>
                <a:cs typeface="Times New Roman" panose="02020603050405020304" pitchFamily="18" charset="0"/>
              </a:rPr>
            </a:br>
            <a:endParaRPr lang="en-IN" sz="6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447A8FE-A612-FB4A-2A89-AB72A6A033AD}"/>
              </a:ext>
            </a:extLst>
          </p:cNvPr>
          <p:cNvSpPr txBox="1"/>
          <p:nvPr/>
        </p:nvSpPr>
        <p:spPr>
          <a:xfrm>
            <a:off x="6647380" y="6154220"/>
            <a:ext cx="5455578"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Presented By- </a:t>
            </a:r>
            <a:r>
              <a:rPr lang="en-IN" sz="2800" dirty="0">
                <a:latin typeface="Times New Roman" panose="02020603050405020304" pitchFamily="18" charset="0"/>
                <a:cs typeface="Times New Roman" panose="02020603050405020304" pitchFamily="18" charset="0"/>
              </a:rPr>
              <a:t>Kunal (PhD Scholar)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237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5531F-503E-9822-7650-D99326CCCEE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Example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60D556-790B-CC50-9778-19ECE42FED46}"/>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In bioinformatics, HMMs are used to model DNA sequences where the hidden states represent the different regions of the DNA (e.g., coding regions, non-coding regions), and the observed states are the actual nucleotide sequences.</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0207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DB9E-D779-A6F5-58B5-411DB551B93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Types of Probabilities in HMM</a:t>
            </a:r>
          </a:p>
        </p:txBody>
      </p:sp>
      <p:sp>
        <p:nvSpPr>
          <p:cNvPr id="3" name="Content Placeholder 2">
            <a:extLst>
              <a:ext uri="{FF2B5EF4-FFF2-40B4-BE49-F238E27FC236}">
                <a16:creationId xmlns:a16="http://schemas.microsoft.com/office/drawing/2014/main" id="{733BF5EB-57F5-FA7A-7EE8-040C9A361214}"/>
              </a:ext>
            </a:extLst>
          </p:cNvPr>
          <p:cNvSpPr>
            <a:spLocks noGrp="1"/>
          </p:cNvSpPr>
          <p:nvPr>
            <p:ph idx="1"/>
          </p:nvPr>
        </p:nvSpPr>
        <p:spPr/>
        <p:txBody>
          <a:bodyPr>
            <a:normAutofit fontScale="92500" lnSpcReduction="10000"/>
          </a:bodyPr>
          <a:lstStyle/>
          <a:p>
            <a:pPr marL="514350" indent="-514350" algn="just">
              <a:buAutoNum type="arabicPeriod"/>
            </a:pPr>
            <a:r>
              <a:rPr lang="en-US" b="1" dirty="0">
                <a:latin typeface="Times New Roman" panose="02020603050405020304" pitchFamily="18" charset="0"/>
                <a:cs typeface="Times New Roman" panose="02020603050405020304" pitchFamily="18" charset="0"/>
              </a:rPr>
              <a:t>Initial Probabilities (π)</a:t>
            </a:r>
          </a:p>
          <a:p>
            <a:pPr marL="514350" indent="-514350" algn="just">
              <a:buAutoNum type="arabicPeriod"/>
            </a:pPr>
            <a:r>
              <a:rPr lang="en-US" b="1" dirty="0">
                <a:latin typeface="Times New Roman" panose="02020603050405020304" pitchFamily="18" charset="0"/>
                <a:cs typeface="Times New Roman" panose="02020603050405020304" pitchFamily="18" charset="0"/>
              </a:rPr>
              <a:t>Definition</a:t>
            </a:r>
            <a:r>
              <a:rPr lang="en-US" dirty="0">
                <a:latin typeface="Times New Roman" panose="02020603050405020304" pitchFamily="18" charset="0"/>
                <a:cs typeface="Times New Roman" panose="02020603050405020304" pitchFamily="18" charset="0"/>
              </a:rPr>
              <a:t>: The probability of starting in a particular state.</a:t>
            </a:r>
          </a:p>
          <a:p>
            <a:pPr algn="just"/>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Gene Prediction</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States: Exon, Intron, Intergenic</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Initial Probabilities:</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π(Exon) = 0.2</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π(Intron) = 0.5</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π(Intergenic) = 0.3</a:t>
            </a:r>
          </a:p>
          <a:p>
            <a:pPr algn="just"/>
            <a:r>
              <a:rPr lang="en-US" b="1" dirty="0">
                <a:latin typeface="Times New Roman" panose="02020603050405020304" pitchFamily="18" charset="0"/>
                <a:cs typeface="Times New Roman" panose="02020603050405020304" pitchFamily="18" charset="0"/>
              </a:rPr>
              <a:t>Interpretation</a:t>
            </a:r>
            <a:r>
              <a:rPr lang="en-US" dirty="0">
                <a:latin typeface="Times New Roman" panose="02020603050405020304" pitchFamily="18" charset="0"/>
                <a:cs typeface="Times New Roman" panose="02020603050405020304" pitchFamily="18" charset="0"/>
              </a:rPr>
              <a:t>: There is a 20% chance that a random starting position in a DNA sequence will be in an Exon, a 50% chance it will be in an Intron, and a 30% chance it will be in an Intergenic region.</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5450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7F9CB-AC14-5DB7-38A4-FA76FD209E3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Types of Probabilities in HMM</a:t>
            </a:r>
            <a:endParaRPr lang="en-IN" b="1" dirty="0"/>
          </a:p>
        </p:txBody>
      </p:sp>
      <p:sp>
        <p:nvSpPr>
          <p:cNvPr id="3" name="Content Placeholder 2">
            <a:extLst>
              <a:ext uri="{FF2B5EF4-FFF2-40B4-BE49-F238E27FC236}">
                <a16:creationId xmlns:a16="http://schemas.microsoft.com/office/drawing/2014/main" id="{84EA8229-A5EB-F980-9762-6B0A9439F6ED}"/>
              </a:ext>
            </a:extLst>
          </p:cNvPr>
          <p:cNvSpPr>
            <a:spLocks noGrp="1"/>
          </p:cNvSpPr>
          <p:nvPr>
            <p:ph idx="1"/>
          </p:nvPr>
        </p:nvSpPr>
        <p:spPr/>
        <p:txBody>
          <a:bodyPr>
            <a:normAutofit fontScale="92500" lnSpcReduction="20000"/>
          </a:bodyPr>
          <a:lstStyle/>
          <a:p>
            <a:pPr marL="0" indent="0" algn="just">
              <a:buNone/>
            </a:pPr>
            <a:r>
              <a:rPr lang="en-US" b="1" dirty="0">
                <a:latin typeface="Times New Roman" panose="02020603050405020304" pitchFamily="18" charset="0"/>
                <a:cs typeface="Times New Roman" panose="02020603050405020304" pitchFamily="18" charset="0"/>
              </a:rPr>
              <a:t>2. Transition Probabilities (A)</a:t>
            </a:r>
          </a:p>
          <a:p>
            <a:pPr algn="just"/>
            <a:r>
              <a:rPr lang="en-US" b="1" dirty="0">
                <a:latin typeface="Times New Roman" panose="02020603050405020304" pitchFamily="18" charset="0"/>
                <a:cs typeface="Times New Roman" panose="02020603050405020304" pitchFamily="18" charset="0"/>
              </a:rPr>
              <a:t>Definition</a:t>
            </a:r>
            <a:r>
              <a:rPr lang="en-US" dirty="0">
                <a:latin typeface="Times New Roman" panose="02020603050405020304" pitchFamily="18" charset="0"/>
                <a:cs typeface="Times New Roman" panose="02020603050405020304" pitchFamily="18" charset="0"/>
              </a:rPr>
              <a:t>: The probability of transitioning from one state to another state.</a:t>
            </a:r>
          </a:p>
          <a:p>
            <a:pPr algn="just"/>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Weather Prediction</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States: Sunny (S), Rainy (R)</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Transition Probabilities:</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A(Sunny to Sunny) = 0.8</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A(Sunny to Rainy) = 0.2</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A(Rainy to Sunny) = 0.3</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A(Rainy to Rainy) = 0.7</a:t>
            </a:r>
          </a:p>
          <a:p>
            <a:pPr algn="just"/>
            <a:r>
              <a:rPr lang="en-US" b="1" dirty="0">
                <a:latin typeface="Times New Roman" panose="02020603050405020304" pitchFamily="18" charset="0"/>
                <a:cs typeface="Times New Roman" panose="02020603050405020304" pitchFamily="18" charset="0"/>
              </a:rPr>
              <a:t>Interpretation</a:t>
            </a:r>
            <a:r>
              <a:rPr lang="en-US" dirty="0">
                <a:latin typeface="Times New Roman" panose="02020603050405020304" pitchFamily="18" charset="0"/>
                <a:cs typeface="Times New Roman" panose="02020603050405020304" pitchFamily="18" charset="0"/>
              </a:rPr>
              <a:t>: If it is Sunny today, there is an 80% chance it will be Sunny tomorrow and a 20% chance it will be Rainy. If it is Rainy today, there is a 30% chance it will be Sunny tomorrow and a 70% chance it will be Rainy.</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209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BE470-45AC-355A-D761-2F1628FF536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Types of Probabilities in HMM</a:t>
            </a:r>
            <a:endParaRPr lang="en-IN" b="1" dirty="0"/>
          </a:p>
        </p:txBody>
      </p:sp>
      <p:sp>
        <p:nvSpPr>
          <p:cNvPr id="3" name="Content Placeholder 2">
            <a:extLst>
              <a:ext uri="{FF2B5EF4-FFF2-40B4-BE49-F238E27FC236}">
                <a16:creationId xmlns:a16="http://schemas.microsoft.com/office/drawing/2014/main" id="{692FF1BE-88ED-0E67-FE27-3E50A6E7F6DA}"/>
              </a:ext>
            </a:extLst>
          </p:cNvPr>
          <p:cNvSpPr>
            <a:spLocks noGrp="1"/>
          </p:cNvSpPr>
          <p:nvPr>
            <p:ph idx="1"/>
          </p:nvPr>
        </p:nvSpPr>
        <p:spPr/>
        <p:txBody>
          <a:bodyPr>
            <a:normAutofit fontScale="92500" lnSpcReduction="10000"/>
          </a:bodyPr>
          <a:lstStyle/>
          <a:p>
            <a:pPr marL="0" indent="0" algn="just">
              <a:buNone/>
            </a:pPr>
            <a:r>
              <a:rPr lang="en-US" sz="2400" b="1" dirty="0">
                <a:latin typeface="Times New Roman" panose="02020603050405020304" pitchFamily="18" charset="0"/>
                <a:cs typeface="Times New Roman" panose="02020603050405020304" pitchFamily="18" charset="0"/>
              </a:rPr>
              <a:t>3. Emission Probabilities (B)</a:t>
            </a:r>
          </a:p>
          <a:p>
            <a:pPr algn="just"/>
            <a:r>
              <a:rPr lang="en-US" sz="2400" b="1" dirty="0">
                <a:latin typeface="Times New Roman" panose="02020603050405020304" pitchFamily="18" charset="0"/>
                <a:cs typeface="Times New Roman" panose="02020603050405020304" pitchFamily="18" charset="0"/>
              </a:rPr>
              <a:t>Definition</a:t>
            </a:r>
            <a:r>
              <a:rPr lang="en-US" sz="2400" dirty="0">
                <a:latin typeface="Times New Roman" panose="02020603050405020304" pitchFamily="18" charset="0"/>
                <a:cs typeface="Times New Roman" panose="02020603050405020304" pitchFamily="18" charset="0"/>
              </a:rPr>
              <a:t>: The probability of observing a particular symbol given a particular state.</a:t>
            </a:r>
          </a:p>
          <a:p>
            <a:pPr algn="just"/>
            <a:r>
              <a:rPr lang="en-US" sz="2400" b="1" dirty="0">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DNA Sequence</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States: Exon, Intron</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Observations: A, T, C, G</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Emission Probabilities:</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B(Exon, A) = 0.3, B(Exon, T) = 0.3, B(Exon, C) = 0.2, B(Exon, G) = 0.2</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B(Intron, A) = 0.2, B(Intron, T) = 0.2, B(Intron, C) = 0.3, B(Intron, G) = 0.3</a:t>
            </a:r>
          </a:p>
          <a:p>
            <a:pPr algn="just"/>
            <a:r>
              <a:rPr lang="en-US" sz="2400" b="1" dirty="0">
                <a:latin typeface="Times New Roman" panose="02020603050405020304" pitchFamily="18" charset="0"/>
                <a:cs typeface="Times New Roman" panose="02020603050405020304" pitchFamily="18" charset="0"/>
              </a:rPr>
              <a:t>Interpretation</a:t>
            </a:r>
            <a:r>
              <a:rPr lang="en-US" sz="2400" dirty="0">
                <a:latin typeface="Times New Roman" panose="02020603050405020304" pitchFamily="18" charset="0"/>
                <a:cs typeface="Times New Roman" panose="02020603050405020304" pitchFamily="18" charset="0"/>
              </a:rPr>
              <a:t>: In an Exon region, there is a 30% chance of observing an A, a 30% chance of observing a T, a 20% chance of observing a C, and a 20% chance of observing a G. In an Intron region, there is a 20% chance of observing an A, a 20% chance of observing a T, a 30% chance of observing a C, and a 30% chance of observing a G.</a:t>
            </a:r>
          </a:p>
        </p:txBody>
      </p:sp>
    </p:spTree>
    <p:extLst>
      <p:ext uri="{BB962C8B-B14F-4D97-AF65-F5344CB8AC3E}">
        <p14:creationId xmlns:p14="http://schemas.microsoft.com/office/powerpoint/2010/main" val="2361641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A8512-ECA2-81A8-CF6B-5C12C1C6C73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Advantages and Disadvantages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0C8ABB-28F1-02EC-3F59-D8224A2A9CF7}"/>
              </a:ext>
            </a:extLst>
          </p:cNvPr>
          <p:cNvSpPr>
            <a:spLocks noGrp="1"/>
          </p:cNvSpPr>
          <p:nvPr>
            <p:ph idx="1"/>
          </p:nvPr>
        </p:nvSpPr>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Advantages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Markov Models</a:t>
            </a:r>
            <a:r>
              <a:rPr lang="en-US" dirty="0">
                <a:latin typeface="Times New Roman" panose="02020603050405020304" pitchFamily="18" charset="0"/>
                <a:cs typeface="Times New Roman" panose="02020603050405020304" pitchFamily="18" charset="0"/>
              </a:rPr>
              <a:t>: Simple and easy to understand, computationally efficient for small state spaces.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HMMs</a:t>
            </a:r>
            <a:r>
              <a:rPr lang="en-US" dirty="0">
                <a:latin typeface="Times New Roman" panose="02020603050405020304" pitchFamily="18" charset="0"/>
                <a:cs typeface="Times New Roman" panose="02020603050405020304" pitchFamily="18" charset="0"/>
              </a:rPr>
              <a:t>: Powerful for modeling time series data and sequences where the underlying states are not directly observable.</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8453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EABF-8ABD-2CC8-6F67-17E817D6649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Advantages and Disadvantages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940BAC-19EE-CBE0-27A6-6F1F49255FFB}"/>
              </a:ext>
            </a:extLst>
          </p:cNvPr>
          <p:cNvSpPr>
            <a:spLocks noGrp="1"/>
          </p:cNvSpPr>
          <p:nvPr>
            <p:ph idx="1"/>
          </p:nvPr>
        </p:nvSpPr>
        <p:spPr/>
        <p:txBody>
          <a:bodyPr/>
          <a:lstStyle/>
          <a:p>
            <a:pPr marL="0" indent="0" algn="just">
              <a:buNone/>
            </a:pPr>
            <a:r>
              <a:rPr lang="en-US" b="1" dirty="0">
                <a:latin typeface="Times New Roman" panose="02020603050405020304" pitchFamily="18" charset="0"/>
                <a:cs typeface="Times New Roman" panose="02020603050405020304" pitchFamily="18" charset="0"/>
              </a:rPr>
              <a:t>Disadvantages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Markov Models</a:t>
            </a:r>
            <a:r>
              <a:rPr lang="en-US" dirty="0">
                <a:latin typeface="Times New Roman" panose="02020603050405020304" pitchFamily="18" charset="0"/>
                <a:cs typeface="Times New Roman" panose="02020603050405020304" pitchFamily="18" charset="0"/>
              </a:rPr>
              <a:t>: Limited by the Markov property, not suitable for systems with long-range dependencies.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HMMs</a:t>
            </a:r>
            <a:r>
              <a:rPr lang="en-US" dirty="0">
                <a:latin typeface="Times New Roman" panose="02020603050405020304" pitchFamily="18" charset="0"/>
                <a:cs typeface="Times New Roman" panose="02020603050405020304" pitchFamily="18" charset="0"/>
              </a:rPr>
              <a:t>: Computationally intensive for large state spaces, requires a large amount of training data.</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3964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0167-B33A-1916-C71D-43269CFB1C8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Use in Bioinformatics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CFFD19-D843-F1CE-058B-C7FCFC18239E}"/>
              </a:ext>
            </a:extLst>
          </p:cNvPr>
          <p:cNvSpPr>
            <a:spLocks noGrp="1"/>
          </p:cNvSpPr>
          <p:nvPr>
            <p:ph idx="1"/>
          </p:nvPr>
        </p:nvSpPr>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Applications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Gene Prediction</a:t>
            </a:r>
            <a:r>
              <a:rPr lang="en-US" dirty="0">
                <a:latin typeface="Times New Roman" panose="02020603050405020304" pitchFamily="18" charset="0"/>
                <a:cs typeface="Times New Roman" panose="02020603050405020304" pitchFamily="18" charset="0"/>
              </a:rPr>
              <a:t>: HMMs can predict where genes are located in DNA. Imagine trying to find important sections of a long, complicated book where only some words give you hints.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Protein Modeling: </a:t>
            </a:r>
            <a:r>
              <a:rPr lang="en-US" dirty="0">
                <a:latin typeface="Times New Roman" panose="02020603050405020304" pitchFamily="18" charset="0"/>
                <a:cs typeface="Times New Roman" panose="02020603050405020304" pitchFamily="18" charset="0"/>
              </a:rPr>
              <a:t>HMMs help predict the shape and function of proteins based on their amino acid sequence, similar to guessing the structure of a building by looking at blueprints.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Sequence Alignment: </a:t>
            </a:r>
            <a:r>
              <a:rPr lang="en-US" dirty="0">
                <a:latin typeface="Times New Roman" panose="02020603050405020304" pitchFamily="18" charset="0"/>
                <a:cs typeface="Times New Roman" panose="02020603050405020304" pitchFamily="18" charset="0"/>
              </a:rPr>
              <a:t>HMMs align DNA or protein sequences from different species to find similarities and differences, like comparing different versions of a text to see where changes were made.</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4911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472DC-F5F9-550F-44F9-1F98D9C5AD9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Use in Bioinformatics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071E12-0842-1ABA-4153-BBD851016D19}"/>
              </a:ext>
            </a:extLst>
          </p:cNvPr>
          <p:cNvSpPr>
            <a:spLocks noGrp="1"/>
          </p:cNvSpPr>
          <p:nvPr>
            <p:ph idx="1"/>
          </p:nvPr>
        </p:nvSpPr>
        <p:spPr/>
        <p:txBody>
          <a:bodyPr/>
          <a:lstStyle/>
          <a:p>
            <a:pPr marL="0" indent="0" algn="just">
              <a:buNone/>
            </a:pPr>
            <a:r>
              <a:rPr lang="en-US" b="1" dirty="0">
                <a:latin typeface="Times New Roman" panose="02020603050405020304" pitchFamily="18" charset="0"/>
                <a:cs typeface="Times New Roman" panose="02020603050405020304" pitchFamily="18" charset="0"/>
              </a:rPr>
              <a:t>Tools and Software</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HMMER: </a:t>
            </a:r>
            <a:r>
              <a:rPr lang="en-US" dirty="0">
                <a:latin typeface="Times New Roman" panose="02020603050405020304" pitchFamily="18" charset="0"/>
                <a:cs typeface="Times New Roman" panose="02020603050405020304" pitchFamily="18" charset="0"/>
              </a:rPr>
              <a:t>A software that uses HMMs to search for similar protein sequences in large databases, like finding similar patterns in different pieces of music.</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GENSCAN: </a:t>
            </a:r>
            <a:r>
              <a:rPr lang="en-US" dirty="0">
                <a:latin typeface="Times New Roman" panose="02020603050405020304" pitchFamily="18" charset="0"/>
                <a:cs typeface="Times New Roman" panose="02020603050405020304" pitchFamily="18" charset="0"/>
              </a:rPr>
              <a:t>It uses HMMs to predict gene locations in a DNA sequence, similar to finding hidden chapters in a book.</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SAM (Sequence Alignment and Modeling system</a:t>
            </a:r>
            <a:r>
              <a:rPr lang="en-US" dirty="0">
                <a:latin typeface="Times New Roman" panose="02020603050405020304" pitchFamily="18" charset="0"/>
                <a:cs typeface="Times New Roman" panose="02020603050405020304" pitchFamily="18" charset="0"/>
              </a:rPr>
              <a:t>): A suite of programs for creating and using HMMs to analyze biological sequences, like a toolkit for comparing different recipes to see which ingredients are common.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921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5C76D-5BF4-BF8C-8AAF-3AC55D06D11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Connecting to Real-World Examples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6D05CE-6780-48DF-A931-630B3E800E7B}"/>
              </a:ext>
            </a:extLst>
          </p:cNvPr>
          <p:cNvSpPr>
            <a:spLocks noGrp="1"/>
          </p:cNvSpPr>
          <p:nvPr>
            <p:ph idx="1"/>
          </p:nvPr>
        </p:nvSpPr>
        <p:spPr/>
        <p:txBody>
          <a:bodyPr/>
          <a:lstStyle/>
          <a:p>
            <a:pPr marL="0" indent="0" algn="just">
              <a:buNone/>
            </a:pPr>
            <a:r>
              <a:rPr lang="en-US" b="1" dirty="0">
                <a:latin typeface="Times New Roman" panose="02020603050405020304" pitchFamily="18" charset="0"/>
                <a:cs typeface="Times New Roman" panose="02020603050405020304" pitchFamily="18" charset="0"/>
              </a:rPr>
              <a:t>Speech Recognition</a:t>
            </a:r>
          </a:p>
          <a:p>
            <a:pPr algn="just"/>
            <a:r>
              <a:rPr lang="en-US" dirty="0">
                <a:latin typeface="Times New Roman" panose="02020603050405020304" pitchFamily="18" charset="0"/>
                <a:cs typeface="Times New Roman" panose="02020603050405020304" pitchFamily="18" charset="0"/>
              </a:rPr>
              <a:t>Imagine using a phone assistant like Siri. The hidden states are the actual words you're saying, and the observed states are the sounds your phone picks up. The HMM helps figure out the most likely words based on the sounds.</a:t>
            </a:r>
          </a:p>
          <a:p>
            <a:pPr marL="0" indent="0" algn="just">
              <a:buNone/>
            </a:pPr>
            <a:r>
              <a:rPr lang="en-US" b="1" dirty="0">
                <a:latin typeface="Times New Roman" panose="02020603050405020304" pitchFamily="18" charset="0"/>
                <a:cs typeface="Times New Roman" panose="02020603050405020304" pitchFamily="18" charset="0"/>
              </a:rPr>
              <a:t>Financial Modeling</a:t>
            </a:r>
          </a:p>
          <a:p>
            <a:pPr algn="just"/>
            <a:r>
              <a:rPr lang="en-US" dirty="0">
                <a:latin typeface="Times New Roman" panose="02020603050405020304" pitchFamily="18" charset="0"/>
                <a:cs typeface="Times New Roman" panose="02020603050405020304" pitchFamily="18" charset="0"/>
              </a:rPr>
              <a:t>In finance, Markov models help predict stock prices based on the current price, much like guessing where a stock might go tomorrow based on today's price.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762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55DE6-A099-03E9-591A-9779C1D07BD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Implementing Hidden Markov Models (HMMs) for Problem Solving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6272A6-AAC9-E102-475C-37863234C143}"/>
              </a:ext>
            </a:extLst>
          </p:cNvPr>
          <p:cNvSpPr>
            <a:spLocks noGrp="1"/>
          </p:cNvSpPr>
          <p:nvPr>
            <p:ph idx="1"/>
          </p:nvPr>
        </p:nvSpPr>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Steps for Implementing HMMs</a:t>
            </a:r>
          </a:p>
          <a:p>
            <a:pPr marL="0" indent="0" algn="just">
              <a:buNone/>
            </a:pPr>
            <a:endParaRPr lang="en-US" b="1" dirty="0">
              <a:latin typeface="Times New Roman" panose="02020603050405020304" pitchFamily="18" charset="0"/>
              <a:cs typeface="Times New Roman" panose="02020603050405020304" pitchFamily="18" charset="0"/>
            </a:endParaRPr>
          </a:p>
          <a:p>
            <a:pPr algn="just">
              <a:buFont typeface="+mj-lt"/>
              <a:buAutoNum type="arabicPeriod"/>
            </a:pPr>
            <a:r>
              <a:rPr lang="en-US" dirty="0">
                <a:latin typeface="Times New Roman" panose="02020603050405020304" pitchFamily="18" charset="0"/>
                <a:cs typeface="Times New Roman" panose="02020603050405020304" pitchFamily="18" charset="0"/>
              </a:rPr>
              <a:t>Define the Problem</a:t>
            </a:r>
          </a:p>
          <a:p>
            <a:pPr algn="just">
              <a:buFont typeface="+mj-lt"/>
              <a:buAutoNum type="arabicPeriod"/>
            </a:pPr>
            <a:r>
              <a:rPr lang="en-US" dirty="0">
                <a:latin typeface="Times New Roman" panose="02020603050405020304" pitchFamily="18" charset="0"/>
                <a:cs typeface="Times New Roman" panose="02020603050405020304" pitchFamily="18" charset="0"/>
              </a:rPr>
              <a:t>Specify the HMM Parameters</a:t>
            </a:r>
          </a:p>
          <a:p>
            <a:pPr algn="just">
              <a:buFont typeface="+mj-lt"/>
              <a:buAutoNum type="arabicPeriod"/>
            </a:pPr>
            <a:r>
              <a:rPr lang="en-US" dirty="0">
                <a:latin typeface="Times New Roman" panose="02020603050405020304" pitchFamily="18" charset="0"/>
                <a:cs typeface="Times New Roman" panose="02020603050405020304" pitchFamily="18" charset="0"/>
              </a:rPr>
              <a:t>Collect Data</a:t>
            </a:r>
          </a:p>
          <a:p>
            <a:pPr algn="just">
              <a:buFont typeface="+mj-lt"/>
              <a:buAutoNum type="arabicPeriod"/>
            </a:pPr>
            <a:r>
              <a:rPr lang="en-US" dirty="0">
                <a:latin typeface="Times New Roman" panose="02020603050405020304" pitchFamily="18" charset="0"/>
                <a:cs typeface="Times New Roman" panose="02020603050405020304" pitchFamily="18" charset="0"/>
              </a:rPr>
              <a:t>Train the HMM</a:t>
            </a:r>
          </a:p>
          <a:p>
            <a:pPr algn="just">
              <a:buFont typeface="+mj-lt"/>
              <a:buAutoNum type="arabicPeriod"/>
            </a:pPr>
            <a:r>
              <a:rPr lang="en-US" dirty="0">
                <a:latin typeface="Times New Roman" panose="02020603050405020304" pitchFamily="18" charset="0"/>
                <a:cs typeface="Times New Roman" panose="02020603050405020304" pitchFamily="18" charset="0"/>
              </a:rPr>
              <a:t>Use the HMM</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9782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35EE9-BB72-BDA6-5B48-5D54F4D60F94}"/>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Markov Model</a:t>
            </a:r>
            <a:endParaRPr lang="en-IN" b="1" dirty="0"/>
          </a:p>
        </p:txBody>
      </p:sp>
      <p:sp>
        <p:nvSpPr>
          <p:cNvPr id="3" name="Content Placeholder 2">
            <a:extLst>
              <a:ext uri="{FF2B5EF4-FFF2-40B4-BE49-F238E27FC236}">
                <a16:creationId xmlns:a16="http://schemas.microsoft.com/office/drawing/2014/main" id="{5D4A87E6-EC0C-8029-7D13-D4D1FEFDC682}"/>
              </a:ext>
            </a:extLst>
          </p:cNvPr>
          <p:cNvSpPr>
            <a:spLocks noGrp="1"/>
          </p:cNvSpPr>
          <p:nvPr>
            <p:ph idx="1"/>
          </p:nvPr>
        </p:nvSpPr>
        <p:spPr/>
        <p:txBody>
          <a:bodyPr/>
          <a:lstStyle/>
          <a:p>
            <a:pPr marL="0" indent="0" algn="just">
              <a:buNone/>
            </a:pPr>
            <a:r>
              <a:rPr lang="en-US" b="1" dirty="0">
                <a:latin typeface="Times New Roman" panose="02020603050405020304" pitchFamily="18" charset="0"/>
                <a:cs typeface="Times New Roman" panose="02020603050405020304" pitchFamily="18" charset="0"/>
              </a:rPr>
              <a:t>Overview</a:t>
            </a:r>
          </a:p>
          <a:p>
            <a:pPr marL="0" indent="0" algn="just">
              <a:buNone/>
            </a:pPr>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Markov Model is a statistical model that describes a system which transitions from one state to another based on certain probabilities. </a:t>
            </a:r>
          </a:p>
          <a:p>
            <a:pPr algn="just"/>
            <a:r>
              <a:rPr lang="en-US" dirty="0">
                <a:latin typeface="Times New Roman" panose="02020603050405020304" pitchFamily="18" charset="0"/>
                <a:cs typeface="Times New Roman" panose="02020603050405020304" pitchFamily="18" charset="0"/>
              </a:rPr>
              <a:t>The key property of a Markov Model is the "Markov property," which states that the future state of the system depends only on the current state and not on the sequence of events that preceded 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41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9420-3F7C-E2E9-83F2-1A03DB3D919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Implementing Hidden Markov Models (HMMs) for Problem Solving</a:t>
            </a:r>
          </a:p>
        </p:txBody>
      </p:sp>
      <p:sp>
        <p:nvSpPr>
          <p:cNvPr id="3" name="Content Placeholder 2">
            <a:extLst>
              <a:ext uri="{FF2B5EF4-FFF2-40B4-BE49-F238E27FC236}">
                <a16:creationId xmlns:a16="http://schemas.microsoft.com/office/drawing/2014/main" id="{AA2F590C-5862-6BDA-83CD-B3C52CCCBA3E}"/>
              </a:ext>
            </a:extLst>
          </p:cNvPr>
          <p:cNvSpPr>
            <a:spLocks noGrp="1"/>
          </p:cNvSpPr>
          <p:nvPr>
            <p:ph idx="1"/>
          </p:nvPr>
        </p:nvSpPr>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Steps for Implementing HMMs</a:t>
            </a:r>
          </a:p>
          <a:p>
            <a:pPr algn="just">
              <a:buFont typeface="+mj-lt"/>
              <a:buAutoNum type="arabicPeriod"/>
            </a:pPr>
            <a:r>
              <a:rPr lang="en-US" b="1" dirty="0">
                <a:latin typeface="Times New Roman" panose="02020603050405020304" pitchFamily="18" charset="0"/>
                <a:cs typeface="Times New Roman" panose="02020603050405020304" pitchFamily="18" charset="0"/>
              </a:rPr>
              <a:t> Define the Problem</a:t>
            </a:r>
            <a:r>
              <a:rPr lang="en-US" dirty="0">
                <a:latin typeface="Times New Roman" panose="02020603050405020304" pitchFamily="18" charset="0"/>
                <a:cs typeface="Times New Roman" panose="02020603050405020304" pitchFamily="18" charset="0"/>
              </a:rPr>
              <a:t>: Identify what you want to model. Determine the hidden states and the observable states.</a:t>
            </a:r>
          </a:p>
        </p:txBody>
      </p:sp>
    </p:spTree>
    <p:extLst>
      <p:ext uri="{BB962C8B-B14F-4D97-AF65-F5344CB8AC3E}">
        <p14:creationId xmlns:p14="http://schemas.microsoft.com/office/powerpoint/2010/main" val="126177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3EC8E-D425-991A-279F-EB84E40FA4B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Implementing Hidden Markov Models (HMMs) for Problem Solving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79C3CA-23A5-E5DD-CCD0-AA215A112434}"/>
              </a:ext>
            </a:extLst>
          </p:cNvPr>
          <p:cNvSpPr>
            <a:spLocks noGrp="1"/>
          </p:cNvSpPr>
          <p:nvPr>
            <p:ph idx="1"/>
          </p:nvPr>
        </p:nvSpPr>
        <p:spPr/>
        <p:txBody>
          <a:bodyPr>
            <a:noAutofit/>
          </a:bodyPr>
          <a:lstStyle/>
          <a:p>
            <a:pPr marL="0" indent="0" algn="just">
              <a:buNone/>
            </a:pPr>
            <a:r>
              <a:rPr lang="en-US" b="1" dirty="0">
                <a:latin typeface="Times New Roman" panose="02020603050405020304" pitchFamily="18" charset="0"/>
                <a:cs typeface="Times New Roman" panose="02020603050405020304" pitchFamily="18" charset="0"/>
              </a:rPr>
              <a:t>Steps for Implementing HMMs</a:t>
            </a:r>
          </a:p>
          <a:p>
            <a:pPr algn="just">
              <a:buFont typeface="+mj-lt"/>
              <a:buAutoNum type="arabicPeriod"/>
            </a:pPr>
            <a:r>
              <a:rPr lang="en-US" b="1" dirty="0">
                <a:latin typeface="Times New Roman" panose="02020603050405020304" pitchFamily="18" charset="0"/>
                <a:cs typeface="Times New Roman" panose="02020603050405020304" pitchFamily="18" charset="0"/>
              </a:rPr>
              <a:t> Define the Problem</a:t>
            </a:r>
          </a:p>
          <a:p>
            <a:pPr algn="just">
              <a:buFont typeface="+mj-lt"/>
              <a:buAutoNum type="arabicPeriod"/>
            </a:pPr>
            <a:r>
              <a:rPr lang="en-US" b="1" dirty="0">
                <a:latin typeface="Times New Roman" panose="02020603050405020304" pitchFamily="18" charset="0"/>
                <a:cs typeface="Times New Roman" panose="02020603050405020304" pitchFamily="18" charset="0"/>
              </a:rPr>
              <a:t> Specify the HMM Parameters</a:t>
            </a:r>
            <a:r>
              <a:rPr lang="en-US" dirty="0">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2800" b="1" dirty="0">
                <a:latin typeface="Times New Roman" panose="02020603050405020304" pitchFamily="18" charset="0"/>
                <a:cs typeface="Times New Roman" panose="02020603050405020304" pitchFamily="18" charset="0"/>
              </a:rPr>
              <a:t>States</a:t>
            </a:r>
            <a:r>
              <a:rPr lang="en-US" sz="2800" dirty="0">
                <a:latin typeface="Times New Roman" panose="02020603050405020304" pitchFamily="18" charset="0"/>
                <a:cs typeface="Times New Roman" panose="02020603050405020304" pitchFamily="18" charset="0"/>
              </a:rPr>
              <a:t>: List all possible hidden states.</a:t>
            </a:r>
          </a:p>
          <a:p>
            <a:pPr marL="742950" lvl="1" indent="-285750" algn="just">
              <a:buFont typeface="+mj-lt"/>
              <a:buAutoNum type="arabicPeriod"/>
            </a:pPr>
            <a:r>
              <a:rPr lang="en-US" sz="2800" b="1" dirty="0">
                <a:latin typeface="Times New Roman" panose="02020603050405020304" pitchFamily="18" charset="0"/>
                <a:cs typeface="Times New Roman" panose="02020603050405020304" pitchFamily="18" charset="0"/>
              </a:rPr>
              <a:t>Observations</a:t>
            </a:r>
            <a:r>
              <a:rPr lang="en-US" sz="2800" dirty="0">
                <a:latin typeface="Times New Roman" panose="02020603050405020304" pitchFamily="18" charset="0"/>
                <a:cs typeface="Times New Roman" panose="02020603050405020304" pitchFamily="18" charset="0"/>
              </a:rPr>
              <a:t>: List all possible observable states.</a:t>
            </a:r>
          </a:p>
          <a:p>
            <a:pPr marL="742950" lvl="1" indent="-285750" algn="just">
              <a:buFont typeface="+mj-lt"/>
              <a:buAutoNum type="arabicPeriod"/>
            </a:pPr>
            <a:r>
              <a:rPr lang="en-US" sz="2800" b="1" dirty="0">
                <a:latin typeface="Times New Roman" panose="02020603050405020304" pitchFamily="18" charset="0"/>
                <a:cs typeface="Times New Roman" panose="02020603050405020304" pitchFamily="18" charset="0"/>
              </a:rPr>
              <a:t>Transition Probabilities</a:t>
            </a:r>
            <a:r>
              <a:rPr lang="en-US" sz="2800" dirty="0">
                <a:latin typeface="Times New Roman" panose="02020603050405020304" pitchFamily="18" charset="0"/>
                <a:cs typeface="Times New Roman" panose="02020603050405020304" pitchFamily="18" charset="0"/>
              </a:rPr>
              <a:t>: Define the probability of moving from one hidden state to another.</a:t>
            </a:r>
          </a:p>
          <a:p>
            <a:pPr marL="742950" lvl="1" indent="-285750" algn="just">
              <a:buFont typeface="+mj-lt"/>
              <a:buAutoNum type="arabicPeriod"/>
            </a:pPr>
            <a:r>
              <a:rPr lang="en-US" sz="2800" b="1" dirty="0">
                <a:latin typeface="Times New Roman" panose="02020603050405020304" pitchFamily="18" charset="0"/>
                <a:cs typeface="Times New Roman" panose="02020603050405020304" pitchFamily="18" charset="0"/>
              </a:rPr>
              <a:t>Emission Probabilities</a:t>
            </a:r>
            <a:r>
              <a:rPr lang="en-US" sz="2800" dirty="0">
                <a:latin typeface="Times New Roman" panose="02020603050405020304" pitchFamily="18" charset="0"/>
                <a:cs typeface="Times New Roman" panose="02020603050405020304" pitchFamily="18" charset="0"/>
              </a:rPr>
              <a:t>: Define the probability of observing a particular state given a hidden state.</a:t>
            </a:r>
          </a:p>
          <a:p>
            <a:pPr marL="742950" lvl="1" indent="-285750" algn="just">
              <a:buFont typeface="+mj-lt"/>
              <a:buAutoNum type="arabicPeriod"/>
            </a:pPr>
            <a:r>
              <a:rPr lang="en-US" sz="2800" b="1" dirty="0">
                <a:latin typeface="Times New Roman" panose="02020603050405020304" pitchFamily="18" charset="0"/>
                <a:cs typeface="Times New Roman" panose="02020603050405020304" pitchFamily="18" charset="0"/>
              </a:rPr>
              <a:t>Initial Probabilities</a:t>
            </a:r>
            <a:r>
              <a:rPr lang="en-US" sz="2800" dirty="0">
                <a:latin typeface="Times New Roman" panose="02020603050405020304" pitchFamily="18" charset="0"/>
                <a:cs typeface="Times New Roman" panose="02020603050405020304" pitchFamily="18" charset="0"/>
              </a:rPr>
              <a:t>: Define the probability of starting in each hidden state.</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0136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1070B-B616-FA11-BA93-104C06B5552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Implementing Hidden Markov Models (HMMs) for Problem Solving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46BA00-3DF9-1CD9-A5C7-884E4EEC789E}"/>
              </a:ext>
            </a:extLst>
          </p:cNvPr>
          <p:cNvSpPr>
            <a:spLocks noGrp="1"/>
          </p:cNvSpPr>
          <p:nvPr>
            <p:ph idx="1"/>
          </p:nvPr>
        </p:nvSpPr>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Steps for Implementing HMMs</a:t>
            </a:r>
          </a:p>
          <a:p>
            <a:pPr algn="just">
              <a:buFont typeface="+mj-lt"/>
              <a:buAutoNum type="arabicPeriod"/>
            </a:pPr>
            <a:r>
              <a:rPr lang="en-US" b="1" dirty="0">
                <a:latin typeface="Times New Roman" panose="02020603050405020304" pitchFamily="18" charset="0"/>
                <a:cs typeface="Times New Roman" panose="02020603050405020304" pitchFamily="18" charset="0"/>
              </a:rPr>
              <a:t> Define the Problem</a:t>
            </a:r>
            <a:endParaRPr lang="en-US" dirty="0">
              <a:latin typeface="Times New Roman" panose="02020603050405020304" pitchFamily="18" charset="0"/>
              <a:cs typeface="Times New Roman" panose="02020603050405020304" pitchFamily="18" charset="0"/>
            </a:endParaRPr>
          </a:p>
          <a:p>
            <a:pPr algn="just">
              <a:buFont typeface="+mj-lt"/>
              <a:buAutoNum type="arabicPeriod"/>
            </a:pPr>
            <a:r>
              <a:rPr lang="en-US" b="1" dirty="0">
                <a:latin typeface="Times New Roman" panose="02020603050405020304" pitchFamily="18" charset="0"/>
                <a:cs typeface="Times New Roman" panose="02020603050405020304" pitchFamily="18" charset="0"/>
              </a:rPr>
              <a:t> Specify the HMM Parameters</a:t>
            </a:r>
            <a:endParaRPr lang="en-US" dirty="0">
              <a:latin typeface="Times New Roman" panose="02020603050405020304" pitchFamily="18" charset="0"/>
              <a:cs typeface="Times New Roman" panose="02020603050405020304" pitchFamily="18" charset="0"/>
            </a:endParaRPr>
          </a:p>
          <a:p>
            <a:pPr algn="just">
              <a:buFont typeface="+mj-lt"/>
              <a:buAutoNum type="arabicPeriod"/>
            </a:pPr>
            <a:r>
              <a:rPr lang="en-US" b="1" dirty="0">
                <a:latin typeface="Times New Roman" panose="02020603050405020304" pitchFamily="18" charset="0"/>
                <a:cs typeface="Times New Roman" panose="02020603050405020304" pitchFamily="18" charset="0"/>
              </a:rPr>
              <a:t> Collect Data</a:t>
            </a:r>
            <a:r>
              <a:rPr lang="en-US" dirty="0">
                <a:latin typeface="Times New Roman" panose="02020603050405020304" pitchFamily="18" charset="0"/>
                <a:cs typeface="Times New Roman" panose="02020603050405020304" pitchFamily="18" charset="0"/>
              </a:rPr>
              <a:t>: Gather a dataset of observable sequences related to the problem.</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5013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F333D-81D0-D800-48F5-23F9DDF8D0F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Implementing Hidden Markov Models (HMMs) for Problem Solving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420A05-15EB-9C9E-D94F-DC09E4D1581F}"/>
              </a:ext>
            </a:extLst>
          </p:cNvPr>
          <p:cNvSpPr>
            <a:spLocks noGrp="1"/>
          </p:cNvSpPr>
          <p:nvPr>
            <p:ph idx="1"/>
          </p:nvPr>
        </p:nvSpPr>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Steps for Implementing HMMs</a:t>
            </a:r>
          </a:p>
          <a:p>
            <a:pPr algn="just">
              <a:buFont typeface="+mj-lt"/>
              <a:buAutoNum type="arabicPeriod"/>
            </a:pPr>
            <a:r>
              <a:rPr lang="en-US" b="1" dirty="0">
                <a:latin typeface="Times New Roman" panose="02020603050405020304" pitchFamily="18" charset="0"/>
                <a:cs typeface="Times New Roman" panose="02020603050405020304" pitchFamily="18" charset="0"/>
              </a:rPr>
              <a:t> Define the Problem</a:t>
            </a:r>
            <a:endParaRPr lang="en-US" dirty="0">
              <a:latin typeface="Times New Roman" panose="02020603050405020304" pitchFamily="18" charset="0"/>
              <a:cs typeface="Times New Roman" panose="02020603050405020304" pitchFamily="18" charset="0"/>
            </a:endParaRPr>
          </a:p>
          <a:p>
            <a:pPr algn="just">
              <a:buFont typeface="+mj-lt"/>
              <a:buAutoNum type="arabicPeriod"/>
            </a:pPr>
            <a:r>
              <a:rPr lang="en-US" b="1" dirty="0">
                <a:latin typeface="Times New Roman" panose="02020603050405020304" pitchFamily="18" charset="0"/>
                <a:cs typeface="Times New Roman" panose="02020603050405020304" pitchFamily="18" charset="0"/>
              </a:rPr>
              <a:t> Specify the HMM Parameters</a:t>
            </a:r>
            <a:endParaRPr lang="en-US" dirty="0">
              <a:latin typeface="Times New Roman" panose="02020603050405020304" pitchFamily="18" charset="0"/>
              <a:cs typeface="Times New Roman" panose="02020603050405020304" pitchFamily="18" charset="0"/>
            </a:endParaRPr>
          </a:p>
          <a:p>
            <a:pPr algn="just">
              <a:buFont typeface="+mj-lt"/>
              <a:buAutoNum type="arabicPeriod"/>
            </a:pPr>
            <a:r>
              <a:rPr lang="en-US" b="1" dirty="0">
                <a:latin typeface="Times New Roman" panose="02020603050405020304" pitchFamily="18" charset="0"/>
                <a:cs typeface="Times New Roman" panose="02020603050405020304" pitchFamily="18" charset="0"/>
              </a:rPr>
              <a:t> Collect Data</a:t>
            </a:r>
            <a:endParaRPr lang="en-US" dirty="0">
              <a:latin typeface="Times New Roman" panose="02020603050405020304" pitchFamily="18" charset="0"/>
              <a:cs typeface="Times New Roman" panose="02020603050405020304" pitchFamily="18" charset="0"/>
            </a:endParaRPr>
          </a:p>
          <a:p>
            <a:pPr algn="just">
              <a:buFont typeface="+mj-lt"/>
              <a:buAutoNum type="arabicPeriod"/>
            </a:pPr>
            <a:r>
              <a:rPr lang="en-US" b="1" dirty="0">
                <a:latin typeface="Times New Roman" panose="02020603050405020304" pitchFamily="18" charset="0"/>
                <a:cs typeface="Times New Roman" panose="02020603050405020304" pitchFamily="18" charset="0"/>
              </a:rPr>
              <a:t> Train the HMM</a:t>
            </a:r>
            <a:r>
              <a:rPr lang="en-US" dirty="0">
                <a:latin typeface="Times New Roman" panose="02020603050405020304" pitchFamily="18" charset="0"/>
                <a:cs typeface="Times New Roman" panose="02020603050405020304" pitchFamily="18" charset="0"/>
              </a:rPr>
              <a:t>: Use algorithms like Baum-Welch to estimate the transition and emission probabilities from your data.</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8842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CA587-F5A4-0C20-5A22-D0FB4FA4A6A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Implementing Hidden Markov Models (HMMs) for Problem Solving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598CD5-B589-5F73-61C4-C514DAA2E2B7}"/>
              </a:ext>
            </a:extLst>
          </p:cNvPr>
          <p:cNvSpPr>
            <a:spLocks noGrp="1"/>
          </p:cNvSpPr>
          <p:nvPr>
            <p:ph idx="1"/>
          </p:nvPr>
        </p:nvSpPr>
        <p:spPr/>
        <p:txBody>
          <a:bodyPr>
            <a:noAutofit/>
          </a:bodyPr>
          <a:lstStyle/>
          <a:p>
            <a:pPr marL="0" indent="0" algn="just">
              <a:buNone/>
            </a:pPr>
            <a:r>
              <a:rPr lang="en-US" b="1" dirty="0">
                <a:latin typeface="Times New Roman" panose="02020603050405020304" pitchFamily="18" charset="0"/>
                <a:cs typeface="Times New Roman" panose="02020603050405020304" pitchFamily="18" charset="0"/>
              </a:rPr>
              <a:t>Steps for Implementing HMMs</a:t>
            </a:r>
          </a:p>
          <a:p>
            <a:pPr algn="just">
              <a:buFont typeface="+mj-lt"/>
              <a:buAutoNum type="arabicPeriod"/>
            </a:pPr>
            <a:r>
              <a:rPr lang="en-US" b="1" dirty="0">
                <a:latin typeface="Times New Roman" panose="02020603050405020304" pitchFamily="18" charset="0"/>
                <a:cs typeface="Times New Roman" panose="02020603050405020304" pitchFamily="18" charset="0"/>
              </a:rPr>
              <a:t> Define the Problem</a:t>
            </a:r>
            <a:endParaRPr lang="en-US" dirty="0">
              <a:latin typeface="Times New Roman" panose="02020603050405020304" pitchFamily="18" charset="0"/>
              <a:cs typeface="Times New Roman" panose="02020603050405020304" pitchFamily="18" charset="0"/>
            </a:endParaRPr>
          </a:p>
          <a:p>
            <a:pPr algn="just">
              <a:buFont typeface="+mj-lt"/>
              <a:buAutoNum type="arabicPeriod"/>
            </a:pPr>
            <a:r>
              <a:rPr lang="en-US" b="1" dirty="0">
                <a:latin typeface="Times New Roman" panose="02020603050405020304" pitchFamily="18" charset="0"/>
                <a:cs typeface="Times New Roman" panose="02020603050405020304" pitchFamily="18" charset="0"/>
              </a:rPr>
              <a:t> Specify the HMM Parameters</a:t>
            </a:r>
            <a:endParaRPr lang="en-US" dirty="0">
              <a:latin typeface="Times New Roman" panose="02020603050405020304" pitchFamily="18" charset="0"/>
              <a:cs typeface="Times New Roman" panose="02020603050405020304" pitchFamily="18" charset="0"/>
            </a:endParaRPr>
          </a:p>
          <a:p>
            <a:pPr algn="just">
              <a:buFont typeface="+mj-lt"/>
              <a:buAutoNum type="arabicPeriod"/>
            </a:pPr>
            <a:r>
              <a:rPr lang="en-US" b="1" dirty="0">
                <a:latin typeface="Times New Roman" panose="02020603050405020304" pitchFamily="18" charset="0"/>
                <a:cs typeface="Times New Roman" panose="02020603050405020304" pitchFamily="18" charset="0"/>
              </a:rPr>
              <a:t> Collect Data</a:t>
            </a:r>
            <a:endParaRPr lang="en-US" dirty="0">
              <a:latin typeface="Times New Roman" panose="02020603050405020304" pitchFamily="18" charset="0"/>
              <a:cs typeface="Times New Roman" panose="02020603050405020304" pitchFamily="18" charset="0"/>
            </a:endParaRPr>
          </a:p>
          <a:p>
            <a:pPr algn="just">
              <a:buFont typeface="+mj-lt"/>
              <a:buAutoNum type="arabicPeriod"/>
            </a:pPr>
            <a:r>
              <a:rPr lang="en-US" b="1" dirty="0">
                <a:latin typeface="Times New Roman" panose="02020603050405020304" pitchFamily="18" charset="0"/>
                <a:cs typeface="Times New Roman" panose="02020603050405020304" pitchFamily="18" charset="0"/>
              </a:rPr>
              <a:t> Train the HMM</a:t>
            </a:r>
            <a:endParaRPr lang="en-US" dirty="0">
              <a:latin typeface="Times New Roman" panose="02020603050405020304" pitchFamily="18" charset="0"/>
              <a:cs typeface="Times New Roman" panose="02020603050405020304" pitchFamily="18" charset="0"/>
            </a:endParaRPr>
          </a:p>
          <a:p>
            <a:pPr algn="just">
              <a:buFont typeface="+mj-lt"/>
              <a:buAutoNum type="arabicPeriod"/>
            </a:pPr>
            <a:r>
              <a:rPr lang="en-US" b="1" dirty="0">
                <a:latin typeface="Times New Roman" panose="02020603050405020304" pitchFamily="18" charset="0"/>
                <a:cs typeface="Times New Roman" panose="02020603050405020304" pitchFamily="18" charset="0"/>
              </a:rPr>
              <a:t> Use the HMM</a:t>
            </a:r>
            <a:r>
              <a:rPr lang="en-US" dirty="0">
                <a:latin typeface="Times New Roman" panose="02020603050405020304" pitchFamily="18" charset="0"/>
                <a:cs typeface="Times New Roman" panose="02020603050405020304" pitchFamily="18" charset="0"/>
              </a:rPr>
              <a:t>:</a:t>
            </a:r>
          </a:p>
          <a:p>
            <a:pPr marL="1028700" lvl="1" indent="-571500" algn="just">
              <a:buFont typeface="+mj-lt"/>
              <a:buAutoNum type="romanUcPeriod"/>
            </a:pPr>
            <a:r>
              <a:rPr lang="en-US" sz="2800" b="1" dirty="0">
                <a:latin typeface="Times New Roman" panose="02020603050405020304" pitchFamily="18" charset="0"/>
                <a:cs typeface="Times New Roman" panose="02020603050405020304" pitchFamily="18" charset="0"/>
              </a:rPr>
              <a:t>Prediction</a:t>
            </a:r>
            <a:r>
              <a:rPr lang="en-US" sz="2800" dirty="0">
                <a:latin typeface="Times New Roman" panose="02020603050405020304" pitchFamily="18" charset="0"/>
                <a:cs typeface="Times New Roman" panose="02020603050405020304" pitchFamily="18" charset="0"/>
              </a:rPr>
              <a:t>: Use the Viterbi algorithm to find the most likely sequence of hidden states for a given sequence of observations.</a:t>
            </a:r>
          </a:p>
          <a:p>
            <a:pPr marL="1028700" lvl="1" indent="-571500" algn="just">
              <a:buFont typeface="+mj-lt"/>
              <a:buAutoNum type="romanUcPeriod"/>
            </a:pPr>
            <a:r>
              <a:rPr lang="en-US" sz="2800" b="1" dirty="0">
                <a:latin typeface="Times New Roman" panose="02020603050405020304" pitchFamily="18" charset="0"/>
                <a:cs typeface="Times New Roman" panose="02020603050405020304" pitchFamily="18" charset="0"/>
              </a:rPr>
              <a:t>Evaluation</a:t>
            </a:r>
            <a:r>
              <a:rPr lang="en-US" sz="2800" dirty="0">
                <a:latin typeface="Times New Roman" panose="02020603050405020304" pitchFamily="18" charset="0"/>
                <a:cs typeface="Times New Roman" panose="02020603050405020304" pitchFamily="18" charset="0"/>
              </a:rPr>
              <a:t>: Use the Forward algorithm to calculate the probability of a sequence of observations.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586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86C3-6CD3-BF45-3926-8483CE41906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Example : Gene Prediction</a:t>
            </a:r>
          </a:p>
        </p:txBody>
      </p:sp>
      <p:sp>
        <p:nvSpPr>
          <p:cNvPr id="3" name="Content Placeholder 2">
            <a:extLst>
              <a:ext uri="{FF2B5EF4-FFF2-40B4-BE49-F238E27FC236}">
                <a16:creationId xmlns:a16="http://schemas.microsoft.com/office/drawing/2014/main" id="{DA4F4B83-7E32-E26B-EC8C-CEFF3C5C1B47}"/>
              </a:ext>
            </a:extLst>
          </p:cNvPr>
          <p:cNvSpPr>
            <a:spLocks noGrp="1"/>
          </p:cNvSpPr>
          <p:nvPr>
            <p:ph idx="1"/>
          </p:nvPr>
        </p:nvSpPr>
        <p:spPr/>
        <p:txBody>
          <a:bodyPr>
            <a:normAutofit/>
          </a:bodyPr>
          <a:lstStyle/>
          <a:p>
            <a:pPr marL="0" indent="0" algn="just">
              <a:buNone/>
            </a:pPr>
            <a:r>
              <a:rPr lang="en-IN" b="1" dirty="0">
                <a:latin typeface="Times New Roman" panose="02020603050405020304" pitchFamily="18" charset="0"/>
                <a:cs typeface="Times New Roman" panose="02020603050405020304" pitchFamily="18" charset="0"/>
              </a:rPr>
              <a:t>Problem</a:t>
            </a:r>
          </a:p>
          <a:p>
            <a:pPr algn="just"/>
            <a:r>
              <a:rPr lang="en-IN" dirty="0">
                <a:latin typeface="Times New Roman" panose="02020603050405020304" pitchFamily="18" charset="0"/>
                <a:cs typeface="Times New Roman" panose="02020603050405020304" pitchFamily="18" charset="0"/>
              </a:rPr>
              <a:t>Identify coding regions (genes) within a DNA sequence.</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6366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F2EB-119F-165E-6B2A-EE2D6D392EB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HMM Setup</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E4A2B7-8829-7581-5F23-7A47186A741E}"/>
              </a:ext>
            </a:extLst>
          </p:cNvPr>
          <p:cNvSpPr>
            <a:spLocks noGrp="1"/>
          </p:cNvSpPr>
          <p:nvPr>
            <p:ph idx="1"/>
          </p:nvPr>
        </p:nvSpPr>
        <p:spPr/>
        <p:txBody>
          <a:bodyPr>
            <a:noAutofit/>
          </a:bodyPr>
          <a:lstStyle/>
          <a:p>
            <a:pPr algn="just">
              <a:buFont typeface="+mj-lt"/>
              <a:buAutoNum type="arabicPeriod"/>
            </a:pPr>
            <a:r>
              <a:rPr lang="en-IN" b="1" dirty="0">
                <a:latin typeface="Times New Roman" panose="02020603050405020304" pitchFamily="18" charset="0"/>
                <a:cs typeface="Times New Roman" panose="02020603050405020304" pitchFamily="18" charset="0"/>
              </a:rPr>
              <a:t> States</a:t>
            </a:r>
            <a:r>
              <a:rPr lang="en-IN" dirty="0">
                <a:latin typeface="Times New Roman" panose="02020603050405020304" pitchFamily="18" charset="0"/>
                <a:cs typeface="Times New Roman" panose="02020603050405020304" pitchFamily="18" charset="0"/>
              </a:rPr>
              <a:t>:</a:t>
            </a:r>
          </a:p>
          <a:p>
            <a:pPr marL="1028700" lvl="1" indent="-571500" algn="just">
              <a:buFont typeface="+mj-lt"/>
              <a:buAutoNum type="romanUcPeriod"/>
            </a:pPr>
            <a:r>
              <a:rPr lang="en-IN" sz="2800" b="1" dirty="0">
                <a:latin typeface="Times New Roman" panose="02020603050405020304" pitchFamily="18" charset="0"/>
                <a:cs typeface="Times New Roman" panose="02020603050405020304" pitchFamily="18" charset="0"/>
              </a:rPr>
              <a:t>Exon</a:t>
            </a:r>
            <a:r>
              <a:rPr lang="en-IN" sz="2800" dirty="0">
                <a:latin typeface="Times New Roman" panose="02020603050405020304" pitchFamily="18" charset="0"/>
                <a:cs typeface="Times New Roman" panose="02020603050405020304" pitchFamily="18" charset="0"/>
              </a:rPr>
              <a:t> (coding region)</a:t>
            </a:r>
          </a:p>
          <a:p>
            <a:pPr marL="1028700" lvl="1" indent="-571500" algn="just">
              <a:buFont typeface="+mj-lt"/>
              <a:buAutoNum type="romanUcPeriod"/>
            </a:pPr>
            <a:r>
              <a:rPr lang="en-IN" sz="2800" b="1" dirty="0">
                <a:latin typeface="Times New Roman" panose="02020603050405020304" pitchFamily="18" charset="0"/>
                <a:cs typeface="Times New Roman" panose="02020603050405020304" pitchFamily="18" charset="0"/>
              </a:rPr>
              <a:t>Intron</a:t>
            </a:r>
            <a:r>
              <a:rPr lang="en-IN" sz="2800" dirty="0">
                <a:latin typeface="Times New Roman" panose="02020603050405020304" pitchFamily="18" charset="0"/>
                <a:cs typeface="Times New Roman" panose="02020603050405020304" pitchFamily="18" charset="0"/>
              </a:rPr>
              <a:t> (non-coding region)</a:t>
            </a:r>
          </a:p>
          <a:p>
            <a:pPr marL="1028700" lvl="1" indent="-571500" algn="just">
              <a:buFont typeface="+mj-lt"/>
              <a:buAutoNum type="romanUcPeriod"/>
            </a:pPr>
            <a:r>
              <a:rPr lang="en-IN" sz="2800" b="1" dirty="0">
                <a:latin typeface="Times New Roman" panose="02020603050405020304" pitchFamily="18" charset="0"/>
                <a:cs typeface="Times New Roman" panose="02020603050405020304" pitchFamily="18" charset="0"/>
              </a:rPr>
              <a:t>Intergenic</a:t>
            </a:r>
            <a:r>
              <a:rPr lang="en-IN" sz="2800" dirty="0">
                <a:latin typeface="Times New Roman" panose="02020603050405020304" pitchFamily="18" charset="0"/>
                <a:cs typeface="Times New Roman" panose="02020603050405020304" pitchFamily="18" charset="0"/>
              </a:rPr>
              <a:t> (region between genes)</a:t>
            </a:r>
          </a:p>
          <a:p>
            <a:pPr marL="742950" lvl="1" indent="-285750" algn="just">
              <a:buFont typeface="+mj-lt"/>
              <a:buAutoNum type="romanUcPeriod"/>
            </a:pPr>
            <a:endParaRPr lang="en-IN" sz="2800" dirty="0">
              <a:latin typeface="Times New Roman" panose="02020603050405020304" pitchFamily="18" charset="0"/>
              <a:cs typeface="Times New Roman" panose="02020603050405020304" pitchFamily="18" charset="0"/>
            </a:endParaRPr>
          </a:p>
          <a:p>
            <a:pPr algn="just">
              <a:buFont typeface="+mj-lt"/>
              <a:buAutoNum type="arabicPeriod"/>
            </a:pPr>
            <a:r>
              <a:rPr lang="en-IN" b="1" dirty="0">
                <a:latin typeface="Times New Roman" panose="02020603050405020304" pitchFamily="18" charset="0"/>
                <a:cs typeface="Times New Roman" panose="02020603050405020304" pitchFamily="18" charset="0"/>
              </a:rPr>
              <a:t> Observations</a:t>
            </a:r>
            <a:r>
              <a:rPr lang="en-IN" dirty="0">
                <a:latin typeface="Times New Roman" panose="02020603050405020304" pitchFamily="18" charset="0"/>
                <a:cs typeface="Times New Roman" panose="02020603050405020304" pitchFamily="18" charset="0"/>
              </a:rPr>
              <a:t>:</a:t>
            </a:r>
          </a:p>
          <a:p>
            <a:pPr marL="1028700" lvl="1" indent="-571500" algn="just">
              <a:buFont typeface="+mj-lt"/>
              <a:buAutoNum type="romanUcPeriod"/>
            </a:pPr>
            <a:r>
              <a:rPr lang="en-IN" sz="2800" dirty="0">
                <a:latin typeface="Times New Roman" panose="02020603050405020304" pitchFamily="18" charset="0"/>
                <a:cs typeface="Times New Roman" panose="02020603050405020304" pitchFamily="18" charset="0"/>
              </a:rPr>
              <a:t>Nucleotide bases (A, T, C, G)</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6149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78C3-DDFF-F129-F4CD-7A9211C3DF1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HMM Setup</a:t>
            </a:r>
            <a:endParaRPr lang="en-IN" dirty="0"/>
          </a:p>
        </p:txBody>
      </p:sp>
      <p:sp>
        <p:nvSpPr>
          <p:cNvPr id="3" name="Content Placeholder 2">
            <a:extLst>
              <a:ext uri="{FF2B5EF4-FFF2-40B4-BE49-F238E27FC236}">
                <a16:creationId xmlns:a16="http://schemas.microsoft.com/office/drawing/2014/main" id="{D97F4A6B-21D2-1447-5B4A-4E926B799F17}"/>
              </a:ext>
            </a:extLst>
          </p:cNvPr>
          <p:cNvSpPr>
            <a:spLocks noGrp="1"/>
          </p:cNvSpPr>
          <p:nvPr>
            <p:ph idx="1"/>
          </p:nvPr>
        </p:nvSpPr>
        <p:spPr/>
        <p:txBody>
          <a:bodyPr>
            <a:normAutofit lnSpcReduction="10000"/>
          </a:bodyPr>
          <a:lstStyle/>
          <a:p>
            <a:pPr marL="0" indent="0" algn="just">
              <a:buNone/>
            </a:pPr>
            <a:r>
              <a:rPr lang="en-IN" b="1" dirty="0">
                <a:latin typeface="Times New Roman" panose="02020603050405020304" pitchFamily="18" charset="0"/>
                <a:cs typeface="Times New Roman" panose="02020603050405020304" pitchFamily="18" charset="0"/>
              </a:rPr>
              <a:t>3. Transition Probabilities</a:t>
            </a:r>
            <a:r>
              <a:rPr lang="en-IN" dirty="0">
                <a:latin typeface="Times New Roman" panose="02020603050405020304" pitchFamily="18" charset="0"/>
                <a:cs typeface="Times New Roman" panose="02020603050405020304" pitchFamily="18" charset="0"/>
              </a:rPr>
              <a:t>:</a:t>
            </a:r>
          </a:p>
          <a:p>
            <a:pPr marL="1028700" lvl="1" indent="-571500" algn="just">
              <a:buFont typeface="+mj-lt"/>
              <a:buAutoNum type="romanUcPeriod"/>
            </a:pPr>
            <a:r>
              <a:rPr lang="en-IN" sz="2800" dirty="0">
                <a:latin typeface="Times New Roman" panose="02020603050405020304" pitchFamily="18" charset="0"/>
                <a:cs typeface="Times New Roman" panose="02020603050405020304" pitchFamily="18" charset="0"/>
              </a:rPr>
              <a:t>High probability to stay within the same region (e.g., Exon to Exon)</a:t>
            </a:r>
          </a:p>
          <a:p>
            <a:pPr marL="1028700" lvl="1" indent="-571500" algn="just">
              <a:buFont typeface="+mj-lt"/>
              <a:buAutoNum type="romanUcPeriod"/>
            </a:pPr>
            <a:r>
              <a:rPr lang="en-IN" sz="2800" dirty="0">
                <a:latin typeface="Times New Roman" panose="02020603050405020304" pitchFamily="18" charset="0"/>
                <a:cs typeface="Times New Roman" panose="02020603050405020304" pitchFamily="18" charset="0"/>
              </a:rPr>
              <a:t>Transition probabilities between different regions (e.g., Exon to Intron)</a:t>
            </a:r>
          </a:p>
          <a:p>
            <a:pPr marL="0" indent="0" algn="just">
              <a:buNone/>
            </a:pPr>
            <a:r>
              <a:rPr lang="en-IN" b="1" dirty="0">
                <a:latin typeface="Times New Roman" panose="02020603050405020304" pitchFamily="18" charset="0"/>
                <a:cs typeface="Times New Roman" panose="02020603050405020304" pitchFamily="18" charset="0"/>
              </a:rPr>
              <a:t>4. Emission Probabilities</a:t>
            </a:r>
            <a:r>
              <a:rPr lang="en-IN" dirty="0">
                <a:latin typeface="Times New Roman" panose="02020603050405020304" pitchFamily="18" charset="0"/>
                <a:cs typeface="Times New Roman" panose="02020603050405020304" pitchFamily="18" charset="0"/>
              </a:rPr>
              <a:t>:</a:t>
            </a:r>
          </a:p>
          <a:p>
            <a:pPr marL="1028700" lvl="1" indent="-571500" algn="just">
              <a:buFont typeface="+mj-lt"/>
              <a:buAutoNum type="romanUcPeriod"/>
            </a:pPr>
            <a:r>
              <a:rPr lang="en-IN" sz="2800" dirty="0">
                <a:latin typeface="Times New Roman" panose="02020603050405020304" pitchFamily="18" charset="0"/>
                <a:cs typeface="Times New Roman" panose="02020603050405020304" pitchFamily="18" charset="0"/>
              </a:rPr>
              <a:t>Probability of observing each nucleotide in each region (e.g., A in Exon, T in Intron)</a:t>
            </a:r>
          </a:p>
          <a:p>
            <a:pPr marL="0" indent="0" algn="just">
              <a:buNone/>
            </a:pPr>
            <a:r>
              <a:rPr lang="en-IN" b="1" dirty="0">
                <a:latin typeface="Times New Roman" panose="02020603050405020304" pitchFamily="18" charset="0"/>
                <a:cs typeface="Times New Roman" panose="02020603050405020304" pitchFamily="18" charset="0"/>
              </a:rPr>
              <a:t>5. Initial Probabilities</a:t>
            </a:r>
            <a:r>
              <a:rPr lang="en-IN" dirty="0">
                <a:latin typeface="Times New Roman" panose="02020603050405020304" pitchFamily="18" charset="0"/>
                <a:cs typeface="Times New Roman" panose="02020603050405020304" pitchFamily="18" charset="0"/>
              </a:rPr>
              <a:t>:</a:t>
            </a:r>
          </a:p>
          <a:p>
            <a:pPr marL="1028700" lvl="1" indent="-571500" algn="just">
              <a:buFont typeface="+mj-lt"/>
              <a:buAutoNum type="romanUcPeriod"/>
            </a:pPr>
            <a:r>
              <a:rPr lang="en-IN" sz="2800" dirty="0">
                <a:latin typeface="Times New Roman" panose="02020603050405020304" pitchFamily="18" charset="0"/>
                <a:cs typeface="Times New Roman" panose="02020603050405020304" pitchFamily="18" charset="0"/>
              </a:rPr>
              <a:t>Probabilities of starting in each state</a:t>
            </a:r>
          </a:p>
          <a:p>
            <a:pPr algn="just"/>
            <a:endParaRPr lang="en-IN" dirty="0"/>
          </a:p>
        </p:txBody>
      </p:sp>
    </p:spTree>
    <p:extLst>
      <p:ext uri="{BB962C8B-B14F-4D97-AF65-F5344CB8AC3E}">
        <p14:creationId xmlns:p14="http://schemas.microsoft.com/office/powerpoint/2010/main" val="355514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62527-1CD1-DACE-F250-5F000568FB4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Steps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7EA55B-F6E7-4557-D202-8B973A162D7A}"/>
              </a:ext>
            </a:extLst>
          </p:cNvPr>
          <p:cNvSpPr>
            <a:spLocks noGrp="1"/>
          </p:cNvSpPr>
          <p:nvPr>
            <p:ph idx="1"/>
          </p:nvPr>
        </p:nvSpPr>
        <p:spPr/>
        <p:txBody>
          <a:bodyPr/>
          <a:lstStyle/>
          <a:p>
            <a:pPr algn="just">
              <a:buFont typeface="+mj-lt"/>
              <a:buAutoNum type="arabicPeriod"/>
            </a:pPr>
            <a:r>
              <a:rPr lang="en-IN" b="1" dirty="0">
                <a:latin typeface="Times New Roman" panose="02020603050405020304" pitchFamily="18" charset="0"/>
                <a:cs typeface="Times New Roman" panose="02020603050405020304" pitchFamily="18" charset="0"/>
              </a:rPr>
              <a:t> Collect Data</a:t>
            </a:r>
            <a:r>
              <a:rPr lang="en-IN" dirty="0">
                <a:latin typeface="Times New Roman" panose="02020603050405020304" pitchFamily="18" charset="0"/>
                <a:cs typeface="Times New Roman" panose="02020603050405020304" pitchFamily="18" charset="0"/>
              </a:rPr>
              <a:t>: Obtain annotated DNA sequences with known gene regions.</a:t>
            </a:r>
          </a:p>
          <a:p>
            <a:pPr algn="just">
              <a:buFont typeface="+mj-lt"/>
              <a:buAutoNum type="arabicPeriod"/>
            </a:pPr>
            <a:r>
              <a:rPr lang="en-IN" b="1" dirty="0">
                <a:latin typeface="Times New Roman" panose="02020603050405020304" pitchFamily="18" charset="0"/>
                <a:cs typeface="Times New Roman" panose="02020603050405020304" pitchFamily="18" charset="0"/>
              </a:rPr>
              <a:t> Estimate Parameters</a:t>
            </a:r>
            <a:r>
              <a:rPr lang="en-IN" dirty="0">
                <a:latin typeface="Times New Roman" panose="02020603050405020304" pitchFamily="18" charset="0"/>
                <a:cs typeface="Times New Roman" panose="02020603050405020304" pitchFamily="18" charset="0"/>
              </a:rPr>
              <a:t>: Use training sequences to estimate transition and emission probabilities (e.g., using the Baum-Welch algorithm).</a:t>
            </a:r>
          </a:p>
          <a:p>
            <a:pPr algn="just">
              <a:buFont typeface="+mj-lt"/>
              <a:buAutoNum type="arabicPeriod"/>
            </a:pPr>
            <a:r>
              <a:rPr lang="en-IN" b="1" dirty="0">
                <a:latin typeface="Times New Roman" panose="02020603050405020304" pitchFamily="18" charset="0"/>
                <a:cs typeface="Times New Roman" panose="02020603050405020304" pitchFamily="18" charset="0"/>
              </a:rPr>
              <a:t> Predict Genes</a:t>
            </a:r>
            <a:r>
              <a:rPr lang="en-IN" dirty="0">
                <a:latin typeface="Times New Roman" panose="02020603050405020304" pitchFamily="18" charset="0"/>
                <a:cs typeface="Times New Roman" panose="02020603050405020304" pitchFamily="18" charset="0"/>
              </a:rPr>
              <a:t>: Use the trained HMM to predict gene locations in new DNA sequences (e.g., using the Viterbi algorithm).</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3392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8834F-E599-A777-4AC0-AD006C2704E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B9042E-B19A-C1BA-0670-C2CD0F22A3F5}"/>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HMMs are a powerful tool in bioinformatics for modeling and analyzing biological sequences. They help in understanding the underlying hidden processes, such as gene structure and protein secondary structure, by making educated guesses based on observable data. By defining states, observations, and probabilities, and using algorithms like Viterbi and Baum-Welch, HMMs enable researchers to solve complex biological problems effectively.</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3322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D998-DE2E-68A1-1BF7-0715D34189A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Example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0E6B61-9B5A-35E9-A7B7-2086D6377869}"/>
              </a:ext>
            </a:extLst>
          </p:cNvPr>
          <p:cNvSpPr>
            <a:spLocks noGrp="1"/>
          </p:cNvSpPr>
          <p:nvPr>
            <p:ph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Weather Forecasting</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Consider a simple weather system with three states: sunny, cloudy, and rainy. The probability of tomorrow's weather depends only on today's weather. If today is sunny, there might be a 80% chance it will be sunny again tomorrow, a 5% chance it will be cloudy, and a 15% chance it will rain.</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Random Walk: </a:t>
            </a:r>
            <a:r>
              <a:rPr lang="en-US" dirty="0">
                <a:latin typeface="Times New Roman" panose="02020603050405020304" pitchFamily="18" charset="0"/>
                <a:cs typeface="Times New Roman" panose="02020603050405020304" pitchFamily="18" charset="0"/>
              </a:rPr>
              <a:t>Consider a simple random walk along a line. You start at position 0 and can move left or right with equal probability at each step. The position you will be in after the next step depends only on your current position, not on how you reached that position. If you're at position 3, the probability of moving to position 4 or position 2 in the next step is the same, regardless of how many steps it took to get to position 3. This illustrates the Markov property as well.</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204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1282C-58BC-F10D-46DD-B743BA5B9142}"/>
              </a:ext>
            </a:extLst>
          </p:cNvPr>
          <p:cNvSpPr>
            <a:spLocks noGrp="1"/>
          </p:cNvSpPr>
          <p:nvPr>
            <p:ph type="title"/>
          </p:nvPr>
        </p:nvSpPr>
        <p:spPr>
          <a:xfrm>
            <a:off x="838200" y="2563795"/>
            <a:ext cx="10515600" cy="1325563"/>
          </a:xfrm>
        </p:spPr>
        <p:txBody>
          <a:bodyPr/>
          <a:lstStyle/>
          <a:p>
            <a:pPr algn="just"/>
            <a:r>
              <a:rPr lang="en-IN" b="1"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4118655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86D9066-E1FB-67CB-3A1D-22B961853D5D}"/>
              </a:ext>
            </a:extLst>
          </p:cNvPr>
          <p:cNvPicPr>
            <a:picLocks noChangeAspect="1"/>
          </p:cNvPicPr>
          <p:nvPr/>
        </p:nvPicPr>
        <p:blipFill>
          <a:blip r:embed="rId2"/>
          <a:stretch>
            <a:fillRect/>
          </a:stretch>
        </p:blipFill>
        <p:spPr>
          <a:xfrm>
            <a:off x="266070" y="1704875"/>
            <a:ext cx="7542290" cy="4788000"/>
          </a:xfrm>
          <a:prstGeom prst="rect">
            <a:avLst/>
          </a:prstGeom>
        </p:spPr>
      </p:pic>
      <p:sp>
        <p:nvSpPr>
          <p:cNvPr id="8" name="Title 7">
            <a:extLst>
              <a:ext uri="{FF2B5EF4-FFF2-40B4-BE49-F238E27FC236}">
                <a16:creationId xmlns:a16="http://schemas.microsoft.com/office/drawing/2014/main" id="{7FE5A2F1-6760-5F0D-9417-51D37520D7C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Example of a Markov Model</a:t>
            </a:r>
          </a:p>
        </p:txBody>
      </p:sp>
      <p:graphicFrame>
        <p:nvGraphicFramePr>
          <p:cNvPr id="9" name="Table 8">
            <a:extLst>
              <a:ext uri="{FF2B5EF4-FFF2-40B4-BE49-F238E27FC236}">
                <a16:creationId xmlns:a16="http://schemas.microsoft.com/office/drawing/2014/main" id="{F4F76D5D-3F9A-FC7C-654D-3448BE9F3206}"/>
              </a:ext>
            </a:extLst>
          </p:cNvPr>
          <p:cNvGraphicFramePr>
            <a:graphicFrameLocks noGrp="1"/>
          </p:cNvGraphicFramePr>
          <p:nvPr>
            <p:extLst>
              <p:ext uri="{D42A27DB-BD31-4B8C-83A1-F6EECF244321}">
                <p14:modId xmlns:p14="http://schemas.microsoft.com/office/powerpoint/2010/main" val="2172011813"/>
              </p:ext>
            </p:extLst>
          </p:nvPr>
        </p:nvGraphicFramePr>
        <p:xfrm>
          <a:off x="8003569" y="1171254"/>
          <a:ext cx="4188428" cy="5414481"/>
        </p:xfrm>
        <a:graphic>
          <a:graphicData uri="http://schemas.openxmlformats.org/drawingml/2006/table">
            <a:tbl>
              <a:tblPr firstRow="1" bandRow="1">
                <a:tableStyleId>{5C22544A-7EE6-4342-B048-85BDC9FD1C3A}</a:tableStyleId>
              </a:tblPr>
              <a:tblGrid>
                <a:gridCol w="1068512">
                  <a:extLst>
                    <a:ext uri="{9D8B030D-6E8A-4147-A177-3AD203B41FA5}">
                      <a16:colId xmlns:a16="http://schemas.microsoft.com/office/drawing/2014/main" val="1074659437"/>
                    </a:ext>
                  </a:extLst>
                </a:gridCol>
                <a:gridCol w="1025702">
                  <a:extLst>
                    <a:ext uri="{9D8B030D-6E8A-4147-A177-3AD203B41FA5}">
                      <a16:colId xmlns:a16="http://schemas.microsoft.com/office/drawing/2014/main" val="1742409423"/>
                    </a:ext>
                  </a:extLst>
                </a:gridCol>
                <a:gridCol w="1047107">
                  <a:extLst>
                    <a:ext uri="{9D8B030D-6E8A-4147-A177-3AD203B41FA5}">
                      <a16:colId xmlns:a16="http://schemas.microsoft.com/office/drawing/2014/main" val="1162252023"/>
                    </a:ext>
                  </a:extLst>
                </a:gridCol>
                <a:gridCol w="1047107">
                  <a:extLst>
                    <a:ext uri="{9D8B030D-6E8A-4147-A177-3AD203B41FA5}">
                      <a16:colId xmlns:a16="http://schemas.microsoft.com/office/drawing/2014/main" val="480681024"/>
                    </a:ext>
                  </a:extLst>
                </a:gridCol>
              </a:tblGrid>
              <a:tr h="7774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Today’s weather</a:t>
                      </a:r>
                    </a:p>
                  </a:txBody>
                  <a:tcPr/>
                </a:tc>
                <a:tc gridSpan="3">
                  <a:txBody>
                    <a:bodyPr/>
                    <a:lstStyle/>
                    <a:p>
                      <a:r>
                        <a:rPr lang="en-IN" sz="2000" dirty="0">
                          <a:latin typeface="Times New Roman" panose="02020603050405020304" pitchFamily="18" charset="0"/>
                          <a:cs typeface="Times New Roman" panose="02020603050405020304" pitchFamily="18" charset="0"/>
                        </a:rPr>
                        <a:t>       Tomorrow’s Weather</a:t>
                      </a:r>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658411369"/>
                  </a:ext>
                </a:extLst>
              </a:tr>
              <a:tr h="1165468">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1904186"/>
                  </a:ext>
                </a:extLst>
              </a:tr>
              <a:tr h="1232898">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pPr algn="ctr"/>
                      <a:endParaRPr lang="en-IN" sz="2400" dirty="0">
                        <a:latin typeface="Times New Roman" panose="02020603050405020304" pitchFamily="18" charset="0"/>
                        <a:cs typeface="Times New Roman" panose="02020603050405020304" pitchFamily="18" charset="0"/>
                      </a:endParaRPr>
                    </a:p>
                    <a:p>
                      <a:pPr algn="ctr"/>
                      <a:r>
                        <a:rPr lang="en-IN" sz="2400" dirty="0">
                          <a:latin typeface="Times New Roman" panose="02020603050405020304" pitchFamily="18" charset="0"/>
                          <a:cs typeface="Times New Roman" panose="02020603050405020304" pitchFamily="18" charset="0"/>
                        </a:rPr>
                        <a:t>0.8</a:t>
                      </a:r>
                    </a:p>
                  </a:txBody>
                  <a:tcPr/>
                </a:tc>
                <a:tc>
                  <a:txBody>
                    <a:bodyPr/>
                    <a:lstStyle/>
                    <a:p>
                      <a:pPr algn="ctr"/>
                      <a:endParaRPr lang="en-IN" sz="2400" dirty="0">
                        <a:latin typeface="Times New Roman" panose="02020603050405020304" pitchFamily="18" charset="0"/>
                        <a:cs typeface="Times New Roman" panose="02020603050405020304" pitchFamily="18" charset="0"/>
                      </a:endParaRPr>
                    </a:p>
                    <a:p>
                      <a:pPr algn="ctr"/>
                      <a:r>
                        <a:rPr lang="en-IN" sz="2400" dirty="0">
                          <a:latin typeface="Times New Roman" panose="02020603050405020304" pitchFamily="18" charset="0"/>
                          <a:cs typeface="Times New Roman" panose="02020603050405020304" pitchFamily="18" charset="0"/>
                        </a:rPr>
                        <a:t>0.05</a:t>
                      </a:r>
                    </a:p>
                  </a:txBody>
                  <a:tcPr/>
                </a:tc>
                <a:tc>
                  <a:txBody>
                    <a:bodyPr/>
                    <a:lstStyle/>
                    <a:p>
                      <a:pPr algn="ctr"/>
                      <a:endParaRPr lang="en-IN" sz="2400" dirty="0">
                        <a:latin typeface="Times New Roman" panose="02020603050405020304" pitchFamily="18" charset="0"/>
                        <a:cs typeface="Times New Roman" panose="02020603050405020304" pitchFamily="18" charset="0"/>
                      </a:endParaRPr>
                    </a:p>
                    <a:p>
                      <a:pPr algn="ctr"/>
                      <a:r>
                        <a:rPr lang="en-IN" sz="2400" dirty="0">
                          <a:latin typeface="Times New Roman" panose="02020603050405020304" pitchFamily="18" charset="0"/>
                          <a:cs typeface="Times New Roman" panose="02020603050405020304" pitchFamily="18" charset="0"/>
                        </a:rPr>
                        <a:t>0.15</a:t>
                      </a:r>
                    </a:p>
                  </a:txBody>
                  <a:tcPr/>
                </a:tc>
                <a:extLst>
                  <a:ext uri="{0D108BD9-81ED-4DB2-BD59-A6C34878D82A}">
                    <a16:rowId xmlns:a16="http://schemas.microsoft.com/office/drawing/2014/main" val="4124387347"/>
                  </a:ext>
                </a:extLst>
              </a:tr>
              <a:tr h="1160980">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pPr algn="ctr"/>
                      <a:endParaRPr lang="en-IN" sz="2400" dirty="0">
                        <a:latin typeface="Times New Roman" panose="02020603050405020304" pitchFamily="18" charset="0"/>
                        <a:cs typeface="Times New Roman" panose="02020603050405020304" pitchFamily="18" charset="0"/>
                      </a:endParaRPr>
                    </a:p>
                    <a:p>
                      <a:pPr algn="ctr"/>
                      <a:r>
                        <a:rPr lang="en-IN" sz="2400" dirty="0">
                          <a:latin typeface="Times New Roman" panose="02020603050405020304" pitchFamily="18" charset="0"/>
                          <a:cs typeface="Times New Roman" panose="02020603050405020304" pitchFamily="18" charset="0"/>
                        </a:rPr>
                        <a:t> 0.75</a:t>
                      </a:r>
                    </a:p>
                  </a:txBody>
                  <a:tcPr/>
                </a:tc>
                <a:tc>
                  <a:txBody>
                    <a:bodyPr/>
                    <a:lstStyle/>
                    <a:p>
                      <a:pPr algn="ctr"/>
                      <a:endParaRPr lang="en-IN" sz="2400" dirty="0">
                        <a:latin typeface="Times New Roman" panose="02020603050405020304" pitchFamily="18" charset="0"/>
                        <a:cs typeface="Times New Roman" panose="02020603050405020304" pitchFamily="18" charset="0"/>
                      </a:endParaRPr>
                    </a:p>
                    <a:p>
                      <a:pPr algn="ctr"/>
                      <a:r>
                        <a:rPr lang="en-IN" sz="2400" dirty="0">
                          <a:latin typeface="Times New Roman" panose="02020603050405020304" pitchFamily="18" charset="0"/>
                          <a:cs typeface="Times New Roman" panose="02020603050405020304" pitchFamily="18" charset="0"/>
                        </a:rPr>
                        <a:t>0.2</a:t>
                      </a:r>
                    </a:p>
                  </a:txBody>
                  <a:tcPr/>
                </a:tc>
                <a:tc>
                  <a:txBody>
                    <a:bodyPr/>
                    <a:lstStyle/>
                    <a:p>
                      <a:pPr algn="ctr"/>
                      <a:endParaRPr lang="en-IN" sz="2400" dirty="0">
                        <a:latin typeface="Times New Roman" panose="02020603050405020304" pitchFamily="18" charset="0"/>
                        <a:cs typeface="Times New Roman" panose="02020603050405020304" pitchFamily="18" charset="0"/>
                      </a:endParaRPr>
                    </a:p>
                    <a:p>
                      <a:pPr algn="ctr"/>
                      <a:r>
                        <a:rPr lang="en-IN" sz="2400" dirty="0">
                          <a:latin typeface="Times New Roman" panose="02020603050405020304" pitchFamily="18" charset="0"/>
                          <a:cs typeface="Times New Roman" panose="02020603050405020304" pitchFamily="18" charset="0"/>
                        </a:rPr>
                        <a:t>0.05</a:t>
                      </a:r>
                    </a:p>
                  </a:txBody>
                  <a:tcPr/>
                </a:tc>
                <a:extLst>
                  <a:ext uri="{0D108BD9-81ED-4DB2-BD59-A6C34878D82A}">
                    <a16:rowId xmlns:a16="http://schemas.microsoft.com/office/drawing/2014/main" val="2947380173"/>
                  </a:ext>
                </a:extLst>
              </a:tr>
              <a:tr h="1077650">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pPr algn="ctr"/>
                      <a:endParaRPr lang="en-IN" sz="2400" dirty="0">
                        <a:latin typeface="Times New Roman" panose="02020603050405020304" pitchFamily="18" charset="0"/>
                        <a:cs typeface="Times New Roman" panose="02020603050405020304" pitchFamily="18" charset="0"/>
                      </a:endParaRPr>
                    </a:p>
                    <a:p>
                      <a:pPr algn="ctr"/>
                      <a:r>
                        <a:rPr lang="en-IN" sz="2400" dirty="0">
                          <a:latin typeface="Times New Roman" panose="02020603050405020304" pitchFamily="18" charset="0"/>
                          <a:cs typeface="Times New Roman" panose="02020603050405020304" pitchFamily="18" charset="0"/>
                        </a:rPr>
                        <a:t>0.38</a:t>
                      </a:r>
                    </a:p>
                  </a:txBody>
                  <a:tcPr/>
                </a:tc>
                <a:tc>
                  <a:txBody>
                    <a:bodyPr/>
                    <a:lstStyle/>
                    <a:p>
                      <a:pPr algn="ctr"/>
                      <a:endParaRPr lang="en-IN" sz="2400" dirty="0">
                        <a:latin typeface="Times New Roman" panose="02020603050405020304" pitchFamily="18" charset="0"/>
                        <a:cs typeface="Times New Roman" panose="02020603050405020304" pitchFamily="18" charset="0"/>
                      </a:endParaRPr>
                    </a:p>
                    <a:p>
                      <a:pPr algn="ctr"/>
                      <a:r>
                        <a:rPr lang="en-IN" sz="2400" dirty="0">
                          <a:latin typeface="Times New Roman" panose="02020603050405020304" pitchFamily="18" charset="0"/>
                          <a:cs typeface="Times New Roman" panose="02020603050405020304" pitchFamily="18" charset="0"/>
                        </a:rPr>
                        <a:t>0.02</a:t>
                      </a:r>
                    </a:p>
                  </a:txBody>
                  <a:tcPr/>
                </a:tc>
                <a:tc>
                  <a:txBody>
                    <a:bodyPr/>
                    <a:lstStyle/>
                    <a:p>
                      <a:pPr algn="ctr"/>
                      <a:endParaRPr lang="en-IN" sz="2400" dirty="0">
                        <a:latin typeface="Times New Roman" panose="02020603050405020304" pitchFamily="18" charset="0"/>
                        <a:cs typeface="Times New Roman" panose="02020603050405020304" pitchFamily="18" charset="0"/>
                      </a:endParaRPr>
                    </a:p>
                    <a:p>
                      <a:pPr algn="ctr"/>
                      <a:r>
                        <a:rPr lang="en-IN" sz="2400" dirty="0">
                          <a:latin typeface="Times New Roman" panose="02020603050405020304" pitchFamily="18" charset="0"/>
                          <a:cs typeface="Times New Roman" panose="02020603050405020304" pitchFamily="18" charset="0"/>
                        </a:rPr>
                        <a:t>0.6</a:t>
                      </a:r>
                    </a:p>
                  </a:txBody>
                  <a:tcPr/>
                </a:tc>
                <a:extLst>
                  <a:ext uri="{0D108BD9-81ED-4DB2-BD59-A6C34878D82A}">
                    <a16:rowId xmlns:a16="http://schemas.microsoft.com/office/drawing/2014/main" val="2441487372"/>
                  </a:ext>
                </a:extLst>
              </a:tr>
            </a:tbl>
          </a:graphicData>
        </a:graphic>
      </p:graphicFrame>
      <p:pic>
        <p:nvPicPr>
          <p:cNvPr id="5" name="Graphic 4" descr="Sun">
            <a:extLst>
              <a:ext uri="{FF2B5EF4-FFF2-40B4-BE49-F238E27FC236}">
                <a16:creationId xmlns:a16="http://schemas.microsoft.com/office/drawing/2014/main" id="{A746A608-43FC-3351-CF67-855D7F1E83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25162" y="2129971"/>
            <a:ext cx="914400" cy="788542"/>
          </a:xfrm>
          <a:prstGeom prst="rect">
            <a:avLst/>
          </a:prstGeom>
        </p:spPr>
      </p:pic>
      <p:pic>
        <p:nvPicPr>
          <p:cNvPr id="6" name="Graphic 5" descr="Sun">
            <a:extLst>
              <a:ext uri="{FF2B5EF4-FFF2-40B4-BE49-F238E27FC236}">
                <a16:creationId xmlns:a16="http://schemas.microsoft.com/office/drawing/2014/main" id="{DFA773F2-07C8-0B7F-B0CF-7E4CD84D6B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8603" y="3357796"/>
            <a:ext cx="914400" cy="788542"/>
          </a:xfrm>
          <a:prstGeom prst="rect">
            <a:avLst/>
          </a:prstGeom>
        </p:spPr>
      </p:pic>
      <p:pic>
        <p:nvPicPr>
          <p:cNvPr id="11" name="Graphic 10" descr="Partial sun">
            <a:extLst>
              <a:ext uri="{FF2B5EF4-FFF2-40B4-BE49-F238E27FC236}">
                <a16:creationId xmlns:a16="http://schemas.microsoft.com/office/drawing/2014/main" id="{A059B13B-CBBD-0915-2016-F3A044F0CCA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98603" y="4495267"/>
            <a:ext cx="914400" cy="914400"/>
          </a:xfrm>
          <a:prstGeom prst="rect">
            <a:avLst/>
          </a:prstGeom>
        </p:spPr>
      </p:pic>
      <p:pic>
        <p:nvPicPr>
          <p:cNvPr id="12" name="Graphic 11" descr="Partial sun">
            <a:extLst>
              <a:ext uri="{FF2B5EF4-FFF2-40B4-BE49-F238E27FC236}">
                <a16:creationId xmlns:a16="http://schemas.microsoft.com/office/drawing/2014/main" id="{12C7885A-9D4A-FA1E-81B0-C7E09B49E6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01379" y="2067042"/>
            <a:ext cx="914400" cy="914400"/>
          </a:xfrm>
          <a:prstGeom prst="rect">
            <a:avLst/>
          </a:prstGeom>
        </p:spPr>
      </p:pic>
      <p:pic>
        <p:nvPicPr>
          <p:cNvPr id="14" name="Graphic 13" descr="Rain">
            <a:extLst>
              <a:ext uri="{FF2B5EF4-FFF2-40B4-BE49-F238E27FC236}">
                <a16:creationId xmlns:a16="http://schemas.microsoft.com/office/drawing/2014/main" id="{A2382B75-F2BC-04B5-C6D6-84E42080BD7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196688" y="2067042"/>
            <a:ext cx="914400" cy="914400"/>
          </a:xfrm>
          <a:prstGeom prst="rect">
            <a:avLst/>
          </a:prstGeom>
        </p:spPr>
      </p:pic>
      <p:pic>
        <p:nvPicPr>
          <p:cNvPr id="15" name="Graphic 14" descr="Rain">
            <a:extLst>
              <a:ext uri="{FF2B5EF4-FFF2-40B4-BE49-F238E27FC236}">
                <a16:creationId xmlns:a16="http://schemas.microsoft.com/office/drawing/2014/main" id="{9181F819-8A92-C309-296D-65E114D6CBD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98603" y="5536240"/>
            <a:ext cx="914400" cy="914400"/>
          </a:xfrm>
          <a:prstGeom prst="rect">
            <a:avLst/>
          </a:prstGeom>
        </p:spPr>
      </p:pic>
    </p:spTree>
    <p:extLst>
      <p:ext uri="{BB962C8B-B14F-4D97-AF65-F5344CB8AC3E}">
        <p14:creationId xmlns:p14="http://schemas.microsoft.com/office/powerpoint/2010/main" val="2280976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FDB16-C8F9-CC96-DE34-A469DF0B9FF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Types of Markov Model</a:t>
            </a:r>
          </a:p>
        </p:txBody>
      </p:sp>
      <p:sp>
        <p:nvSpPr>
          <p:cNvPr id="3" name="Content Placeholder 2">
            <a:extLst>
              <a:ext uri="{FF2B5EF4-FFF2-40B4-BE49-F238E27FC236}">
                <a16:creationId xmlns:a16="http://schemas.microsoft.com/office/drawing/2014/main" id="{F53B8485-6B90-F61F-A6E1-2CAFF98B1320}"/>
              </a:ext>
            </a:extLst>
          </p:cNvPr>
          <p:cNvSpPr>
            <a:spLocks noGrp="1"/>
          </p:cNvSpPr>
          <p:nvPr>
            <p:ph idx="1"/>
          </p:nvPr>
        </p:nvSpPr>
        <p:spPr/>
        <p:txBody>
          <a:bodyPr>
            <a:normAutofit/>
          </a:bodyPr>
          <a:lstStyle/>
          <a:p>
            <a:pPr marL="0" indent="0" algn="just">
              <a:buNone/>
            </a:pPr>
            <a:r>
              <a:rPr lang="en-IN" b="1" dirty="0">
                <a:latin typeface="Times New Roman" panose="02020603050405020304" pitchFamily="18" charset="0"/>
                <a:cs typeface="Times New Roman" panose="02020603050405020304" pitchFamily="18" charset="0"/>
              </a:rPr>
              <a:t>1. Zero order Markov Model:  (</a:t>
            </a:r>
            <a:r>
              <a:rPr lang="en-IN" dirty="0">
                <a:latin typeface="Times New Roman" panose="02020603050405020304" pitchFamily="18" charset="0"/>
                <a:cs typeface="Times New Roman" panose="02020603050405020304" pitchFamily="18" charset="0"/>
              </a:rPr>
              <a:t>Example: Rolling a die</a:t>
            </a:r>
            <a:r>
              <a:rPr lang="en-IN" b="1" dirty="0">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probability of the current state independent on previous one. </a:t>
            </a:r>
          </a:p>
          <a:p>
            <a:pPr algn="just"/>
            <a:endParaRPr lang="en-IN" dirty="0">
              <a:latin typeface="Times New Roman" panose="02020603050405020304" pitchFamily="18" charset="0"/>
              <a:cs typeface="Times New Roman" panose="02020603050405020304" pitchFamily="18" charset="0"/>
            </a:endParaRPr>
          </a:p>
          <a:p>
            <a:pPr marL="0" indent="0" algn="just">
              <a:buNone/>
            </a:pPr>
            <a:r>
              <a:rPr lang="en-IN" b="1" dirty="0">
                <a:latin typeface="Times New Roman" panose="02020603050405020304" pitchFamily="18" charset="0"/>
                <a:cs typeface="Times New Roman" panose="02020603050405020304" pitchFamily="18" charset="0"/>
              </a:rPr>
              <a:t>2. First order Markov Model: (</a:t>
            </a:r>
            <a:r>
              <a:rPr lang="en-IN" dirty="0">
                <a:latin typeface="Times New Roman" panose="02020603050405020304" pitchFamily="18" charset="0"/>
                <a:cs typeface="Times New Roman" panose="02020603050405020304" pitchFamily="18" charset="0"/>
              </a:rPr>
              <a:t>Example: Weather prediction</a:t>
            </a:r>
            <a:r>
              <a:rPr lang="en-IN" b="1" dirty="0">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probability of the current state depend on previous one.</a:t>
            </a:r>
          </a:p>
          <a:p>
            <a:pPr marL="514350" indent="-514350" algn="just">
              <a:buFont typeface="+mj-lt"/>
              <a:buAutoNum type="arabicPeriod"/>
            </a:pPr>
            <a:endParaRPr lang="en-IN" dirty="0">
              <a:latin typeface="Times New Roman" panose="02020603050405020304" pitchFamily="18" charset="0"/>
              <a:cs typeface="Times New Roman" panose="02020603050405020304" pitchFamily="18" charset="0"/>
            </a:endParaRPr>
          </a:p>
          <a:p>
            <a:pPr marL="0" indent="0" algn="just">
              <a:buNone/>
            </a:pPr>
            <a:r>
              <a:rPr lang="en-IN" b="1" dirty="0">
                <a:latin typeface="Times New Roman" panose="02020603050405020304" pitchFamily="18" charset="0"/>
                <a:cs typeface="Times New Roman" panose="02020603050405020304" pitchFamily="18" charset="0"/>
              </a:rPr>
              <a:t>3. Second order Markov Model: (</a:t>
            </a:r>
            <a:r>
              <a:rPr lang="en-IN" dirty="0">
                <a:latin typeface="Times New Roman" panose="02020603050405020304" pitchFamily="18" charset="0"/>
                <a:cs typeface="Times New Roman" panose="02020603050405020304" pitchFamily="18" charset="0"/>
              </a:rPr>
              <a:t>Example: Traffic light sequence</a:t>
            </a:r>
            <a:r>
              <a:rPr lang="en-IN" b="1" dirty="0">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probability of the current state depend on previous two states. </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9078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E9481B-32DC-F23F-F177-B794813AACEC}"/>
              </a:ext>
            </a:extLst>
          </p:cNvPr>
          <p:cNvPicPr>
            <a:picLocks noChangeAspect="1"/>
          </p:cNvPicPr>
          <p:nvPr/>
        </p:nvPicPr>
        <p:blipFill rotWithShape="1">
          <a:blip r:embed="rId2"/>
          <a:srcRect b="42333"/>
          <a:stretch/>
        </p:blipFill>
        <p:spPr>
          <a:xfrm>
            <a:off x="1375890" y="1757821"/>
            <a:ext cx="9440220" cy="3342357"/>
          </a:xfrm>
          <a:prstGeom prst="rect">
            <a:avLst/>
          </a:prstGeom>
        </p:spPr>
      </p:pic>
    </p:spTree>
    <p:extLst>
      <p:ext uri="{BB962C8B-B14F-4D97-AF65-F5344CB8AC3E}">
        <p14:creationId xmlns:p14="http://schemas.microsoft.com/office/powerpoint/2010/main" val="3717750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9EA2-4BDA-BDF5-DE5A-66A185980AB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Hidden Markov Model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AEA438-0D8A-04B7-A116-71C0B5B9722C}"/>
              </a:ext>
            </a:extLst>
          </p:cNvPr>
          <p:cNvSpPr>
            <a:spLocks noGrp="1"/>
          </p:cNvSpPr>
          <p:nvPr>
            <p:ph idx="1"/>
          </p:nvPr>
        </p:nvSpPr>
        <p:spPr/>
        <p:txBody>
          <a:bodyPr>
            <a:normAutofit fontScale="92500" lnSpcReduction="10000"/>
          </a:bodyPr>
          <a:lstStyle/>
          <a:p>
            <a:pPr marL="0" indent="0" algn="just">
              <a:buNone/>
            </a:pPr>
            <a:r>
              <a:rPr lang="en-US" b="1" dirty="0">
                <a:latin typeface="Times New Roman" panose="02020603050405020304" pitchFamily="18" charset="0"/>
                <a:cs typeface="Times New Roman" panose="02020603050405020304" pitchFamily="18" charset="0"/>
              </a:rPr>
              <a:t>Overview</a:t>
            </a: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 Hidden Markov Model (HMM) is like a game where you’re guessing the state of something based on clues. </a:t>
            </a:r>
          </a:p>
          <a:p>
            <a:pPr marL="0" indent="0" algn="just">
              <a:buNone/>
            </a:pPr>
            <a:r>
              <a:rPr lang="en-US" dirty="0">
                <a:latin typeface="Times New Roman" panose="02020603050405020304" pitchFamily="18" charset="0"/>
                <a:cs typeface="Times New Roman" panose="02020603050405020304" pitchFamily="18" charset="0"/>
              </a:rPr>
              <a:t>The actual state (like what someone is thinking) is hidden, but you can see some evidence (like their facial expressions or actions) that gives you hints about it.</a:t>
            </a:r>
          </a:p>
          <a:p>
            <a:pPr marL="0" indent="0" algn="just">
              <a:buNone/>
            </a:pPr>
            <a:r>
              <a:rPr lang="en-US" dirty="0">
                <a:latin typeface="Times New Roman" panose="02020603050405020304" pitchFamily="18" charset="0"/>
                <a:cs typeface="Times New Roman" panose="02020603050405020304" pitchFamily="18" charset="0"/>
              </a:rPr>
              <a:t>                                      P(</a:t>
            </a:r>
            <a:r>
              <a:rPr lang="en-US" dirty="0" err="1">
                <a:latin typeface="Times New Roman" panose="02020603050405020304" pitchFamily="18" charset="0"/>
                <a:cs typeface="Times New Roman" panose="02020603050405020304" pitchFamily="18" charset="0"/>
              </a:rPr>
              <a:t>O∣λ</a:t>
            </a:r>
            <a:r>
              <a:rPr lang="en-US" dirty="0">
                <a:latin typeface="Times New Roman" panose="02020603050405020304" pitchFamily="18" charset="0"/>
                <a:cs typeface="Times New Roman" panose="02020603050405020304" pitchFamily="18" charset="0"/>
              </a:rPr>
              <a:t>)= Q∑​ P(</a:t>
            </a:r>
            <a:r>
              <a:rPr lang="en-US" dirty="0" err="1">
                <a:latin typeface="Times New Roman" panose="02020603050405020304" pitchFamily="18" charset="0"/>
                <a:cs typeface="Times New Roman" panose="02020603050405020304" pitchFamily="18" charset="0"/>
              </a:rPr>
              <a:t>O,Q∣λ</a:t>
            </a:r>
            <a:r>
              <a:rPr lang="en-US" dirty="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w</a:t>
            </a:r>
            <a:r>
              <a:rPr lang="en-US" sz="2400">
                <a:latin typeface="Times New Roman" panose="02020603050405020304" pitchFamily="18" charset="0"/>
                <a:cs typeface="Times New Roman" panose="02020603050405020304" pitchFamily="18" charset="0"/>
              </a:rPr>
              <a:t>here</a:t>
            </a:r>
            <a:r>
              <a:rPr lang="en-US" sz="2400" dirty="0">
                <a:latin typeface="Times New Roman" panose="02020603050405020304" pitchFamily="18" charset="0"/>
                <a:cs typeface="Times New Roman" panose="02020603050405020304" pitchFamily="18" charset="0"/>
              </a:rPr>
              <a:t>, O =&gt; sequence of observations given a Hidden Markov Model (HMM) with parameters λ and Q is Hidden states </a:t>
            </a:r>
            <a:r>
              <a:rPr lang="en-IN" sz="2400" dirty="0"/>
              <a:t>Sequence</a:t>
            </a:r>
            <a:endParaRPr lang="en-US" sz="2400"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8212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DFE20-4A06-CEEA-4C97-082C34F74CE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Hidden Markov Model</a:t>
            </a:r>
            <a:endParaRPr lang="en-IN" dirty="0"/>
          </a:p>
        </p:txBody>
      </p:sp>
      <p:sp>
        <p:nvSpPr>
          <p:cNvPr id="3" name="Content Placeholder 2">
            <a:extLst>
              <a:ext uri="{FF2B5EF4-FFF2-40B4-BE49-F238E27FC236}">
                <a16:creationId xmlns:a16="http://schemas.microsoft.com/office/drawing/2014/main" id="{1FF5DD32-96DC-93B6-9D45-AC6AD3B1A641}"/>
              </a:ext>
            </a:extLst>
          </p:cNvPr>
          <p:cNvSpPr>
            <a:spLocks noGrp="1"/>
          </p:cNvSpPr>
          <p:nvPr>
            <p:ph idx="1"/>
          </p:nvPr>
        </p:nvSpPr>
        <p:spPr/>
        <p:txBody>
          <a:bodyPr/>
          <a:lstStyle/>
          <a:p>
            <a:pPr marL="0" indent="0" algn="just">
              <a:buNone/>
            </a:pPr>
            <a:r>
              <a:rPr lang="en-US" b="1" dirty="0">
                <a:latin typeface="Times New Roman" panose="02020603050405020304" pitchFamily="18" charset="0"/>
                <a:cs typeface="Times New Roman" panose="02020603050405020304" pitchFamily="18" charset="0"/>
              </a:rPr>
              <a:t>Example</a:t>
            </a: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Imagine you’re a detective trying to figure out what kind of activity someone is doing (running, walking, resting) based on the sound of their footsteps. The activity (running, walking, resting) is hidden, but the sound of the footsteps is observable. By listening to the footsteps, you try to guess the hidden activity.</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355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D81E4-FEFD-DE25-7A67-27C4793631F9}"/>
              </a:ext>
            </a:extLst>
          </p:cNvPr>
          <p:cNvSpPr>
            <a:spLocks noGrp="1"/>
          </p:cNvSpPr>
          <p:nvPr>
            <p:ph type="title"/>
          </p:nvPr>
        </p:nvSpPr>
        <p:spPr/>
        <p:txBody>
          <a:bodyPr/>
          <a:lstStyle/>
          <a:p>
            <a:pPr marL="0" indent="0">
              <a:buNone/>
            </a:pPr>
            <a:r>
              <a:rPr lang="en-US" b="1" dirty="0">
                <a:latin typeface="Times New Roman" panose="02020603050405020304" pitchFamily="18" charset="0"/>
                <a:cs typeface="Times New Roman" panose="02020603050405020304" pitchFamily="18" charset="0"/>
              </a:rPr>
              <a:t>Algorithms</a:t>
            </a:r>
          </a:p>
        </p:txBody>
      </p:sp>
      <p:sp>
        <p:nvSpPr>
          <p:cNvPr id="3" name="Content Placeholder 2">
            <a:extLst>
              <a:ext uri="{FF2B5EF4-FFF2-40B4-BE49-F238E27FC236}">
                <a16:creationId xmlns:a16="http://schemas.microsoft.com/office/drawing/2014/main" id="{44E811B1-B6B7-6007-00B6-0968F566270E}"/>
              </a:ext>
            </a:extLst>
          </p:cNvPr>
          <p:cNvSpPr>
            <a:spLocks noGrp="1"/>
          </p:cNvSpPr>
          <p:nvPr>
            <p:ph idx="1"/>
          </p:nvPr>
        </p:nvSpPr>
        <p:spPr/>
        <p:txBody>
          <a:bodyPr>
            <a:normAutofit/>
          </a:bodyPr>
          <a:lstStyle/>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Forward Algorithm</a:t>
            </a:r>
            <a:r>
              <a:rPr lang="en-US" dirty="0">
                <a:latin typeface="Times New Roman" panose="02020603050405020304" pitchFamily="18" charset="0"/>
                <a:cs typeface="Times New Roman" panose="02020603050405020304" pitchFamily="18" charset="0"/>
              </a:rPr>
              <a:t>: Think of it as calculating the probability of a particular sequence of events. For example, what’s the chance of hearing a certain sequence of footsteps given all possible activities?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Viterbi Algorithm</a:t>
            </a:r>
            <a:r>
              <a:rPr lang="en-US" dirty="0">
                <a:latin typeface="Times New Roman" panose="02020603050405020304" pitchFamily="18" charset="0"/>
                <a:cs typeface="Times New Roman" panose="02020603050405020304" pitchFamily="18" charset="0"/>
              </a:rPr>
              <a:t>: This is used to find the most likely sequence of hidden states. For instance, given the sequence of footsteps sounds, what's the most probable sequence of activities?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Baum-Welch Algorithm</a:t>
            </a:r>
            <a:r>
              <a:rPr lang="en-US" dirty="0">
                <a:latin typeface="Times New Roman" panose="02020603050405020304" pitchFamily="18" charset="0"/>
                <a:cs typeface="Times New Roman" panose="02020603050405020304" pitchFamily="18" charset="0"/>
              </a:rPr>
              <a:t>: It helps to tune the model by learning the probabilities of transitions and emissions (like guessing better what sounds correspond to which activities based on more observations).</a:t>
            </a:r>
          </a:p>
        </p:txBody>
      </p:sp>
    </p:spTree>
    <p:extLst>
      <p:ext uri="{BB962C8B-B14F-4D97-AF65-F5344CB8AC3E}">
        <p14:creationId xmlns:p14="http://schemas.microsoft.com/office/powerpoint/2010/main" val="3100570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752</TotalTime>
  <Words>2010</Words>
  <Application>Microsoft Office PowerPoint</Application>
  <PresentationFormat>Widescreen</PresentationFormat>
  <Paragraphs>179</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Hidden Markov Models </vt:lpstr>
      <vt:lpstr>Markov Model</vt:lpstr>
      <vt:lpstr>Example</vt:lpstr>
      <vt:lpstr>Example of a Markov Model</vt:lpstr>
      <vt:lpstr>Types of Markov Model</vt:lpstr>
      <vt:lpstr>PowerPoint Presentation</vt:lpstr>
      <vt:lpstr>Hidden Markov Model</vt:lpstr>
      <vt:lpstr>Hidden Markov Model</vt:lpstr>
      <vt:lpstr>Algorithms</vt:lpstr>
      <vt:lpstr>Example</vt:lpstr>
      <vt:lpstr>Types of Probabilities in HMM</vt:lpstr>
      <vt:lpstr>Types of Probabilities in HMM</vt:lpstr>
      <vt:lpstr>Types of Probabilities in HMM</vt:lpstr>
      <vt:lpstr>Advantages and Disadvantages</vt:lpstr>
      <vt:lpstr>Advantages and Disadvantages</vt:lpstr>
      <vt:lpstr>Use in Bioinformatics</vt:lpstr>
      <vt:lpstr>Use in Bioinformatics</vt:lpstr>
      <vt:lpstr>Connecting to Real-World Examples</vt:lpstr>
      <vt:lpstr>Implementing Hidden Markov Models (HMMs) for Problem Solving</vt:lpstr>
      <vt:lpstr>Implementing Hidden Markov Models (HMMs) for Problem Solving</vt:lpstr>
      <vt:lpstr>Implementing Hidden Markov Models (HMMs) for Problem Solving</vt:lpstr>
      <vt:lpstr>Implementing Hidden Markov Models (HMMs) for Problem Solving</vt:lpstr>
      <vt:lpstr>Implementing Hidden Markov Models (HMMs) for Problem Solving</vt:lpstr>
      <vt:lpstr>Implementing Hidden Markov Models (HMMs) for Problem Solving</vt:lpstr>
      <vt:lpstr>Example : Gene Prediction</vt:lpstr>
      <vt:lpstr>HMM Setup</vt:lpstr>
      <vt:lpstr>HMM Setup</vt:lpstr>
      <vt:lpstr>Steps</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Kunal .</dc:creator>
  <cp:lastModifiedBy>Kunal .</cp:lastModifiedBy>
  <cp:revision>26</cp:revision>
  <dcterms:created xsi:type="dcterms:W3CDTF">2024-07-16T04:43:17Z</dcterms:created>
  <dcterms:modified xsi:type="dcterms:W3CDTF">2024-07-29T06:16:15Z</dcterms:modified>
</cp:coreProperties>
</file>