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06" r:id="rId2"/>
    <p:sldId id="307" r:id="rId3"/>
    <p:sldId id="331" r:id="rId4"/>
    <p:sldId id="332" r:id="rId5"/>
    <p:sldId id="333" r:id="rId6"/>
    <p:sldId id="334" r:id="rId7"/>
    <p:sldId id="335" r:id="rId8"/>
    <p:sldId id="336" r:id="rId9"/>
    <p:sldId id="337" r:id="rId10"/>
    <p:sldId id="338" r:id="rId11"/>
    <p:sldId id="341" r:id="rId12"/>
    <p:sldId id="340" r:id="rId13"/>
    <p:sldId id="339" r:id="rId14"/>
    <p:sldId id="342" r:id="rId15"/>
    <p:sldId id="343" r:id="rId16"/>
    <p:sldId id="344" r:id="rId17"/>
    <p:sldId id="345" r:id="rId18"/>
    <p:sldId id="349" r:id="rId19"/>
    <p:sldId id="351" r:id="rId20"/>
    <p:sldId id="352" r:id="rId21"/>
    <p:sldId id="350" r:id="rId22"/>
    <p:sldId id="348" r:id="rId23"/>
    <p:sldId id="355" r:id="rId24"/>
    <p:sldId id="353" r:id="rId25"/>
    <p:sldId id="347" r:id="rId26"/>
    <p:sldId id="346" r:id="rId27"/>
    <p:sldId id="356" r:id="rId28"/>
    <p:sldId id="357" r:id="rId29"/>
    <p:sldId id="358" r:id="rId30"/>
    <p:sldId id="318" r:id="rId31"/>
  </p:sldIdLst>
  <p:sldSz cx="24385588" cy="13357225"/>
  <p:notesSz cx="6858000" cy="9144000"/>
  <p:defaultTextStyle>
    <a:defPPr>
      <a:defRPr lang="tr-TR"/>
    </a:defPPr>
    <a:lvl1pPr marL="0" algn="l" defTabSz="1811609" rtl="0" eaLnBrk="1" latinLnBrk="0" hangingPunct="1">
      <a:defRPr sz="3700" kern="1200">
        <a:solidFill>
          <a:schemeClr val="tx1"/>
        </a:solidFill>
        <a:latin typeface="+mn-lt"/>
        <a:ea typeface="+mn-ea"/>
        <a:cs typeface="+mn-cs"/>
      </a:defRPr>
    </a:lvl1pPr>
    <a:lvl2pPr marL="905805" algn="l" defTabSz="1811609" rtl="0" eaLnBrk="1" latinLnBrk="0" hangingPunct="1">
      <a:defRPr sz="3700" kern="1200">
        <a:solidFill>
          <a:schemeClr val="tx1"/>
        </a:solidFill>
        <a:latin typeface="+mn-lt"/>
        <a:ea typeface="+mn-ea"/>
        <a:cs typeface="+mn-cs"/>
      </a:defRPr>
    </a:lvl2pPr>
    <a:lvl3pPr marL="1811609" algn="l" defTabSz="1811609" rtl="0" eaLnBrk="1" latinLnBrk="0" hangingPunct="1">
      <a:defRPr sz="3700" kern="1200">
        <a:solidFill>
          <a:schemeClr val="tx1"/>
        </a:solidFill>
        <a:latin typeface="+mn-lt"/>
        <a:ea typeface="+mn-ea"/>
        <a:cs typeface="+mn-cs"/>
      </a:defRPr>
    </a:lvl3pPr>
    <a:lvl4pPr marL="2717414" algn="l" defTabSz="1811609" rtl="0" eaLnBrk="1" latinLnBrk="0" hangingPunct="1">
      <a:defRPr sz="3700" kern="1200">
        <a:solidFill>
          <a:schemeClr val="tx1"/>
        </a:solidFill>
        <a:latin typeface="+mn-lt"/>
        <a:ea typeface="+mn-ea"/>
        <a:cs typeface="+mn-cs"/>
      </a:defRPr>
    </a:lvl4pPr>
    <a:lvl5pPr marL="3623219" algn="l" defTabSz="1811609" rtl="0" eaLnBrk="1" latinLnBrk="0" hangingPunct="1">
      <a:defRPr sz="3700" kern="1200">
        <a:solidFill>
          <a:schemeClr val="tx1"/>
        </a:solidFill>
        <a:latin typeface="+mn-lt"/>
        <a:ea typeface="+mn-ea"/>
        <a:cs typeface="+mn-cs"/>
      </a:defRPr>
    </a:lvl5pPr>
    <a:lvl6pPr marL="4529023" algn="l" defTabSz="1811609" rtl="0" eaLnBrk="1" latinLnBrk="0" hangingPunct="1">
      <a:defRPr sz="3700" kern="1200">
        <a:solidFill>
          <a:schemeClr val="tx1"/>
        </a:solidFill>
        <a:latin typeface="+mn-lt"/>
        <a:ea typeface="+mn-ea"/>
        <a:cs typeface="+mn-cs"/>
      </a:defRPr>
    </a:lvl6pPr>
    <a:lvl7pPr marL="5434828" algn="l" defTabSz="1811609" rtl="0" eaLnBrk="1" latinLnBrk="0" hangingPunct="1">
      <a:defRPr sz="3700" kern="1200">
        <a:solidFill>
          <a:schemeClr val="tx1"/>
        </a:solidFill>
        <a:latin typeface="+mn-lt"/>
        <a:ea typeface="+mn-ea"/>
        <a:cs typeface="+mn-cs"/>
      </a:defRPr>
    </a:lvl7pPr>
    <a:lvl8pPr marL="6340632" algn="l" defTabSz="1811609" rtl="0" eaLnBrk="1" latinLnBrk="0" hangingPunct="1">
      <a:defRPr sz="3700" kern="1200">
        <a:solidFill>
          <a:schemeClr val="tx1"/>
        </a:solidFill>
        <a:latin typeface="+mn-lt"/>
        <a:ea typeface="+mn-ea"/>
        <a:cs typeface="+mn-cs"/>
      </a:defRPr>
    </a:lvl8pPr>
    <a:lvl9pPr marL="7246437" algn="l" defTabSz="1811609" rtl="0" eaLnBrk="1" latinLnBrk="0" hangingPunct="1">
      <a:defRPr sz="37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1D7A8758-299C-4EF5-895B-32B03E4D09F4}">
          <p14:sldIdLst>
            <p14:sldId id="306"/>
          </p14:sldIdLst>
        </p14:section>
        <p14:section name="Bölüm 1" id="{6B956D87-8C0A-42A9-8A7B-A7F7A796C710}">
          <p14:sldIdLst>
            <p14:sldId id="307"/>
            <p14:sldId id="331"/>
            <p14:sldId id="332"/>
            <p14:sldId id="333"/>
            <p14:sldId id="334"/>
            <p14:sldId id="335"/>
            <p14:sldId id="336"/>
            <p14:sldId id="337"/>
            <p14:sldId id="338"/>
            <p14:sldId id="341"/>
            <p14:sldId id="340"/>
            <p14:sldId id="339"/>
            <p14:sldId id="342"/>
            <p14:sldId id="343"/>
            <p14:sldId id="344"/>
            <p14:sldId id="345"/>
            <p14:sldId id="349"/>
            <p14:sldId id="351"/>
            <p14:sldId id="352"/>
            <p14:sldId id="350"/>
            <p14:sldId id="348"/>
            <p14:sldId id="355"/>
            <p14:sldId id="353"/>
            <p14:sldId id="347"/>
            <p14:sldId id="346"/>
            <p14:sldId id="356"/>
            <p14:sldId id="357"/>
            <p14:sldId id="358"/>
            <p14:sldId id="318"/>
          </p14:sldIdLst>
        </p14:section>
      </p14:sectionLst>
    </p:ext>
    <p:ext uri="{EFAFB233-063F-42B5-8137-9DF3F51BA10A}">
      <p15:sldGuideLst xmlns:p15="http://schemas.microsoft.com/office/powerpoint/2012/main">
        <p15:guide id="1" orient="horz" pos="4207">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FB5"/>
    <a:srgbClr val="0563C1"/>
    <a:srgbClr val="FF6C22"/>
    <a:srgbClr val="309DCF"/>
    <a:srgbClr val="71D8F9"/>
    <a:srgbClr val="C00000"/>
    <a:srgbClr val="0E8690"/>
    <a:srgbClr val="29ABE2"/>
    <a:srgbClr val="B3B3B3"/>
    <a:srgbClr val="8A9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6820" autoAdjust="0"/>
  </p:normalViewPr>
  <p:slideViewPr>
    <p:cSldViewPr snapToGrid="0">
      <p:cViewPr varScale="1">
        <p:scale>
          <a:sx n="51" d="100"/>
          <a:sy n="51" d="100"/>
        </p:scale>
        <p:origin x="2472" y="120"/>
      </p:cViewPr>
      <p:guideLst>
        <p:guide orient="horz" pos="4207"/>
        <p:guide pos="76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10A03-7BC3-4E3A-B210-0571FAABE802}" type="datetimeFigureOut">
              <a:rPr lang="tr-TR" smtClean="0"/>
              <a:t>9.03.2024</a:t>
            </a:fld>
            <a:endParaRPr lang="tr-TR"/>
          </a:p>
        </p:txBody>
      </p:sp>
      <p:sp>
        <p:nvSpPr>
          <p:cNvPr id="4" name="Slayt Görüntüsü Yer Tutucusu 3"/>
          <p:cNvSpPr>
            <a:spLocks noGrp="1" noRot="1" noChangeAspect="1"/>
          </p:cNvSpPr>
          <p:nvPr>
            <p:ph type="sldImg" idx="2"/>
          </p:nvPr>
        </p:nvSpPr>
        <p:spPr>
          <a:xfrm>
            <a:off x="612775" y="1143000"/>
            <a:ext cx="563245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1E4BC-D821-44F3-BA3B-1C6614FB4B55}" type="slidenum">
              <a:rPr lang="tr-TR" smtClean="0"/>
              <a:t>‹#›</a:t>
            </a:fld>
            <a:endParaRPr lang="tr-TR"/>
          </a:p>
        </p:txBody>
      </p:sp>
    </p:spTree>
    <p:extLst>
      <p:ext uri="{BB962C8B-B14F-4D97-AF65-F5344CB8AC3E}">
        <p14:creationId xmlns:p14="http://schemas.microsoft.com/office/powerpoint/2010/main" val="1641368946"/>
      </p:ext>
    </p:extLst>
  </p:cSld>
  <p:clrMap bg1="lt1" tx1="dk1" bg2="lt2" tx2="dk2" accent1="accent1" accent2="accent2" accent3="accent3" accent4="accent4" accent5="accent5" accent6="accent6" hlink="hlink" folHlink="folHlink"/>
  <p:notesStyle>
    <a:lvl1pPr marL="0" algn="l" defTabSz="1811609" rtl="0" eaLnBrk="1" latinLnBrk="0" hangingPunct="1">
      <a:defRPr sz="2400" kern="1200">
        <a:solidFill>
          <a:schemeClr val="tx1"/>
        </a:solidFill>
        <a:latin typeface="+mn-lt"/>
        <a:ea typeface="+mn-ea"/>
        <a:cs typeface="+mn-cs"/>
      </a:defRPr>
    </a:lvl1pPr>
    <a:lvl2pPr marL="905805" algn="l" defTabSz="1811609" rtl="0" eaLnBrk="1" latinLnBrk="0" hangingPunct="1">
      <a:defRPr sz="2400" kern="1200">
        <a:solidFill>
          <a:schemeClr val="tx1"/>
        </a:solidFill>
        <a:latin typeface="+mn-lt"/>
        <a:ea typeface="+mn-ea"/>
        <a:cs typeface="+mn-cs"/>
      </a:defRPr>
    </a:lvl2pPr>
    <a:lvl3pPr marL="1811609" algn="l" defTabSz="1811609" rtl="0" eaLnBrk="1" latinLnBrk="0" hangingPunct="1">
      <a:defRPr sz="2400" kern="1200">
        <a:solidFill>
          <a:schemeClr val="tx1"/>
        </a:solidFill>
        <a:latin typeface="+mn-lt"/>
        <a:ea typeface="+mn-ea"/>
        <a:cs typeface="+mn-cs"/>
      </a:defRPr>
    </a:lvl3pPr>
    <a:lvl4pPr marL="2717414" algn="l" defTabSz="1811609" rtl="0" eaLnBrk="1" latinLnBrk="0" hangingPunct="1">
      <a:defRPr sz="2400" kern="1200">
        <a:solidFill>
          <a:schemeClr val="tx1"/>
        </a:solidFill>
        <a:latin typeface="+mn-lt"/>
        <a:ea typeface="+mn-ea"/>
        <a:cs typeface="+mn-cs"/>
      </a:defRPr>
    </a:lvl4pPr>
    <a:lvl5pPr marL="3623219" algn="l" defTabSz="1811609" rtl="0" eaLnBrk="1" latinLnBrk="0" hangingPunct="1">
      <a:defRPr sz="2400" kern="1200">
        <a:solidFill>
          <a:schemeClr val="tx1"/>
        </a:solidFill>
        <a:latin typeface="+mn-lt"/>
        <a:ea typeface="+mn-ea"/>
        <a:cs typeface="+mn-cs"/>
      </a:defRPr>
    </a:lvl5pPr>
    <a:lvl6pPr marL="4529023" algn="l" defTabSz="1811609" rtl="0" eaLnBrk="1" latinLnBrk="0" hangingPunct="1">
      <a:defRPr sz="2400" kern="1200">
        <a:solidFill>
          <a:schemeClr val="tx1"/>
        </a:solidFill>
        <a:latin typeface="+mn-lt"/>
        <a:ea typeface="+mn-ea"/>
        <a:cs typeface="+mn-cs"/>
      </a:defRPr>
    </a:lvl6pPr>
    <a:lvl7pPr marL="5434828" algn="l" defTabSz="1811609" rtl="0" eaLnBrk="1" latinLnBrk="0" hangingPunct="1">
      <a:defRPr sz="2400" kern="1200">
        <a:solidFill>
          <a:schemeClr val="tx1"/>
        </a:solidFill>
        <a:latin typeface="+mn-lt"/>
        <a:ea typeface="+mn-ea"/>
        <a:cs typeface="+mn-cs"/>
      </a:defRPr>
    </a:lvl7pPr>
    <a:lvl8pPr marL="6340632" algn="l" defTabSz="1811609" rtl="0" eaLnBrk="1" latinLnBrk="0" hangingPunct="1">
      <a:defRPr sz="2400" kern="1200">
        <a:solidFill>
          <a:schemeClr val="tx1"/>
        </a:solidFill>
        <a:latin typeface="+mn-lt"/>
        <a:ea typeface="+mn-ea"/>
        <a:cs typeface="+mn-cs"/>
      </a:defRPr>
    </a:lvl8pPr>
    <a:lvl9pPr marL="7246437" algn="l" defTabSz="1811609"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r>
              <a:rPr lang="tr-TR" b="1" dirty="0"/>
              <a:t>Selamlama / Kapak Sayfası: </a:t>
            </a:r>
            <a:r>
              <a:rPr lang="tr-TR" dirty="0"/>
              <a:t>Eğitim</a:t>
            </a:r>
            <a:r>
              <a:rPr lang="tr-TR" baseline="0" dirty="0"/>
              <a:t> ismi, eğitim adı güncellenir. Bu alanlar doldurulduktan sonra eğitim adı söylenir, eğitmen kendini tanıtır ve selamlama yapılır. «…eğitimine </a:t>
            </a:r>
            <a:r>
              <a:rPr lang="tr-TR" baseline="0" dirty="0" err="1"/>
              <a:t>hoşgeldiniz</a:t>
            </a:r>
            <a:r>
              <a:rPr lang="tr-TR" baseline="0" dirty="0"/>
              <a:t> ». </a:t>
            </a:r>
            <a:r>
              <a:rPr lang="tr-TR" dirty="0"/>
              <a:t>Bu slayt üzerinde tasarımsal bir değişiklik yapılmamalıdır. Eğitime</a:t>
            </a:r>
            <a:r>
              <a:rPr lang="tr-TR" baseline="0" dirty="0"/>
              <a:t> ilişkin logo eklenebilir.</a:t>
            </a:r>
            <a:r>
              <a:rPr lang="tr-TR" dirty="0"/>
              <a:t> </a:t>
            </a:r>
          </a:p>
        </p:txBody>
      </p:sp>
      <p:sp>
        <p:nvSpPr>
          <p:cNvPr id="4" name="Slayt Numarası Yer Tutucusu 3"/>
          <p:cNvSpPr>
            <a:spLocks noGrp="1"/>
          </p:cNvSpPr>
          <p:nvPr>
            <p:ph type="sldNum" sz="quarter" idx="10"/>
          </p:nvPr>
        </p:nvSpPr>
        <p:spPr/>
        <p:txBody>
          <a:bodyPr/>
          <a:lstStyle/>
          <a:p>
            <a:fld id="{9321E4BC-D821-44F3-BA3B-1C6614FB4B55}" type="slidenum">
              <a:rPr lang="tr-TR" smtClean="0"/>
              <a:t>1</a:t>
            </a:fld>
            <a:endParaRPr lang="tr-TR"/>
          </a:p>
        </p:txBody>
      </p:sp>
    </p:spTree>
    <p:extLst>
      <p:ext uri="{BB962C8B-B14F-4D97-AF65-F5344CB8AC3E}">
        <p14:creationId xmlns:p14="http://schemas.microsoft.com/office/powerpoint/2010/main" val="2975619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10</a:t>
            </a:fld>
            <a:endParaRPr lang="tr-TR"/>
          </a:p>
        </p:txBody>
      </p:sp>
    </p:spTree>
    <p:extLst>
      <p:ext uri="{BB962C8B-B14F-4D97-AF65-F5344CB8AC3E}">
        <p14:creationId xmlns:p14="http://schemas.microsoft.com/office/powerpoint/2010/main" val="1570136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11</a:t>
            </a:fld>
            <a:endParaRPr lang="tr-TR"/>
          </a:p>
        </p:txBody>
      </p:sp>
    </p:spTree>
    <p:extLst>
      <p:ext uri="{BB962C8B-B14F-4D97-AF65-F5344CB8AC3E}">
        <p14:creationId xmlns:p14="http://schemas.microsoft.com/office/powerpoint/2010/main" val="359221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12</a:t>
            </a:fld>
            <a:endParaRPr lang="tr-TR"/>
          </a:p>
        </p:txBody>
      </p:sp>
    </p:spTree>
    <p:extLst>
      <p:ext uri="{BB962C8B-B14F-4D97-AF65-F5344CB8AC3E}">
        <p14:creationId xmlns:p14="http://schemas.microsoft.com/office/powerpoint/2010/main" val="3137044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13</a:t>
            </a:fld>
            <a:endParaRPr lang="tr-TR"/>
          </a:p>
        </p:txBody>
      </p:sp>
    </p:spTree>
    <p:extLst>
      <p:ext uri="{BB962C8B-B14F-4D97-AF65-F5344CB8AC3E}">
        <p14:creationId xmlns:p14="http://schemas.microsoft.com/office/powerpoint/2010/main" val="1940378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14</a:t>
            </a:fld>
            <a:endParaRPr lang="tr-TR"/>
          </a:p>
        </p:txBody>
      </p:sp>
    </p:spTree>
    <p:extLst>
      <p:ext uri="{BB962C8B-B14F-4D97-AF65-F5344CB8AC3E}">
        <p14:creationId xmlns:p14="http://schemas.microsoft.com/office/powerpoint/2010/main" val="165011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15</a:t>
            </a:fld>
            <a:endParaRPr lang="tr-TR"/>
          </a:p>
        </p:txBody>
      </p:sp>
    </p:spTree>
    <p:extLst>
      <p:ext uri="{BB962C8B-B14F-4D97-AF65-F5344CB8AC3E}">
        <p14:creationId xmlns:p14="http://schemas.microsoft.com/office/powerpoint/2010/main" val="3785016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16</a:t>
            </a:fld>
            <a:endParaRPr lang="tr-TR"/>
          </a:p>
        </p:txBody>
      </p:sp>
    </p:spTree>
    <p:extLst>
      <p:ext uri="{BB962C8B-B14F-4D97-AF65-F5344CB8AC3E}">
        <p14:creationId xmlns:p14="http://schemas.microsoft.com/office/powerpoint/2010/main" val="2980127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17</a:t>
            </a:fld>
            <a:endParaRPr lang="tr-TR"/>
          </a:p>
        </p:txBody>
      </p:sp>
    </p:spTree>
    <p:extLst>
      <p:ext uri="{BB962C8B-B14F-4D97-AF65-F5344CB8AC3E}">
        <p14:creationId xmlns:p14="http://schemas.microsoft.com/office/powerpoint/2010/main" val="2420831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18</a:t>
            </a:fld>
            <a:endParaRPr lang="tr-TR"/>
          </a:p>
        </p:txBody>
      </p:sp>
    </p:spTree>
    <p:extLst>
      <p:ext uri="{BB962C8B-B14F-4D97-AF65-F5344CB8AC3E}">
        <p14:creationId xmlns:p14="http://schemas.microsoft.com/office/powerpoint/2010/main" val="3596767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19</a:t>
            </a:fld>
            <a:endParaRPr lang="tr-TR"/>
          </a:p>
        </p:txBody>
      </p:sp>
    </p:spTree>
    <p:extLst>
      <p:ext uri="{BB962C8B-B14F-4D97-AF65-F5344CB8AC3E}">
        <p14:creationId xmlns:p14="http://schemas.microsoft.com/office/powerpoint/2010/main" val="132433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a:t>
            </a:fld>
            <a:endParaRPr lang="tr-TR"/>
          </a:p>
        </p:txBody>
      </p:sp>
    </p:spTree>
    <p:extLst>
      <p:ext uri="{BB962C8B-B14F-4D97-AF65-F5344CB8AC3E}">
        <p14:creationId xmlns:p14="http://schemas.microsoft.com/office/powerpoint/2010/main" val="657824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20</a:t>
            </a:fld>
            <a:endParaRPr lang="tr-TR"/>
          </a:p>
        </p:txBody>
      </p:sp>
    </p:spTree>
    <p:extLst>
      <p:ext uri="{BB962C8B-B14F-4D97-AF65-F5344CB8AC3E}">
        <p14:creationId xmlns:p14="http://schemas.microsoft.com/office/powerpoint/2010/main" val="1501161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21</a:t>
            </a:fld>
            <a:endParaRPr lang="tr-TR"/>
          </a:p>
        </p:txBody>
      </p:sp>
    </p:spTree>
    <p:extLst>
      <p:ext uri="{BB962C8B-B14F-4D97-AF65-F5344CB8AC3E}">
        <p14:creationId xmlns:p14="http://schemas.microsoft.com/office/powerpoint/2010/main" val="799866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22</a:t>
            </a:fld>
            <a:endParaRPr lang="tr-TR"/>
          </a:p>
        </p:txBody>
      </p:sp>
    </p:spTree>
    <p:extLst>
      <p:ext uri="{BB962C8B-B14F-4D97-AF65-F5344CB8AC3E}">
        <p14:creationId xmlns:p14="http://schemas.microsoft.com/office/powerpoint/2010/main" val="2025277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23</a:t>
            </a:fld>
            <a:endParaRPr lang="tr-TR"/>
          </a:p>
        </p:txBody>
      </p:sp>
    </p:spTree>
    <p:extLst>
      <p:ext uri="{BB962C8B-B14F-4D97-AF65-F5344CB8AC3E}">
        <p14:creationId xmlns:p14="http://schemas.microsoft.com/office/powerpoint/2010/main" val="53274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24</a:t>
            </a:fld>
            <a:endParaRPr lang="tr-TR"/>
          </a:p>
        </p:txBody>
      </p:sp>
    </p:spTree>
    <p:extLst>
      <p:ext uri="{BB962C8B-B14F-4D97-AF65-F5344CB8AC3E}">
        <p14:creationId xmlns:p14="http://schemas.microsoft.com/office/powerpoint/2010/main" val="330614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25</a:t>
            </a:fld>
            <a:endParaRPr lang="tr-TR"/>
          </a:p>
        </p:txBody>
      </p:sp>
    </p:spTree>
    <p:extLst>
      <p:ext uri="{BB962C8B-B14F-4D97-AF65-F5344CB8AC3E}">
        <p14:creationId xmlns:p14="http://schemas.microsoft.com/office/powerpoint/2010/main" val="363061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26</a:t>
            </a:fld>
            <a:endParaRPr lang="tr-TR"/>
          </a:p>
        </p:txBody>
      </p:sp>
    </p:spTree>
    <p:extLst>
      <p:ext uri="{BB962C8B-B14F-4D97-AF65-F5344CB8AC3E}">
        <p14:creationId xmlns:p14="http://schemas.microsoft.com/office/powerpoint/2010/main" val="28591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27</a:t>
            </a:fld>
            <a:endParaRPr lang="tr-TR"/>
          </a:p>
        </p:txBody>
      </p:sp>
    </p:spTree>
    <p:extLst>
      <p:ext uri="{BB962C8B-B14F-4D97-AF65-F5344CB8AC3E}">
        <p14:creationId xmlns:p14="http://schemas.microsoft.com/office/powerpoint/2010/main" val="1081875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28</a:t>
            </a:fld>
            <a:endParaRPr lang="tr-TR"/>
          </a:p>
        </p:txBody>
      </p:sp>
    </p:spTree>
    <p:extLst>
      <p:ext uri="{BB962C8B-B14F-4D97-AF65-F5344CB8AC3E}">
        <p14:creationId xmlns:p14="http://schemas.microsoft.com/office/powerpoint/2010/main" val="2715378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29</a:t>
            </a:fld>
            <a:endParaRPr lang="tr-TR"/>
          </a:p>
        </p:txBody>
      </p:sp>
    </p:spTree>
    <p:extLst>
      <p:ext uri="{BB962C8B-B14F-4D97-AF65-F5344CB8AC3E}">
        <p14:creationId xmlns:p14="http://schemas.microsoft.com/office/powerpoint/2010/main" val="1178927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3</a:t>
            </a:fld>
            <a:endParaRPr lang="tr-TR"/>
          </a:p>
        </p:txBody>
      </p:sp>
    </p:spTree>
    <p:extLst>
      <p:ext uri="{BB962C8B-B14F-4D97-AF65-F5344CB8AC3E}">
        <p14:creationId xmlns:p14="http://schemas.microsoft.com/office/powerpoint/2010/main" val="2065126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solidFill>
                  <a:srgbClr val="AB3034"/>
                </a:solidFill>
              </a:rPr>
              <a:t>Sorular ve Sorunlar</a:t>
            </a:r>
            <a:r>
              <a:rPr lang="tr-TR" dirty="0"/>
              <a:t>: Konuya uygun bir resim</a:t>
            </a:r>
            <a:r>
              <a:rPr lang="tr-TR" baseline="0" dirty="0"/>
              <a:t> veya animasyon görseli ile öğrencilerin eğitim boyunca </a:t>
            </a:r>
            <a:r>
              <a:rPr lang="tr-TR" baseline="0"/>
              <a:t>karşılaşacakları olası </a:t>
            </a:r>
            <a:r>
              <a:rPr lang="tr-TR" baseline="0" dirty="0"/>
              <a:t>sorunlar ve bu sorunları nasıl iletecekleri hakkında bilgi verilir. </a:t>
            </a:r>
            <a:r>
              <a:rPr lang="tr-TR" baseline="0"/>
              <a:t>Öğrencilerin gerek sistem ile ilgili gerek eğitim içeriği ile ilgili sorularını </a:t>
            </a:r>
            <a:r>
              <a:rPr lang="tr-TR" baseline="0" dirty="0"/>
              <a:t>iletecekleri e-posta adresi ve telefon numarası yazılır. </a:t>
            </a:r>
            <a:r>
              <a:rPr lang="tr-TR" dirty="0"/>
              <a:t>Her slayt azami</a:t>
            </a:r>
            <a:r>
              <a:rPr lang="tr-TR" baseline="0" dirty="0"/>
              <a:t> 3 satırlık metin ile desteklenebilir. </a:t>
            </a:r>
            <a:r>
              <a:rPr lang="tr-TR" b="1" i="0" dirty="0"/>
              <a:t>Bu slayt üzerinde değişiklik yapılmasına gerek yoktur.</a:t>
            </a:r>
          </a:p>
        </p:txBody>
      </p:sp>
      <p:sp>
        <p:nvSpPr>
          <p:cNvPr id="4" name="Slayt Numarası Yer Tutucusu 3"/>
          <p:cNvSpPr>
            <a:spLocks noGrp="1"/>
          </p:cNvSpPr>
          <p:nvPr>
            <p:ph type="sldNum" sz="quarter" idx="10"/>
          </p:nvPr>
        </p:nvSpPr>
        <p:spPr/>
        <p:txBody>
          <a:bodyPr/>
          <a:lstStyle/>
          <a:p>
            <a:fld id="{9321E4BC-D821-44F3-BA3B-1C6614FB4B55}" type="slidenum">
              <a:rPr lang="tr-TR" smtClean="0"/>
              <a:t>30</a:t>
            </a:fld>
            <a:endParaRPr lang="tr-TR"/>
          </a:p>
        </p:txBody>
      </p:sp>
    </p:spTree>
    <p:extLst>
      <p:ext uri="{BB962C8B-B14F-4D97-AF65-F5344CB8AC3E}">
        <p14:creationId xmlns:p14="http://schemas.microsoft.com/office/powerpoint/2010/main" val="94923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4</a:t>
            </a:fld>
            <a:endParaRPr lang="tr-TR"/>
          </a:p>
        </p:txBody>
      </p:sp>
    </p:spTree>
    <p:extLst>
      <p:ext uri="{BB962C8B-B14F-4D97-AF65-F5344CB8AC3E}">
        <p14:creationId xmlns:p14="http://schemas.microsoft.com/office/powerpoint/2010/main" val="3434591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5</a:t>
            </a:fld>
            <a:endParaRPr lang="tr-TR"/>
          </a:p>
        </p:txBody>
      </p:sp>
    </p:spTree>
    <p:extLst>
      <p:ext uri="{BB962C8B-B14F-4D97-AF65-F5344CB8AC3E}">
        <p14:creationId xmlns:p14="http://schemas.microsoft.com/office/powerpoint/2010/main" val="3285283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6</a:t>
            </a:fld>
            <a:endParaRPr lang="tr-TR"/>
          </a:p>
        </p:txBody>
      </p:sp>
    </p:spTree>
    <p:extLst>
      <p:ext uri="{BB962C8B-B14F-4D97-AF65-F5344CB8AC3E}">
        <p14:creationId xmlns:p14="http://schemas.microsoft.com/office/powerpoint/2010/main" val="1172195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7</a:t>
            </a:fld>
            <a:endParaRPr lang="tr-TR"/>
          </a:p>
        </p:txBody>
      </p:sp>
    </p:spTree>
    <p:extLst>
      <p:ext uri="{BB962C8B-B14F-4D97-AF65-F5344CB8AC3E}">
        <p14:creationId xmlns:p14="http://schemas.microsoft.com/office/powerpoint/2010/main" val="1783216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8</a:t>
            </a:fld>
            <a:endParaRPr lang="tr-TR"/>
          </a:p>
        </p:txBody>
      </p:sp>
    </p:spTree>
    <p:extLst>
      <p:ext uri="{BB962C8B-B14F-4D97-AF65-F5344CB8AC3E}">
        <p14:creationId xmlns:p14="http://schemas.microsoft.com/office/powerpoint/2010/main" val="181236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a:t>Eğitimin Açıklaması: </a:t>
            </a:r>
            <a:r>
              <a:rPr lang="tr-TR" dirty="0"/>
              <a:t>Bu slayt üzerinde değişiklik </a:t>
            </a:r>
            <a:r>
              <a:rPr lang="tr-TR" b="1" dirty="0"/>
              <a:t>yapılmalıdır</a:t>
            </a:r>
            <a:r>
              <a:rPr lang="tr-TR" b="1"/>
              <a:t>.</a:t>
            </a:r>
            <a:r>
              <a:rPr lang="tr-TR"/>
              <a:t> İlk olarak Başlık güncellenir. Konuya </a:t>
            </a:r>
            <a:r>
              <a:rPr lang="tr-TR" dirty="0"/>
              <a:t>uygun bir resim</a:t>
            </a:r>
            <a:r>
              <a:rPr lang="tr-TR" baseline="0" dirty="0"/>
              <a:t> veya animasyon görseli ile eğitimin ne olduğu anlatılır.</a:t>
            </a:r>
            <a:r>
              <a:rPr lang="tr-TR" dirty="0"/>
              <a:t> Her slayt azami</a:t>
            </a:r>
            <a:r>
              <a:rPr lang="tr-TR" baseline="0" dirty="0"/>
              <a:t> 3 satırlık metin ile desteklenebilir.</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9</a:t>
            </a:fld>
            <a:endParaRPr lang="tr-TR"/>
          </a:p>
        </p:txBody>
      </p:sp>
    </p:spTree>
    <p:extLst>
      <p:ext uri="{BB962C8B-B14F-4D97-AF65-F5344CB8AC3E}">
        <p14:creationId xmlns:p14="http://schemas.microsoft.com/office/powerpoint/2010/main" val="3937585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3048199" y="2186009"/>
            <a:ext cx="18289191" cy="4650293"/>
          </a:xfrm>
        </p:spPr>
        <p:txBody>
          <a:bodyPr anchor="b"/>
          <a:lstStyle>
            <a:lvl1pPr algn="ctr">
              <a:defRPr sz="11900"/>
            </a:lvl1pPr>
          </a:lstStyle>
          <a:p>
            <a:r>
              <a:rPr lang="tr-TR"/>
              <a:t>Asıl başlık stili için tıklatın</a:t>
            </a:r>
          </a:p>
        </p:txBody>
      </p:sp>
      <p:sp>
        <p:nvSpPr>
          <p:cNvPr id="3" name="Alt Başlık 2"/>
          <p:cNvSpPr>
            <a:spLocks noGrp="1"/>
          </p:cNvSpPr>
          <p:nvPr>
            <p:ph type="subTitle" idx="1"/>
          </p:nvPr>
        </p:nvSpPr>
        <p:spPr>
          <a:xfrm>
            <a:off x="3048199" y="7015635"/>
            <a:ext cx="18289191" cy="3224904"/>
          </a:xfrm>
        </p:spPr>
        <p:txBody>
          <a:bodyPr/>
          <a:lstStyle>
            <a:lvl1pPr marL="0" indent="0" algn="ctr">
              <a:buNone/>
              <a:defRPr sz="4800"/>
            </a:lvl1pPr>
            <a:lvl2pPr marL="905805" indent="0" algn="ctr">
              <a:buNone/>
              <a:defRPr sz="4000"/>
            </a:lvl2pPr>
            <a:lvl3pPr marL="1811609" indent="0" algn="ctr">
              <a:buNone/>
              <a:defRPr sz="3700"/>
            </a:lvl3pPr>
            <a:lvl4pPr marL="2717414" indent="0" algn="ctr">
              <a:buNone/>
              <a:defRPr sz="3200"/>
            </a:lvl4pPr>
            <a:lvl5pPr marL="3623219" indent="0" algn="ctr">
              <a:buNone/>
              <a:defRPr sz="3200"/>
            </a:lvl5pPr>
            <a:lvl6pPr marL="4529023" indent="0" algn="ctr">
              <a:buNone/>
              <a:defRPr sz="3200"/>
            </a:lvl6pPr>
            <a:lvl7pPr marL="5434828" indent="0" algn="ctr">
              <a:buNone/>
              <a:defRPr sz="3200"/>
            </a:lvl7pPr>
            <a:lvl8pPr marL="6340632" indent="0" algn="ctr">
              <a:buNone/>
              <a:defRPr sz="3200"/>
            </a:lvl8pPr>
            <a:lvl9pPr marL="7246437" indent="0" algn="ctr">
              <a:buNone/>
              <a:defRPr sz="32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D9A2B562-AD10-4C4F-B49B-9C805B3D7A7C}" type="datetimeFigureOut">
              <a:rPr lang="tr-TR" smtClean="0"/>
              <a:t>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83655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24438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7450938" y="711151"/>
            <a:ext cx="5258142" cy="11319632"/>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1676511" y="711151"/>
            <a:ext cx="15469607" cy="11319632"/>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25776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231163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1663810" y="3330034"/>
            <a:ext cx="21032570" cy="5556234"/>
          </a:xfrm>
        </p:spPr>
        <p:txBody>
          <a:bodyPr anchor="b"/>
          <a:lstStyle>
            <a:lvl1pPr>
              <a:defRPr sz="11900"/>
            </a:lvl1pPr>
          </a:lstStyle>
          <a:p>
            <a:r>
              <a:rPr lang="tr-TR"/>
              <a:t>Asıl başlık stili için tıklatın</a:t>
            </a:r>
          </a:p>
        </p:txBody>
      </p:sp>
      <p:sp>
        <p:nvSpPr>
          <p:cNvPr id="3" name="Metin Yer Tutucusu 2"/>
          <p:cNvSpPr>
            <a:spLocks noGrp="1"/>
          </p:cNvSpPr>
          <p:nvPr>
            <p:ph type="body" idx="1"/>
          </p:nvPr>
        </p:nvSpPr>
        <p:spPr>
          <a:xfrm>
            <a:off x="1663810" y="8938831"/>
            <a:ext cx="21032570" cy="2921891"/>
          </a:xfrm>
        </p:spPr>
        <p:txBody>
          <a:bodyPr/>
          <a:lstStyle>
            <a:lvl1pPr marL="0" indent="0">
              <a:buNone/>
              <a:defRPr sz="4800">
                <a:solidFill>
                  <a:schemeClr val="tx1">
                    <a:tint val="75000"/>
                  </a:schemeClr>
                </a:solidFill>
              </a:defRPr>
            </a:lvl1pPr>
            <a:lvl2pPr marL="905805" indent="0">
              <a:buNone/>
              <a:defRPr sz="4000">
                <a:solidFill>
                  <a:schemeClr val="tx1">
                    <a:tint val="75000"/>
                  </a:schemeClr>
                </a:solidFill>
              </a:defRPr>
            </a:lvl2pPr>
            <a:lvl3pPr marL="1811609" indent="0">
              <a:buNone/>
              <a:defRPr sz="3700">
                <a:solidFill>
                  <a:schemeClr val="tx1">
                    <a:tint val="75000"/>
                  </a:schemeClr>
                </a:solidFill>
              </a:defRPr>
            </a:lvl3pPr>
            <a:lvl4pPr marL="2717414" indent="0">
              <a:buNone/>
              <a:defRPr sz="3200">
                <a:solidFill>
                  <a:schemeClr val="tx1">
                    <a:tint val="75000"/>
                  </a:schemeClr>
                </a:solidFill>
              </a:defRPr>
            </a:lvl4pPr>
            <a:lvl5pPr marL="3623219" indent="0">
              <a:buNone/>
              <a:defRPr sz="3200">
                <a:solidFill>
                  <a:schemeClr val="tx1">
                    <a:tint val="75000"/>
                  </a:schemeClr>
                </a:solidFill>
              </a:defRPr>
            </a:lvl5pPr>
            <a:lvl6pPr marL="4529023" indent="0">
              <a:buNone/>
              <a:defRPr sz="3200">
                <a:solidFill>
                  <a:schemeClr val="tx1">
                    <a:tint val="75000"/>
                  </a:schemeClr>
                </a:solidFill>
              </a:defRPr>
            </a:lvl6pPr>
            <a:lvl7pPr marL="5434828" indent="0">
              <a:buNone/>
              <a:defRPr sz="3200">
                <a:solidFill>
                  <a:schemeClr val="tx1">
                    <a:tint val="75000"/>
                  </a:schemeClr>
                </a:solidFill>
              </a:defRPr>
            </a:lvl7pPr>
            <a:lvl8pPr marL="6340632" indent="0">
              <a:buNone/>
              <a:defRPr sz="3200">
                <a:solidFill>
                  <a:schemeClr val="tx1">
                    <a:tint val="75000"/>
                  </a:schemeClr>
                </a:solidFill>
              </a:defRPr>
            </a:lvl8pPr>
            <a:lvl9pPr marL="7246437" indent="0">
              <a:buNone/>
              <a:defRPr sz="32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D9A2B562-AD10-4C4F-B49B-9C805B3D7A7C}" type="datetimeFigureOut">
              <a:rPr lang="tr-TR" smtClean="0"/>
              <a:t>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277148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1676509" y="3555743"/>
            <a:ext cx="10363875" cy="84750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12345204" y="3555743"/>
            <a:ext cx="10363875" cy="84750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D9A2B562-AD10-4C4F-B49B-9C805B3D7A7C}" type="datetimeFigureOut">
              <a:rPr lang="tr-TR" smtClean="0"/>
              <a:t>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82630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1679685" y="711149"/>
            <a:ext cx="21032570" cy="2581779"/>
          </a:xfrm>
        </p:spPr>
        <p:txBody>
          <a:bodyPr/>
          <a:lstStyle/>
          <a:p>
            <a:r>
              <a:rPr lang="tr-TR"/>
              <a:t>Asıl başlık stili için tıklatın</a:t>
            </a:r>
          </a:p>
        </p:txBody>
      </p:sp>
      <p:sp>
        <p:nvSpPr>
          <p:cNvPr id="3" name="Metin Yer Tutucusu 2"/>
          <p:cNvSpPr>
            <a:spLocks noGrp="1"/>
          </p:cNvSpPr>
          <p:nvPr>
            <p:ph type="body" idx="1"/>
          </p:nvPr>
        </p:nvSpPr>
        <p:spPr>
          <a:xfrm>
            <a:off x="1679688" y="3274376"/>
            <a:ext cx="10316245" cy="1604721"/>
          </a:xfrm>
        </p:spPr>
        <p:txBody>
          <a:bodyPr anchor="b"/>
          <a:lstStyle>
            <a:lvl1pPr marL="0" indent="0">
              <a:buNone/>
              <a:defRPr sz="4800" b="1"/>
            </a:lvl1pPr>
            <a:lvl2pPr marL="905805" indent="0">
              <a:buNone/>
              <a:defRPr sz="4000" b="1"/>
            </a:lvl2pPr>
            <a:lvl3pPr marL="1811609" indent="0">
              <a:buNone/>
              <a:defRPr sz="3700" b="1"/>
            </a:lvl3pPr>
            <a:lvl4pPr marL="2717414" indent="0">
              <a:buNone/>
              <a:defRPr sz="3200" b="1"/>
            </a:lvl4pPr>
            <a:lvl5pPr marL="3623219" indent="0">
              <a:buNone/>
              <a:defRPr sz="3200" b="1"/>
            </a:lvl5pPr>
            <a:lvl6pPr marL="4529023" indent="0">
              <a:buNone/>
              <a:defRPr sz="3200" b="1"/>
            </a:lvl6pPr>
            <a:lvl7pPr marL="5434828" indent="0">
              <a:buNone/>
              <a:defRPr sz="3200" b="1"/>
            </a:lvl7pPr>
            <a:lvl8pPr marL="6340632" indent="0">
              <a:buNone/>
              <a:defRPr sz="3200" b="1"/>
            </a:lvl8pPr>
            <a:lvl9pPr marL="7246437" indent="0">
              <a:buNone/>
              <a:defRPr sz="3200" b="1"/>
            </a:lvl9pPr>
          </a:lstStyle>
          <a:p>
            <a:pPr lvl="0"/>
            <a:r>
              <a:rPr lang="tr-TR"/>
              <a:t>Asıl metin stillerini düzenle</a:t>
            </a:r>
          </a:p>
        </p:txBody>
      </p:sp>
      <p:sp>
        <p:nvSpPr>
          <p:cNvPr id="4" name="İçerik Yer Tutucusu 3"/>
          <p:cNvSpPr>
            <a:spLocks noGrp="1"/>
          </p:cNvSpPr>
          <p:nvPr>
            <p:ph sz="half" idx="2"/>
          </p:nvPr>
        </p:nvSpPr>
        <p:spPr>
          <a:xfrm>
            <a:off x="1679688" y="4879098"/>
            <a:ext cx="10316245" cy="717641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345205" y="3274376"/>
            <a:ext cx="10367051" cy="1604721"/>
          </a:xfrm>
        </p:spPr>
        <p:txBody>
          <a:bodyPr anchor="b"/>
          <a:lstStyle>
            <a:lvl1pPr marL="0" indent="0">
              <a:buNone/>
              <a:defRPr sz="4800" b="1"/>
            </a:lvl1pPr>
            <a:lvl2pPr marL="905805" indent="0">
              <a:buNone/>
              <a:defRPr sz="4000" b="1"/>
            </a:lvl2pPr>
            <a:lvl3pPr marL="1811609" indent="0">
              <a:buNone/>
              <a:defRPr sz="3700" b="1"/>
            </a:lvl3pPr>
            <a:lvl4pPr marL="2717414" indent="0">
              <a:buNone/>
              <a:defRPr sz="3200" b="1"/>
            </a:lvl4pPr>
            <a:lvl5pPr marL="3623219" indent="0">
              <a:buNone/>
              <a:defRPr sz="3200" b="1"/>
            </a:lvl5pPr>
            <a:lvl6pPr marL="4529023" indent="0">
              <a:buNone/>
              <a:defRPr sz="3200" b="1"/>
            </a:lvl6pPr>
            <a:lvl7pPr marL="5434828" indent="0">
              <a:buNone/>
              <a:defRPr sz="3200" b="1"/>
            </a:lvl7pPr>
            <a:lvl8pPr marL="6340632" indent="0">
              <a:buNone/>
              <a:defRPr sz="3200" b="1"/>
            </a:lvl8pPr>
            <a:lvl9pPr marL="7246437" indent="0">
              <a:buNone/>
              <a:defRPr sz="3200" b="1"/>
            </a:lvl9pPr>
          </a:lstStyle>
          <a:p>
            <a:pPr lvl="0"/>
            <a:r>
              <a:rPr lang="tr-TR"/>
              <a:t>Asıl metin stillerini düzenle</a:t>
            </a:r>
          </a:p>
        </p:txBody>
      </p:sp>
      <p:sp>
        <p:nvSpPr>
          <p:cNvPr id="6" name="İçerik Yer Tutucusu 5"/>
          <p:cNvSpPr>
            <a:spLocks noGrp="1"/>
          </p:cNvSpPr>
          <p:nvPr>
            <p:ph sz="quarter" idx="4"/>
          </p:nvPr>
        </p:nvSpPr>
        <p:spPr>
          <a:xfrm>
            <a:off x="12345205" y="4879098"/>
            <a:ext cx="10367051" cy="717641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D9A2B562-AD10-4C4F-B49B-9C805B3D7A7C}" type="datetimeFigureOut">
              <a:rPr lang="tr-TR" smtClean="0"/>
              <a:t>9.03.2024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46439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D9A2B562-AD10-4C4F-B49B-9C805B3D7A7C}" type="datetimeFigureOut">
              <a:rPr lang="tr-TR" smtClean="0"/>
              <a:t>9.03.2024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57069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9A2B562-AD10-4C4F-B49B-9C805B3D7A7C}" type="datetimeFigureOut">
              <a:rPr lang="tr-TR" smtClean="0"/>
              <a:t>9.03.2024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22241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1679685" y="890482"/>
            <a:ext cx="7864987" cy="3116686"/>
          </a:xfrm>
        </p:spPr>
        <p:txBody>
          <a:bodyPr anchor="b"/>
          <a:lstStyle>
            <a:lvl1pPr>
              <a:defRPr sz="6300"/>
            </a:lvl1pPr>
          </a:lstStyle>
          <a:p>
            <a:r>
              <a:rPr lang="tr-TR"/>
              <a:t>Asıl başlık stili için tıklatın</a:t>
            </a:r>
          </a:p>
        </p:txBody>
      </p:sp>
      <p:sp>
        <p:nvSpPr>
          <p:cNvPr id="3" name="İçerik Yer Tutucusu 2"/>
          <p:cNvSpPr>
            <a:spLocks noGrp="1"/>
          </p:cNvSpPr>
          <p:nvPr>
            <p:ph idx="1"/>
          </p:nvPr>
        </p:nvSpPr>
        <p:spPr>
          <a:xfrm>
            <a:off x="10367051" y="1923195"/>
            <a:ext cx="12345204" cy="9492288"/>
          </a:xfrm>
        </p:spPr>
        <p:txBody>
          <a:bodyPr/>
          <a:lstStyle>
            <a:lvl1pPr>
              <a:defRPr sz="6300"/>
            </a:lvl1pPr>
            <a:lvl2pPr>
              <a:defRPr sz="5500"/>
            </a:lvl2pPr>
            <a:lvl3pPr>
              <a:defRPr sz="4800"/>
            </a:lvl3pPr>
            <a:lvl4pPr>
              <a:defRPr sz="4000"/>
            </a:lvl4pPr>
            <a:lvl5pPr>
              <a:defRPr sz="4000"/>
            </a:lvl5pPr>
            <a:lvl6pPr>
              <a:defRPr sz="4000"/>
            </a:lvl6pPr>
            <a:lvl7pPr>
              <a:defRPr sz="4000"/>
            </a:lvl7pPr>
            <a:lvl8pPr>
              <a:defRPr sz="4000"/>
            </a:lvl8pPr>
            <a:lvl9pPr>
              <a:defRPr sz="4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679685" y="4007169"/>
            <a:ext cx="7864987" cy="7423773"/>
          </a:xfrm>
        </p:spPr>
        <p:txBody>
          <a:bodyPr/>
          <a:lstStyle>
            <a:lvl1pPr marL="0" indent="0">
              <a:buNone/>
              <a:defRPr sz="3200"/>
            </a:lvl1pPr>
            <a:lvl2pPr marL="905805" indent="0">
              <a:buNone/>
              <a:defRPr sz="2900"/>
            </a:lvl2pPr>
            <a:lvl3pPr marL="1811609" indent="0">
              <a:buNone/>
              <a:defRPr sz="2400"/>
            </a:lvl3pPr>
            <a:lvl4pPr marL="2717414" indent="0">
              <a:buNone/>
              <a:defRPr sz="2100"/>
            </a:lvl4pPr>
            <a:lvl5pPr marL="3623219" indent="0">
              <a:buNone/>
              <a:defRPr sz="2100"/>
            </a:lvl5pPr>
            <a:lvl6pPr marL="4529023" indent="0">
              <a:buNone/>
              <a:defRPr sz="2100"/>
            </a:lvl6pPr>
            <a:lvl7pPr marL="5434828" indent="0">
              <a:buNone/>
              <a:defRPr sz="2100"/>
            </a:lvl7pPr>
            <a:lvl8pPr marL="6340632" indent="0">
              <a:buNone/>
              <a:defRPr sz="2100"/>
            </a:lvl8pPr>
            <a:lvl9pPr marL="7246437" indent="0">
              <a:buNone/>
              <a:defRPr sz="2100"/>
            </a:lvl9pPr>
          </a:lstStyle>
          <a:p>
            <a:pPr lvl="0"/>
            <a:r>
              <a:rPr lang="tr-TR"/>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58469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1679685" y="890482"/>
            <a:ext cx="7864987" cy="3116686"/>
          </a:xfrm>
        </p:spPr>
        <p:txBody>
          <a:bodyPr anchor="b"/>
          <a:lstStyle>
            <a:lvl1pPr>
              <a:defRPr sz="6300"/>
            </a:lvl1pPr>
          </a:lstStyle>
          <a:p>
            <a:r>
              <a:rPr lang="tr-TR"/>
              <a:t>Asıl başlık stili için tıklatın</a:t>
            </a:r>
          </a:p>
        </p:txBody>
      </p:sp>
      <p:sp>
        <p:nvSpPr>
          <p:cNvPr id="3" name="Resim Yer Tutucusu 2"/>
          <p:cNvSpPr>
            <a:spLocks noGrp="1"/>
          </p:cNvSpPr>
          <p:nvPr>
            <p:ph type="pic" idx="1"/>
          </p:nvPr>
        </p:nvSpPr>
        <p:spPr>
          <a:xfrm>
            <a:off x="10367051" y="1923195"/>
            <a:ext cx="12345204" cy="9492288"/>
          </a:xfrm>
        </p:spPr>
        <p:txBody>
          <a:bodyPr/>
          <a:lstStyle>
            <a:lvl1pPr marL="0" indent="0">
              <a:buNone/>
              <a:defRPr sz="6300"/>
            </a:lvl1pPr>
            <a:lvl2pPr marL="905805" indent="0">
              <a:buNone/>
              <a:defRPr sz="5500"/>
            </a:lvl2pPr>
            <a:lvl3pPr marL="1811609" indent="0">
              <a:buNone/>
              <a:defRPr sz="4800"/>
            </a:lvl3pPr>
            <a:lvl4pPr marL="2717414" indent="0">
              <a:buNone/>
              <a:defRPr sz="4000"/>
            </a:lvl4pPr>
            <a:lvl5pPr marL="3623219" indent="0">
              <a:buNone/>
              <a:defRPr sz="4000"/>
            </a:lvl5pPr>
            <a:lvl6pPr marL="4529023" indent="0">
              <a:buNone/>
              <a:defRPr sz="4000"/>
            </a:lvl6pPr>
            <a:lvl7pPr marL="5434828" indent="0">
              <a:buNone/>
              <a:defRPr sz="4000"/>
            </a:lvl7pPr>
            <a:lvl8pPr marL="6340632" indent="0">
              <a:buNone/>
              <a:defRPr sz="4000"/>
            </a:lvl8pPr>
            <a:lvl9pPr marL="7246437" indent="0">
              <a:buNone/>
              <a:defRPr sz="4000"/>
            </a:lvl9pPr>
          </a:lstStyle>
          <a:p>
            <a:endParaRPr lang="tr-TR"/>
          </a:p>
        </p:txBody>
      </p:sp>
      <p:sp>
        <p:nvSpPr>
          <p:cNvPr id="4" name="Metin Yer Tutucusu 3"/>
          <p:cNvSpPr>
            <a:spLocks noGrp="1"/>
          </p:cNvSpPr>
          <p:nvPr>
            <p:ph type="body" sz="half" idx="2"/>
          </p:nvPr>
        </p:nvSpPr>
        <p:spPr>
          <a:xfrm>
            <a:off x="1679685" y="4007169"/>
            <a:ext cx="7864987" cy="7423773"/>
          </a:xfrm>
        </p:spPr>
        <p:txBody>
          <a:bodyPr/>
          <a:lstStyle>
            <a:lvl1pPr marL="0" indent="0">
              <a:buNone/>
              <a:defRPr sz="3200"/>
            </a:lvl1pPr>
            <a:lvl2pPr marL="905805" indent="0">
              <a:buNone/>
              <a:defRPr sz="2900"/>
            </a:lvl2pPr>
            <a:lvl3pPr marL="1811609" indent="0">
              <a:buNone/>
              <a:defRPr sz="2400"/>
            </a:lvl3pPr>
            <a:lvl4pPr marL="2717414" indent="0">
              <a:buNone/>
              <a:defRPr sz="2100"/>
            </a:lvl4pPr>
            <a:lvl5pPr marL="3623219" indent="0">
              <a:buNone/>
              <a:defRPr sz="2100"/>
            </a:lvl5pPr>
            <a:lvl6pPr marL="4529023" indent="0">
              <a:buNone/>
              <a:defRPr sz="2100"/>
            </a:lvl6pPr>
            <a:lvl7pPr marL="5434828" indent="0">
              <a:buNone/>
              <a:defRPr sz="2100"/>
            </a:lvl7pPr>
            <a:lvl8pPr marL="6340632" indent="0">
              <a:buNone/>
              <a:defRPr sz="2100"/>
            </a:lvl8pPr>
            <a:lvl9pPr marL="7246437" indent="0">
              <a:buNone/>
              <a:defRPr sz="2100"/>
            </a:lvl9pPr>
          </a:lstStyle>
          <a:p>
            <a:pPr lvl="0"/>
            <a:r>
              <a:rPr lang="tr-TR"/>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33699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676509" y="711149"/>
            <a:ext cx="21032570" cy="2581779"/>
          </a:xfrm>
          <a:prstGeom prst="rect">
            <a:avLst/>
          </a:prstGeom>
        </p:spPr>
        <p:txBody>
          <a:bodyPr vert="horz" lIns="181161" tIns="90580" rIns="181161" bIns="90580" rtlCol="0" anchor="ctr">
            <a:normAutofit/>
          </a:bodyPr>
          <a:lstStyle/>
          <a:p>
            <a:r>
              <a:rPr lang="tr-TR"/>
              <a:t>Asıl başlık stili için tıklatın</a:t>
            </a:r>
          </a:p>
        </p:txBody>
      </p:sp>
      <p:sp>
        <p:nvSpPr>
          <p:cNvPr id="3" name="Metin Yer Tutucusu 2"/>
          <p:cNvSpPr>
            <a:spLocks noGrp="1"/>
          </p:cNvSpPr>
          <p:nvPr>
            <p:ph type="body" idx="1"/>
          </p:nvPr>
        </p:nvSpPr>
        <p:spPr>
          <a:xfrm>
            <a:off x="1676509" y="3555743"/>
            <a:ext cx="21032570" cy="8475038"/>
          </a:xfrm>
          <a:prstGeom prst="rect">
            <a:avLst/>
          </a:prstGeom>
        </p:spPr>
        <p:txBody>
          <a:bodyPr vert="horz" lIns="181161" tIns="90580" rIns="181161" bIns="9058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676509" y="12380170"/>
            <a:ext cx="5486757" cy="711149"/>
          </a:xfrm>
          <a:prstGeom prst="rect">
            <a:avLst/>
          </a:prstGeom>
        </p:spPr>
        <p:txBody>
          <a:bodyPr vert="horz" lIns="181161" tIns="90580" rIns="181161" bIns="90580" rtlCol="0" anchor="ctr"/>
          <a:lstStyle>
            <a:lvl1pPr algn="l">
              <a:defRPr sz="2400">
                <a:solidFill>
                  <a:schemeClr val="tx1">
                    <a:tint val="75000"/>
                  </a:schemeClr>
                </a:solidFill>
              </a:defRPr>
            </a:lvl1pPr>
          </a:lstStyle>
          <a:p>
            <a:fld id="{D9A2B562-AD10-4C4F-B49B-9C805B3D7A7C}" type="datetimeFigureOut">
              <a:rPr lang="tr-TR" smtClean="0"/>
              <a:t>9.03.2024</a:t>
            </a:fld>
            <a:endParaRPr lang="tr-TR"/>
          </a:p>
        </p:txBody>
      </p:sp>
      <p:sp>
        <p:nvSpPr>
          <p:cNvPr id="5" name="Altbilgi Yer Tutucusu 4"/>
          <p:cNvSpPr>
            <a:spLocks noGrp="1"/>
          </p:cNvSpPr>
          <p:nvPr>
            <p:ph type="ftr" sz="quarter" idx="3"/>
          </p:nvPr>
        </p:nvSpPr>
        <p:spPr>
          <a:xfrm>
            <a:off x="8077726" y="12380170"/>
            <a:ext cx="8230136" cy="711149"/>
          </a:xfrm>
          <a:prstGeom prst="rect">
            <a:avLst/>
          </a:prstGeom>
        </p:spPr>
        <p:txBody>
          <a:bodyPr vert="horz" lIns="181161" tIns="90580" rIns="181161" bIns="90580" rtlCol="0" anchor="ctr"/>
          <a:lstStyle>
            <a:lvl1pPr algn="ctr">
              <a:defRPr sz="24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7222322" y="12380170"/>
            <a:ext cx="5486757" cy="711149"/>
          </a:xfrm>
          <a:prstGeom prst="rect">
            <a:avLst/>
          </a:prstGeom>
        </p:spPr>
        <p:txBody>
          <a:bodyPr vert="horz" lIns="181161" tIns="90580" rIns="181161" bIns="90580" rtlCol="0" anchor="ctr"/>
          <a:lstStyle>
            <a:lvl1pPr algn="r">
              <a:defRPr sz="2400">
                <a:solidFill>
                  <a:schemeClr val="tx1">
                    <a:tint val="75000"/>
                  </a:schemeClr>
                </a:solidFill>
              </a:defRPr>
            </a:lvl1pPr>
          </a:lstStyle>
          <a:p>
            <a:fld id="{2A053F80-C90B-4C40-AD92-CAE29610FA4B}" type="slidenum">
              <a:rPr lang="tr-TR" smtClean="0"/>
              <a:t>‹#›</a:t>
            </a:fld>
            <a:endParaRPr lang="tr-TR"/>
          </a:p>
        </p:txBody>
      </p:sp>
      <p:sp>
        <p:nvSpPr>
          <p:cNvPr id="7" name="geodi_dlp_header"/>
          <p:cNvSpPr/>
          <p:nvPr userDrawn="1"/>
        </p:nvSpPr>
        <p:spPr>
          <a:xfrm>
            <a:off x="22815928" y="0"/>
            <a:ext cx="1569660" cy="246221"/>
          </a:xfrm>
          <a:prstGeom prst="rect">
            <a:avLst/>
          </a:prstGeom>
          <a:noFill/>
          <a:ln>
            <a:noFill/>
          </a:ln>
          <a:extLst>
            <a:ext uri="{909E8E84-426E-40DD-AFC4-6F175D3DCCD1}">
              <a14:hiddenFill xmlns:a14="http://schemas.microsoft.com/office/drawing/2010/main">
                <a:solidFill>
                  <a:scrgbClr r="0" g="0" b="0">
                    <a:alpha val="0"/>
                  </a:scrgbClr>
                </a:solidFill>
              </a14:hiddenFill>
            </a:ext>
          </a:extLst>
        </p:spPr>
        <p:txBody>
          <a:bodyPr wrap="none" lIns="91440" tIns="45720" rIns="91440" bIns="45720">
            <a:spAutoFit/>
          </a:bodyPr>
          <a:lstStyle/>
          <a:p>
            <a:pPr algn="ctr"/>
            <a:r>
              <a:rPr lang="tr-TR" sz="1000" b="1" i="0" cap="none" spc="0">
                <a:ln w="12700" cap="flat" cmpd="sng" algn="ctr">
                  <a:solidFill>
                    <a:schemeClr val="tx2">
                      <a:satMod val="155000"/>
                      <a:alpha val="0"/>
                    </a:schemeClr>
                  </a:solidFill>
                  <a:prstDash val="solid"/>
                  <a:round/>
                  <a:headEnd type="none" w="med" len="med"/>
                  <a:tailEnd type="none" w="med" len="med"/>
                </a:ln>
                <a:solidFill>
                  <a:srgbClr val="000000">
                    <a:alpha val="60000"/>
                  </a:srgbClr>
                </a:solidFill>
                <a:effectLst>
                  <a:outerShdw blurRad="41275" dist="20320" dir="1800000" algn="tl" rotWithShape="0">
                    <a:srgbClr val="000000">
                      <a:alpha val="40000"/>
                    </a:srgbClr>
                  </a:outerShdw>
                </a:effectLst>
                <a:latin typeface="Courier New" panose="02070309020205020404" pitchFamily="49" charset="0"/>
              </a:rPr>
              <a:t>BTK  |  Kurum Özel</a:t>
            </a:r>
          </a:p>
        </p:txBody>
      </p:sp>
    </p:spTree>
    <p:extLst>
      <p:ext uri="{BB962C8B-B14F-4D97-AF65-F5344CB8AC3E}">
        <p14:creationId xmlns:p14="http://schemas.microsoft.com/office/powerpoint/2010/main" val="130487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811609" rtl="0" eaLnBrk="1" latinLnBrk="0" hangingPunct="1">
        <a:lnSpc>
          <a:spcPct val="90000"/>
        </a:lnSpc>
        <a:spcBef>
          <a:spcPct val="0"/>
        </a:spcBef>
        <a:buNone/>
        <a:defRPr sz="8700" kern="1200">
          <a:solidFill>
            <a:schemeClr val="tx1"/>
          </a:solidFill>
          <a:latin typeface="+mj-lt"/>
          <a:ea typeface="+mj-ea"/>
          <a:cs typeface="+mj-cs"/>
        </a:defRPr>
      </a:lvl1pPr>
    </p:titleStyle>
    <p:bodyStyle>
      <a:lvl1pPr marL="452902" indent="-452902" algn="l" defTabSz="1811609" rtl="0" eaLnBrk="1" latinLnBrk="0" hangingPunct="1">
        <a:lnSpc>
          <a:spcPct val="90000"/>
        </a:lnSpc>
        <a:spcBef>
          <a:spcPts val="1981"/>
        </a:spcBef>
        <a:buFont typeface="Arial" panose="020B0604020202020204" pitchFamily="34" charset="0"/>
        <a:buChar char="•"/>
        <a:defRPr sz="5500" kern="1200">
          <a:solidFill>
            <a:schemeClr val="tx1"/>
          </a:solidFill>
          <a:latin typeface="+mn-lt"/>
          <a:ea typeface="+mn-ea"/>
          <a:cs typeface="+mn-cs"/>
        </a:defRPr>
      </a:lvl1pPr>
      <a:lvl2pPr marL="1358707" indent="-452902" algn="l" defTabSz="1811609" rtl="0" eaLnBrk="1" latinLnBrk="0" hangingPunct="1">
        <a:lnSpc>
          <a:spcPct val="90000"/>
        </a:lnSpc>
        <a:spcBef>
          <a:spcPts val="991"/>
        </a:spcBef>
        <a:buFont typeface="Arial" panose="020B0604020202020204" pitchFamily="34" charset="0"/>
        <a:buChar char="•"/>
        <a:defRPr sz="4800" kern="1200">
          <a:solidFill>
            <a:schemeClr val="tx1"/>
          </a:solidFill>
          <a:latin typeface="+mn-lt"/>
          <a:ea typeface="+mn-ea"/>
          <a:cs typeface="+mn-cs"/>
        </a:defRPr>
      </a:lvl2pPr>
      <a:lvl3pPr marL="2264512" indent="-452902" algn="l" defTabSz="1811609" rtl="0" eaLnBrk="1" latinLnBrk="0" hangingPunct="1">
        <a:lnSpc>
          <a:spcPct val="90000"/>
        </a:lnSpc>
        <a:spcBef>
          <a:spcPts val="991"/>
        </a:spcBef>
        <a:buFont typeface="Arial" panose="020B0604020202020204" pitchFamily="34" charset="0"/>
        <a:buChar char="•"/>
        <a:defRPr sz="4000" kern="1200">
          <a:solidFill>
            <a:schemeClr val="tx1"/>
          </a:solidFill>
          <a:latin typeface="+mn-lt"/>
          <a:ea typeface="+mn-ea"/>
          <a:cs typeface="+mn-cs"/>
        </a:defRPr>
      </a:lvl3pPr>
      <a:lvl4pPr marL="3170316"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4pPr>
      <a:lvl5pPr marL="4076121"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5pPr>
      <a:lvl6pPr marL="4981926"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6pPr>
      <a:lvl7pPr marL="5887730"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7pPr>
      <a:lvl8pPr marL="6793535"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8pPr>
      <a:lvl9pPr marL="7699339"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9pPr>
    </p:bodyStyle>
    <p:otherStyle>
      <a:defPPr>
        <a:defRPr lang="tr-TR"/>
      </a:defPPr>
      <a:lvl1pPr marL="0" algn="l" defTabSz="1811609" rtl="0" eaLnBrk="1" latinLnBrk="0" hangingPunct="1">
        <a:defRPr sz="3700" kern="1200">
          <a:solidFill>
            <a:schemeClr val="tx1"/>
          </a:solidFill>
          <a:latin typeface="+mn-lt"/>
          <a:ea typeface="+mn-ea"/>
          <a:cs typeface="+mn-cs"/>
        </a:defRPr>
      </a:lvl1pPr>
      <a:lvl2pPr marL="905805" algn="l" defTabSz="1811609" rtl="0" eaLnBrk="1" latinLnBrk="0" hangingPunct="1">
        <a:defRPr sz="3700" kern="1200">
          <a:solidFill>
            <a:schemeClr val="tx1"/>
          </a:solidFill>
          <a:latin typeface="+mn-lt"/>
          <a:ea typeface="+mn-ea"/>
          <a:cs typeface="+mn-cs"/>
        </a:defRPr>
      </a:lvl2pPr>
      <a:lvl3pPr marL="1811609" algn="l" defTabSz="1811609" rtl="0" eaLnBrk="1" latinLnBrk="0" hangingPunct="1">
        <a:defRPr sz="3700" kern="1200">
          <a:solidFill>
            <a:schemeClr val="tx1"/>
          </a:solidFill>
          <a:latin typeface="+mn-lt"/>
          <a:ea typeface="+mn-ea"/>
          <a:cs typeface="+mn-cs"/>
        </a:defRPr>
      </a:lvl3pPr>
      <a:lvl4pPr marL="2717414" algn="l" defTabSz="1811609" rtl="0" eaLnBrk="1" latinLnBrk="0" hangingPunct="1">
        <a:defRPr sz="3700" kern="1200">
          <a:solidFill>
            <a:schemeClr val="tx1"/>
          </a:solidFill>
          <a:latin typeface="+mn-lt"/>
          <a:ea typeface="+mn-ea"/>
          <a:cs typeface="+mn-cs"/>
        </a:defRPr>
      </a:lvl4pPr>
      <a:lvl5pPr marL="3623219" algn="l" defTabSz="1811609" rtl="0" eaLnBrk="1" latinLnBrk="0" hangingPunct="1">
        <a:defRPr sz="3700" kern="1200">
          <a:solidFill>
            <a:schemeClr val="tx1"/>
          </a:solidFill>
          <a:latin typeface="+mn-lt"/>
          <a:ea typeface="+mn-ea"/>
          <a:cs typeface="+mn-cs"/>
        </a:defRPr>
      </a:lvl5pPr>
      <a:lvl6pPr marL="4529023" algn="l" defTabSz="1811609" rtl="0" eaLnBrk="1" latinLnBrk="0" hangingPunct="1">
        <a:defRPr sz="3700" kern="1200">
          <a:solidFill>
            <a:schemeClr val="tx1"/>
          </a:solidFill>
          <a:latin typeface="+mn-lt"/>
          <a:ea typeface="+mn-ea"/>
          <a:cs typeface="+mn-cs"/>
        </a:defRPr>
      </a:lvl6pPr>
      <a:lvl7pPr marL="5434828" algn="l" defTabSz="1811609" rtl="0" eaLnBrk="1" latinLnBrk="0" hangingPunct="1">
        <a:defRPr sz="3700" kern="1200">
          <a:solidFill>
            <a:schemeClr val="tx1"/>
          </a:solidFill>
          <a:latin typeface="+mn-lt"/>
          <a:ea typeface="+mn-ea"/>
          <a:cs typeface="+mn-cs"/>
        </a:defRPr>
      </a:lvl7pPr>
      <a:lvl8pPr marL="6340632" algn="l" defTabSz="1811609" rtl="0" eaLnBrk="1" latinLnBrk="0" hangingPunct="1">
        <a:defRPr sz="3700" kern="1200">
          <a:solidFill>
            <a:schemeClr val="tx1"/>
          </a:solidFill>
          <a:latin typeface="+mn-lt"/>
          <a:ea typeface="+mn-ea"/>
          <a:cs typeface="+mn-cs"/>
        </a:defRPr>
      </a:lvl8pPr>
      <a:lvl9pPr marL="7246437" algn="l" defTabSz="1811609"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Metin kutusu 79"/>
          <p:cNvSpPr txBox="1"/>
          <p:nvPr/>
        </p:nvSpPr>
        <p:spPr>
          <a:xfrm>
            <a:off x="13029715" y="10009631"/>
            <a:ext cx="9784565" cy="921593"/>
          </a:xfrm>
          <a:prstGeom prst="rect">
            <a:avLst/>
          </a:prstGeom>
          <a:noFill/>
        </p:spPr>
        <p:txBody>
          <a:bodyPr wrap="square" lIns="181161" tIns="90580" rIns="181161" bIns="90580" rtlCol="0">
            <a:spAutoFit/>
          </a:bodyPr>
          <a:lstStyle/>
          <a:p>
            <a:pPr algn="r"/>
            <a:r>
              <a:rPr lang="tr-TR" sz="4800" b="1" dirty="0" smtClean="0">
                <a:solidFill>
                  <a:schemeClr val="tx1">
                    <a:lumMod val="85000"/>
                    <a:lumOff val="15000"/>
                  </a:schemeClr>
                </a:solidFill>
                <a:latin typeface="+mj-lt"/>
                <a:ea typeface="Segoe UI Historic" panose="020B0502040204020203" pitchFamily="34" charset="0"/>
                <a:cs typeface="Segoe UI Light" panose="020B0502040204020203" pitchFamily="34" charset="0"/>
              </a:rPr>
              <a:t>Mustafa KURAL</a:t>
            </a:r>
            <a:endParaRPr lang="tr-TR" sz="4800" b="1" dirty="0">
              <a:solidFill>
                <a:schemeClr val="tx1">
                  <a:lumMod val="85000"/>
                  <a:lumOff val="15000"/>
                </a:schemeClr>
              </a:solidFill>
              <a:latin typeface="+mj-lt"/>
              <a:ea typeface="Segoe UI Historic" panose="020B0502040204020203" pitchFamily="34" charset="0"/>
              <a:cs typeface="Segoe UI Light" panose="020B0502040204020203" pitchFamily="34" charset="0"/>
            </a:endParaRPr>
          </a:p>
        </p:txBody>
      </p:sp>
      <p:sp>
        <p:nvSpPr>
          <p:cNvPr id="81" name="Metin kutusu 80"/>
          <p:cNvSpPr txBox="1"/>
          <p:nvPr/>
        </p:nvSpPr>
        <p:spPr>
          <a:xfrm>
            <a:off x="13325587" y="7528729"/>
            <a:ext cx="9488693" cy="2645142"/>
          </a:xfrm>
          <a:prstGeom prst="rect">
            <a:avLst/>
          </a:prstGeom>
          <a:noFill/>
        </p:spPr>
        <p:txBody>
          <a:bodyPr wrap="square" lIns="181161" tIns="90580" rIns="181161" bIns="90580" rtlCol="0">
            <a:spAutoFit/>
          </a:bodyPr>
          <a:lstStyle/>
          <a:p>
            <a:pPr algn="r"/>
            <a:r>
              <a:rPr lang="tr-TR" sz="8000" b="1" dirty="0" smtClean="0">
                <a:ea typeface="Segoe UI Historic" panose="020B0502040204020203" pitchFamily="34" charset="0"/>
                <a:cs typeface="Segoe UI Light" panose="020B0502040204020203" pitchFamily="34" charset="0"/>
              </a:rPr>
              <a:t>VERİTBANI NORMALİZASYONU</a:t>
            </a:r>
            <a:endParaRPr lang="tr-TR" sz="8000" b="1" dirty="0">
              <a:ea typeface="Segoe UI Historic" panose="020B0502040204020203" pitchFamily="34" charset="0"/>
              <a:cs typeface="Segoe UI Light" panose="020B0502040204020203" pitchFamily="34" charset="0"/>
            </a:endParaRPr>
          </a:p>
        </p:txBody>
      </p:sp>
      <p:sp>
        <p:nvSpPr>
          <p:cNvPr id="4" name="AutoShape 3"/>
          <p:cNvSpPr>
            <a:spLocks noChangeAspect="1" noChangeArrowheads="1" noTextEdit="1"/>
          </p:cNvSpPr>
          <p:nvPr/>
        </p:nvSpPr>
        <p:spPr bwMode="auto">
          <a:xfrm>
            <a:off x="0" y="0"/>
            <a:ext cx="24385588" cy="778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 name="Freeform 5"/>
          <p:cNvSpPr>
            <a:spLocks/>
          </p:cNvSpPr>
          <p:nvPr/>
        </p:nvSpPr>
        <p:spPr bwMode="auto">
          <a:xfrm>
            <a:off x="6350" y="0"/>
            <a:ext cx="22567900" cy="5338763"/>
          </a:xfrm>
          <a:custGeom>
            <a:avLst/>
            <a:gdLst>
              <a:gd name="T0" fmla="*/ 0 w 14216"/>
              <a:gd name="T1" fmla="*/ 0 h 3363"/>
              <a:gd name="T2" fmla="*/ 0 w 14216"/>
              <a:gd name="T3" fmla="*/ 2756 h 3363"/>
              <a:gd name="T4" fmla="*/ 92 w 14216"/>
              <a:gd name="T5" fmla="*/ 2804 h 3363"/>
              <a:gd name="T6" fmla="*/ 210 w 14216"/>
              <a:gd name="T7" fmla="*/ 2856 h 3363"/>
              <a:gd name="T8" fmla="*/ 372 w 14216"/>
              <a:gd name="T9" fmla="*/ 2920 h 3363"/>
              <a:gd name="T10" fmla="*/ 582 w 14216"/>
              <a:gd name="T11" fmla="*/ 2994 h 3363"/>
              <a:gd name="T12" fmla="*/ 839 w 14216"/>
              <a:gd name="T13" fmla="*/ 3071 h 3363"/>
              <a:gd name="T14" fmla="*/ 1143 w 14216"/>
              <a:gd name="T15" fmla="*/ 3147 h 3363"/>
              <a:gd name="T16" fmla="*/ 1495 w 14216"/>
              <a:gd name="T17" fmla="*/ 3219 h 3363"/>
              <a:gd name="T18" fmla="*/ 1788 w 14216"/>
              <a:gd name="T19" fmla="*/ 3267 h 3363"/>
              <a:gd name="T20" fmla="*/ 2000 w 14216"/>
              <a:gd name="T21" fmla="*/ 3295 h 3363"/>
              <a:gd name="T22" fmla="*/ 2224 w 14216"/>
              <a:gd name="T23" fmla="*/ 3319 h 3363"/>
              <a:gd name="T24" fmla="*/ 2460 w 14216"/>
              <a:gd name="T25" fmla="*/ 3337 h 3363"/>
              <a:gd name="T26" fmla="*/ 2706 w 14216"/>
              <a:gd name="T27" fmla="*/ 3351 h 3363"/>
              <a:gd name="T28" fmla="*/ 2965 w 14216"/>
              <a:gd name="T29" fmla="*/ 3361 h 3363"/>
              <a:gd name="T30" fmla="*/ 3237 w 14216"/>
              <a:gd name="T31" fmla="*/ 3363 h 3363"/>
              <a:gd name="T32" fmla="*/ 3521 w 14216"/>
              <a:gd name="T33" fmla="*/ 3359 h 3363"/>
              <a:gd name="T34" fmla="*/ 3815 w 14216"/>
              <a:gd name="T35" fmla="*/ 3347 h 3363"/>
              <a:gd name="T36" fmla="*/ 4123 w 14216"/>
              <a:gd name="T37" fmla="*/ 3329 h 3363"/>
              <a:gd name="T38" fmla="*/ 4442 w 14216"/>
              <a:gd name="T39" fmla="*/ 3301 h 3363"/>
              <a:gd name="T40" fmla="*/ 4774 w 14216"/>
              <a:gd name="T41" fmla="*/ 3265 h 3363"/>
              <a:gd name="T42" fmla="*/ 5118 w 14216"/>
              <a:gd name="T43" fmla="*/ 3217 h 3363"/>
              <a:gd name="T44" fmla="*/ 5473 w 14216"/>
              <a:gd name="T45" fmla="*/ 3161 h 3363"/>
              <a:gd name="T46" fmla="*/ 5841 w 14216"/>
              <a:gd name="T47" fmla="*/ 3095 h 3363"/>
              <a:gd name="T48" fmla="*/ 6029 w 14216"/>
              <a:gd name="T49" fmla="*/ 3058 h 3363"/>
              <a:gd name="T50" fmla="*/ 6417 w 14216"/>
              <a:gd name="T51" fmla="*/ 2940 h 3363"/>
              <a:gd name="T52" fmla="*/ 6784 w 14216"/>
              <a:gd name="T53" fmla="*/ 2820 h 3363"/>
              <a:gd name="T54" fmla="*/ 7134 w 14216"/>
              <a:gd name="T55" fmla="*/ 2700 h 3363"/>
              <a:gd name="T56" fmla="*/ 7464 w 14216"/>
              <a:gd name="T57" fmla="*/ 2582 h 3363"/>
              <a:gd name="T58" fmla="*/ 7777 w 14216"/>
              <a:gd name="T59" fmla="*/ 2462 h 3363"/>
              <a:gd name="T60" fmla="*/ 8075 w 14216"/>
              <a:gd name="T61" fmla="*/ 2342 h 3363"/>
              <a:gd name="T62" fmla="*/ 8359 w 14216"/>
              <a:gd name="T63" fmla="*/ 2222 h 3363"/>
              <a:gd name="T64" fmla="*/ 8888 w 14216"/>
              <a:gd name="T65" fmla="*/ 1984 h 3363"/>
              <a:gd name="T66" fmla="*/ 9372 w 14216"/>
              <a:gd name="T67" fmla="*/ 1751 h 3363"/>
              <a:gd name="T68" fmla="*/ 9824 w 14216"/>
              <a:gd name="T69" fmla="*/ 1525 h 3363"/>
              <a:gd name="T70" fmla="*/ 10457 w 14216"/>
              <a:gd name="T71" fmla="*/ 1197 h 3363"/>
              <a:gd name="T72" fmla="*/ 10863 w 14216"/>
              <a:gd name="T73" fmla="*/ 993 h 3363"/>
              <a:gd name="T74" fmla="*/ 11268 w 14216"/>
              <a:gd name="T75" fmla="*/ 799 h 3363"/>
              <a:gd name="T76" fmla="*/ 11578 w 14216"/>
              <a:gd name="T77" fmla="*/ 663 h 3363"/>
              <a:gd name="T78" fmla="*/ 11790 w 14216"/>
              <a:gd name="T79" fmla="*/ 578 h 3363"/>
              <a:gd name="T80" fmla="*/ 12006 w 14216"/>
              <a:gd name="T81" fmla="*/ 498 h 3363"/>
              <a:gd name="T82" fmla="*/ 12228 w 14216"/>
              <a:gd name="T83" fmla="*/ 420 h 3363"/>
              <a:gd name="T84" fmla="*/ 12457 w 14216"/>
              <a:gd name="T85" fmla="*/ 346 h 3363"/>
              <a:gd name="T86" fmla="*/ 12697 w 14216"/>
              <a:gd name="T87" fmla="*/ 278 h 3363"/>
              <a:gd name="T88" fmla="*/ 12945 w 14216"/>
              <a:gd name="T89" fmla="*/ 216 h 3363"/>
              <a:gd name="T90" fmla="*/ 13205 w 14216"/>
              <a:gd name="T91" fmla="*/ 158 h 3363"/>
              <a:gd name="T92" fmla="*/ 13477 w 14216"/>
              <a:gd name="T93" fmla="*/ 106 h 3363"/>
              <a:gd name="T94" fmla="*/ 13760 w 14216"/>
              <a:gd name="T95" fmla="*/ 58 h 3363"/>
              <a:gd name="T96" fmla="*/ 14060 w 14216"/>
              <a:gd name="T97" fmla="*/ 18 h 3363"/>
              <a:gd name="T98" fmla="*/ 14216 w 14216"/>
              <a:gd name="T99" fmla="*/ 0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16" h="3363">
                <a:moveTo>
                  <a:pt x="14216" y="0"/>
                </a:moveTo>
                <a:lnTo>
                  <a:pt x="0" y="0"/>
                </a:lnTo>
                <a:lnTo>
                  <a:pt x="0" y="2756"/>
                </a:lnTo>
                <a:lnTo>
                  <a:pt x="0" y="2756"/>
                </a:lnTo>
                <a:lnTo>
                  <a:pt x="24" y="2768"/>
                </a:lnTo>
                <a:lnTo>
                  <a:pt x="92" y="2804"/>
                </a:lnTo>
                <a:lnTo>
                  <a:pt x="146" y="2828"/>
                </a:lnTo>
                <a:lnTo>
                  <a:pt x="210" y="2856"/>
                </a:lnTo>
                <a:lnTo>
                  <a:pt x="284" y="2886"/>
                </a:lnTo>
                <a:lnTo>
                  <a:pt x="372" y="2920"/>
                </a:lnTo>
                <a:lnTo>
                  <a:pt x="472" y="2956"/>
                </a:lnTo>
                <a:lnTo>
                  <a:pt x="582" y="2994"/>
                </a:lnTo>
                <a:lnTo>
                  <a:pt x="705" y="3032"/>
                </a:lnTo>
                <a:lnTo>
                  <a:pt x="839" y="3071"/>
                </a:lnTo>
                <a:lnTo>
                  <a:pt x="985" y="3109"/>
                </a:lnTo>
                <a:lnTo>
                  <a:pt x="1143" y="3147"/>
                </a:lnTo>
                <a:lnTo>
                  <a:pt x="1313" y="3185"/>
                </a:lnTo>
                <a:lnTo>
                  <a:pt x="1495" y="3219"/>
                </a:lnTo>
                <a:lnTo>
                  <a:pt x="1689" y="3251"/>
                </a:lnTo>
                <a:lnTo>
                  <a:pt x="1788" y="3267"/>
                </a:lnTo>
                <a:lnTo>
                  <a:pt x="1894" y="3281"/>
                </a:lnTo>
                <a:lnTo>
                  <a:pt x="2000" y="3295"/>
                </a:lnTo>
                <a:lnTo>
                  <a:pt x="2110" y="3307"/>
                </a:lnTo>
                <a:lnTo>
                  <a:pt x="2224" y="3319"/>
                </a:lnTo>
                <a:lnTo>
                  <a:pt x="2340" y="3329"/>
                </a:lnTo>
                <a:lnTo>
                  <a:pt x="2460" y="3337"/>
                </a:lnTo>
                <a:lnTo>
                  <a:pt x="2582" y="3345"/>
                </a:lnTo>
                <a:lnTo>
                  <a:pt x="2706" y="3351"/>
                </a:lnTo>
                <a:lnTo>
                  <a:pt x="2836" y="3357"/>
                </a:lnTo>
                <a:lnTo>
                  <a:pt x="2965" y="3361"/>
                </a:lnTo>
                <a:lnTo>
                  <a:pt x="3099" y="3363"/>
                </a:lnTo>
                <a:lnTo>
                  <a:pt x="3237" y="3363"/>
                </a:lnTo>
                <a:lnTo>
                  <a:pt x="3377" y="3363"/>
                </a:lnTo>
                <a:lnTo>
                  <a:pt x="3521" y="3359"/>
                </a:lnTo>
                <a:lnTo>
                  <a:pt x="3667" y="3355"/>
                </a:lnTo>
                <a:lnTo>
                  <a:pt x="3815" y="3347"/>
                </a:lnTo>
                <a:lnTo>
                  <a:pt x="3969" y="3339"/>
                </a:lnTo>
                <a:lnTo>
                  <a:pt x="4123" y="3329"/>
                </a:lnTo>
                <a:lnTo>
                  <a:pt x="4280" y="3315"/>
                </a:lnTo>
                <a:lnTo>
                  <a:pt x="4442" y="3301"/>
                </a:lnTo>
                <a:lnTo>
                  <a:pt x="4606" y="3283"/>
                </a:lnTo>
                <a:lnTo>
                  <a:pt x="4774" y="3265"/>
                </a:lnTo>
                <a:lnTo>
                  <a:pt x="4944" y="3243"/>
                </a:lnTo>
                <a:lnTo>
                  <a:pt x="5118" y="3217"/>
                </a:lnTo>
                <a:lnTo>
                  <a:pt x="5294" y="3191"/>
                </a:lnTo>
                <a:lnTo>
                  <a:pt x="5473" y="3161"/>
                </a:lnTo>
                <a:lnTo>
                  <a:pt x="5655" y="3129"/>
                </a:lnTo>
                <a:lnTo>
                  <a:pt x="5841" y="3095"/>
                </a:lnTo>
                <a:lnTo>
                  <a:pt x="6029" y="3058"/>
                </a:lnTo>
                <a:lnTo>
                  <a:pt x="6029" y="3058"/>
                </a:lnTo>
                <a:lnTo>
                  <a:pt x="6227" y="2998"/>
                </a:lnTo>
                <a:lnTo>
                  <a:pt x="6417" y="2940"/>
                </a:lnTo>
                <a:lnTo>
                  <a:pt x="6604" y="2880"/>
                </a:lnTo>
                <a:lnTo>
                  <a:pt x="6784" y="2820"/>
                </a:lnTo>
                <a:lnTo>
                  <a:pt x="6962" y="2760"/>
                </a:lnTo>
                <a:lnTo>
                  <a:pt x="7134" y="2700"/>
                </a:lnTo>
                <a:lnTo>
                  <a:pt x="7302" y="2642"/>
                </a:lnTo>
                <a:lnTo>
                  <a:pt x="7464" y="2582"/>
                </a:lnTo>
                <a:lnTo>
                  <a:pt x="7624" y="2522"/>
                </a:lnTo>
                <a:lnTo>
                  <a:pt x="7777" y="2462"/>
                </a:lnTo>
                <a:lnTo>
                  <a:pt x="7929" y="2402"/>
                </a:lnTo>
                <a:lnTo>
                  <a:pt x="8075" y="2342"/>
                </a:lnTo>
                <a:lnTo>
                  <a:pt x="8219" y="2282"/>
                </a:lnTo>
                <a:lnTo>
                  <a:pt x="8359" y="2222"/>
                </a:lnTo>
                <a:lnTo>
                  <a:pt x="8631" y="2102"/>
                </a:lnTo>
                <a:lnTo>
                  <a:pt x="8888" y="1984"/>
                </a:lnTo>
                <a:lnTo>
                  <a:pt x="9136" y="1866"/>
                </a:lnTo>
                <a:lnTo>
                  <a:pt x="9372" y="1751"/>
                </a:lnTo>
                <a:lnTo>
                  <a:pt x="9602" y="1637"/>
                </a:lnTo>
                <a:lnTo>
                  <a:pt x="9824" y="1525"/>
                </a:lnTo>
                <a:lnTo>
                  <a:pt x="10040" y="1413"/>
                </a:lnTo>
                <a:lnTo>
                  <a:pt x="10457" y="1197"/>
                </a:lnTo>
                <a:lnTo>
                  <a:pt x="10661" y="1093"/>
                </a:lnTo>
                <a:lnTo>
                  <a:pt x="10863" y="993"/>
                </a:lnTo>
                <a:lnTo>
                  <a:pt x="11067" y="895"/>
                </a:lnTo>
                <a:lnTo>
                  <a:pt x="11268" y="799"/>
                </a:lnTo>
                <a:lnTo>
                  <a:pt x="11474" y="707"/>
                </a:lnTo>
                <a:lnTo>
                  <a:pt x="11578" y="663"/>
                </a:lnTo>
                <a:lnTo>
                  <a:pt x="11684" y="621"/>
                </a:lnTo>
                <a:lnTo>
                  <a:pt x="11790" y="578"/>
                </a:lnTo>
                <a:lnTo>
                  <a:pt x="11898" y="538"/>
                </a:lnTo>
                <a:lnTo>
                  <a:pt x="12006" y="498"/>
                </a:lnTo>
                <a:lnTo>
                  <a:pt x="12116" y="458"/>
                </a:lnTo>
                <a:lnTo>
                  <a:pt x="12228" y="420"/>
                </a:lnTo>
                <a:lnTo>
                  <a:pt x="12342" y="382"/>
                </a:lnTo>
                <a:lnTo>
                  <a:pt x="12457" y="346"/>
                </a:lnTo>
                <a:lnTo>
                  <a:pt x="12577" y="312"/>
                </a:lnTo>
                <a:lnTo>
                  <a:pt x="12697" y="278"/>
                </a:lnTo>
                <a:lnTo>
                  <a:pt x="12819" y="246"/>
                </a:lnTo>
                <a:lnTo>
                  <a:pt x="12945" y="216"/>
                </a:lnTo>
                <a:lnTo>
                  <a:pt x="13073" y="186"/>
                </a:lnTo>
                <a:lnTo>
                  <a:pt x="13205" y="158"/>
                </a:lnTo>
                <a:lnTo>
                  <a:pt x="13339" y="130"/>
                </a:lnTo>
                <a:lnTo>
                  <a:pt x="13477" y="106"/>
                </a:lnTo>
                <a:lnTo>
                  <a:pt x="13616" y="82"/>
                </a:lnTo>
                <a:lnTo>
                  <a:pt x="13760" y="58"/>
                </a:lnTo>
                <a:lnTo>
                  <a:pt x="13908" y="38"/>
                </a:lnTo>
                <a:lnTo>
                  <a:pt x="14060" y="18"/>
                </a:lnTo>
                <a:lnTo>
                  <a:pt x="14216" y="0"/>
                </a:lnTo>
                <a:lnTo>
                  <a:pt x="14216"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 name="Freeform 6"/>
          <p:cNvSpPr>
            <a:spLocks/>
          </p:cNvSpPr>
          <p:nvPr/>
        </p:nvSpPr>
        <p:spPr bwMode="auto">
          <a:xfrm>
            <a:off x="6350" y="355600"/>
            <a:ext cx="24379238" cy="557053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9" name="Freeform 9"/>
          <p:cNvSpPr>
            <a:spLocks/>
          </p:cNvSpPr>
          <p:nvPr/>
        </p:nvSpPr>
        <p:spPr bwMode="auto">
          <a:xfrm>
            <a:off x="2863850" y="2138363"/>
            <a:ext cx="587375" cy="606425"/>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2889250" y="1303338"/>
            <a:ext cx="187325" cy="895350"/>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11"/>
          <p:cNvSpPr>
            <a:spLocks/>
          </p:cNvSpPr>
          <p:nvPr/>
        </p:nvSpPr>
        <p:spPr bwMode="auto">
          <a:xfrm>
            <a:off x="2062163" y="784225"/>
            <a:ext cx="187325" cy="188753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12"/>
          <p:cNvSpPr>
            <a:spLocks/>
          </p:cNvSpPr>
          <p:nvPr/>
        </p:nvSpPr>
        <p:spPr bwMode="auto">
          <a:xfrm>
            <a:off x="2328863" y="1001713"/>
            <a:ext cx="187325" cy="2582863"/>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13"/>
          <p:cNvSpPr>
            <a:spLocks/>
          </p:cNvSpPr>
          <p:nvPr/>
        </p:nvSpPr>
        <p:spPr bwMode="auto">
          <a:xfrm>
            <a:off x="2614613" y="1296988"/>
            <a:ext cx="184150" cy="2471738"/>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14"/>
          <p:cNvSpPr>
            <a:spLocks/>
          </p:cNvSpPr>
          <p:nvPr/>
        </p:nvSpPr>
        <p:spPr bwMode="auto">
          <a:xfrm>
            <a:off x="2898775" y="2563813"/>
            <a:ext cx="809625" cy="1258888"/>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15"/>
          <p:cNvSpPr>
            <a:spLocks noEditPoints="1"/>
          </p:cNvSpPr>
          <p:nvPr/>
        </p:nvSpPr>
        <p:spPr bwMode="auto">
          <a:xfrm>
            <a:off x="4111625" y="1389063"/>
            <a:ext cx="1246188" cy="1409700"/>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16"/>
          <p:cNvSpPr>
            <a:spLocks/>
          </p:cNvSpPr>
          <p:nvPr/>
        </p:nvSpPr>
        <p:spPr bwMode="auto">
          <a:xfrm>
            <a:off x="5446713" y="1392238"/>
            <a:ext cx="1211263" cy="1406525"/>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17"/>
          <p:cNvSpPr>
            <a:spLocks/>
          </p:cNvSpPr>
          <p:nvPr/>
        </p:nvSpPr>
        <p:spPr bwMode="auto">
          <a:xfrm>
            <a:off x="6800850" y="1389063"/>
            <a:ext cx="1209675" cy="1409700"/>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18"/>
          <p:cNvSpPr>
            <a:spLocks noEditPoints="1"/>
          </p:cNvSpPr>
          <p:nvPr/>
        </p:nvSpPr>
        <p:spPr bwMode="auto">
          <a:xfrm>
            <a:off x="4070350" y="3006725"/>
            <a:ext cx="858838" cy="803275"/>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19"/>
          <p:cNvSpPr>
            <a:spLocks/>
          </p:cNvSpPr>
          <p:nvPr/>
        </p:nvSpPr>
        <p:spPr bwMode="auto">
          <a:xfrm>
            <a:off x="4986338" y="3006725"/>
            <a:ext cx="688975" cy="803275"/>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20"/>
          <p:cNvSpPr>
            <a:spLocks noEditPoints="1"/>
          </p:cNvSpPr>
          <p:nvPr/>
        </p:nvSpPr>
        <p:spPr bwMode="auto">
          <a:xfrm>
            <a:off x="5627688" y="3006725"/>
            <a:ext cx="860425" cy="803275"/>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21"/>
          <p:cNvSpPr>
            <a:spLocks noEditPoints="1"/>
          </p:cNvSpPr>
          <p:nvPr/>
        </p:nvSpPr>
        <p:spPr bwMode="auto">
          <a:xfrm>
            <a:off x="6545263" y="3006725"/>
            <a:ext cx="744538" cy="803275"/>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22"/>
          <p:cNvSpPr>
            <a:spLocks/>
          </p:cNvSpPr>
          <p:nvPr/>
        </p:nvSpPr>
        <p:spPr bwMode="auto">
          <a:xfrm>
            <a:off x="7353300" y="3006725"/>
            <a:ext cx="657225" cy="803275"/>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23"/>
          <p:cNvSpPr>
            <a:spLocks/>
          </p:cNvSpPr>
          <p:nvPr/>
        </p:nvSpPr>
        <p:spPr bwMode="auto">
          <a:xfrm>
            <a:off x="8162925" y="3006725"/>
            <a:ext cx="900113" cy="803275"/>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24"/>
          <p:cNvSpPr>
            <a:spLocks noEditPoints="1"/>
          </p:cNvSpPr>
          <p:nvPr/>
        </p:nvSpPr>
        <p:spPr bwMode="auto">
          <a:xfrm>
            <a:off x="9228138" y="2751138"/>
            <a:ext cx="177800" cy="1058863"/>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23133050" y="393700"/>
            <a:ext cx="228600" cy="231775"/>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21042313" y="673100"/>
            <a:ext cx="231775" cy="231775"/>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17495838" y="1874838"/>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12122150" y="4451350"/>
            <a:ext cx="230188" cy="228600"/>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7845425" y="5611813"/>
            <a:ext cx="231775" cy="228600"/>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6557963" y="5751513"/>
            <a:ext cx="230188" cy="228600"/>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p:cNvSpPr>
          <p:nvPr/>
        </p:nvSpPr>
        <p:spPr bwMode="auto">
          <a:xfrm>
            <a:off x="1652588" y="546258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nvGrpSpPr>
          <p:cNvPr id="2" name="Grup 1"/>
          <p:cNvGrpSpPr/>
          <p:nvPr/>
        </p:nvGrpSpPr>
        <p:grpSpPr>
          <a:xfrm>
            <a:off x="4070350" y="1064191"/>
            <a:ext cx="20331113" cy="5637212"/>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81764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13074023" cy="1340290"/>
          </a:xfrm>
        </p:spPr>
        <p:txBody>
          <a:bodyPr>
            <a:noAutofit/>
          </a:bodyPr>
          <a:lstStyle/>
          <a:p>
            <a:pPr algn="just"/>
            <a:r>
              <a:rPr lang="tr-TR" sz="8000" b="1" dirty="0" smtClean="0">
                <a:solidFill>
                  <a:schemeClr val="tx1">
                    <a:lumMod val="65000"/>
                    <a:lumOff val="35000"/>
                  </a:schemeClr>
                </a:solidFill>
                <a:latin typeface="+mn-lt"/>
              </a:rPr>
              <a:t>Satır Güncelleme Sorunu</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946809" y="2055236"/>
            <a:ext cx="10883241" cy="10895290"/>
          </a:xfrm>
          <a:prstGeom prst="rect">
            <a:avLst/>
          </a:prstGeom>
          <a:noFill/>
        </p:spPr>
        <p:txBody>
          <a:bodyPr wrap="square" lIns="91440" tIns="45720" rIns="91440" bIns="45720">
            <a:spAutoFit/>
          </a:bodyPr>
          <a:lstStyle/>
          <a:p>
            <a:r>
              <a:rPr lang="tr-TR" sz="5400" dirty="0">
                <a:solidFill>
                  <a:srgbClr val="FF0000"/>
                </a:solidFill>
              </a:rPr>
              <a:t>Güncelleştirme sorunu: </a:t>
            </a:r>
            <a:r>
              <a:rPr lang="tr-TR" sz="5400" dirty="0"/>
              <a:t>Şekil 2.4’teki gibi bir tabloda personellerden birisinin çalıştığı ili değiştirmesi durumunda, söz konusu personelle ilgili tablo içerisinde bulunan tüm satırların güncelleştirilmesi gerekecektir. </a:t>
            </a:r>
            <a:endParaRPr lang="tr-TR" sz="5400" dirty="0" smtClean="0"/>
          </a:p>
          <a:p>
            <a:r>
              <a:rPr lang="tr-TR" sz="5400" dirty="0" smtClean="0"/>
              <a:t>Tablonun </a:t>
            </a:r>
            <a:r>
              <a:rPr lang="tr-TR" sz="5400" dirty="0"/>
              <a:t>çok büyük olduğu durumlarda personel ile ilgili gerçekleşebilecek bu tür küçük bir değişiklik binlerce kaydın güncelleştirilmesi sorununu ortaya çıkarabilecektir. </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3"/>
          <a:stretch>
            <a:fillRect/>
          </a:stretch>
        </p:blipFill>
        <p:spPr>
          <a:xfrm>
            <a:off x="11655511" y="2055236"/>
            <a:ext cx="12478793" cy="7793614"/>
          </a:xfrm>
          <a:prstGeom prst="rect">
            <a:avLst/>
          </a:prstGeom>
        </p:spPr>
      </p:pic>
    </p:spTree>
    <p:extLst>
      <p:ext uri="{BB962C8B-B14F-4D97-AF65-F5344CB8AC3E}">
        <p14:creationId xmlns:p14="http://schemas.microsoft.com/office/powerpoint/2010/main" val="76936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2NF</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845493" y="2295253"/>
            <a:ext cx="11221722" cy="5909310"/>
          </a:xfrm>
          <a:prstGeom prst="rect">
            <a:avLst/>
          </a:prstGeom>
          <a:noFill/>
        </p:spPr>
        <p:txBody>
          <a:bodyPr wrap="square" lIns="91440" tIns="45720" rIns="91440" bIns="45720">
            <a:spAutoFit/>
          </a:bodyPr>
          <a:lstStyle/>
          <a:p>
            <a:r>
              <a:rPr lang="tr-TR" sz="5400" dirty="0"/>
              <a:t>Veri tabanı tasarımı sırasında birinci normal formun neden olduğu birtakım sorunları çözmek için birinci normal formdaki tabloyu başka normal tablolara bölmemiz gerekir. Aşağıdaki tabloda Birinci Normal Forma sahip bir tablo görülmektedir.</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3"/>
          <a:stretch>
            <a:fillRect/>
          </a:stretch>
        </p:blipFill>
        <p:spPr>
          <a:xfrm>
            <a:off x="12067215" y="2123803"/>
            <a:ext cx="11753374" cy="8292535"/>
          </a:xfrm>
          <a:prstGeom prst="rect">
            <a:avLst/>
          </a:prstGeom>
        </p:spPr>
      </p:pic>
    </p:spTree>
    <p:extLst>
      <p:ext uri="{BB962C8B-B14F-4D97-AF65-F5344CB8AC3E}">
        <p14:creationId xmlns:p14="http://schemas.microsoft.com/office/powerpoint/2010/main" val="4252396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2NF</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1016763" y="2295254"/>
            <a:ext cx="22572661" cy="3416320"/>
          </a:xfrm>
          <a:prstGeom prst="rect">
            <a:avLst/>
          </a:prstGeom>
          <a:noFill/>
        </p:spPr>
        <p:txBody>
          <a:bodyPr wrap="square" lIns="91440" tIns="45720" rIns="91440" bIns="45720">
            <a:spAutoFit/>
          </a:bodyPr>
          <a:lstStyle/>
          <a:p>
            <a:r>
              <a:rPr lang="tr-TR" sz="5400" dirty="0"/>
              <a:t>Tablolar bölünürken fonksiyonel bağımlılık göz önünde bulundurulmalıdır. Bölünen tablolardan birinin birincil anahtarı ile bölünen diğer tablodaki birincil olamayan bir alan arasında bağımlık varsa buna tam bağımlılık denir. Bu duruma ikinci normal form adı verilir.</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3" name="Dikdörtgen 2"/>
          <p:cNvSpPr/>
          <p:nvPr/>
        </p:nvSpPr>
        <p:spPr>
          <a:xfrm>
            <a:off x="1016763" y="6538975"/>
            <a:ext cx="22872986" cy="2585323"/>
          </a:xfrm>
          <a:prstGeom prst="rect">
            <a:avLst/>
          </a:prstGeom>
          <a:noFill/>
        </p:spPr>
        <p:txBody>
          <a:bodyPr wrap="square" lIns="91440" tIns="45720" rIns="91440" bIns="45720">
            <a:spAutoFit/>
          </a:bodyPr>
          <a:lstStyle/>
          <a:p>
            <a:r>
              <a:rPr lang="tr-TR" sz="5400" dirty="0"/>
              <a:t>Şekil 2.4’teki tabloda meydana gelen sorunları azaltmak için 2NF’ye dönüştürülmesi gerekir. Bunun için yapmamız gereken anahtara bağlı olmayan sütunları anahtara bağlayarak yeni tablolara bölmek olacaktır.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8107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2NF</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2" name="Resim 1"/>
          <p:cNvPicPr>
            <a:picLocks noChangeAspect="1"/>
          </p:cNvPicPr>
          <p:nvPr/>
        </p:nvPicPr>
        <p:blipFill>
          <a:blip r:embed="rId3"/>
          <a:stretch>
            <a:fillRect/>
          </a:stretch>
        </p:blipFill>
        <p:spPr>
          <a:xfrm>
            <a:off x="1545045" y="3352441"/>
            <a:ext cx="8633287" cy="7786887"/>
          </a:xfrm>
          <a:prstGeom prst="rect">
            <a:avLst/>
          </a:prstGeom>
        </p:spPr>
      </p:pic>
      <p:pic>
        <p:nvPicPr>
          <p:cNvPr id="3" name="Resim 2"/>
          <p:cNvPicPr>
            <a:picLocks noChangeAspect="1"/>
          </p:cNvPicPr>
          <p:nvPr/>
        </p:nvPicPr>
        <p:blipFill>
          <a:blip r:embed="rId4"/>
          <a:stretch>
            <a:fillRect/>
          </a:stretch>
        </p:blipFill>
        <p:spPr>
          <a:xfrm>
            <a:off x="15343397" y="3162552"/>
            <a:ext cx="6612229" cy="9098428"/>
          </a:xfrm>
          <a:prstGeom prst="rect">
            <a:avLst/>
          </a:prstGeom>
        </p:spPr>
      </p:pic>
      <p:sp>
        <p:nvSpPr>
          <p:cNvPr id="4" name="Dikdörtgen 3"/>
          <p:cNvSpPr/>
          <p:nvPr/>
        </p:nvSpPr>
        <p:spPr>
          <a:xfrm>
            <a:off x="2203589" y="1598115"/>
            <a:ext cx="21161737" cy="1754326"/>
          </a:xfrm>
          <a:prstGeom prst="rect">
            <a:avLst/>
          </a:prstGeom>
          <a:noFill/>
        </p:spPr>
        <p:txBody>
          <a:bodyPr wrap="square" lIns="91440" tIns="45720" rIns="91440" bIns="45720">
            <a:spAutoFit/>
          </a:bodyPr>
          <a:lstStyle/>
          <a:p>
            <a:r>
              <a:rPr lang="tr-TR" sz="5400" dirty="0"/>
              <a:t>Aşağıdaki örnekte Sipariş tablosu İller ve Ürünler adı altında iki tabloya ayrılmıştır.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218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2NF Özellikleri</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639246" y="2295254"/>
            <a:ext cx="22754154" cy="1754326"/>
          </a:xfrm>
          <a:prstGeom prst="rect">
            <a:avLst/>
          </a:prstGeom>
          <a:noFill/>
        </p:spPr>
        <p:txBody>
          <a:bodyPr wrap="square" lIns="91440" tIns="45720" rIns="91440" bIns="45720">
            <a:spAutoFit/>
          </a:bodyPr>
          <a:lstStyle/>
          <a:p>
            <a:r>
              <a:rPr lang="tr-TR" sz="5400" dirty="0"/>
              <a:t>2NF’de,1NF’den farklı olarak tablolar tekrarlı verilerden arındırılmış olup, anahtar olmayan tüm sütunlar, birincil anahtara tam işlevsel bağımlıdır.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8421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a:solidFill>
                  <a:schemeClr val="tx1">
                    <a:lumMod val="65000"/>
                    <a:lumOff val="35000"/>
                  </a:schemeClr>
                </a:solidFill>
                <a:latin typeface="+mn-lt"/>
              </a:rPr>
              <a:t>2NF Sorunları</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3" name="Dikdörtgen 2"/>
          <p:cNvSpPr/>
          <p:nvPr/>
        </p:nvSpPr>
        <p:spPr>
          <a:xfrm>
            <a:off x="1016763" y="2607474"/>
            <a:ext cx="12089637" cy="5909310"/>
          </a:xfrm>
          <a:prstGeom prst="rect">
            <a:avLst/>
          </a:prstGeom>
          <a:noFill/>
        </p:spPr>
        <p:txBody>
          <a:bodyPr wrap="square" lIns="91440" tIns="45720" rIns="91440" bIns="45720">
            <a:spAutoFit/>
          </a:bodyPr>
          <a:lstStyle/>
          <a:p>
            <a:r>
              <a:rPr lang="tr-TR" sz="5400" dirty="0">
                <a:solidFill>
                  <a:srgbClr val="FF0000"/>
                </a:solidFill>
              </a:rPr>
              <a:t>Satır ekleme sorunu: </a:t>
            </a:r>
            <a:r>
              <a:rPr lang="tr-TR" sz="5400" dirty="0"/>
              <a:t>İLLER tablosuna yeni bir şehir eklemek istiyorsak, eklemek istediğimiz ilden sipariş verecek olan bir müşterinin kaydını yapmış olmamız gerekmektedir. Müşteri kaydı olmadığı sürece tabloya yeni bir il tanımı(</a:t>
            </a:r>
            <a:r>
              <a:rPr lang="tr-TR" sz="5400" dirty="0" err="1"/>
              <a:t>İl_adı</a:t>
            </a:r>
            <a:r>
              <a:rPr lang="tr-TR" sz="5400" dirty="0"/>
              <a:t>, </a:t>
            </a:r>
            <a:r>
              <a:rPr lang="tr-TR" sz="5400" dirty="0" err="1"/>
              <a:t>Posta_kodu</a:t>
            </a:r>
            <a:r>
              <a:rPr lang="tr-TR" sz="5400" dirty="0"/>
              <a:t>) yapılamayacaktır.</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4" name="Resim 3"/>
          <p:cNvPicPr>
            <a:picLocks noChangeAspect="1"/>
          </p:cNvPicPr>
          <p:nvPr/>
        </p:nvPicPr>
        <p:blipFill>
          <a:blip r:embed="rId3"/>
          <a:stretch>
            <a:fillRect/>
          </a:stretch>
        </p:blipFill>
        <p:spPr>
          <a:xfrm>
            <a:off x="15079968" y="2455074"/>
            <a:ext cx="7325547" cy="8689176"/>
          </a:xfrm>
          <a:prstGeom prst="rect">
            <a:avLst/>
          </a:prstGeom>
        </p:spPr>
      </p:pic>
    </p:spTree>
    <p:extLst>
      <p:ext uri="{BB962C8B-B14F-4D97-AF65-F5344CB8AC3E}">
        <p14:creationId xmlns:p14="http://schemas.microsoft.com/office/powerpoint/2010/main" val="269307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2NF Sorunları</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1016763" y="2129554"/>
            <a:ext cx="10851387" cy="5078313"/>
          </a:xfrm>
          <a:prstGeom prst="rect">
            <a:avLst/>
          </a:prstGeom>
          <a:noFill/>
        </p:spPr>
        <p:txBody>
          <a:bodyPr wrap="square" lIns="91440" tIns="45720" rIns="91440" bIns="45720">
            <a:spAutoFit/>
          </a:bodyPr>
          <a:lstStyle/>
          <a:p>
            <a:r>
              <a:rPr lang="tr-TR" sz="5400" dirty="0">
                <a:solidFill>
                  <a:srgbClr val="FF0000"/>
                </a:solidFill>
              </a:rPr>
              <a:t>Satır silme sorunu: </a:t>
            </a:r>
            <a:r>
              <a:rPr lang="tr-TR" sz="5400" dirty="0"/>
              <a:t>Tablodan bir müşteri silmek istediğimizi varsayalım. Örneğin 3 numaralı müşteriyi silersek ve sildiğimiz müşteri o ilde bulunan tek müşteri ise, müşterinin bulunduğu il ve posta kodu da silinmiş olacaktır.</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4" name="Resim 3"/>
          <p:cNvPicPr>
            <a:picLocks noChangeAspect="1"/>
          </p:cNvPicPr>
          <p:nvPr/>
        </p:nvPicPr>
        <p:blipFill>
          <a:blip r:embed="rId3"/>
          <a:stretch>
            <a:fillRect/>
          </a:stretch>
        </p:blipFill>
        <p:spPr>
          <a:xfrm>
            <a:off x="11868150" y="2129554"/>
            <a:ext cx="12611482" cy="9814796"/>
          </a:xfrm>
          <a:prstGeom prst="rect">
            <a:avLst/>
          </a:prstGeom>
        </p:spPr>
      </p:pic>
    </p:spTree>
    <p:extLst>
      <p:ext uri="{BB962C8B-B14F-4D97-AF65-F5344CB8AC3E}">
        <p14:creationId xmlns:p14="http://schemas.microsoft.com/office/powerpoint/2010/main" val="293415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3NF</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845492" y="2295254"/>
            <a:ext cx="21443007" cy="3416320"/>
          </a:xfrm>
          <a:prstGeom prst="rect">
            <a:avLst/>
          </a:prstGeom>
          <a:noFill/>
        </p:spPr>
        <p:txBody>
          <a:bodyPr wrap="square" lIns="91440" tIns="45720" rIns="91440" bIns="45720">
            <a:spAutoFit/>
          </a:bodyPr>
          <a:lstStyle/>
          <a:p>
            <a:r>
              <a:rPr lang="tr-TR" sz="5400" dirty="0"/>
              <a:t>Kısmi işlevsel bağımlılıklar ortadan kaldırılarak birinci normal formdaki sıkıntıları çözmüştük. İkinci normal form ile ortaya çıkan sıkıntıları çözebilmek için ise nitelikler arasındaki geçişli fonksiyonel bağımlılıkları ortadan kaldırmamız gerekmektedir.</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3" name="Dikdörtgen 2"/>
          <p:cNvSpPr/>
          <p:nvPr/>
        </p:nvSpPr>
        <p:spPr>
          <a:xfrm>
            <a:off x="639246" y="7203535"/>
            <a:ext cx="21096804" cy="3416320"/>
          </a:xfrm>
          <a:prstGeom prst="rect">
            <a:avLst/>
          </a:prstGeom>
          <a:noFill/>
        </p:spPr>
        <p:txBody>
          <a:bodyPr wrap="square" lIns="91440" tIns="45720" rIns="91440" bIns="45720">
            <a:spAutoFit/>
          </a:bodyPr>
          <a:lstStyle/>
          <a:p>
            <a:r>
              <a:rPr lang="tr-TR" sz="5400" dirty="0">
                <a:solidFill>
                  <a:srgbClr val="FF0000"/>
                </a:solidFill>
              </a:rPr>
              <a:t>Bir tablodaki veriden başka bir tabloda bulunan aynı veri üzerinden ilişkili diğer bir veriye ulaşıp, ulaştığımız veriyi kullanarak üçüncü bir tabloda farklı bir veriye erişebiliyorsak bu işlemi geçişli fonksiyonel bağımlılık olarak adlandırırız.</a:t>
            </a:r>
            <a:endParaRPr lang="tr-TR" sz="5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81291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3NF</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565673" y="2075619"/>
            <a:ext cx="10578578" cy="5078313"/>
          </a:xfrm>
          <a:prstGeom prst="rect">
            <a:avLst/>
          </a:prstGeom>
          <a:noFill/>
        </p:spPr>
        <p:txBody>
          <a:bodyPr wrap="square" lIns="91440" tIns="45720" rIns="91440" bIns="45720">
            <a:spAutoFit/>
          </a:bodyPr>
          <a:lstStyle/>
          <a:p>
            <a:r>
              <a:rPr lang="tr-TR" sz="5400" dirty="0"/>
              <a:t>“</a:t>
            </a:r>
            <a:r>
              <a:rPr lang="tr-TR" sz="5400" dirty="0" err="1"/>
              <a:t>İl_adı→Posta_kodu</a:t>
            </a:r>
            <a:r>
              <a:rPr lang="tr-TR" sz="5400" dirty="0"/>
              <a:t>” geçişli işlevsel bağımlılık vardır çünkü bir anahtara bağımlı değillerdir. Bir anahtara bağlı olmayan geçişli bağımlılıklar tablolara dönüştürüldüğü zaman Üçüncü normal form(3NF) elde edilmiş olur. </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3"/>
          <a:stretch>
            <a:fillRect/>
          </a:stretch>
        </p:blipFill>
        <p:spPr>
          <a:xfrm>
            <a:off x="12484890" y="2075619"/>
            <a:ext cx="10273915" cy="10516431"/>
          </a:xfrm>
          <a:prstGeom prst="rect">
            <a:avLst/>
          </a:prstGeom>
        </p:spPr>
      </p:pic>
    </p:spTree>
    <p:extLst>
      <p:ext uri="{BB962C8B-B14F-4D97-AF65-F5344CB8AC3E}">
        <p14:creationId xmlns:p14="http://schemas.microsoft.com/office/powerpoint/2010/main" val="192798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a:solidFill>
                  <a:schemeClr val="tx1">
                    <a:lumMod val="65000"/>
                    <a:lumOff val="35000"/>
                  </a:schemeClr>
                </a:solidFill>
                <a:latin typeface="+mn-lt"/>
              </a:rPr>
              <a:t>3NF Özellikleri</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2243615" y="2295254"/>
            <a:ext cx="22141973" cy="1754326"/>
          </a:xfrm>
          <a:prstGeom prst="rect">
            <a:avLst/>
          </a:prstGeom>
          <a:noFill/>
        </p:spPr>
        <p:txBody>
          <a:bodyPr wrap="square" lIns="91440" tIns="45720" rIns="91440" bIns="45720">
            <a:spAutoFit/>
          </a:bodyPr>
          <a:lstStyle/>
          <a:p>
            <a:r>
              <a:rPr lang="tr-TR" sz="5400" dirty="0"/>
              <a:t>Üçüncü normal form özelliğindeki tablolar hem 2NF’nin özelliklerine sahip olmalı hem de geçişli fonksiyonel bağımlılığı bulunmamalıdır.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103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err="1" smtClean="0">
                <a:solidFill>
                  <a:schemeClr val="tx1">
                    <a:lumMod val="65000"/>
                    <a:lumOff val="35000"/>
                  </a:schemeClr>
                </a:solidFill>
                <a:latin typeface="+mn-lt"/>
              </a:rPr>
              <a:t>Normalizasyon</a:t>
            </a:r>
            <a:r>
              <a:rPr lang="tr-TR" sz="8000" b="1" dirty="0" smtClean="0">
                <a:solidFill>
                  <a:schemeClr val="tx1">
                    <a:lumMod val="65000"/>
                    <a:lumOff val="35000"/>
                  </a:schemeClr>
                </a:solidFill>
                <a:latin typeface="+mn-lt"/>
              </a:rPr>
              <a:t> Nedir</a:t>
            </a:r>
            <a:r>
              <a:rPr lang="tr-TR" sz="8000" b="1" dirty="0">
                <a:solidFill>
                  <a:schemeClr val="tx1">
                    <a:lumMod val="65000"/>
                    <a:lumOff val="35000"/>
                  </a:schemeClr>
                </a:solidFill>
                <a:latin typeface="+mn-lt"/>
              </a:rPr>
              <a:t>?</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1368951" y="2295254"/>
            <a:ext cx="21683554" cy="5078313"/>
          </a:xfrm>
          <a:prstGeom prst="rect">
            <a:avLst/>
          </a:prstGeom>
          <a:noFill/>
        </p:spPr>
        <p:txBody>
          <a:bodyPr wrap="square" lIns="91440" tIns="45720" rIns="91440" bIns="45720">
            <a:spAutoFit/>
          </a:bodyPr>
          <a:lstStyle/>
          <a:p>
            <a:pPr algn="just"/>
            <a:r>
              <a:rPr lang="tr-TR" sz="5400" dirty="0">
                <a:ln w="0"/>
                <a:effectLst>
                  <a:outerShdw blurRad="38100" dist="19050" dir="2700000" algn="tl" rotWithShape="0">
                    <a:schemeClr val="dk1">
                      <a:alpha val="40000"/>
                    </a:schemeClr>
                  </a:outerShdw>
                </a:effectLst>
              </a:rPr>
              <a:t>İyi tasarlanmamış olan bir veri tabanında güncelleme, ekleme veya silmeden</a:t>
            </a:r>
          </a:p>
          <a:p>
            <a:pPr algn="just"/>
            <a:r>
              <a:rPr lang="tr-TR" sz="5400" dirty="0">
                <a:ln w="0"/>
                <a:effectLst>
                  <a:outerShdw blurRad="38100" dist="19050" dir="2700000" algn="tl" rotWithShape="0">
                    <a:schemeClr val="dk1">
                      <a:alpha val="40000"/>
                    </a:schemeClr>
                  </a:outerShdw>
                </a:effectLst>
              </a:rPr>
              <a:t>kaynaklanan sapmalar nedeniyle birtakım kullanım zorlukları meydana gelmektedir</a:t>
            </a:r>
            <a:r>
              <a:rPr lang="tr-TR" sz="5400" dirty="0" smtClean="0">
                <a:ln w="0"/>
                <a:effectLst>
                  <a:outerShdw blurRad="38100" dist="19050" dir="2700000" algn="tl" rotWithShape="0">
                    <a:schemeClr val="dk1">
                      <a:alpha val="40000"/>
                    </a:schemeClr>
                  </a:outerShdw>
                </a:effectLst>
              </a:rPr>
              <a:t>.</a:t>
            </a:r>
          </a:p>
          <a:p>
            <a:pPr algn="just"/>
            <a:endParaRPr lang="tr-TR" sz="5400" dirty="0">
              <a:ln w="0"/>
              <a:effectLst>
                <a:outerShdw blurRad="38100" dist="19050" dir="2700000" algn="tl" rotWithShape="0">
                  <a:schemeClr val="dk1">
                    <a:alpha val="40000"/>
                  </a:schemeClr>
                </a:outerShdw>
              </a:effectLst>
            </a:endParaRPr>
          </a:p>
          <a:p>
            <a:pPr algn="just"/>
            <a:r>
              <a:rPr lang="tr-TR" sz="5400" dirty="0" err="1">
                <a:ln w="0"/>
                <a:solidFill>
                  <a:srgbClr val="FF0000"/>
                </a:solidFill>
                <a:effectLst>
                  <a:outerShdw blurRad="38100" dist="19050" dir="2700000" algn="tl" rotWithShape="0">
                    <a:schemeClr val="dk1">
                      <a:alpha val="40000"/>
                    </a:schemeClr>
                  </a:outerShdw>
                </a:effectLst>
              </a:rPr>
              <a:t>Normalizasyon</a:t>
            </a:r>
            <a:r>
              <a:rPr lang="tr-TR" sz="5400" dirty="0">
                <a:ln w="0"/>
                <a:effectLst>
                  <a:outerShdw blurRad="38100" dist="19050" dir="2700000" algn="tl" rotWithShape="0">
                    <a:schemeClr val="dk1">
                      <a:alpha val="40000"/>
                    </a:schemeClr>
                  </a:outerShdw>
                </a:effectLst>
              </a:rPr>
              <a:t>, veri tabanı tasarımında bu tür sapmaların da ortadan kaldırılmasını </a:t>
            </a:r>
            <a:r>
              <a:rPr lang="tr-TR" sz="5400" dirty="0" smtClean="0">
                <a:ln w="0"/>
                <a:effectLst>
                  <a:outerShdw blurRad="38100" dist="19050" dir="2700000" algn="tl" rotWithShape="0">
                    <a:schemeClr val="dk1">
                      <a:alpha val="40000"/>
                    </a:schemeClr>
                  </a:outerShdw>
                </a:effectLst>
              </a:rPr>
              <a:t>sağlayan bir </a:t>
            </a:r>
            <a:r>
              <a:rPr lang="tr-TR" sz="5400" dirty="0">
                <a:ln w="0"/>
                <a:effectLst>
                  <a:outerShdw blurRad="38100" dist="19050" dir="2700000" algn="tl" rotWithShape="0">
                    <a:schemeClr val="dk1">
                      <a:alpha val="40000"/>
                    </a:schemeClr>
                  </a:outerShdw>
                </a:effectLst>
              </a:rPr>
              <a:t>süreç olarak da adlandırılabilir.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00813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a:solidFill>
                  <a:schemeClr val="tx1">
                    <a:lumMod val="65000"/>
                    <a:lumOff val="35000"/>
                  </a:schemeClr>
                </a:solidFill>
                <a:latin typeface="+mn-lt"/>
              </a:rPr>
              <a:t>3NF Sorunları </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1301406" y="2295254"/>
            <a:ext cx="20148893" cy="1754326"/>
          </a:xfrm>
          <a:prstGeom prst="rect">
            <a:avLst/>
          </a:prstGeom>
          <a:noFill/>
        </p:spPr>
        <p:txBody>
          <a:bodyPr wrap="square" lIns="91440" tIns="45720" rIns="91440" bIns="45720">
            <a:spAutoFit/>
          </a:bodyPr>
          <a:lstStyle/>
          <a:p>
            <a:r>
              <a:rPr lang="tr-TR" sz="5400" dirty="0"/>
              <a:t>Aşağıdaki şekilde birincil anahtar (</a:t>
            </a:r>
            <a:r>
              <a:rPr lang="tr-TR" sz="5400" dirty="0" err="1"/>
              <a:t>ÖğrNo</a:t>
            </a:r>
            <a:r>
              <a:rPr lang="tr-TR" sz="5400" dirty="0"/>
              <a:t>, Ders) olarak belirlenmiştir. Aday anahtar ise (</a:t>
            </a:r>
            <a:r>
              <a:rPr lang="tr-TR" sz="5400" dirty="0" err="1"/>
              <a:t>ÖğrNo</a:t>
            </a:r>
            <a:r>
              <a:rPr lang="tr-TR" sz="5400" dirty="0"/>
              <a:t>, </a:t>
            </a:r>
            <a:r>
              <a:rPr lang="tr-TR" sz="5400" dirty="0" err="1"/>
              <a:t>DersÖğrt</a:t>
            </a:r>
            <a:r>
              <a:rPr lang="tr-TR" sz="5400" dirty="0"/>
              <a:t>)’</a:t>
            </a:r>
            <a:r>
              <a:rPr lang="tr-TR" sz="5400" dirty="0" err="1"/>
              <a:t>dir</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3"/>
          <a:stretch>
            <a:fillRect/>
          </a:stretch>
        </p:blipFill>
        <p:spPr>
          <a:xfrm>
            <a:off x="2754925" y="4876981"/>
            <a:ext cx="16654325" cy="6127822"/>
          </a:xfrm>
          <a:prstGeom prst="rect">
            <a:avLst/>
          </a:prstGeom>
        </p:spPr>
      </p:pic>
    </p:spTree>
    <p:extLst>
      <p:ext uri="{BB962C8B-B14F-4D97-AF65-F5344CB8AC3E}">
        <p14:creationId xmlns:p14="http://schemas.microsoft.com/office/powerpoint/2010/main" val="352689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3NF Sorunları</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565672" y="2295254"/>
            <a:ext cx="22357927" cy="3046988"/>
          </a:xfrm>
          <a:prstGeom prst="rect">
            <a:avLst/>
          </a:prstGeom>
          <a:noFill/>
        </p:spPr>
        <p:txBody>
          <a:bodyPr wrap="square" lIns="91440" tIns="45720" rIns="91440" bIns="45720">
            <a:spAutoFit/>
          </a:bodyPr>
          <a:lstStyle/>
          <a:p>
            <a:r>
              <a:rPr lang="tr-TR" sz="4800" dirty="0"/>
              <a:t>Şekil 2.9’daki ilişki 3NF şeklinde olup birtakım sorunları mevcuttur. Bir öğrenci birden çok ders alabileceği gibi, bir derse birden fazla öğretmen girebilmektedir. Öğrenci birden çok ders alabileceği için, </a:t>
            </a:r>
            <a:r>
              <a:rPr lang="tr-TR" sz="4800" dirty="0" err="1"/>
              <a:t>ÖğrNo</a:t>
            </a:r>
            <a:r>
              <a:rPr lang="tr-TR" sz="4800" dirty="0"/>
              <a:t> anahtarı Dersi belirleyemeyecektir. Aynı şekilde </a:t>
            </a:r>
            <a:r>
              <a:rPr lang="tr-TR" sz="4800" dirty="0" err="1"/>
              <a:t>ÖğrNo</a:t>
            </a:r>
            <a:r>
              <a:rPr lang="tr-TR" sz="4800" dirty="0"/>
              <a:t> anahtarı da Ders Öğretmenini belirleyemeyecektir.</a:t>
            </a:r>
            <a:endParaRPr lang="tr-TR" sz="4800" b="0" cap="none" spc="0" dirty="0">
              <a:ln w="0"/>
              <a:solidFill>
                <a:schemeClr val="tx1"/>
              </a:solidFill>
              <a:effectLst>
                <a:outerShdw blurRad="38100" dist="19050" dir="2700000" algn="tl" rotWithShape="0">
                  <a:schemeClr val="dk1">
                    <a:alpha val="40000"/>
                  </a:schemeClr>
                </a:outerShdw>
              </a:effectLst>
            </a:endParaRPr>
          </a:p>
        </p:txBody>
      </p:sp>
      <p:pic>
        <p:nvPicPr>
          <p:cNvPr id="46" name="Resim 45"/>
          <p:cNvPicPr>
            <a:picLocks noChangeAspect="1"/>
          </p:cNvPicPr>
          <p:nvPr/>
        </p:nvPicPr>
        <p:blipFill>
          <a:blip r:embed="rId3"/>
          <a:stretch>
            <a:fillRect/>
          </a:stretch>
        </p:blipFill>
        <p:spPr>
          <a:xfrm>
            <a:off x="6888775" y="6724831"/>
            <a:ext cx="16654325" cy="6127822"/>
          </a:xfrm>
          <a:prstGeom prst="rect">
            <a:avLst/>
          </a:prstGeom>
        </p:spPr>
      </p:pic>
      <p:sp>
        <p:nvSpPr>
          <p:cNvPr id="3" name="Dikdörtgen 2"/>
          <p:cNvSpPr/>
          <p:nvPr/>
        </p:nvSpPr>
        <p:spPr>
          <a:xfrm>
            <a:off x="565672" y="5554090"/>
            <a:ext cx="22599128" cy="707886"/>
          </a:xfrm>
          <a:prstGeom prst="rect">
            <a:avLst/>
          </a:prstGeom>
        </p:spPr>
        <p:txBody>
          <a:bodyPr wrap="square">
            <a:spAutoFit/>
          </a:bodyPr>
          <a:lstStyle/>
          <a:p>
            <a:r>
              <a:rPr lang="tr-TR" sz="4000" dirty="0" smtClean="0">
                <a:solidFill>
                  <a:srgbClr val="FF0000"/>
                </a:solidFill>
              </a:rPr>
              <a:t>3NF’de </a:t>
            </a:r>
            <a:r>
              <a:rPr lang="tr-TR" sz="4000" dirty="0">
                <a:solidFill>
                  <a:srgbClr val="FF0000"/>
                </a:solidFill>
              </a:rPr>
              <a:t>karşılaşılan sorunları önlemek için </a:t>
            </a:r>
            <a:r>
              <a:rPr lang="tr-TR" sz="4000" dirty="0" err="1">
                <a:solidFill>
                  <a:srgbClr val="FF0000"/>
                </a:solidFill>
              </a:rPr>
              <a:t>Boyce-Codd</a:t>
            </a:r>
            <a:r>
              <a:rPr lang="tr-TR" sz="4000" dirty="0">
                <a:solidFill>
                  <a:srgbClr val="FF0000"/>
                </a:solidFill>
              </a:rPr>
              <a:t> normal formunu elde etmeye çalışmamız </a:t>
            </a:r>
            <a:r>
              <a:rPr lang="tr-TR" sz="4000" dirty="0" smtClean="0">
                <a:solidFill>
                  <a:srgbClr val="FF0000"/>
                </a:solidFill>
              </a:rPr>
              <a:t>gerekir.</a:t>
            </a:r>
            <a:endParaRPr lang="tr-TR" sz="4000" dirty="0">
              <a:solidFill>
                <a:srgbClr val="FF0000"/>
              </a:solidFill>
            </a:endParaRPr>
          </a:p>
        </p:txBody>
      </p:sp>
    </p:spTree>
    <p:extLst>
      <p:ext uri="{BB962C8B-B14F-4D97-AF65-F5344CB8AC3E}">
        <p14:creationId xmlns:p14="http://schemas.microsoft.com/office/powerpoint/2010/main" val="2027500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16179173" cy="1340290"/>
          </a:xfrm>
        </p:spPr>
        <p:txBody>
          <a:bodyPr>
            <a:noAutofit/>
          </a:bodyPr>
          <a:lstStyle/>
          <a:p>
            <a:pPr algn="just"/>
            <a:r>
              <a:rPr lang="tr-TR" sz="8000" b="1" dirty="0" err="1">
                <a:solidFill>
                  <a:schemeClr val="tx1">
                    <a:lumMod val="65000"/>
                    <a:lumOff val="35000"/>
                  </a:schemeClr>
                </a:solidFill>
                <a:latin typeface="+mn-lt"/>
              </a:rPr>
              <a:t>Boyce-Codd</a:t>
            </a:r>
            <a:r>
              <a:rPr lang="tr-TR" sz="8000" b="1" dirty="0">
                <a:solidFill>
                  <a:schemeClr val="tx1">
                    <a:lumMod val="65000"/>
                    <a:lumOff val="35000"/>
                  </a:schemeClr>
                </a:solidFill>
                <a:latin typeface="+mn-lt"/>
              </a:rPr>
              <a:t> Normal Form(BCNF) </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1301407" y="2295254"/>
            <a:ext cx="21082343" cy="3416320"/>
          </a:xfrm>
          <a:prstGeom prst="rect">
            <a:avLst/>
          </a:prstGeom>
          <a:noFill/>
        </p:spPr>
        <p:txBody>
          <a:bodyPr wrap="square" lIns="91440" tIns="45720" rIns="91440" bIns="45720">
            <a:spAutoFit/>
          </a:bodyPr>
          <a:lstStyle/>
          <a:p>
            <a:r>
              <a:rPr lang="tr-TR" sz="5400" dirty="0"/>
              <a:t>Veri Tabanı tablolarını 1NF, 2NF ve 3NF işlemine uygun olarak düzenledikten sonra bazı tablolarda tüm alanların aday anahtar olarak kaldığını görebiliriz, bu durumda BCNF işlemine göre tablo veya tablolarımızı parçalamamız gerekir.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3645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16750673" cy="1340290"/>
          </a:xfrm>
        </p:spPr>
        <p:txBody>
          <a:bodyPr>
            <a:noAutofit/>
          </a:bodyPr>
          <a:lstStyle/>
          <a:p>
            <a:pPr algn="just"/>
            <a:r>
              <a:rPr lang="tr-TR" sz="8000" b="1" dirty="0" err="1">
                <a:solidFill>
                  <a:schemeClr val="tx1">
                    <a:lumMod val="65000"/>
                    <a:lumOff val="35000"/>
                  </a:schemeClr>
                </a:solidFill>
                <a:latin typeface="+mn-lt"/>
              </a:rPr>
              <a:t>Boyce-Codd</a:t>
            </a:r>
            <a:r>
              <a:rPr lang="tr-TR" sz="8000" b="1" dirty="0">
                <a:solidFill>
                  <a:schemeClr val="tx1">
                    <a:lumMod val="65000"/>
                    <a:lumOff val="35000"/>
                  </a:schemeClr>
                </a:solidFill>
                <a:latin typeface="+mn-lt"/>
              </a:rPr>
              <a:t> Normal Form(BCNF) </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1083561" y="9226847"/>
            <a:ext cx="22345239" cy="2585323"/>
          </a:xfrm>
          <a:prstGeom prst="rect">
            <a:avLst/>
          </a:prstGeom>
          <a:noFill/>
        </p:spPr>
        <p:txBody>
          <a:bodyPr wrap="square" lIns="91440" tIns="45720" rIns="91440" bIns="45720">
            <a:spAutoFit/>
          </a:bodyPr>
          <a:lstStyle/>
          <a:p>
            <a:r>
              <a:rPr lang="tr-TR" sz="5400" dirty="0"/>
              <a:t>Şekil 2.9’daki 3NF göre uygun olan bu tabloda 5100 </a:t>
            </a:r>
            <a:r>
              <a:rPr lang="tr-TR" sz="5400" dirty="0" err="1"/>
              <a:t>nolu</a:t>
            </a:r>
            <a:r>
              <a:rPr lang="tr-TR" sz="5400" dirty="0"/>
              <a:t> öğrenci silindiğinde biyoloji dersi ve M.SARI yok olacaktır. Ayrıca yeni bir öğrenci kayıt olana kadar başka bir </a:t>
            </a:r>
            <a:r>
              <a:rPr lang="tr-TR" sz="5400" dirty="0" smtClean="0"/>
              <a:t>ders </a:t>
            </a:r>
            <a:r>
              <a:rPr lang="tr-TR" sz="5400" dirty="0"/>
              <a:t>ortaya çıkmayacaktır.</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46" name="Resim 45"/>
          <p:cNvPicPr>
            <a:picLocks noChangeAspect="1"/>
          </p:cNvPicPr>
          <p:nvPr/>
        </p:nvPicPr>
        <p:blipFill>
          <a:blip r:embed="rId3"/>
          <a:stretch>
            <a:fillRect/>
          </a:stretch>
        </p:blipFill>
        <p:spPr>
          <a:xfrm>
            <a:off x="6774475" y="1876739"/>
            <a:ext cx="16654325" cy="6127822"/>
          </a:xfrm>
          <a:prstGeom prst="rect">
            <a:avLst/>
          </a:prstGeom>
        </p:spPr>
      </p:pic>
    </p:spTree>
    <p:extLst>
      <p:ext uri="{BB962C8B-B14F-4D97-AF65-F5344CB8AC3E}">
        <p14:creationId xmlns:p14="http://schemas.microsoft.com/office/powerpoint/2010/main" val="251659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15150473" cy="1340290"/>
          </a:xfrm>
        </p:spPr>
        <p:txBody>
          <a:bodyPr>
            <a:noAutofit/>
          </a:bodyPr>
          <a:lstStyle/>
          <a:p>
            <a:pPr algn="just"/>
            <a:r>
              <a:rPr lang="tr-TR" sz="8000" b="1" dirty="0" err="1">
                <a:solidFill>
                  <a:schemeClr val="tx1">
                    <a:lumMod val="65000"/>
                    <a:lumOff val="35000"/>
                  </a:schemeClr>
                </a:solidFill>
                <a:latin typeface="+mn-lt"/>
              </a:rPr>
              <a:t>Boyce-Codd</a:t>
            </a:r>
            <a:r>
              <a:rPr lang="tr-TR" sz="8000" b="1" dirty="0">
                <a:solidFill>
                  <a:schemeClr val="tx1">
                    <a:lumMod val="65000"/>
                    <a:lumOff val="35000"/>
                  </a:schemeClr>
                </a:solidFill>
                <a:latin typeface="+mn-lt"/>
              </a:rPr>
              <a:t> Normal Form(BCNF) </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1458512" y="1804362"/>
            <a:ext cx="22130808" cy="4247317"/>
          </a:xfrm>
          <a:prstGeom prst="rect">
            <a:avLst/>
          </a:prstGeom>
          <a:noFill/>
        </p:spPr>
        <p:txBody>
          <a:bodyPr wrap="square" lIns="91440" tIns="45720" rIns="91440" bIns="45720">
            <a:spAutoFit/>
          </a:bodyPr>
          <a:lstStyle/>
          <a:p>
            <a:r>
              <a:rPr lang="tr-TR" sz="5400" dirty="0"/>
              <a:t>Bunu önlemek için kurumdaki tüm Ders öğretmenleri ile onların gireceği derslerin bulunduğu </a:t>
            </a:r>
            <a:r>
              <a:rPr lang="tr-TR" sz="5400" dirty="0" err="1"/>
              <a:t>DersÖğrt</a:t>
            </a:r>
            <a:r>
              <a:rPr lang="tr-TR" sz="5400" dirty="0"/>
              <a:t>.-Ders tablosu ile öğrencilerin hangi öğretmenden ders alacağını gösteren öğrenci- </a:t>
            </a:r>
            <a:r>
              <a:rPr lang="tr-TR" sz="5400" dirty="0" err="1"/>
              <a:t>DersÖğrt</a:t>
            </a:r>
            <a:r>
              <a:rPr lang="tr-TR" sz="5400" dirty="0"/>
              <a:t>. Tabloları oluşturulduğunda bir öğrenci kaydı silindiğinde dahi öğretmen ve ders alanlarında bir değişiklik olmayacaktır. </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3"/>
          <a:stretch>
            <a:fillRect/>
          </a:stretch>
        </p:blipFill>
        <p:spPr>
          <a:xfrm>
            <a:off x="7682454" y="6553888"/>
            <a:ext cx="11865442" cy="5603995"/>
          </a:xfrm>
          <a:prstGeom prst="rect">
            <a:avLst/>
          </a:prstGeom>
        </p:spPr>
      </p:pic>
    </p:spTree>
    <p:extLst>
      <p:ext uri="{BB962C8B-B14F-4D97-AF65-F5344CB8AC3E}">
        <p14:creationId xmlns:p14="http://schemas.microsoft.com/office/powerpoint/2010/main" val="575289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15969623" cy="1340290"/>
          </a:xfrm>
        </p:spPr>
        <p:txBody>
          <a:bodyPr>
            <a:noAutofit/>
          </a:bodyPr>
          <a:lstStyle/>
          <a:p>
            <a:pPr algn="just"/>
            <a:r>
              <a:rPr lang="tr-TR" sz="8000" b="1" dirty="0">
                <a:solidFill>
                  <a:schemeClr val="tx1">
                    <a:lumMod val="65000"/>
                    <a:lumOff val="35000"/>
                  </a:schemeClr>
                </a:solidFill>
                <a:latin typeface="+mn-lt"/>
              </a:rPr>
              <a:t>Fonksiyonel Bağımlılık Tanımı</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2" name="Resim 1"/>
          <p:cNvPicPr>
            <a:picLocks noChangeAspect="1"/>
          </p:cNvPicPr>
          <p:nvPr/>
        </p:nvPicPr>
        <p:blipFill>
          <a:blip r:embed="rId3"/>
          <a:stretch>
            <a:fillRect/>
          </a:stretch>
        </p:blipFill>
        <p:spPr>
          <a:xfrm>
            <a:off x="1559519" y="2058393"/>
            <a:ext cx="15193516" cy="2432107"/>
          </a:xfrm>
          <a:prstGeom prst="rect">
            <a:avLst/>
          </a:prstGeom>
        </p:spPr>
      </p:pic>
      <p:sp>
        <p:nvSpPr>
          <p:cNvPr id="3" name="Dikdörtgen 2"/>
          <p:cNvSpPr/>
          <p:nvPr/>
        </p:nvSpPr>
        <p:spPr>
          <a:xfrm>
            <a:off x="1662642" y="5246740"/>
            <a:ext cx="21357699" cy="2585323"/>
          </a:xfrm>
          <a:prstGeom prst="rect">
            <a:avLst/>
          </a:prstGeom>
          <a:noFill/>
        </p:spPr>
        <p:txBody>
          <a:bodyPr wrap="square" lIns="91440" tIns="45720" rIns="91440" bIns="45720">
            <a:spAutoFit/>
          </a:bodyPr>
          <a:lstStyle/>
          <a:p>
            <a:r>
              <a:rPr lang="tr-TR" sz="5400" dirty="0"/>
              <a:t>Yukarıdaki Bölüm tablosu için; “Eğer bölüm kodunu biliyorsam Bölüm Adını da biliyorum”, Bölüm Kodu, Bölüm Adını belirlemektedir. Bölüm Adı Bölüm kodu ile fonksiyonel bağımlıdır diyebiliriz.</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81111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a:solidFill>
                  <a:schemeClr val="tx1">
                    <a:lumMod val="65000"/>
                    <a:lumOff val="35000"/>
                  </a:schemeClr>
                </a:solidFill>
                <a:latin typeface="+mn-lt"/>
              </a:rPr>
              <a:t>Aday Anahtar Tanımı</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1472677" y="2295254"/>
            <a:ext cx="21577673" cy="5078313"/>
          </a:xfrm>
          <a:prstGeom prst="rect">
            <a:avLst/>
          </a:prstGeom>
          <a:noFill/>
        </p:spPr>
        <p:txBody>
          <a:bodyPr wrap="square" lIns="91440" tIns="45720" rIns="91440" bIns="45720">
            <a:spAutoFit/>
          </a:bodyPr>
          <a:lstStyle/>
          <a:p>
            <a:pPr marL="685800" indent="-685800">
              <a:buFont typeface="Arial" panose="020B0604020202020204" pitchFamily="34" charset="0"/>
              <a:buChar char="•"/>
            </a:pPr>
            <a:r>
              <a:rPr lang="tr-TR" sz="5400" dirty="0"/>
              <a:t>Tablodaki benzersiz değerler içeren sütun veya sütunlar grubuna aday anahtar </a:t>
            </a:r>
            <a:r>
              <a:rPr lang="tr-TR" sz="5400" dirty="0" smtClean="0"/>
              <a:t>denir</a:t>
            </a:r>
            <a:r>
              <a:rPr lang="tr-TR" sz="5400" dirty="0"/>
              <a:t>. </a:t>
            </a:r>
            <a:endParaRPr lang="tr-TR" sz="5400" dirty="0" smtClean="0"/>
          </a:p>
          <a:p>
            <a:pPr marL="685800" indent="-685800">
              <a:buFont typeface="Arial" panose="020B0604020202020204" pitchFamily="34" charset="0"/>
              <a:buChar char="•"/>
            </a:pPr>
            <a:r>
              <a:rPr lang="tr-TR" sz="5400" dirty="0" smtClean="0"/>
              <a:t>Bir </a:t>
            </a:r>
            <a:r>
              <a:rPr lang="tr-TR" sz="5400" dirty="0"/>
              <a:t>aday anahtar birincil anahtara dönüştürülüp, geri kalan aday anahtarlar ise alternatif </a:t>
            </a:r>
            <a:r>
              <a:rPr lang="tr-TR" sz="5400" dirty="0" smtClean="0"/>
              <a:t>anahtar olurlar.</a:t>
            </a:r>
          </a:p>
          <a:p>
            <a:pPr marL="685800" indent="-685800">
              <a:buFont typeface="Arial" panose="020B0604020202020204" pitchFamily="34" charset="0"/>
              <a:buChar char="•"/>
            </a:pPr>
            <a:r>
              <a:rPr lang="tr-TR" sz="5400" dirty="0" smtClean="0"/>
              <a:t>Tek </a:t>
            </a:r>
            <a:r>
              <a:rPr lang="tr-TR" sz="5400" dirty="0"/>
              <a:t>sütundan oluşan birincil anahtara basit anahtar, birden fazla sütundan oluşanlara ise birleşik </a:t>
            </a:r>
            <a:r>
              <a:rPr lang="tr-TR" sz="5400" dirty="0" smtClean="0"/>
              <a:t>anahtar denir</a:t>
            </a:r>
            <a:r>
              <a:rPr lang="tr-TR" sz="5400" dirty="0"/>
              <a:t>.</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4453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Örnek;</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3" name="Resim 2"/>
          <p:cNvPicPr>
            <a:picLocks noChangeAspect="1"/>
          </p:cNvPicPr>
          <p:nvPr/>
        </p:nvPicPr>
        <p:blipFill>
          <a:blip r:embed="rId3"/>
          <a:stretch>
            <a:fillRect/>
          </a:stretch>
        </p:blipFill>
        <p:spPr>
          <a:xfrm>
            <a:off x="2203589" y="2224093"/>
            <a:ext cx="20728051" cy="9233067"/>
          </a:xfrm>
          <a:prstGeom prst="rect">
            <a:avLst/>
          </a:prstGeom>
        </p:spPr>
      </p:pic>
      <p:sp>
        <p:nvSpPr>
          <p:cNvPr id="4" name="Dikdörtgen 3"/>
          <p:cNvSpPr/>
          <p:nvPr/>
        </p:nvSpPr>
        <p:spPr>
          <a:xfrm>
            <a:off x="20997401" y="1049031"/>
            <a:ext cx="1673856" cy="1200329"/>
          </a:xfrm>
          <a:prstGeom prst="rect">
            <a:avLst/>
          </a:prstGeom>
          <a:noFill/>
        </p:spPr>
        <p:txBody>
          <a:bodyPr wrap="none" lIns="91440" tIns="45720" rIns="91440" bIns="45720">
            <a:spAutoFit/>
          </a:bodyPr>
          <a:lstStyle/>
          <a:p>
            <a:pPr algn="ctr"/>
            <a:r>
              <a:rPr lang="tr-TR" sz="7200" b="0" cap="none" spc="0" dirty="0" smtClean="0">
                <a:ln w="0"/>
                <a:solidFill>
                  <a:srgbClr val="FF0000"/>
                </a:solidFill>
                <a:effectLst>
                  <a:outerShdw blurRad="38100" dist="19050" dir="2700000" algn="tl" rotWithShape="0">
                    <a:schemeClr val="dk1">
                      <a:alpha val="40000"/>
                    </a:schemeClr>
                  </a:outerShdw>
                </a:effectLst>
              </a:rPr>
              <a:t>1NF</a:t>
            </a:r>
            <a:endParaRPr lang="tr-TR" sz="72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1553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Örnek;</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2" name="Resim 1"/>
          <p:cNvPicPr>
            <a:picLocks noChangeAspect="1"/>
          </p:cNvPicPr>
          <p:nvPr/>
        </p:nvPicPr>
        <p:blipFill>
          <a:blip r:embed="rId3"/>
          <a:stretch>
            <a:fillRect/>
          </a:stretch>
        </p:blipFill>
        <p:spPr>
          <a:xfrm>
            <a:off x="13732416" y="1853940"/>
            <a:ext cx="10653172" cy="10876859"/>
          </a:xfrm>
          <a:prstGeom prst="rect">
            <a:avLst/>
          </a:prstGeom>
        </p:spPr>
      </p:pic>
      <p:pic>
        <p:nvPicPr>
          <p:cNvPr id="46" name="Resim 45"/>
          <p:cNvPicPr>
            <a:picLocks noChangeAspect="1"/>
          </p:cNvPicPr>
          <p:nvPr/>
        </p:nvPicPr>
        <p:blipFill>
          <a:blip r:embed="rId4"/>
          <a:stretch>
            <a:fillRect/>
          </a:stretch>
        </p:blipFill>
        <p:spPr>
          <a:xfrm>
            <a:off x="412890" y="2129554"/>
            <a:ext cx="12242004" cy="5453057"/>
          </a:xfrm>
          <a:prstGeom prst="rect">
            <a:avLst/>
          </a:prstGeom>
        </p:spPr>
      </p:pic>
      <p:sp>
        <p:nvSpPr>
          <p:cNvPr id="47" name="Dikdörtgen 46"/>
          <p:cNvSpPr/>
          <p:nvPr/>
        </p:nvSpPr>
        <p:spPr>
          <a:xfrm>
            <a:off x="21149801" y="1467853"/>
            <a:ext cx="1673856" cy="1200329"/>
          </a:xfrm>
          <a:prstGeom prst="rect">
            <a:avLst/>
          </a:prstGeom>
          <a:noFill/>
        </p:spPr>
        <p:txBody>
          <a:bodyPr wrap="none" lIns="91440" tIns="45720" rIns="91440" bIns="45720">
            <a:spAutoFit/>
          </a:bodyPr>
          <a:lstStyle/>
          <a:p>
            <a:pPr algn="ctr"/>
            <a:r>
              <a:rPr lang="tr-TR" sz="7200" b="0" cap="none" spc="0" dirty="0" smtClean="0">
                <a:ln w="0"/>
                <a:solidFill>
                  <a:srgbClr val="FF0000"/>
                </a:solidFill>
                <a:effectLst>
                  <a:outerShdw blurRad="38100" dist="19050" dir="2700000" algn="tl" rotWithShape="0">
                    <a:schemeClr val="dk1">
                      <a:alpha val="40000"/>
                    </a:schemeClr>
                  </a:outerShdw>
                </a:effectLst>
              </a:rPr>
              <a:t>2NF</a:t>
            </a:r>
            <a:endParaRPr lang="tr-TR" sz="72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5192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Örnek;</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46" name="Resim 45"/>
          <p:cNvPicPr>
            <a:picLocks noChangeAspect="1"/>
          </p:cNvPicPr>
          <p:nvPr/>
        </p:nvPicPr>
        <p:blipFill>
          <a:blip r:embed="rId3"/>
          <a:stretch>
            <a:fillRect/>
          </a:stretch>
        </p:blipFill>
        <p:spPr>
          <a:xfrm>
            <a:off x="412890" y="2129554"/>
            <a:ext cx="12242004" cy="5453057"/>
          </a:xfrm>
          <a:prstGeom prst="rect">
            <a:avLst/>
          </a:prstGeom>
        </p:spPr>
      </p:pic>
      <p:sp>
        <p:nvSpPr>
          <p:cNvPr id="47" name="Dikdörtgen 46"/>
          <p:cNvSpPr/>
          <p:nvPr/>
        </p:nvSpPr>
        <p:spPr>
          <a:xfrm>
            <a:off x="21149801" y="1467853"/>
            <a:ext cx="1673856" cy="1200329"/>
          </a:xfrm>
          <a:prstGeom prst="rect">
            <a:avLst/>
          </a:prstGeom>
          <a:noFill/>
        </p:spPr>
        <p:txBody>
          <a:bodyPr wrap="none" lIns="91440" tIns="45720" rIns="91440" bIns="45720">
            <a:spAutoFit/>
          </a:bodyPr>
          <a:lstStyle/>
          <a:p>
            <a:pPr algn="ctr"/>
            <a:r>
              <a:rPr lang="tr-TR" sz="7200" b="0" cap="none" spc="0" dirty="0" smtClean="0">
                <a:ln w="0"/>
                <a:solidFill>
                  <a:srgbClr val="FF0000"/>
                </a:solidFill>
                <a:effectLst>
                  <a:outerShdw blurRad="38100" dist="19050" dir="2700000" algn="tl" rotWithShape="0">
                    <a:schemeClr val="dk1">
                      <a:alpha val="40000"/>
                    </a:schemeClr>
                  </a:outerShdw>
                </a:effectLst>
              </a:rPr>
              <a:t>3NF</a:t>
            </a:r>
            <a:endParaRPr lang="tr-TR" sz="7200" b="0" cap="none" spc="0" dirty="0">
              <a:ln w="0"/>
              <a:solidFill>
                <a:srgbClr val="FF0000"/>
              </a:solidFill>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4"/>
          <a:stretch>
            <a:fillRect/>
          </a:stretch>
        </p:blipFill>
        <p:spPr>
          <a:xfrm>
            <a:off x="13966128" y="2668182"/>
            <a:ext cx="10419460" cy="9609367"/>
          </a:xfrm>
          <a:prstGeom prst="rect">
            <a:avLst/>
          </a:prstGeom>
        </p:spPr>
      </p:pic>
    </p:spTree>
    <p:extLst>
      <p:ext uri="{BB962C8B-B14F-4D97-AF65-F5344CB8AC3E}">
        <p14:creationId xmlns:p14="http://schemas.microsoft.com/office/powerpoint/2010/main" val="193461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13211384" cy="1340290"/>
          </a:xfrm>
        </p:spPr>
        <p:txBody>
          <a:bodyPr>
            <a:noAutofit/>
          </a:bodyPr>
          <a:lstStyle/>
          <a:p>
            <a:pPr algn="just"/>
            <a:r>
              <a:rPr lang="tr-TR" sz="8000" b="1" dirty="0" smtClean="0">
                <a:solidFill>
                  <a:schemeClr val="tx1">
                    <a:lumMod val="65000"/>
                    <a:lumOff val="35000"/>
                  </a:schemeClr>
                </a:solidFill>
                <a:latin typeface="+mn-lt"/>
              </a:rPr>
              <a:t>Normal Olmayan Form</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3" name="Resim 2"/>
          <p:cNvPicPr>
            <a:picLocks noChangeAspect="1"/>
          </p:cNvPicPr>
          <p:nvPr/>
        </p:nvPicPr>
        <p:blipFill>
          <a:blip r:embed="rId3"/>
          <a:stretch>
            <a:fillRect/>
          </a:stretch>
        </p:blipFill>
        <p:spPr>
          <a:xfrm>
            <a:off x="339585" y="2174641"/>
            <a:ext cx="17702652" cy="5462531"/>
          </a:xfrm>
          <a:prstGeom prst="rect">
            <a:avLst/>
          </a:prstGeom>
        </p:spPr>
      </p:pic>
      <p:sp>
        <p:nvSpPr>
          <p:cNvPr id="4" name="Dikdörtgen 3"/>
          <p:cNvSpPr/>
          <p:nvPr/>
        </p:nvSpPr>
        <p:spPr>
          <a:xfrm>
            <a:off x="786393" y="8812523"/>
            <a:ext cx="22109415" cy="1754326"/>
          </a:xfrm>
          <a:prstGeom prst="rect">
            <a:avLst/>
          </a:prstGeom>
          <a:noFill/>
        </p:spPr>
        <p:txBody>
          <a:bodyPr wrap="square" lIns="91440" tIns="45720" rIns="91440" bIns="45720">
            <a:spAutoFit/>
          </a:bodyPr>
          <a:lstStyle/>
          <a:p>
            <a:r>
              <a:rPr lang="tr-TR" sz="5400" dirty="0"/>
              <a:t>Aynı alanda birden fazla veri bulunması ve tablolarda aynı tipte bilgiyi içerecek alanların bulunması mutlak veri fazlalığı sorunudur.</a:t>
            </a:r>
            <a:endParaRPr lang="tr-TR" sz="54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20419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 8"/>
          <p:cNvGrpSpPr/>
          <p:nvPr/>
        </p:nvGrpSpPr>
        <p:grpSpPr>
          <a:xfrm>
            <a:off x="0" y="0"/>
            <a:ext cx="6376027" cy="1467853"/>
            <a:chOff x="0" y="0"/>
            <a:chExt cx="8392126" cy="1931988"/>
          </a:xfrm>
        </p:grpSpPr>
        <p:sp>
          <p:nvSpPr>
            <p:cNvPr id="10"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7" name="Başlık 1">
            <a:extLst>
              <a:ext uri="{FF2B5EF4-FFF2-40B4-BE49-F238E27FC236}">
                <a16:creationId xmlns:a16="http://schemas.microsoft.com/office/drawing/2014/main" id="{05B75A5C-BDA0-4D6E-960D-897202791CA3}"/>
              </a:ext>
            </a:extLst>
          </p:cNvPr>
          <p:cNvSpPr txBox="1">
            <a:spLocks/>
          </p:cNvSpPr>
          <p:nvPr/>
        </p:nvSpPr>
        <p:spPr>
          <a:xfrm>
            <a:off x="11880000" y="1800000"/>
            <a:ext cx="10515349" cy="1340290"/>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8000" b="1" dirty="0">
                <a:solidFill>
                  <a:schemeClr val="tx1">
                    <a:lumMod val="65000"/>
                    <a:lumOff val="35000"/>
                  </a:schemeClr>
                </a:solidFill>
                <a:latin typeface="+mn-lt"/>
              </a:rPr>
              <a:t>Sorular ve Sorunlar</a:t>
            </a:r>
            <a:endParaRPr lang="en-US" sz="8000" b="1" dirty="0">
              <a:solidFill>
                <a:schemeClr val="tx1">
                  <a:lumMod val="65000"/>
                  <a:lumOff val="35000"/>
                </a:schemeClr>
              </a:solidFill>
              <a:latin typeface="+mn-lt"/>
            </a:endParaRPr>
          </a:p>
        </p:txBody>
      </p:sp>
      <p:sp>
        <p:nvSpPr>
          <p:cNvPr id="28" name="Başlık 1">
            <a:extLst>
              <a:ext uri="{FF2B5EF4-FFF2-40B4-BE49-F238E27FC236}">
                <a16:creationId xmlns:a16="http://schemas.microsoft.com/office/drawing/2014/main" id="{05B75A5C-BDA0-4D6E-960D-897202791CA3}"/>
              </a:ext>
            </a:extLst>
          </p:cNvPr>
          <p:cNvSpPr txBox="1">
            <a:spLocks/>
          </p:cNvSpPr>
          <p:nvPr/>
        </p:nvSpPr>
        <p:spPr>
          <a:xfrm>
            <a:off x="13163352" y="3140290"/>
            <a:ext cx="8130738" cy="2653778"/>
          </a:xfrm>
          <a:prstGeom prst="rect">
            <a:avLst/>
          </a:prstGeom>
        </p:spPr>
        <p:txBody>
          <a:bodyPr vert="horz" lIns="181161" tIns="90580" rIns="181161" bIns="90580" rtlCol="0" anchor="t">
            <a:norm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marL="571500" lvl="0" indent="-571500" algn="just">
              <a:lnSpc>
                <a:spcPct val="150000"/>
              </a:lnSpc>
              <a:buFontTx/>
              <a:buChar char="-"/>
            </a:pPr>
            <a:r>
              <a:rPr lang="tr-TR" sz="4000" b="1" dirty="0">
                <a:solidFill>
                  <a:schemeClr val="tx1">
                    <a:lumMod val="65000"/>
                    <a:lumOff val="35000"/>
                  </a:schemeClr>
                </a:solidFill>
              </a:rPr>
              <a:t>destek@btkakademi.gov.tr</a:t>
            </a:r>
          </a:p>
          <a:p>
            <a:pPr marL="571500" indent="-571500" algn="just">
              <a:lnSpc>
                <a:spcPct val="150000"/>
              </a:lnSpc>
              <a:buFontTx/>
              <a:buChar char="-"/>
            </a:pPr>
            <a:r>
              <a:rPr lang="tr-TR" sz="4000" b="1" dirty="0">
                <a:solidFill>
                  <a:schemeClr val="tx1">
                    <a:lumMod val="65000"/>
                    <a:lumOff val="35000"/>
                  </a:schemeClr>
                </a:solidFill>
              </a:rPr>
              <a:t>Alo 123</a:t>
            </a:r>
          </a:p>
        </p:txBody>
      </p:sp>
      <p:pic>
        <p:nvPicPr>
          <p:cNvPr id="1026" name="Picture 2" descr="Call center operators carrying communication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63" y="4422615"/>
            <a:ext cx="11820683" cy="859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59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11264273" cy="1340290"/>
          </a:xfrm>
        </p:spPr>
        <p:txBody>
          <a:bodyPr>
            <a:noAutofit/>
          </a:bodyPr>
          <a:lstStyle/>
          <a:p>
            <a:pPr algn="just"/>
            <a:r>
              <a:rPr lang="tr-TR" sz="8000" b="1" dirty="0" smtClean="0">
                <a:solidFill>
                  <a:schemeClr val="tx1">
                    <a:lumMod val="65000"/>
                    <a:lumOff val="35000"/>
                  </a:schemeClr>
                </a:solidFill>
                <a:latin typeface="+mn-lt"/>
              </a:rPr>
              <a:t>Normal Olmayan Form</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2" name="Resim 1"/>
          <p:cNvPicPr>
            <a:picLocks noChangeAspect="1"/>
          </p:cNvPicPr>
          <p:nvPr/>
        </p:nvPicPr>
        <p:blipFill>
          <a:blip r:embed="rId3"/>
          <a:stretch>
            <a:fillRect/>
          </a:stretch>
        </p:blipFill>
        <p:spPr>
          <a:xfrm>
            <a:off x="845493" y="2008942"/>
            <a:ext cx="17366308" cy="5900810"/>
          </a:xfrm>
          <a:prstGeom prst="rect">
            <a:avLst/>
          </a:prstGeom>
        </p:spPr>
      </p:pic>
      <p:sp>
        <p:nvSpPr>
          <p:cNvPr id="3" name="Dikdörtgen 2"/>
          <p:cNvSpPr/>
          <p:nvPr/>
        </p:nvSpPr>
        <p:spPr>
          <a:xfrm>
            <a:off x="1130138" y="8450841"/>
            <a:ext cx="22160978" cy="2585323"/>
          </a:xfrm>
          <a:prstGeom prst="rect">
            <a:avLst/>
          </a:prstGeom>
          <a:noFill/>
        </p:spPr>
        <p:txBody>
          <a:bodyPr wrap="square" lIns="91440" tIns="45720" rIns="91440" bIns="45720">
            <a:spAutoFit/>
          </a:bodyPr>
          <a:lstStyle/>
          <a:p>
            <a:r>
              <a:rPr lang="tr-TR" sz="5400" dirty="0"/>
              <a:t>Burada </a:t>
            </a:r>
            <a:r>
              <a:rPr lang="tr-TR" sz="5400" dirty="0" err="1">
                <a:solidFill>
                  <a:srgbClr val="FF0000"/>
                </a:solidFill>
              </a:rPr>
              <a:t>Derskodu</a:t>
            </a:r>
            <a:r>
              <a:rPr lang="tr-TR" sz="5400" dirty="0"/>
              <a:t> tekrarlayan grup olmakla birlikte, tasarım sırasında tekrarlayan gruplar yer almamalı, tablonun her hücresinde tek bir değer bulunmalıdır. </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5508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13474073" cy="1340290"/>
          </a:xfrm>
        </p:spPr>
        <p:txBody>
          <a:bodyPr>
            <a:noAutofit/>
          </a:bodyPr>
          <a:lstStyle/>
          <a:p>
            <a:pPr algn="just"/>
            <a:r>
              <a:rPr lang="tr-TR" sz="8000" b="1" dirty="0" smtClean="0">
                <a:solidFill>
                  <a:schemeClr val="tx1">
                    <a:lumMod val="65000"/>
                    <a:lumOff val="35000"/>
                  </a:schemeClr>
                </a:solidFill>
                <a:latin typeface="+mn-lt"/>
              </a:rPr>
              <a:t>Normal Olmayan Form</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2" name="Resim 1"/>
          <p:cNvPicPr>
            <a:picLocks noChangeAspect="1"/>
          </p:cNvPicPr>
          <p:nvPr/>
        </p:nvPicPr>
        <p:blipFill>
          <a:blip r:embed="rId3"/>
          <a:stretch>
            <a:fillRect/>
          </a:stretch>
        </p:blipFill>
        <p:spPr>
          <a:xfrm>
            <a:off x="1130138" y="2224092"/>
            <a:ext cx="16560764" cy="5256381"/>
          </a:xfrm>
          <a:prstGeom prst="rect">
            <a:avLst/>
          </a:prstGeom>
        </p:spPr>
      </p:pic>
      <p:sp>
        <p:nvSpPr>
          <p:cNvPr id="3" name="Dikdörtgen 2"/>
          <p:cNvSpPr/>
          <p:nvPr/>
        </p:nvSpPr>
        <p:spPr>
          <a:xfrm>
            <a:off x="1016762" y="8236712"/>
            <a:ext cx="20604987" cy="1754326"/>
          </a:xfrm>
          <a:prstGeom prst="rect">
            <a:avLst/>
          </a:prstGeom>
          <a:noFill/>
        </p:spPr>
        <p:txBody>
          <a:bodyPr wrap="square" lIns="91440" tIns="45720" rIns="91440" bIns="45720">
            <a:spAutoFit/>
          </a:bodyPr>
          <a:lstStyle/>
          <a:p>
            <a:r>
              <a:rPr lang="tr-TR" sz="5400" dirty="0"/>
              <a:t>Bilgilerin yinelenmesi, gereksiz alan kaplar, hata ve tutarsızlıklara sebep olabilir.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288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1NF</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2" name="Resim 1"/>
          <p:cNvPicPr>
            <a:picLocks noChangeAspect="1"/>
          </p:cNvPicPr>
          <p:nvPr/>
        </p:nvPicPr>
        <p:blipFill>
          <a:blip r:embed="rId3"/>
          <a:stretch>
            <a:fillRect/>
          </a:stretch>
        </p:blipFill>
        <p:spPr>
          <a:xfrm>
            <a:off x="1301406" y="1821642"/>
            <a:ext cx="11404943" cy="7146007"/>
          </a:xfrm>
          <a:prstGeom prst="rect">
            <a:avLst/>
          </a:prstGeom>
        </p:spPr>
      </p:pic>
      <p:sp>
        <p:nvSpPr>
          <p:cNvPr id="3" name="Dikdörtgen 2"/>
          <p:cNvSpPr/>
          <p:nvPr/>
        </p:nvSpPr>
        <p:spPr>
          <a:xfrm>
            <a:off x="1236880" y="9321438"/>
            <a:ext cx="22260100" cy="2585323"/>
          </a:xfrm>
          <a:prstGeom prst="rect">
            <a:avLst/>
          </a:prstGeom>
          <a:noFill/>
        </p:spPr>
        <p:txBody>
          <a:bodyPr wrap="square" lIns="91440" tIns="45720" rIns="91440" bIns="45720">
            <a:spAutoFit/>
          </a:bodyPr>
          <a:lstStyle/>
          <a:p>
            <a:r>
              <a:rPr lang="tr-TR" sz="5400" dirty="0"/>
              <a:t>Burada dikkat edilecek olursa bazı alanlarda tekrar eden veriler bulunmaktadır. </a:t>
            </a:r>
            <a:r>
              <a:rPr lang="tr-TR" sz="5400" dirty="0" err="1">
                <a:solidFill>
                  <a:srgbClr val="FF0000"/>
                </a:solidFill>
              </a:rPr>
              <a:t>Çalıştığı_İl</a:t>
            </a:r>
            <a:r>
              <a:rPr lang="tr-TR" sz="5400" dirty="0"/>
              <a:t> ve </a:t>
            </a:r>
            <a:r>
              <a:rPr lang="tr-TR" sz="5400" dirty="0">
                <a:solidFill>
                  <a:srgbClr val="FF0000"/>
                </a:solidFill>
              </a:rPr>
              <a:t>Mesleği</a:t>
            </a:r>
            <a:r>
              <a:rPr lang="tr-TR" sz="5400" dirty="0"/>
              <a:t> gibi bilgiler her personel için tekrar etmektedir. Bu tür tekrarlı veriler ekleme, silme ve güncelleme gibi sorunlara neden olmaktadır.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8763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1NF Özellikleri</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845492" y="2530271"/>
            <a:ext cx="22395507" cy="5078313"/>
          </a:xfrm>
          <a:prstGeom prst="rect">
            <a:avLst/>
          </a:prstGeom>
          <a:noFill/>
        </p:spPr>
        <p:txBody>
          <a:bodyPr wrap="square" lIns="91440" tIns="45720" rIns="91440" bIns="45720">
            <a:spAutoFit/>
          </a:bodyPr>
          <a:lstStyle/>
          <a:p>
            <a:pPr marL="685800" indent="-685800">
              <a:buFont typeface="Arial" panose="020B0604020202020204" pitchFamily="34" charset="0"/>
              <a:buChar char="•"/>
            </a:pPr>
            <a:r>
              <a:rPr lang="tr-TR" sz="5400" dirty="0"/>
              <a:t>Tüm anahtar özellikler </a:t>
            </a:r>
            <a:r>
              <a:rPr lang="tr-TR" sz="5400" dirty="0" smtClean="0"/>
              <a:t>tanımlanmıştır</a:t>
            </a:r>
          </a:p>
          <a:p>
            <a:pPr marL="685800" indent="-685800">
              <a:buFont typeface="Arial" panose="020B0604020202020204" pitchFamily="34" charset="0"/>
              <a:buChar char="•"/>
            </a:pPr>
            <a:r>
              <a:rPr lang="tr-TR" sz="5400" dirty="0" smtClean="0"/>
              <a:t>Tabloda </a:t>
            </a:r>
            <a:r>
              <a:rPr lang="tr-TR" sz="5400" dirty="0"/>
              <a:t>tekrarlanan gruplar yoktur Yani her satır ve sütunun kesiştiği noktada sadece bir değer bulunmaktadır.(Şekil 2.1’de görüldüğü gibi bir kişiye ait birden fazla e-posta adresi </a:t>
            </a:r>
            <a:r>
              <a:rPr lang="tr-TR" sz="5400" dirty="0" smtClean="0"/>
              <a:t>bulunduğu </a:t>
            </a:r>
            <a:r>
              <a:rPr lang="tr-TR" sz="5400" dirty="0"/>
              <a:t>durumda E-posta adresi1, E-posta adresi2 gibi tekrarlar kullanılmamıştır</a:t>
            </a:r>
            <a:r>
              <a:rPr lang="tr-TR" sz="5400" dirty="0" smtClean="0"/>
              <a:t>.)</a:t>
            </a:r>
          </a:p>
          <a:p>
            <a:pPr marL="685800" indent="-685800">
              <a:buFont typeface="Arial" panose="020B0604020202020204" pitchFamily="34" charset="0"/>
              <a:buChar char="•"/>
            </a:pPr>
            <a:r>
              <a:rPr lang="tr-TR" sz="5400" dirty="0" smtClean="0"/>
              <a:t>Tüm </a:t>
            </a:r>
            <a:r>
              <a:rPr lang="tr-TR" sz="5400" dirty="0"/>
              <a:t>özellikler birincil anahtara bağımlıdır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1717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9699811" cy="1340290"/>
          </a:xfrm>
        </p:spPr>
        <p:txBody>
          <a:bodyPr>
            <a:noAutofit/>
          </a:bodyPr>
          <a:lstStyle/>
          <a:p>
            <a:pPr algn="just"/>
            <a:r>
              <a:rPr lang="tr-TR" sz="8000" b="1" dirty="0" smtClean="0">
                <a:solidFill>
                  <a:schemeClr val="tx1">
                    <a:lumMod val="65000"/>
                    <a:lumOff val="35000"/>
                  </a:schemeClr>
                </a:solidFill>
                <a:latin typeface="+mn-lt"/>
              </a:rPr>
              <a:t>1NF Sorunları</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Dikdörtgen 1"/>
          <p:cNvSpPr/>
          <p:nvPr/>
        </p:nvSpPr>
        <p:spPr>
          <a:xfrm>
            <a:off x="1236880" y="2058393"/>
            <a:ext cx="19954433" cy="5262979"/>
          </a:xfrm>
          <a:prstGeom prst="rect">
            <a:avLst/>
          </a:prstGeom>
          <a:noFill/>
        </p:spPr>
        <p:txBody>
          <a:bodyPr wrap="square" lIns="91440" tIns="45720" rIns="91440" bIns="45720">
            <a:spAutoFit/>
          </a:bodyPr>
          <a:lstStyle/>
          <a:p>
            <a:r>
              <a:rPr lang="tr-TR" sz="6600" dirty="0" smtClean="0">
                <a:solidFill>
                  <a:srgbClr val="FF0000"/>
                </a:solidFill>
              </a:rPr>
              <a:t>Satır </a:t>
            </a:r>
            <a:r>
              <a:rPr lang="tr-TR" sz="6600" dirty="0">
                <a:solidFill>
                  <a:srgbClr val="FF0000"/>
                </a:solidFill>
              </a:rPr>
              <a:t>ekleme sorunu: </a:t>
            </a:r>
            <a:endParaRPr lang="tr-TR" sz="6600" dirty="0" smtClean="0">
              <a:solidFill>
                <a:srgbClr val="FF0000"/>
              </a:solidFill>
            </a:endParaRPr>
          </a:p>
          <a:p>
            <a:r>
              <a:rPr lang="tr-TR" sz="5400" dirty="0" smtClean="0"/>
              <a:t>Şekil </a:t>
            </a:r>
            <a:r>
              <a:rPr lang="tr-TR" sz="5400" dirty="0"/>
              <a:t>2.1’deki gibi bir tabloda bir personelin Adı, soyadı, </a:t>
            </a:r>
            <a:r>
              <a:rPr lang="tr-TR" sz="5400" dirty="0" err="1"/>
              <a:t>E_posta_adresi</a:t>
            </a:r>
            <a:r>
              <a:rPr lang="tr-TR" sz="5400" dirty="0"/>
              <a:t>, Mesleği, </a:t>
            </a:r>
            <a:r>
              <a:rPr lang="tr-TR" sz="5400" dirty="0" err="1"/>
              <a:t>Çalıştığı_İl</a:t>
            </a:r>
            <a:r>
              <a:rPr lang="tr-TR" sz="5400" dirty="0"/>
              <a:t> gibi bilgilerin girilebilmesi için Mesaj eklemiş olması gerekmektedir. Eğer mesaj 14 bilgisi girilmeyecekse Personelin diğer bilgilerine gerek olmayacaktır. Çünkü yapılan işlem boş kayıt ekleme işlemi ile ayni olacaktır.</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3" name="Dikdörtgen 2"/>
          <p:cNvSpPr/>
          <p:nvPr/>
        </p:nvSpPr>
        <p:spPr>
          <a:xfrm>
            <a:off x="1236880" y="7593357"/>
            <a:ext cx="22115996" cy="4339650"/>
          </a:xfrm>
          <a:prstGeom prst="rect">
            <a:avLst/>
          </a:prstGeom>
          <a:noFill/>
        </p:spPr>
        <p:txBody>
          <a:bodyPr wrap="square" lIns="91440" tIns="45720" rIns="91440" bIns="45720">
            <a:spAutoFit/>
          </a:bodyPr>
          <a:lstStyle/>
          <a:p>
            <a:r>
              <a:rPr lang="tr-TR" sz="6000" dirty="0">
                <a:solidFill>
                  <a:srgbClr val="FF0000"/>
                </a:solidFill>
              </a:rPr>
              <a:t>Satır silme sorunu: </a:t>
            </a:r>
            <a:endParaRPr lang="tr-TR" sz="6000" dirty="0" smtClean="0">
              <a:solidFill>
                <a:srgbClr val="FF0000"/>
              </a:solidFill>
            </a:endParaRPr>
          </a:p>
          <a:p>
            <a:r>
              <a:rPr lang="tr-TR" sz="5400" dirty="0" smtClean="0"/>
              <a:t>Şekil </a:t>
            </a:r>
            <a:r>
              <a:rPr lang="tr-TR" sz="5400" dirty="0"/>
              <a:t>2.2’deki gibi bir tabloda 2 numaralı personelin mesajını sildiğimiz zaman sadece yazılmış olan mesajı değil, personel ile ilgili diğer bilgiler de(Adı, soyadı, </a:t>
            </a:r>
            <a:r>
              <a:rPr lang="tr-TR" sz="5400" dirty="0" err="1"/>
              <a:t>E_posta_adresi</a:t>
            </a:r>
            <a:r>
              <a:rPr lang="tr-TR" sz="5400" dirty="0"/>
              <a:t>, Mesleği, </a:t>
            </a:r>
            <a:r>
              <a:rPr lang="tr-TR" sz="5400" dirty="0" err="1"/>
              <a:t>Çalıştığı_il</a:t>
            </a:r>
            <a:r>
              <a:rPr lang="tr-TR" sz="5400" dirty="0"/>
              <a:t>) silinmiş olacaktır. Bir satır silindiğinde o satırdaki tüm bilgiler silinecektir. </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4622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6376027" y="-38137"/>
            <a:ext cx="11664323" cy="1340290"/>
          </a:xfrm>
        </p:spPr>
        <p:txBody>
          <a:bodyPr>
            <a:noAutofit/>
          </a:bodyPr>
          <a:lstStyle/>
          <a:p>
            <a:pPr algn="just"/>
            <a:r>
              <a:rPr lang="tr-TR" sz="8000" b="1" dirty="0" smtClean="0">
                <a:solidFill>
                  <a:schemeClr val="tx1">
                    <a:lumMod val="65000"/>
                    <a:lumOff val="35000"/>
                  </a:schemeClr>
                </a:solidFill>
                <a:latin typeface="+mn-lt"/>
              </a:rPr>
              <a:t>1NF Satır Silme Sorunu</a:t>
            </a:r>
            <a:endParaRPr lang="en-US" sz="8000" b="1" dirty="0">
              <a:solidFill>
                <a:schemeClr val="tx1">
                  <a:lumMod val="65000"/>
                  <a:lumOff val="35000"/>
                </a:schemeClr>
              </a:solidFill>
              <a:latin typeface="+mn-lt"/>
            </a:endParaRPr>
          </a:p>
        </p:txBody>
      </p:sp>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2" name="Resim 1"/>
          <p:cNvPicPr>
            <a:picLocks noChangeAspect="1"/>
          </p:cNvPicPr>
          <p:nvPr/>
        </p:nvPicPr>
        <p:blipFill>
          <a:blip r:embed="rId3"/>
          <a:stretch>
            <a:fillRect/>
          </a:stretch>
        </p:blipFill>
        <p:spPr>
          <a:xfrm>
            <a:off x="708785" y="1889536"/>
            <a:ext cx="12040613" cy="7692614"/>
          </a:xfrm>
          <a:prstGeom prst="rect">
            <a:avLst/>
          </a:prstGeom>
        </p:spPr>
      </p:pic>
      <p:pic>
        <p:nvPicPr>
          <p:cNvPr id="3" name="Resim 2"/>
          <p:cNvPicPr>
            <a:picLocks noChangeAspect="1"/>
          </p:cNvPicPr>
          <p:nvPr/>
        </p:nvPicPr>
        <p:blipFill>
          <a:blip r:embed="rId4"/>
          <a:stretch>
            <a:fillRect/>
          </a:stretch>
        </p:blipFill>
        <p:spPr>
          <a:xfrm>
            <a:off x="13345059" y="7002749"/>
            <a:ext cx="10373779" cy="5875051"/>
          </a:xfrm>
          <a:prstGeom prst="rect">
            <a:avLst/>
          </a:prstGeom>
        </p:spPr>
      </p:pic>
    </p:spTree>
    <p:extLst>
      <p:ext uri="{BB962C8B-B14F-4D97-AF65-F5344CB8AC3E}">
        <p14:creationId xmlns:p14="http://schemas.microsoft.com/office/powerpoint/2010/main" val="12142504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10110</TotalTime>
  <Words>2126</Words>
  <Application>Microsoft Office PowerPoint</Application>
  <PresentationFormat>Özel</PresentationFormat>
  <Paragraphs>134</Paragraphs>
  <Slides>30</Slides>
  <Notes>30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30</vt:i4>
      </vt:variant>
    </vt:vector>
  </HeadingPairs>
  <TitlesOfParts>
    <vt:vector size="37" baseType="lpstr">
      <vt:lpstr>Arial</vt:lpstr>
      <vt:lpstr>Calibri</vt:lpstr>
      <vt:lpstr>Calibri Light</vt:lpstr>
      <vt:lpstr>Courier New</vt:lpstr>
      <vt:lpstr>Segoe UI Historic</vt:lpstr>
      <vt:lpstr>Segoe UI Light</vt:lpstr>
      <vt:lpstr>Office Teması</vt:lpstr>
      <vt:lpstr>PowerPoint Sunusu</vt:lpstr>
      <vt:lpstr>Normalizasyon Nedir?</vt:lpstr>
      <vt:lpstr>Normal Olmayan Form</vt:lpstr>
      <vt:lpstr>Normal Olmayan Form</vt:lpstr>
      <vt:lpstr>Normal Olmayan Form</vt:lpstr>
      <vt:lpstr>1NF</vt:lpstr>
      <vt:lpstr>1NF Özellikleri</vt:lpstr>
      <vt:lpstr>1NF Sorunları</vt:lpstr>
      <vt:lpstr>1NF Satır Silme Sorunu</vt:lpstr>
      <vt:lpstr>Satır Güncelleme Sorunu</vt:lpstr>
      <vt:lpstr>2NF</vt:lpstr>
      <vt:lpstr>2NF</vt:lpstr>
      <vt:lpstr>2NF</vt:lpstr>
      <vt:lpstr>2NF Özellikleri</vt:lpstr>
      <vt:lpstr>2NF Sorunları</vt:lpstr>
      <vt:lpstr>2NF Sorunları</vt:lpstr>
      <vt:lpstr>3NF</vt:lpstr>
      <vt:lpstr>3NF</vt:lpstr>
      <vt:lpstr>3NF Özellikleri</vt:lpstr>
      <vt:lpstr>3NF Sorunları </vt:lpstr>
      <vt:lpstr>3NF Sorunları</vt:lpstr>
      <vt:lpstr>Boyce-Codd Normal Form(BCNF) </vt:lpstr>
      <vt:lpstr>Boyce-Codd Normal Form(BCNF) </vt:lpstr>
      <vt:lpstr>Boyce-Codd Normal Form(BCNF) </vt:lpstr>
      <vt:lpstr>Fonksiyonel Bağımlılık Tanımı</vt:lpstr>
      <vt:lpstr>Aday Anahtar Tanımı</vt:lpstr>
      <vt:lpstr>Örnek;</vt:lpstr>
      <vt:lpstr>Örnek;</vt:lpstr>
      <vt:lpstr>Örnek;</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KARAKÜLLEOĞLU</dc:creator>
  <cp:lastModifiedBy>kural</cp:lastModifiedBy>
  <cp:revision>122</cp:revision>
  <dcterms:created xsi:type="dcterms:W3CDTF">2020-07-23T06:59:22Z</dcterms:created>
  <dcterms:modified xsi:type="dcterms:W3CDTF">2024-03-09T18:55:33Z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jDocumentLabelXML">
    <vt:lpwstr>&lt;?xml version="1.0" encoding="us-ascii"?&gt;&lt;sisl xmlns:xsd="http://www.w3.org/2001/XMLSchema" xmlns:xsi="http://www.w3.org/2001/XMLSchema-instance" sislVersion="0" policy="06b88be1-581b-4ca2-b20f-13331b601e41" origin="userSelected" xmlns="http://www.boldonj</vt:lpwstr>
  </property>
  <property fmtid="{D5CDD505-2E9C-101B-9397-08002B2CF9AE}" pid="3" name="bjDocumentLabelXML-0">
    <vt:lpwstr>ames.com/2008/01/sie/internal/label"&gt;&lt;element uid="id_classification_official" value="" /&gt;&lt;/sisl&gt;</vt:lpwstr>
  </property>
  <property fmtid="{D5CDD505-2E9C-101B-9397-08002B2CF9AE}" pid="4" name="bjLabelRefreshRequired">
    <vt:lpwstr>FileClassifier</vt:lpwstr>
  </property>
</Properties>
</file>