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6" r:id="rId2"/>
    <p:sldId id="330" r:id="rId3"/>
    <p:sldId id="307" r:id="rId4"/>
    <p:sldId id="331" r:id="rId5"/>
    <p:sldId id="332" r:id="rId6"/>
    <p:sldId id="334" r:id="rId7"/>
    <p:sldId id="333" r:id="rId8"/>
    <p:sldId id="335" r:id="rId9"/>
    <p:sldId id="336" r:id="rId10"/>
    <p:sldId id="337" r:id="rId11"/>
    <p:sldId id="338" r:id="rId12"/>
    <p:sldId id="340" r:id="rId13"/>
    <p:sldId id="33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18" r:id="rId30"/>
  </p:sldIdLst>
  <p:sldSz cx="24385588" cy="13357225"/>
  <p:notesSz cx="6858000" cy="9144000"/>
  <p:defaultTextStyle>
    <a:defPPr>
      <a:defRPr lang="tr-TR"/>
    </a:defPPr>
    <a:lvl1pPr marL="0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05805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11609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17414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623219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529023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434828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340632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246437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1D7A8758-299C-4EF5-895B-32B03E4D09F4}">
          <p14:sldIdLst>
            <p14:sldId id="306"/>
          </p14:sldIdLst>
        </p14:section>
        <p14:section name="Bölüm 1" id="{6B956D87-8C0A-42A9-8A7B-A7F7A796C710}">
          <p14:sldIdLst>
            <p14:sldId id="330"/>
            <p14:sldId id="307"/>
            <p14:sldId id="331"/>
            <p14:sldId id="332"/>
            <p14:sldId id="334"/>
            <p14:sldId id="333"/>
            <p14:sldId id="335"/>
            <p14:sldId id="336"/>
            <p14:sldId id="337"/>
            <p14:sldId id="338"/>
            <p14:sldId id="340"/>
            <p14:sldId id="339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07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49FB5"/>
    <a:srgbClr val="0563C1"/>
    <a:srgbClr val="FF6C22"/>
    <a:srgbClr val="309DCF"/>
    <a:srgbClr val="71D8F9"/>
    <a:srgbClr val="0E8690"/>
    <a:srgbClr val="29ABE2"/>
    <a:srgbClr val="B3B3B3"/>
    <a:srgbClr val="8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6820" autoAdjust="0"/>
  </p:normalViewPr>
  <p:slideViewPr>
    <p:cSldViewPr snapToGrid="0">
      <p:cViewPr varScale="1">
        <p:scale>
          <a:sx n="39" d="100"/>
          <a:sy n="39" d="100"/>
        </p:scale>
        <p:origin x="821" y="62"/>
      </p:cViewPr>
      <p:guideLst>
        <p:guide orient="horz" pos="4207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10A03-7BC3-4E3A-B210-0571FAABE802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12775" y="1143000"/>
            <a:ext cx="563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E4BC-D821-44F3-BA3B-1C6614FB4B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36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05805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11609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17414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23219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29023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34828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40632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246437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Selamlama / Kapak Sayfası: </a:t>
            </a:r>
            <a:r>
              <a:rPr lang="tr-TR" dirty="0"/>
              <a:t>Eğitim</a:t>
            </a:r>
            <a:r>
              <a:rPr lang="tr-TR" baseline="0" dirty="0"/>
              <a:t> ismi, eğitim adı güncellenir. Bu alanlar doldurulduktan sonra eğitim adı söylenir, eğitmen kendini tanıtır ve selamlama yapılır. «…eğitimine </a:t>
            </a:r>
            <a:r>
              <a:rPr lang="tr-TR" baseline="0" dirty="0" err="1"/>
              <a:t>hoşgeldiniz</a:t>
            </a:r>
            <a:r>
              <a:rPr lang="tr-TR" baseline="0" dirty="0"/>
              <a:t> ». </a:t>
            </a:r>
            <a:r>
              <a:rPr lang="tr-TR" dirty="0"/>
              <a:t>Bu slayt üzerinde tasarımsal bir değişiklik yapılmamalıdır. Eğitime</a:t>
            </a:r>
            <a:r>
              <a:rPr lang="tr-TR" baseline="0" dirty="0"/>
              <a:t> ilişkin logo eklenebilir.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619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7E70F-DEDF-F874-F48A-08C6BA010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1BDA0E0B-9797-331C-D557-CE336E997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C5190406-645F-643B-11C5-6B5AB16C1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BE474E-695C-BA58-8865-FF0B2CCD7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869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07AD-78D8-A6EA-8749-5A5C3EF8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9EE9EDEF-2D67-2D8B-528E-1B1CCEB02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A8017674-C938-3F1C-C6AB-7524F7856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B2C106-2F37-B0CF-1310-2D0113811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351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EC182-DF97-DC28-9612-7C9ABDAB4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0C38E9B9-5168-C62C-E20F-760938651E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04F53A11-B5BF-F7A4-C576-D657F7A25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B2A73A4-E733-0CE4-D9B3-B1101FFFB5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464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DF191-F07A-7332-12AE-AEC3C46FE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E65113F6-1C84-C9D4-768D-2BD8175A0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6B57CFE6-3F6C-5887-5B84-9BF7EC193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261F531-06F2-20E7-5B17-C90A20296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9417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FA603-8A75-1FDF-0059-718EBF141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C09AACE5-2F03-E253-7CE5-89179FB01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FE8DCDA2-C7D8-2540-8D5E-FD4CA8FE5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3C72152-5412-CA48-C478-F27DE28B5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385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7309-1775-2B6B-A9C4-6187A9400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7977526F-4B4D-3417-5697-BB7EE735A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569B9F25-F89B-B687-3C36-AE84714E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0FF6A6E-B92C-BBC2-7F85-196030927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63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15A64-D2BD-909D-006A-382D0DD1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510C774A-3A94-7B9F-B26F-799E56990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225E6F76-6254-F9E2-9F40-95C7E9991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FA7C417-776E-6E18-690D-D1BB5AD4C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7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8E0D-69D8-26EC-7D1D-B67DA88A5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C4D498CE-7AF7-5EA3-F1D3-9DFDD20D7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5E5623FC-2DC4-D724-97AE-D0368606C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30F245B-9CE0-9B03-A12A-1CE2C75F6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974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E2081-29E0-BC67-B967-A75408DC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5CAEDA8F-3CCA-E701-C238-2F2FF51E2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6F0F7A06-23B2-00A2-F81D-0C5C24F87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A1B360-2269-B054-F75B-2677F702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949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A5BC-0CEF-4F73-7894-9012F3E99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A77BB7B9-441B-D9E6-946C-561C6E842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EE74D1D6-7206-F40E-611A-C577F05F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42D0789-6DD0-F0D9-A5F1-0768A4A6C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09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619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7985-8D9D-8449-44C8-8AF1EDD63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0CC989DB-4813-0DFA-4C4D-19AB2C7ED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97B0A51D-F14A-750D-C7DC-197834B88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3A7E113-E538-43CE-3D4C-5733CDE6C5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028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ECDF9-80F3-5805-C65A-24AE463F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143B485A-9C81-CDA5-BB76-3DEFA65EB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5D54C327-3D48-2CA7-CD30-23A5D928D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C446ECB-04B1-BF78-DDBC-D8A82E225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523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8C0E5-CA9D-EF86-535E-E68A1CCE7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22EAE309-961C-5945-9376-C6C0CBE0B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46A7057E-67B2-C7E1-4330-F7BB6F664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049265-8202-275B-8CFF-6263E3CB4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96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3ADCE-CEB1-CF60-2066-7FA9CBC5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6EE0E394-B733-F3B5-10D4-6090EBB3A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F6717DC0-F715-8FE6-AA58-393F19D7F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9FE5C06-EC13-FA88-4D63-A265F802E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1840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1CA17-AB08-3DB2-1A60-F8B071D7C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E5D33893-E6E2-F403-5681-BE9F31599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5B2DEF2E-ADE2-3E90-7B79-6C2D216C5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CCE812F-2041-EFC5-052A-0C9A8DD82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530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845B0-E5B0-4F30-2DAF-4D17C7917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133F7707-6DD0-C1A6-4525-EF59DC3C1E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98778D39-3B84-2767-0C1F-C144B195F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46D15AA-A1F1-2B90-ED32-ECAAE8F08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1134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0C072-DC31-C5BE-0EBB-DBB97CCFE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35BA3ABA-EA41-DC8A-064F-7E6B4B721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B3BFE9E7-78CE-1527-E693-04C060B6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1919705-CD66-09F1-4114-DEE7B6250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480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0C072-DC31-C5BE-0EBB-DBB97CCFE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35BA3ABA-EA41-DC8A-064F-7E6B4B721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B3BFE9E7-78CE-1527-E693-04C060B6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1919705-CD66-09F1-4114-DEE7B6250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511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0C072-DC31-C5BE-0EBB-DBB97CCFE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35BA3ABA-EA41-DC8A-064F-7E6B4B721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B3BFE9E7-78CE-1527-E693-04C060B6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1919705-CD66-09F1-4114-DEE7B6250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99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>
                <a:solidFill>
                  <a:srgbClr val="AB3034"/>
                </a:solidFill>
              </a:rPr>
              <a:t>Sorular ve Sorunlar</a:t>
            </a:r>
            <a:r>
              <a:rPr lang="tr-TR" dirty="0"/>
              <a:t>: Konuya uygun bir resim</a:t>
            </a:r>
            <a:r>
              <a:rPr lang="tr-TR" baseline="0" dirty="0"/>
              <a:t> veya animasyon görseli ile öğrencilerin eğitim boyunca </a:t>
            </a:r>
            <a:r>
              <a:rPr lang="tr-TR" baseline="0"/>
              <a:t>karşılaşacakları olası </a:t>
            </a:r>
            <a:r>
              <a:rPr lang="tr-TR" baseline="0" dirty="0"/>
              <a:t>sorunlar ve bu sorunları nasıl iletecekleri hakkında bilgi verilir. </a:t>
            </a:r>
            <a:r>
              <a:rPr lang="tr-TR" baseline="0"/>
              <a:t>Öğrencilerin gerek sistem ile ilgili gerek eğitim içeriği ile ilgili sorularını </a:t>
            </a:r>
            <a:r>
              <a:rPr lang="tr-TR" baseline="0" dirty="0"/>
              <a:t>iletecekleri e-posta adresi ve telefon numarası yazılır. </a:t>
            </a:r>
            <a:r>
              <a:rPr lang="tr-TR" dirty="0"/>
              <a:t>Her slayt azami</a:t>
            </a:r>
            <a:r>
              <a:rPr lang="tr-TR" baseline="0" dirty="0"/>
              <a:t> 3 satırlık metin ile desteklenebilir. </a:t>
            </a:r>
            <a:r>
              <a:rPr lang="tr-TR" b="1" i="0" dirty="0"/>
              <a:t>Bu slayt üzerinde değişiklik yapılmasına gerek yoktur.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23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</a:t>
            </a:r>
            <a:r>
              <a:rPr lang="tr-TR" b="1"/>
              <a:t>.</a:t>
            </a:r>
            <a:r>
              <a:rPr lang="tr-TR"/>
              <a:t> İlk olarak Başlık güncellenir. Konuya </a:t>
            </a:r>
            <a:r>
              <a:rPr lang="tr-TR" dirty="0"/>
              <a:t>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82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A5B07-CA35-4253-9A27-C1CEC5DE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AABF6C63-AAAD-4F7C-220C-3948015594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C7FD2540-E584-F2B9-4622-A041853B2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</a:t>
            </a:r>
            <a:r>
              <a:rPr lang="tr-TR" b="1"/>
              <a:t>.</a:t>
            </a:r>
            <a:r>
              <a:rPr lang="tr-TR"/>
              <a:t> İlk olarak Başlık güncellenir. Konuya </a:t>
            </a:r>
            <a:r>
              <a:rPr lang="tr-TR" dirty="0"/>
              <a:t>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837D97-683E-F133-59C0-C069785A8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73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B841-29A8-BCE1-538A-9B71C5F1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E519FF4C-1785-987A-65C4-8DE318A53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F74D62EF-E097-3214-4136-C93768ABD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40B0EE7-3C8B-F2AC-1E03-202276940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78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186BC-BC11-0EA0-ABA5-3ECE7C1A9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C1E3A1C9-744A-E7BE-EEDE-A4215F018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1439A523-2B19-08F9-7741-8C707AD29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60B945-BED4-CD95-C334-A955E2410E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92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2B9-8343-4672-2136-4CBBE9CAD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BDDE1BB9-A5AF-C86E-878E-E634FE00E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85DB42BC-ED28-2CBB-1606-DBD0A83FC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1334D05-A175-250B-EBD9-B9D41D530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452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F2049-898F-8F01-4ABA-C4098A73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C88FD531-3303-2D90-C7AF-6BCEC0370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DDABF90B-5AD2-1F5C-1A3C-9B2ADFBFE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FE94238-5487-DE1C-BC0C-8B0AC6C27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19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C43E5-DCDE-E22B-FC3D-9E3D2888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A01F7DBF-1EA5-6AB5-72A0-DFB56B86D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D7963D1B-B6D7-163F-DE48-886AFE8D7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Başlık güncellenir. Konuya 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09BE4D7-58E1-2D62-4520-E5A05C0C62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06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048199" y="2186009"/>
            <a:ext cx="18289191" cy="4650293"/>
          </a:xfrm>
        </p:spPr>
        <p:txBody>
          <a:bodyPr anchor="b"/>
          <a:lstStyle>
            <a:lvl1pPr algn="ctr">
              <a:defRPr sz="119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048199" y="7015635"/>
            <a:ext cx="18289191" cy="3224904"/>
          </a:xfrm>
        </p:spPr>
        <p:txBody>
          <a:bodyPr/>
          <a:lstStyle>
            <a:lvl1pPr marL="0" indent="0" algn="ctr">
              <a:buNone/>
              <a:defRPr sz="4800"/>
            </a:lvl1pPr>
            <a:lvl2pPr marL="905805" indent="0" algn="ctr">
              <a:buNone/>
              <a:defRPr sz="4000"/>
            </a:lvl2pPr>
            <a:lvl3pPr marL="1811609" indent="0" algn="ctr">
              <a:buNone/>
              <a:defRPr sz="3700"/>
            </a:lvl3pPr>
            <a:lvl4pPr marL="2717414" indent="0" algn="ctr">
              <a:buNone/>
              <a:defRPr sz="3200"/>
            </a:lvl4pPr>
            <a:lvl5pPr marL="3623219" indent="0" algn="ctr">
              <a:buNone/>
              <a:defRPr sz="3200"/>
            </a:lvl5pPr>
            <a:lvl6pPr marL="4529023" indent="0" algn="ctr">
              <a:buNone/>
              <a:defRPr sz="3200"/>
            </a:lvl6pPr>
            <a:lvl7pPr marL="5434828" indent="0" algn="ctr">
              <a:buNone/>
              <a:defRPr sz="3200"/>
            </a:lvl7pPr>
            <a:lvl8pPr marL="6340632" indent="0" algn="ctr">
              <a:buNone/>
              <a:defRPr sz="3200"/>
            </a:lvl8pPr>
            <a:lvl9pPr marL="7246437" indent="0" algn="ctr">
              <a:buNone/>
              <a:defRPr sz="3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55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38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7450938" y="711151"/>
            <a:ext cx="5258142" cy="11319632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676511" y="711151"/>
            <a:ext cx="15469607" cy="11319632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7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63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63810" y="3330034"/>
            <a:ext cx="21032570" cy="5556234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63810" y="8938831"/>
            <a:ext cx="21032570" cy="2921891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0580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1160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27174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2321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2902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3482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406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2464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4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676509" y="3555743"/>
            <a:ext cx="10363875" cy="84750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345204" y="3555743"/>
            <a:ext cx="10363875" cy="84750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3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79685" y="711149"/>
            <a:ext cx="21032570" cy="2581779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79688" y="3274376"/>
            <a:ext cx="10316245" cy="160472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5805" indent="0">
              <a:buNone/>
              <a:defRPr sz="4000" b="1"/>
            </a:lvl2pPr>
            <a:lvl3pPr marL="1811609" indent="0">
              <a:buNone/>
              <a:defRPr sz="3700" b="1"/>
            </a:lvl3pPr>
            <a:lvl4pPr marL="2717414" indent="0">
              <a:buNone/>
              <a:defRPr sz="3200" b="1"/>
            </a:lvl4pPr>
            <a:lvl5pPr marL="3623219" indent="0">
              <a:buNone/>
              <a:defRPr sz="3200" b="1"/>
            </a:lvl5pPr>
            <a:lvl6pPr marL="4529023" indent="0">
              <a:buNone/>
              <a:defRPr sz="3200" b="1"/>
            </a:lvl6pPr>
            <a:lvl7pPr marL="5434828" indent="0">
              <a:buNone/>
              <a:defRPr sz="3200" b="1"/>
            </a:lvl7pPr>
            <a:lvl8pPr marL="6340632" indent="0">
              <a:buNone/>
              <a:defRPr sz="3200" b="1"/>
            </a:lvl8pPr>
            <a:lvl9pPr marL="7246437" indent="0">
              <a:buNone/>
              <a:defRPr sz="3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679688" y="4879098"/>
            <a:ext cx="10316245" cy="717641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12345205" y="3274376"/>
            <a:ext cx="10367051" cy="160472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5805" indent="0">
              <a:buNone/>
              <a:defRPr sz="4000" b="1"/>
            </a:lvl2pPr>
            <a:lvl3pPr marL="1811609" indent="0">
              <a:buNone/>
              <a:defRPr sz="3700" b="1"/>
            </a:lvl3pPr>
            <a:lvl4pPr marL="2717414" indent="0">
              <a:buNone/>
              <a:defRPr sz="3200" b="1"/>
            </a:lvl4pPr>
            <a:lvl5pPr marL="3623219" indent="0">
              <a:buNone/>
              <a:defRPr sz="3200" b="1"/>
            </a:lvl5pPr>
            <a:lvl6pPr marL="4529023" indent="0">
              <a:buNone/>
              <a:defRPr sz="3200" b="1"/>
            </a:lvl6pPr>
            <a:lvl7pPr marL="5434828" indent="0">
              <a:buNone/>
              <a:defRPr sz="3200" b="1"/>
            </a:lvl7pPr>
            <a:lvl8pPr marL="6340632" indent="0">
              <a:buNone/>
              <a:defRPr sz="3200" b="1"/>
            </a:lvl8pPr>
            <a:lvl9pPr marL="7246437" indent="0">
              <a:buNone/>
              <a:defRPr sz="3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12345205" y="4879098"/>
            <a:ext cx="10367051" cy="717641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43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69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79685" y="890482"/>
            <a:ext cx="7864987" cy="31166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367051" y="1923195"/>
            <a:ext cx="12345204" cy="9492288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79685" y="4007169"/>
            <a:ext cx="7864987" cy="7423773"/>
          </a:xfrm>
        </p:spPr>
        <p:txBody>
          <a:bodyPr/>
          <a:lstStyle>
            <a:lvl1pPr marL="0" indent="0">
              <a:buNone/>
              <a:defRPr sz="3200"/>
            </a:lvl1pPr>
            <a:lvl2pPr marL="905805" indent="0">
              <a:buNone/>
              <a:defRPr sz="2900"/>
            </a:lvl2pPr>
            <a:lvl3pPr marL="1811609" indent="0">
              <a:buNone/>
              <a:defRPr sz="2400"/>
            </a:lvl3pPr>
            <a:lvl4pPr marL="2717414" indent="0">
              <a:buNone/>
              <a:defRPr sz="2100"/>
            </a:lvl4pPr>
            <a:lvl5pPr marL="3623219" indent="0">
              <a:buNone/>
              <a:defRPr sz="2100"/>
            </a:lvl5pPr>
            <a:lvl6pPr marL="4529023" indent="0">
              <a:buNone/>
              <a:defRPr sz="2100"/>
            </a:lvl6pPr>
            <a:lvl7pPr marL="5434828" indent="0">
              <a:buNone/>
              <a:defRPr sz="2100"/>
            </a:lvl7pPr>
            <a:lvl8pPr marL="6340632" indent="0">
              <a:buNone/>
              <a:defRPr sz="2100"/>
            </a:lvl8pPr>
            <a:lvl9pPr marL="7246437" indent="0">
              <a:buNone/>
              <a:defRPr sz="21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469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79685" y="890482"/>
            <a:ext cx="7864987" cy="31166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0367051" y="1923195"/>
            <a:ext cx="12345204" cy="9492288"/>
          </a:xfrm>
        </p:spPr>
        <p:txBody>
          <a:bodyPr/>
          <a:lstStyle>
            <a:lvl1pPr marL="0" indent="0">
              <a:buNone/>
              <a:defRPr sz="6300"/>
            </a:lvl1pPr>
            <a:lvl2pPr marL="905805" indent="0">
              <a:buNone/>
              <a:defRPr sz="5500"/>
            </a:lvl2pPr>
            <a:lvl3pPr marL="1811609" indent="0">
              <a:buNone/>
              <a:defRPr sz="4800"/>
            </a:lvl3pPr>
            <a:lvl4pPr marL="2717414" indent="0">
              <a:buNone/>
              <a:defRPr sz="4000"/>
            </a:lvl4pPr>
            <a:lvl5pPr marL="3623219" indent="0">
              <a:buNone/>
              <a:defRPr sz="4000"/>
            </a:lvl5pPr>
            <a:lvl6pPr marL="4529023" indent="0">
              <a:buNone/>
              <a:defRPr sz="4000"/>
            </a:lvl6pPr>
            <a:lvl7pPr marL="5434828" indent="0">
              <a:buNone/>
              <a:defRPr sz="4000"/>
            </a:lvl7pPr>
            <a:lvl8pPr marL="6340632" indent="0">
              <a:buNone/>
              <a:defRPr sz="4000"/>
            </a:lvl8pPr>
            <a:lvl9pPr marL="7246437" indent="0">
              <a:buNone/>
              <a:defRPr sz="4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79685" y="4007169"/>
            <a:ext cx="7864987" cy="7423773"/>
          </a:xfrm>
        </p:spPr>
        <p:txBody>
          <a:bodyPr/>
          <a:lstStyle>
            <a:lvl1pPr marL="0" indent="0">
              <a:buNone/>
              <a:defRPr sz="3200"/>
            </a:lvl1pPr>
            <a:lvl2pPr marL="905805" indent="0">
              <a:buNone/>
              <a:defRPr sz="2900"/>
            </a:lvl2pPr>
            <a:lvl3pPr marL="1811609" indent="0">
              <a:buNone/>
              <a:defRPr sz="2400"/>
            </a:lvl3pPr>
            <a:lvl4pPr marL="2717414" indent="0">
              <a:buNone/>
              <a:defRPr sz="2100"/>
            </a:lvl4pPr>
            <a:lvl5pPr marL="3623219" indent="0">
              <a:buNone/>
              <a:defRPr sz="2100"/>
            </a:lvl5pPr>
            <a:lvl6pPr marL="4529023" indent="0">
              <a:buNone/>
              <a:defRPr sz="2100"/>
            </a:lvl6pPr>
            <a:lvl7pPr marL="5434828" indent="0">
              <a:buNone/>
              <a:defRPr sz="2100"/>
            </a:lvl7pPr>
            <a:lvl8pPr marL="6340632" indent="0">
              <a:buNone/>
              <a:defRPr sz="2100"/>
            </a:lvl8pPr>
            <a:lvl9pPr marL="7246437" indent="0">
              <a:buNone/>
              <a:defRPr sz="21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99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676509" y="711149"/>
            <a:ext cx="21032570" cy="2581779"/>
          </a:xfrm>
          <a:prstGeom prst="rect">
            <a:avLst/>
          </a:prstGeom>
        </p:spPr>
        <p:txBody>
          <a:bodyPr vert="horz" lIns="181161" tIns="90580" rIns="181161" bIns="9058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76509" y="3555743"/>
            <a:ext cx="21032570" cy="8475038"/>
          </a:xfrm>
          <a:prstGeom prst="rect">
            <a:avLst/>
          </a:prstGeom>
        </p:spPr>
        <p:txBody>
          <a:bodyPr vert="horz" lIns="181161" tIns="90580" rIns="181161" bIns="9058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1676509" y="12380170"/>
            <a:ext cx="5486757" cy="711149"/>
          </a:xfrm>
          <a:prstGeom prst="rect">
            <a:avLst/>
          </a:prstGeom>
        </p:spPr>
        <p:txBody>
          <a:bodyPr vert="horz" lIns="181161" tIns="90580" rIns="181161" bIns="9058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B562-AD10-4C4F-B49B-9C805B3D7A7C}" type="datetimeFigureOut">
              <a:rPr lang="tr-TR" smtClean="0"/>
              <a:t>3.03.2024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077726" y="12380170"/>
            <a:ext cx="8230136" cy="711149"/>
          </a:xfrm>
          <a:prstGeom prst="rect">
            <a:avLst/>
          </a:prstGeom>
        </p:spPr>
        <p:txBody>
          <a:bodyPr vert="horz" lIns="181161" tIns="90580" rIns="181161" bIns="9058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7222322" y="12380170"/>
            <a:ext cx="5486757" cy="711149"/>
          </a:xfrm>
          <a:prstGeom prst="rect">
            <a:avLst/>
          </a:prstGeom>
        </p:spPr>
        <p:txBody>
          <a:bodyPr vert="horz" lIns="181161" tIns="90580" rIns="181161" bIns="9058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  <p:sp>
        <p:nvSpPr>
          <p:cNvPr id="7" name="geodi_dlp_header"/>
          <p:cNvSpPr/>
          <p:nvPr userDrawn="1"/>
        </p:nvSpPr>
        <p:spPr>
          <a:xfrm>
            <a:off x="22815928" y="0"/>
            <a:ext cx="15696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b="1" i="0" cap="none" spc="0">
                <a:ln w="12700" cap="flat" cmpd="sng" algn="ctr">
                  <a:solidFill>
                    <a:schemeClr val="tx2">
                      <a:satMod val="155000"/>
                      <a:alpha val="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>
                    <a:alpha val="60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</a:rPr>
              <a:t>BTK  |  Kurum Özel</a:t>
            </a:r>
          </a:p>
        </p:txBody>
      </p:sp>
    </p:spTree>
    <p:extLst>
      <p:ext uri="{BB962C8B-B14F-4D97-AF65-F5344CB8AC3E}">
        <p14:creationId xmlns:p14="http://schemas.microsoft.com/office/powerpoint/2010/main" val="130487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11609" rtl="0" eaLnBrk="1" latinLnBrk="0" hangingPunct="1">
        <a:lnSpc>
          <a:spcPct val="90000"/>
        </a:lnSpc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902" indent="-452902" algn="l" defTabSz="1811609" rtl="0" eaLnBrk="1" latinLnBrk="0" hangingPunct="1">
        <a:lnSpc>
          <a:spcPct val="90000"/>
        </a:lnSpc>
        <a:spcBef>
          <a:spcPts val="1981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58707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64512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70316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6121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981926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887730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793535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699339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805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609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7414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3219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9023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4828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40632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6437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etin kutusu 79"/>
          <p:cNvSpPr txBox="1"/>
          <p:nvPr/>
        </p:nvSpPr>
        <p:spPr>
          <a:xfrm>
            <a:off x="13029715" y="10009631"/>
            <a:ext cx="9784565" cy="921593"/>
          </a:xfrm>
          <a:prstGeom prst="rect">
            <a:avLst/>
          </a:prstGeom>
          <a:noFill/>
        </p:spPr>
        <p:txBody>
          <a:bodyPr wrap="square" lIns="181161" tIns="90580" rIns="181161" bIns="90580" rtlCol="0">
            <a:spAutoFit/>
          </a:bodyPr>
          <a:lstStyle/>
          <a:p>
            <a:pPr algn="r"/>
            <a:r>
              <a:rPr lang="tr-T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 Historic" panose="020B0502040204020203" pitchFamily="34" charset="0"/>
                <a:cs typeface="Segoe UI Light" panose="020B0502040204020203" pitchFamily="34" charset="0"/>
              </a:rPr>
              <a:t>Mustafa KURAL</a:t>
            </a:r>
            <a:endParaRPr lang="tr-TR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Metin kutusu 80"/>
          <p:cNvSpPr txBox="1"/>
          <p:nvPr/>
        </p:nvSpPr>
        <p:spPr>
          <a:xfrm>
            <a:off x="13325587" y="7528729"/>
            <a:ext cx="9488693" cy="1414035"/>
          </a:xfrm>
          <a:prstGeom prst="rect">
            <a:avLst/>
          </a:prstGeom>
          <a:noFill/>
        </p:spPr>
        <p:txBody>
          <a:bodyPr wrap="square" lIns="181161" tIns="90580" rIns="181161" bIns="90580" rtlCol="0">
            <a:spAutoFit/>
          </a:bodyPr>
          <a:lstStyle/>
          <a:p>
            <a:pPr algn="r"/>
            <a:r>
              <a:rPr lang="tr-TR" sz="8000" b="1" dirty="0" smtClean="0">
                <a:ea typeface="Segoe UI Historic" panose="020B0502040204020203" pitchFamily="34" charset="0"/>
                <a:cs typeface="Segoe UI Light" panose="020B0502040204020203" pitchFamily="34" charset="0"/>
              </a:rPr>
              <a:t>C# ile OOP</a:t>
            </a:r>
            <a:endParaRPr lang="tr-TR" sz="8000" b="1" dirty="0"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24385588" cy="778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350" y="0"/>
            <a:ext cx="22567900" cy="5338763"/>
          </a:xfrm>
          <a:custGeom>
            <a:avLst/>
            <a:gdLst>
              <a:gd name="T0" fmla="*/ 0 w 14216"/>
              <a:gd name="T1" fmla="*/ 0 h 3363"/>
              <a:gd name="T2" fmla="*/ 0 w 14216"/>
              <a:gd name="T3" fmla="*/ 2756 h 3363"/>
              <a:gd name="T4" fmla="*/ 92 w 14216"/>
              <a:gd name="T5" fmla="*/ 2804 h 3363"/>
              <a:gd name="T6" fmla="*/ 210 w 14216"/>
              <a:gd name="T7" fmla="*/ 2856 h 3363"/>
              <a:gd name="T8" fmla="*/ 372 w 14216"/>
              <a:gd name="T9" fmla="*/ 2920 h 3363"/>
              <a:gd name="T10" fmla="*/ 582 w 14216"/>
              <a:gd name="T11" fmla="*/ 2994 h 3363"/>
              <a:gd name="T12" fmla="*/ 839 w 14216"/>
              <a:gd name="T13" fmla="*/ 3071 h 3363"/>
              <a:gd name="T14" fmla="*/ 1143 w 14216"/>
              <a:gd name="T15" fmla="*/ 3147 h 3363"/>
              <a:gd name="T16" fmla="*/ 1495 w 14216"/>
              <a:gd name="T17" fmla="*/ 3219 h 3363"/>
              <a:gd name="T18" fmla="*/ 1788 w 14216"/>
              <a:gd name="T19" fmla="*/ 3267 h 3363"/>
              <a:gd name="T20" fmla="*/ 2000 w 14216"/>
              <a:gd name="T21" fmla="*/ 3295 h 3363"/>
              <a:gd name="T22" fmla="*/ 2224 w 14216"/>
              <a:gd name="T23" fmla="*/ 3319 h 3363"/>
              <a:gd name="T24" fmla="*/ 2460 w 14216"/>
              <a:gd name="T25" fmla="*/ 3337 h 3363"/>
              <a:gd name="T26" fmla="*/ 2706 w 14216"/>
              <a:gd name="T27" fmla="*/ 3351 h 3363"/>
              <a:gd name="T28" fmla="*/ 2965 w 14216"/>
              <a:gd name="T29" fmla="*/ 3361 h 3363"/>
              <a:gd name="T30" fmla="*/ 3237 w 14216"/>
              <a:gd name="T31" fmla="*/ 3363 h 3363"/>
              <a:gd name="T32" fmla="*/ 3521 w 14216"/>
              <a:gd name="T33" fmla="*/ 3359 h 3363"/>
              <a:gd name="T34" fmla="*/ 3815 w 14216"/>
              <a:gd name="T35" fmla="*/ 3347 h 3363"/>
              <a:gd name="T36" fmla="*/ 4123 w 14216"/>
              <a:gd name="T37" fmla="*/ 3329 h 3363"/>
              <a:gd name="T38" fmla="*/ 4442 w 14216"/>
              <a:gd name="T39" fmla="*/ 3301 h 3363"/>
              <a:gd name="T40" fmla="*/ 4774 w 14216"/>
              <a:gd name="T41" fmla="*/ 3265 h 3363"/>
              <a:gd name="T42" fmla="*/ 5118 w 14216"/>
              <a:gd name="T43" fmla="*/ 3217 h 3363"/>
              <a:gd name="T44" fmla="*/ 5473 w 14216"/>
              <a:gd name="T45" fmla="*/ 3161 h 3363"/>
              <a:gd name="T46" fmla="*/ 5841 w 14216"/>
              <a:gd name="T47" fmla="*/ 3095 h 3363"/>
              <a:gd name="T48" fmla="*/ 6029 w 14216"/>
              <a:gd name="T49" fmla="*/ 3058 h 3363"/>
              <a:gd name="T50" fmla="*/ 6417 w 14216"/>
              <a:gd name="T51" fmla="*/ 2940 h 3363"/>
              <a:gd name="T52" fmla="*/ 6784 w 14216"/>
              <a:gd name="T53" fmla="*/ 2820 h 3363"/>
              <a:gd name="T54" fmla="*/ 7134 w 14216"/>
              <a:gd name="T55" fmla="*/ 2700 h 3363"/>
              <a:gd name="T56" fmla="*/ 7464 w 14216"/>
              <a:gd name="T57" fmla="*/ 2582 h 3363"/>
              <a:gd name="T58" fmla="*/ 7777 w 14216"/>
              <a:gd name="T59" fmla="*/ 2462 h 3363"/>
              <a:gd name="T60" fmla="*/ 8075 w 14216"/>
              <a:gd name="T61" fmla="*/ 2342 h 3363"/>
              <a:gd name="T62" fmla="*/ 8359 w 14216"/>
              <a:gd name="T63" fmla="*/ 2222 h 3363"/>
              <a:gd name="T64" fmla="*/ 8888 w 14216"/>
              <a:gd name="T65" fmla="*/ 1984 h 3363"/>
              <a:gd name="T66" fmla="*/ 9372 w 14216"/>
              <a:gd name="T67" fmla="*/ 1751 h 3363"/>
              <a:gd name="T68" fmla="*/ 9824 w 14216"/>
              <a:gd name="T69" fmla="*/ 1525 h 3363"/>
              <a:gd name="T70" fmla="*/ 10457 w 14216"/>
              <a:gd name="T71" fmla="*/ 1197 h 3363"/>
              <a:gd name="T72" fmla="*/ 10863 w 14216"/>
              <a:gd name="T73" fmla="*/ 993 h 3363"/>
              <a:gd name="T74" fmla="*/ 11268 w 14216"/>
              <a:gd name="T75" fmla="*/ 799 h 3363"/>
              <a:gd name="T76" fmla="*/ 11578 w 14216"/>
              <a:gd name="T77" fmla="*/ 663 h 3363"/>
              <a:gd name="T78" fmla="*/ 11790 w 14216"/>
              <a:gd name="T79" fmla="*/ 578 h 3363"/>
              <a:gd name="T80" fmla="*/ 12006 w 14216"/>
              <a:gd name="T81" fmla="*/ 498 h 3363"/>
              <a:gd name="T82" fmla="*/ 12228 w 14216"/>
              <a:gd name="T83" fmla="*/ 420 h 3363"/>
              <a:gd name="T84" fmla="*/ 12457 w 14216"/>
              <a:gd name="T85" fmla="*/ 346 h 3363"/>
              <a:gd name="T86" fmla="*/ 12697 w 14216"/>
              <a:gd name="T87" fmla="*/ 278 h 3363"/>
              <a:gd name="T88" fmla="*/ 12945 w 14216"/>
              <a:gd name="T89" fmla="*/ 216 h 3363"/>
              <a:gd name="T90" fmla="*/ 13205 w 14216"/>
              <a:gd name="T91" fmla="*/ 158 h 3363"/>
              <a:gd name="T92" fmla="*/ 13477 w 14216"/>
              <a:gd name="T93" fmla="*/ 106 h 3363"/>
              <a:gd name="T94" fmla="*/ 13760 w 14216"/>
              <a:gd name="T95" fmla="*/ 58 h 3363"/>
              <a:gd name="T96" fmla="*/ 14060 w 14216"/>
              <a:gd name="T97" fmla="*/ 18 h 3363"/>
              <a:gd name="T98" fmla="*/ 14216 w 14216"/>
              <a:gd name="T99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216" h="3363">
                <a:moveTo>
                  <a:pt x="14216" y="0"/>
                </a:moveTo>
                <a:lnTo>
                  <a:pt x="0" y="0"/>
                </a:lnTo>
                <a:lnTo>
                  <a:pt x="0" y="2756"/>
                </a:lnTo>
                <a:lnTo>
                  <a:pt x="0" y="2756"/>
                </a:lnTo>
                <a:lnTo>
                  <a:pt x="24" y="2768"/>
                </a:lnTo>
                <a:lnTo>
                  <a:pt x="92" y="2804"/>
                </a:lnTo>
                <a:lnTo>
                  <a:pt x="146" y="2828"/>
                </a:lnTo>
                <a:lnTo>
                  <a:pt x="210" y="2856"/>
                </a:lnTo>
                <a:lnTo>
                  <a:pt x="284" y="2886"/>
                </a:lnTo>
                <a:lnTo>
                  <a:pt x="372" y="2920"/>
                </a:lnTo>
                <a:lnTo>
                  <a:pt x="472" y="2956"/>
                </a:lnTo>
                <a:lnTo>
                  <a:pt x="582" y="2994"/>
                </a:lnTo>
                <a:lnTo>
                  <a:pt x="705" y="3032"/>
                </a:lnTo>
                <a:lnTo>
                  <a:pt x="839" y="3071"/>
                </a:lnTo>
                <a:lnTo>
                  <a:pt x="985" y="3109"/>
                </a:lnTo>
                <a:lnTo>
                  <a:pt x="1143" y="3147"/>
                </a:lnTo>
                <a:lnTo>
                  <a:pt x="1313" y="3185"/>
                </a:lnTo>
                <a:lnTo>
                  <a:pt x="1495" y="3219"/>
                </a:lnTo>
                <a:lnTo>
                  <a:pt x="1689" y="3251"/>
                </a:lnTo>
                <a:lnTo>
                  <a:pt x="1788" y="3267"/>
                </a:lnTo>
                <a:lnTo>
                  <a:pt x="1894" y="3281"/>
                </a:lnTo>
                <a:lnTo>
                  <a:pt x="2000" y="3295"/>
                </a:lnTo>
                <a:lnTo>
                  <a:pt x="2110" y="3307"/>
                </a:lnTo>
                <a:lnTo>
                  <a:pt x="2224" y="3319"/>
                </a:lnTo>
                <a:lnTo>
                  <a:pt x="2340" y="3329"/>
                </a:lnTo>
                <a:lnTo>
                  <a:pt x="2460" y="3337"/>
                </a:lnTo>
                <a:lnTo>
                  <a:pt x="2582" y="3345"/>
                </a:lnTo>
                <a:lnTo>
                  <a:pt x="2706" y="3351"/>
                </a:lnTo>
                <a:lnTo>
                  <a:pt x="2836" y="3357"/>
                </a:lnTo>
                <a:lnTo>
                  <a:pt x="2965" y="3361"/>
                </a:lnTo>
                <a:lnTo>
                  <a:pt x="3099" y="3363"/>
                </a:lnTo>
                <a:lnTo>
                  <a:pt x="3237" y="3363"/>
                </a:lnTo>
                <a:lnTo>
                  <a:pt x="3377" y="3363"/>
                </a:lnTo>
                <a:lnTo>
                  <a:pt x="3521" y="3359"/>
                </a:lnTo>
                <a:lnTo>
                  <a:pt x="3667" y="3355"/>
                </a:lnTo>
                <a:lnTo>
                  <a:pt x="3815" y="3347"/>
                </a:lnTo>
                <a:lnTo>
                  <a:pt x="3969" y="3339"/>
                </a:lnTo>
                <a:lnTo>
                  <a:pt x="4123" y="3329"/>
                </a:lnTo>
                <a:lnTo>
                  <a:pt x="4280" y="3315"/>
                </a:lnTo>
                <a:lnTo>
                  <a:pt x="4442" y="3301"/>
                </a:lnTo>
                <a:lnTo>
                  <a:pt x="4606" y="3283"/>
                </a:lnTo>
                <a:lnTo>
                  <a:pt x="4774" y="3265"/>
                </a:lnTo>
                <a:lnTo>
                  <a:pt x="4944" y="3243"/>
                </a:lnTo>
                <a:lnTo>
                  <a:pt x="5118" y="3217"/>
                </a:lnTo>
                <a:lnTo>
                  <a:pt x="5294" y="3191"/>
                </a:lnTo>
                <a:lnTo>
                  <a:pt x="5473" y="3161"/>
                </a:lnTo>
                <a:lnTo>
                  <a:pt x="5655" y="3129"/>
                </a:lnTo>
                <a:lnTo>
                  <a:pt x="5841" y="3095"/>
                </a:lnTo>
                <a:lnTo>
                  <a:pt x="6029" y="3058"/>
                </a:lnTo>
                <a:lnTo>
                  <a:pt x="6029" y="3058"/>
                </a:lnTo>
                <a:lnTo>
                  <a:pt x="6227" y="2998"/>
                </a:lnTo>
                <a:lnTo>
                  <a:pt x="6417" y="2940"/>
                </a:lnTo>
                <a:lnTo>
                  <a:pt x="6604" y="2880"/>
                </a:lnTo>
                <a:lnTo>
                  <a:pt x="6784" y="2820"/>
                </a:lnTo>
                <a:lnTo>
                  <a:pt x="6962" y="2760"/>
                </a:lnTo>
                <a:lnTo>
                  <a:pt x="7134" y="2700"/>
                </a:lnTo>
                <a:lnTo>
                  <a:pt x="7302" y="2642"/>
                </a:lnTo>
                <a:lnTo>
                  <a:pt x="7464" y="2582"/>
                </a:lnTo>
                <a:lnTo>
                  <a:pt x="7624" y="2522"/>
                </a:lnTo>
                <a:lnTo>
                  <a:pt x="7777" y="2462"/>
                </a:lnTo>
                <a:lnTo>
                  <a:pt x="7929" y="2402"/>
                </a:lnTo>
                <a:lnTo>
                  <a:pt x="8075" y="2342"/>
                </a:lnTo>
                <a:lnTo>
                  <a:pt x="8219" y="2282"/>
                </a:lnTo>
                <a:lnTo>
                  <a:pt x="8359" y="2222"/>
                </a:lnTo>
                <a:lnTo>
                  <a:pt x="8631" y="2102"/>
                </a:lnTo>
                <a:lnTo>
                  <a:pt x="8888" y="1984"/>
                </a:lnTo>
                <a:lnTo>
                  <a:pt x="9136" y="1866"/>
                </a:lnTo>
                <a:lnTo>
                  <a:pt x="9372" y="1751"/>
                </a:lnTo>
                <a:lnTo>
                  <a:pt x="9602" y="1637"/>
                </a:lnTo>
                <a:lnTo>
                  <a:pt x="9824" y="1525"/>
                </a:lnTo>
                <a:lnTo>
                  <a:pt x="10040" y="1413"/>
                </a:lnTo>
                <a:lnTo>
                  <a:pt x="10457" y="1197"/>
                </a:lnTo>
                <a:lnTo>
                  <a:pt x="10661" y="1093"/>
                </a:lnTo>
                <a:lnTo>
                  <a:pt x="10863" y="993"/>
                </a:lnTo>
                <a:lnTo>
                  <a:pt x="11067" y="895"/>
                </a:lnTo>
                <a:lnTo>
                  <a:pt x="11268" y="799"/>
                </a:lnTo>
                <a:lnTo>
                  <a:pt x="11474" y="707"/>
                </a:lnTo>
                <a:lnTo>
                  <a:pt x="11578" y="663"/>
                </a:lnTo>
                <a:lnTo>
                  <a:pt x="11684" y="621"/>
                </a:lnTo>
                <a:lnTo>
                  <a:pt x="11790" y="578"/>
                </a:lnTo>
                <a:lnTo>
                  <a:pt x="11898" y="538"/>
                </a:lnTo>
                <a:lnTo>
                  <a:pt x="12006" y="498"/>
                </a:lnTo>
                <a:lnTo>
                  <a:pt x="12116" y="458"/>
                </a:lnTo>
                <a:lnTo>
                  <a:pt x="12228" y="420"/>
                </a:lnTo>
                <a:lnTo>
                  <a:pt x="12342" y="382"/>
                </a:lnTo>
                <a:lnTo>
                  <a:pt x="12457" y="346"/>
                </a:lnTo>
                <a:lnTo>
                  <a:pt x="12577" y="312"/>
                </a:lnTo>
                <a:lnTo>
                  <a:pt x="12697" y="278"/>
                </a:lnTo>
                <a:lnTo>
                  <a:pt x="12819" y="246"/>
                </a:lnTo>
                <a:lnTo>
                  <a:pt x="12945" y="216"/>
                </a:lnTo>
                <a:lnTo>
                  <a:pt x="13073" y="186"/>
                </a:lnTo>
                <a:lnTo>
                  <a:pt x="13205" y="158"/>
                </a:lnTo>
                <a:lnTo>
                  <a:pt x="13339" y="130"/>
                </a:lnTo>
                <a:lnTo>
                  <a:pt x="13477" y="106"/>
                </a:lnTo>
                <a:lnTo>
                  <a:pt x="13616" y="82"/>
                </a:lnTo>
                <a:lnTo>
                  <a:pt x="13760" y="58"/>
                </a:lnTo>
                <a:lnTo>
                  <a:pt x="13908" y="38"/>
                </a:lnTo>
                <a:lnTo>
                  <a:pt x="14060" y="18"/>
                </a:lnTo>
                <a:lnTo>
                  <a:pt x="14216" y="0"/>
                </a:lnTo>
                <a:lnTo>
                  <a:pt x="14216" y="0"/>
                </a:lnTo>
                <a:close/>
              </a:path>
            </a:pathLst>
          </a:custGeom>
          <a:solidFill>
            <a:srgbClr val="34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0" y="355600"/>
            <a:ext cx="24379238" cy="557053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863850" y="2138363"/>
            <a:ext cx="587375" cy="606425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889250" y="1303338"/>
            <a:ext cx="187325" cy="895350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2062163" y="784225"/>
            <a:ext cx="187325" cy="188753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2328863" y="1001713"/>
            <a:ext cx="187325" cy="2582863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614613" y="1296988"/>
            <a:ext cx="184150" cy="2471738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2898775" y="2563813"/>
            <a:ext cx="809625" cy="1258888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4111625" y="1389063"/>
            <a:ext cx="1246188" cy="1409700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5446713" y="1392238"/>
            <a:ext cx="1211263" cy="1406525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6800850" y="1389063"/>
            <a:ext cx="1209675" cy="1409700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4070350" y="3006725"/>
            <a:ext cx="858838" cy="803275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986338" y="3006725"/>
            <a:ext cx="688975" cy="803275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5627688" y="3006725"/>
            <a:ext cx="860425" cy="803275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6545263" y="3006725"/>
            <a:ext cx="744538" cy="803275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7353300" y="3006725"/>
            <a:ext cx="657225" cy="803275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8162925" y="3006725"/>
            <a:ext cx="900113" cy="803275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9228138" y="2751138"/>
            <a:ext cx="177800" cy="1058863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23133050" y="393700"/>
            <a:ext cx="228600" cy="231775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21042313" y="673100"/>
            <a:ext cx="231775" cy="231775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17495838" y="1874838"/>
            <a:ext cx="231775" cy="231775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2122150" y="4451350"/>
            <a:ext cx="230188" cy="228600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7845425" y="5611813"/>
            <a:ext cx="231775" cy="228600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6557963" y="5751513"/>
            <a:ext cx="230188" cy="228600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1652588" y="5462588"/>
            <a:ext cx="231775" cy="231775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4070350" y="1064191"/>
            <a:ext cx="20331113" cy="5637212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81764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C46F4-3BB7-8EA7-8F53-B725C736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Resim 68">
            <a:extLst>
              <a:ext uri="{FF2B5EF4-FFF2-40B4-BE49-F238E27FC236}">
                <a16:creationId xmlns:a16="http://schemas.microsoft.com/office/drawing/2014/main" id="{F12C33C0-0AEE-C41C-79C0-44436D9D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0" y="6395951"/>
            <a:ext cx="10382014" cy="637389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AEE7991-A411-F150-2E12-634513776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740" y="6120699"/>
            <a:ext cx="10033294" cy="6373891"/>
          </a:xfrm>
          <a:prstGeom prst="rect">
            <a:avLst/>
          </a:prstGeom>
        </p:spPr>
      </p:pic>
      <p:sp>
        <p:nvSpPr>
          <p:cNvPr id="12" name="Freeform 30">
            <a:extLst>
              <a:ext uri="{FF2B5EF4-FFF2-40B4-BE49-F238E27FC236}">
                <a16:creationId xmlns:a16="http://schemas.microsoft.com/office/drawing/2014/main" id="{DAF0B833-ECF9-0933-7EFB-7BD8824396DC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9BE22768-6C3E-01D5-0D08-9A099E2C448A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2CCA5B97-5C15-1676-CD28-1915325A5DFC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613D8458-9221-9503-45BC-32EF909BCFBC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6245ECDE-8695-5530-1AC6-8079095B1AFF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486B3324-1E34-C36A-B7B2-6A78B03BBC79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1B18CBC7-A649-6B2F-9603-23136D1ED783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0B9CEAEF-F5D6-5794-8FE2-CF9C43415564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1A09A039-9765-1C64-34AF-E801C117DA7E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30A920CE-3D9D-D5AC-9E97-E91C4D819212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82463B93-1E46-365B-4433-81ED0AA6082F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49620F3E-E3A0-D327-2572-2CDCF959CA19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8953DFC3-F6C1-36FB-1B3E-6C9996B58C3C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0FEAD02E-7AD1-1EDB-E9F4-A06A592D84F9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29B6D521-BA7B-8DB6-BB1F-A2A86C35302E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6DF0C7CD-6896-7136-3A2E-6926BCF15862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54F5BD11-E5C0-988A-7F12-6854F3E8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Inheritance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(Kalıtım)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65400C45-A7EF-0D17-5396-67812496BA9B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33D51C1-6AF6-8715-9D96-308E469A3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02E66D6-C953-E157-F00B-C1E7A3773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9DBB35EA-D057-4D5C-0D71-589210171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654A570-A3B2-E828-B488-D5F80223E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02114B1-C8EC-7B3A-B738-D76CBBB5F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5603D7D-42F6-A312-1F0A-333741F3D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43E9FA6-18F1-0F64-724F-C931CD7F7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F843F8-4616-DC75-0063-A13EDD85C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BCFD800-F890-3572-5FF0-82A05DF93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FD6242E-7F96-0D64-E433-12CD42D1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467658E-A467-0C2A-55E6-73569953C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6B7BAEDE-0E7E-72AD-0AB5-9DB5C2B9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5837A25D-335F-622D-9BCD-5B569A7F5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F9CA74A-22DE-F2BC-A6A9-29132CAD00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9191CF92-824E-28B8-5FAA-A9661A28E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C0D125D-E02A-9668-2B98-AFD602FB8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2A85722D-32CF-6572-EF78-D725E7218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5" name="Dikdörtgen 4">
            <a:extLst>
              <a:ext uri="{FF2B5EF4-FFF2-40B4-BE49-F238E27FC236}">
                <a16:creationId xmlns:a16="http://schemas.microsoft.com/office/drawing/2014/main" id="{567717AA-79F6-F59E-D4E3-FA862D5F1FAB}"/>
              </a:ext>
            </a:extLst>
          </p:cNvPr>
          <p:cNvSpPr/>
          <p:nvPr/>
        </p:nvSpPr>
        <p:spPr>
          <a:xfrm>
            <a:off x="1010313" y="2295254"/>
            <a:ext cx="219469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Yeni oluşturulacak bir sınıfın, daha önce oluşturulmuş ve olgunlaştırılmış bir sınıftan onun özelliklerini ve işlevselliğini miras almasını sağlar. 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2C9F142-D527-392D-5113-EDE3A4689100}"/>
              </a:ext>
            </a:extLst>
          </p:cNvPr>
          <p:cNvSpPr/>
          <p:nvPr/>
        </p:nvSpPr>
        <p:spPr>
          <a:xfrm>
            <a:off x="1130138" y="4303359"/>
            <a:ext cx="15758807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DepartmentManager</a:t>
            </a:r>
            <a:r>
              <a:rPr lang="tr-TR" sz="4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tr-TR" sz="44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</a:t>
            </a:r>
            <a:r>
              <a:rPr lang="tr-TR" sz="4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sınıfından </a:t>
            </a:r>
            <a:r>
              <a:rPr lang="tr-TR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tüm özellikleri miras alır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ABE6A5C-713C-3371-F3DC-C345EF0CC23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926094" y="5072800"/>
            <a:ext cx="2083448" cy="11529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614AA279-2504-31EC-D77C-14DFBC19C71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09542" y="5072800"/>
            <a:ext cx="4588234" cy="11529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8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C31BA-D0A0-FBD2-6050-C1C20C10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BD4A49E-8B1C-FE20-FBF9-CA90164DD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2" y="5415051"/>
            <a:ext cx="10773801" cy="4503914"/>
          </a:xfrm>
          <a:prstGeom prst="rect">
            <a:avLst/>
          </a:prstGeom>
        </p:spPr>
      </p:pic>
      <p:sp>
        <p:nvSpPr>
          <p:cNvPr id="12" name="Freeform 30">
            <a:extLst>
              <a:ext uri="{FF2B5EF4-FFF2-40B4-BE49-F238E27FC236}">
                <a16:creationId xmlns:a16="http://schemas.microsoft.com/office/drawing/2014/main" id="{ABED354B-41D0-1A59-5B0D-517DBE291A68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F1ADFD06-0101-9785-30A7-45AD48D1A318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6D744F87-7A18-625B-9176-99218E0BB40B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8706EC43-B215-555B-3EBF-66374101379A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8DCA184F-D00B-4592-5B81-CEBA40C8E873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59A31795-BF3A-59C2-3003-E905B3228804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FE19B0BA-BB6C-72D5-6E67-313967FB9548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8EED95FD-4784-3F98-ED3E-1574A4C306FD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35412BD7-2CD3-E17A-BA0C-BA75D0B69F47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00AD72D6-6F7C-06F0-A771-3BA7646DAD27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CAD0D396-A697-9D19-909B-12464C2FEFFA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F5ECB8C0-2B80-805F-A50E-799CACA5293F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9BF56B54-16A3-C3CE-B783-637844C9D1E7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46DD0469-2614-EA14-145F-DBB6ACDB727D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564282A8-ACD5-F3C2-D449-3BF592674DA0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A97D087D-A9F4-2B11-50B2-067061B9B8CA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19F11C2D-D0C1-BB8B-9C79-9AB4D5CE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Polymorphism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(Çok biçimlilik)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DBCC7C00-A8BD-BB3F-3C0B-A04932790AC4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0160DBD2-9078-B3C0-67BD-0F781264F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D852697-5D15-581A-CBBC-8D84123B2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DF2691D-C1DB-7CC2-7FB1-8EFB4D23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08643E8-430F-6371-7282-B1427DB7D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99F0824-205F-92DE-BB4E-41183560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F05DDC7-7806-7CE1-DE0E-E8F38A69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F65FCE6D-D208-B524-9B67-911DA9FF3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92AC13B5-7014-1348-6693-FEF2263EB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EC661F9-1D28-E453-06D0-96F75BF37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7C3AAF6-0F86-2D36-9FE8-B3B553479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E67C68D0-E0E5-35BC-823C-A6F6A6C94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09E32E6F-DC1C-A998-BB0C-CE14E379F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4B673C87-2974-8FB8-A415-8D52A3E5B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FCD6DB3-52E3-B8C4-6EBC-BA40B6474A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D9B18193-4AC2-002D-8E09-948831E72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FCDE549A-6394-C26B-ED63-DF709043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55BBBC7C-6733-39B3-224C-A92DB40485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5" name="Dikdörtgen 4">
            <a:extLst>
              <a:ext uri="{FF2B5EF4-FFF2-40B4-BE49-F238E27FC236}">
                <a16:creationId xmlns:a16="http://schemas.microsoft.com/office/drawing/2014/main" id="{6E0AAF87-0DB5-0F51-A409-BF9FF5B05275}"/>
              </a:ext>
            </a:extLst>
          </p:cNvPr>
          <p:cNvSpPr/>
          <p:nvPr/>
        </p:nvSpPr>
        <p:spPr>
          <a:xfrm>
            <a:off x="1010313" y="2295254"/>
            <a:ext cx="2194696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Temel sınıftan kalıtım ile alınmış bir özelliğin devralınan sınıfta değiştirilmesi anlamına gelir. </a:t>
            </a:r>
            <a:r>
              <a:rPr lang="tr-TR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olarak tanımlanmış ve devralınan sınıftan görülebilen özellikler değiştirilebilir(ezilebilir). 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3EF6DF1-1EC5-FA9D-B8FC-E444DFF79521}"/>
              </a:ext>
            </a:extLst>
          </p:cNvPr>
          <p:cNvSpPr/>
          <p:nvPr/>
        </p:nvSpPr>
        <p:spPr>
          <a:xfrm>
            <a:off x="1142776" y="10674114"/>
            <a:ext cx="8317783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r>
              <a:rPr lang="tr-TR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metodu </a:t>
            </a:r>
            <a:r>
              <a:rPr lang="tr-TR" sz="4400" b="0" cap="none" spc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DepartmentManager</a:t>
            </a:r>
            <a:r>
              <a:rPr lang="tr-TR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için farklı çalışır.</a:t>
            </a:r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92538ABA-5CBB-F1D6-A6B3-70141BE5200E}"/>
              </a:ext>
            </a:extLst>
          </p:cNvPr>
          <p:cNvCxnSpPr>
            <a:cxnSpLocks/>
          </p:cNvCxnSpPr>
          <p:nvPr/>
        </p:nvCxnSpPr>
        <p:spPr>
          <a:xfrm flipH="1" flipV="1">
            <a:off x="3015574" y="9122890"/>
            <a:ext cx="2286093" cy="15512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EFBF4E58-C36B-7C62-3A40-CBB6B041B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912" y="6282279"/>
            <a:ext cx="12720184" cy="5115110"/>
          </a:xfrm>
          <a:prstGeom prst="rect">
            <a:avLst/>
          </a:prstGeom>
        </p:spPr>
      </p:pic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FE66A350-B3AB-D6BA-F9AF-6B3524E25BBE}"/>
              </a:ext>
            </a:extLst>
          </p:cNvPr>
          <p:cNvCxnSpPr>
            <a:cxnSpLocks/>
          </p:cNvCxnSpPr>
          <p:nvPr/>
        </p:nvCxnSpPr>
        <p:spPr>
          <a:xfrm flipV="1">
            <a:off x="5301667" y="9506102"/>
            <a:ext cx="6682128" cy="11680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8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CB709-D173-7BAF-36B8-CD67C4BC3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97AA4B82-B05C-F979-8EFB-3DE26F4D7BE3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9D7A7697-59C4-B6DC-B214-A07314C455FB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43D8C74F-C69A-2153-3F11-DAB777A871AA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2032A654-25FB-FC7F-5C65-42045B01213C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0994E56E-2F40-DE74-1D02-C917C15A48C6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F82DBFBF-A457-E59C-31B6-A301D2A1E648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141E9711-A894-1FFD-201D-A5155CE5E8AA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8AECDC93-7B01-95AE-0F80-098BE499CD99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B0617301-E855-0F6E-01BB-A60647BC92C5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6F78AE8C-454F-79D6-352C-75F160B137C6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141EA8FE-73F2-456A-F7A6-06256A7A02E7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DAFECFD7-B3F0-BCDE-A6A1-F3E5FD0D6644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26D1223F-C3EF-254B-8628-D694226ACAB3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623FD876-E740-5A5D-0409-F176A1F45D83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23F54262-3306-C764-9C9D-D955A7ABB497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FEE1F036-3AB2-6F4A-EE9B-F902C75BF7F8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6AEB6657-7B6C-2480-79E1-6491CD20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ve </a:t>
            </a:r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Anahtar Kelimeleri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BC53E31B-7219-9CCB-D9B1-B34FD1BF3540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00BBF634-7159-3DDC-A5F9-B86D67048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A4FAC34-FEEA-2D41-41A3-6A976B23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2A348BA-AC9E-38D9-A58C-0C5FD1A93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607A96B-3258-CCA8-04E6-3AF939E43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1CD5DFA-C13B-460E-341F-57827A6B0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C2C9413-6026-80CB-EE8B-04CF9E5B5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148DC8A-DA06-43CE-1C92-CF1A66111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FF3257B-4978-6FAB-36DB-913CE149D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398D748-E2B0-84CB-17F6-C3A4AA99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29129F5-6CAB-66AC-6F53-4537A41A6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F0B85F3-1564-B8FA-E4BF-9FDAA74F01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589F41C8-EE05-5B91-B3F8-420178D8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FC23C196-01C3-7462-4664-E6E3E72591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2BCCF03A-C9C3-A9CA-4623-B1BED4E57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56020443-7551-6983-7DF1-7F84A17A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65B3E50F-5574-626A-0D2E-188FEAF7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0EBCEF75-2027-79B1-221E-F09E3B390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5D111397-792A-8E2F-6509-CAB700FE3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63" y="3554437"/>
            <a:ext cx="12165927" cy="7282176"/>
          </a:xfrm>
          <a:prstGeom prst="rect">
            <a:avLst/>
          </a:prstGeom>
        </p:spPr>
      </p:pic>
      <p:sp>
        <p:nvSpPr>
          <p:cNvPr id="5" name="Açıklama Balonu: Bükülü Çizgi 4">
            <a:extLst>
              <a:ext uri="{FF2B5EF4-FFF2-40B4-BE49-F238E27FC236}">
                <a16:creationId xmlns:a16="http://schemas.microsoft.com/office/drawing/2014/main" id="{D3223D2D-CB68-8395-08D3-BAC3E4901C60}"/>
              </a:ext>
            </a:extLst>
          </p:cNvPr>
          <p:cNvSpPr/>
          <p:nvPr/>
        </p:nvSpPr>
        <p:spPr>
          <a:xfrm>
            <a:off x="14241294" y="5486400"/>
            <a:ext cx="6848272" cy="1340290"/>
          </a:xfrm>
          <a:prstGeom prst="borderCallout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Atası olan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tr-TR" dirty="0">
                <a:solidFill>
                  <a:srgbClr val="C00000"/>
                </a:solidFill>
              </a:rPr>
              <a:t> sınıfının referansı</a:t>
            </a:r>
          </a:p>
        </p:txBody>
      </p:sp>
      <p:sp>
        <p:nvSpPr>
          <p:cNvPr id="6" name="Açıklama Balonu: Bükülü Çizgi 5">
            <a:extLst>
              <a:ext uri="{FF2B5EF4-FFF2-40B4-BE49-F238E27FC236}">
                <a16:creationId xmlns:a16="http://schemas.microsoft.com/office/drawing/2014/main" id="{A011E1BD-FF40-44D1-AB50-2ED879B424AF}"/>
              </a:ext>
            </a:extLst>
          </p:cNvPr>
          <p:cNvSpPr/>
          <p:nvPr/>
        </p:nvSpPr>
        <p:spPr>
          <a:xfrm>
            <a:off x="4988824" y="10385897"/>
            <a:ext cx="4572000" cy="13402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4590"/>
              <a:gd name="adj6" fmla="val -424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Kendisinin referansı</a:t>
            </a:r>
          </a:p>
        </p:txBody>
      </p:sp>
    </p:spTree>
    <p:extLst>
      <p:ext uri="{BB962C8B-B14F-4D97-AF65-F5344CB8AC3E}">
        <p14:creationId xmlns:p14="http://schemas.microsoft.com/office/powerpoint/2010/main" val="229646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EDE5-F368-102A-5F49-F0BA7D268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E8DD019D-2B94-619D-5A78-286863500E35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DCAC33B2-DF10-1271-D6C6-2ED9B78F5F3F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84F775EA-FCE6-13ED-5AAD-D7B2AD9A09C1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8D1AA75D-FAF2-1CFD-7299-3520CA3CAA88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35CD7D46-D22E-6897-ECC3-09A53E50E8B4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1A8F2CEB-9D45-2FAB-DB41-09C62CBBE9F1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3548577F-D3B2-E551-FF93-EA8FEE57C339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BBE21D4A-5C17-BE00-C5D3-A2172003A281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D0304DB9-525A-F37C-5588-F028D2D27002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25DC8787-675E-757F-F98F-0EF57902DBBE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9F7D422B-8C55-A33F-8C74-82F360FD8CA7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2770583D-C441-4B3C-B891-D1660BD9C180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C1490A78-013C-1EC7-7A46-4806E4828EE1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4D47D1BF-5C9C-57CC-91CA-85EA5685FEC6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BE247E63-B298-3EC3-3A3F-9C8374A70D08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53FFF945-F25B-3DEE-B3A9-6F82EE0ECB45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8735DF07-98DA-BA58-DCF7-01F26870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Sınıf Erişim Belirleyiciler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71CD0109-D12D-44E1-DBCE-710D6DD7DF9C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C223084-8B16-4A38-8890-66AD72EC2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741BE239-7D5E-6F79-1211-19D50EAF2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7AAD828-43B5-D603-2E84-B7419632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1A1BB47-CC03-5844-A276-B802E331A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9CC23A06-00EF-1918-A3A9-B06C13E50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3357B44-9BD3-3E08-EFF6-8BF7068ED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EBBD2B71-7EAF-5ED2-97DE-866B14E44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D18E3362-AC30-6EDF-888D-64E0D63CF2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D09500F-A834-BA27-19E0-4712032C1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99A6B7A-3A1C-08B1-C54F-D6DC7612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8C0BBFD-ADC0-046F-C817-B6AE3B9BC8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3D2A4818-7829-4ED5-8729-7D2295253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224E5138-CB2C-36E2-FD5A-5A50994D45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4F03404-2DE1-99D7-75B7-6D406F9B7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68709C1-C57D-E109-12DC-C3B08E57E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AE7173E-1175-FB88-380C-E1695124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DB6C705A-DF78-3F8E-6A2B-247FA5E5A9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pic>
        <p:nvPicPr>
          <p:cNvPr id="2" name="Picture 2" descr="net - In C#, what is the difference between public, private, protected, and  having no access modifier? - Stack Overflow">
            <a:extLst>
              <a:ext uri="{FF2B5EF4-FFF2-40B4-BE49-F238E27FC236}">
                <a16:creationId xmlns:a16="http://schemas.microsoft.com/office/drawing/2014/main" id="{9AC6D8AD-0114-5B3E-33D6-9171934F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67" y="2791442"/>
            <a:ext cx="20564994" cy="726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29946044-4268-EBEE-C0B8-82B882D00B6C}"/>
              </a:ext>
            </a:extLst>
          </p:cNvPr>
          <p:cNvSpPr/>
          <p:nvPr/>
        </p:nvSpPr>
        <p:spPr>
          <a:xfrm>
            <a:off x="2553053" y="10269757"/>
            <a:ext cx="20279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*Erişim belirleyiciler kapsülleme, soyutlama ve çok biçimliliği düzenler.</a:t>
            </a:r>
          </a:p>
        </p:txBody>
      </p:sp>
    </p:spTree>
    <p:extLst>
      <p:ext uri="{BB962C8B-B14F-4D97-AF65-F5344CB8AC3E}">
        <p14:creationId xmlns:p14="http://schemas.microsoft.com/office/powerpoint/2010/main" val="210536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79CBC-700C-47D0-C10B-263ECB936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7062FCF9-A980-9C35-9F72-42A46FBF99D0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31DF427F-B22D-1535-1670-6B7CFB62AEFA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C54AD45D-D2C1-81EF-C149-3AFA5589A76C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10B8879C-CDF2-CFBF-CD0D-407C5B821C43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CEB72D03-B176-91D2-81C7-939BC08C8487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D09CB0F2-EE4A-FE90-BAEE-FADE5F93C582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D92BB7C6-E5C5-43CD-F360-2A5DD24B5D45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3308414C-D8C6-4C07-9CA6-2C8DBA04E0C3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723D9F2A-06EB-4CDB-8E4F-B2EF37F824D4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42D6DBF8-E6AD-622C-AA6A-505CFAE30B75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04B54ABF-B896-9DEF-6DD6-B3D35665FF32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584FC737-E3FC-6F94-B588-2DE20F57BDF1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D2C28C40-A719-302E-4EA9-59FF838B96B8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6747AD9F-CBB2-12D9-8A47-5DDAECF5C480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9487D8A5-4883-03D2-3AA9-0CE88E2AA3B1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D2329FAB-9DE8-ACC5-6994-5DFA4B92A78A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231AAE3F-8FE4-55B5-9D6A-CD36E988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Extension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Methods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48958C82-AFBF-9FFB-995B-BE0987370B89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07349F74-0FB9-B625-8BCD-017D715D1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AE7A828C-FD00-86E8-6576-2A95F6D7C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BFE2C12-EA82-10B1-3C18-D7DC0EFF2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E5ACA37-F58D-4428-8272-D87405E82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633F598-F2B5-2082-FCF8-0CA68E72D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A62A157-1D95-E597-32D9-CA49DDDA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529E9F11-F39E-DB7C-0CA9-2C3720206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DA1BC97A-05A1-DD80-A92C-2B178FA12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B297EFE-1F50-04EC-4A9B-14255C22E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CE2DE587-BE20-2FEB-7199-6D29D287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1C8518F-EC60-0B7E-9718-55954089ED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98C493C3-9BD1-A731-9C44-4258E60B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F433E73B-0283-4073-6198-41B440DEC4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71904D5F-250A-BC25-4795-79CF0D08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69E15B67-090A-0D34-E738-05922B2F1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CF4E725A-F7D9-6AAB-57D6-F8A2CD4E1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569E07B9-295E-D5E3-AA8E-4D5BB737B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pic>
        <p:nvPicPr>
          <p:cNvPr id="10" name="Resim 9">
            <a:extLst>
              <a:ext uri="{FF2B5EF4-FFF2-40B4-BE49-F238E27FC236}">
                <a16:creationId xmlns:a16="http://schemas.microsoft.com/office/drawing/2014/main" id="{4D6D5FBB-9DEE-531B-D200-14A3D474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590" y="3575437"/>
            <a:ext cx="12020268" cy="926944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15102F10-3C82-5A3C-0531-ACC31C29A4BC}"/>
              </a:ext>
            </a:extLst>
          </p:cNvPr>
          <p:cNvSpPr/>
          <p:nvPr/>
        </p:nvSpPr>
        <p:spPr>
          <a:xfrm>
            <a:off x="742370" y="3976488"/>
            <a:ext cx="10783337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Btk</a:t>
            </a:r>
            <a:r>
              <a:rPr lang="tr-TR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akademi ile c# öğreniyorum. Bu kurs sonunda bir proje geliştireceğim.</a:t>
            </a:r>
          </a:p>
          <a:p>
            <a:pPr algn="ctr"/>
            <a:endParaRPr lang="tr-TR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E4B82897-B9A9-A602-B2C3-D6F39E7D8487}"/>
              </a:ext>
            </a:extLst>
          </p:cNvPr>
          <p:cNvSpPr/>
          <p:nvPr/>
        </p:nvSpPr>
        <p:spPr>
          <a:xfrm>
            <a:off x="765836" y="3453268"/>
            <a:ext cx="13260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r>
              <a:rPr lang="tr-T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tr-T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Resim 47">
            <a:extLst>
              <a:ext uri="{FF2B5EF4-FFF2-40B4-BE49-F238E27FC236}">
                <a16:creationId xmlns:a16="http://schemas.microsoft.com/office/drawing/2014/main" id="{E72D1DE6-D351-29C4-80C3-346E1B84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" y="2295655"/>
            <a:ext cx="15859494" cy="11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6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BC0C0-7839-2907-FDF2-D78DA8212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F9EFCDC4-70EC-E3D4-35C0-E353FA713BEE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17F983D1-5802-1AB8-8953-3E63E4F0FED5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01FC0D49-CC58-A6DC-F5D6-0E1447980392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C6C5929D-C657-0C87-7F72-6A89D72D7CAF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B3E5B581-0C9D-D9F2-3084-9C4D9BEE651C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2D277E7F-1AC0-8DAE-96F7-A64EF438109D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795DA71B-A6B5-AB99-DBFC-79CAB841D095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316504D7-50C8-9DC6-9441-05F3B8933746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8FAA77B8-0A6B-68D6-508D-5F44CE8BB37A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6F2EA48E-2B7E-9901-C8CB-757962B9FEC2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465C0EEA-1A46-9E57-6F11-1D51A40D6686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93A686E1-7A80-2263-87A8-FC79DFB798B9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FE4E0008-E9FD-579F-B0D5-C5D665CAC064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49EE3645-CF72-DF89-A4D0-ED58836A64C6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CF743891-5226-4E7E-F31B-99E7C844004F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67DCC2D8-33F9-8F3A-DF4C-AB422771C664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B0A8083D-D504-DF5C-C38D-36011F96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Interface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Kavramı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BB43F653-9771-3F41-4E97-A79BEAF25297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D69E9F2-3382-AA6C-4445-C966DC264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0D0732E7-7720-D533-2CC6-A3B707B6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F889C1BB-B426-6B98-1581-C6C6F04A9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7E7B39A-494C-9E0D-1163-61D1EE3E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735F0073-6E5C-696F-61BF-9B8B71C85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4281DE9-BA73-ED9A-EA1F-26D79646E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E95D90A-452A-D54F-CC99-92096FC6E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9156F2F1-D482-A3E5-9B73-459E9F061E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B60FEC5-61B7-B490-DE7C-AA4BB2D91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85B1544-B32A-6D93-B78C-1CA3ABCF7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DAE04CBE-780D-FAF5-BD38-DE01E8AC05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221ACC93-9F83-C1AB-9AA3-ECA398803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2B7269F1-8217-C60C-AE14-E64815C98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35E3EBEB-511C-72BB-A0B3-BC5CA9E18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B7BF0E15-E064-9FAE-9992-9EFC6109F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873BE42-78D3-F43D-D2DC-B74D8A37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79F81A43-60A6-1DA0-9589-55D9FB85CC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0E49123D-3902-12AB-E763-321AEE518DB1}"/>
              </a:ext>
            </a:extLst>
          </p:cNvPr>
          <p:cNvSpPr/>
          <p:nvPr/>
        </p:nvSpPr>
        <p:spPr>
          <a:xfrm>
            <a:off x="946808" y="2412994"/>
            <a:ext cx="15217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Arabirim(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sınıflar için bir sözleşme tanımlar. </a:t>
            </a:r>
          </a:p>
        </p:txBody>
      </p:sp>
      <p:pic>
        <p:nvPicPr>
          <p:cNvPr id="1032" name="Picture 8" descr="iPhone 15 Pro'nun daha hızlı USB-C kablosu ortaya çıktı | DonanımHaber">
            <a:extLst>
              <a:ext uri="{FF2B5EF4-FFF2-40B4-BE49-F238E27FC236}">
                <a16:creationId xmlns:a16="http://schemas.microsoft.com/office/drawing/2014/main" id="{08F4CF45-AE16-F75E-5E84-4DC51C71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780" y="1695260"/>
            <a:ext cx="4594918" cy="258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3C93740-1934-4E2A-A78F-2B72D200D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38" y="3962157"/>
            <a:ext cx="5245889" cy="777031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EB000A9-D3B7-EDB0-5EF4-E93CA64AD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455" y="3962157"/>
            <a:ext cx="4056205" cy="353710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84A702F-1B0B-C360-B7F9-BB41B8ED8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5409" y="3975214"/>
            <a:ext cx="4901585" cy="770940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8C81F2DA-2F92-C78F-DDDF-45DCCBD68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467" y="7977897"/>
            <a:ext cx="8468682" cy="472823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2A668822-9761-E611-C885-B2DF326DC04D}"/>
              </a:ext>
            </a:extLst>
          </p:cNvPr>
          <p:cNvCxnSpPr>
            <a:cxnSpLocks/>
          </p:cNvCxnSpPr>
          <p:nvPr/>
        </p:nvCxnSpPr>
        <p:spPr>
          <a:xfrm>
            <a:off x="4596278" y="4279901"/>
            <a:ext cx="6329824" cy="4883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3B8ADB3C-BDFF-83E9-3A69-6378678586B0}"/>
              </a:ext>
            </a:extLst>
          </p:cNvPr>
          <p:cNvCxnSpPr/>
          <p:nvPr/>
        </p:nvCxnSpPr>
        <p:spPr>
          <a:xfrm>
            <a:off x="6376027" y="4105072"/>
            <a:ext cx="252197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934CC21E-8938-D252-3706-4178E90C04BE}"/>
              </a:ext>
            </a:extLst>
          </p:cNvPr>
          <p:cNvCxnSpPr>
            <a:cxnSpLocks/>
          </p:cNvCxnSpPr>
          <p:nvPr/>
        </p:nvCxnSpPr>
        <p:spPr>
          <a:xfrm flipH="1">
            <a:off x="12954205" y="4105072"/>
            <a:ext cx="25333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0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3D-29CD-F911-9489-5928433AA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B0E1D424-F95A-D1FF-0E0F-1BFBFBF6EFE0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E6E32D24-3C41-D5A9-6CDD-D20210B4CB6F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0CC56727-3F2B-6B41-E966-1CC63427FE39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1A8F7E70-5E7E-1CA7-A18C-86B0ED28D558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EDB554D5-C20A-2C4E-FC72-F58E0EB12868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ECFE11B5-9628-E2DF-E1EB-CAFC6A6C81A4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14C44624-763C-9A6F-1107-572EC14F08BB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E173E83D-B2D2-DE55-8473-6767DE3434C1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767E713D-F62F-8E19-E5E9-5B312D9B72E7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C9F973D9-A1D8-8574-A5D2-09CDDC553C48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BCB5AC37-1807-21F1-BA9B-3E00D566D1B2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150B298A-6240-FD0E-D9AA-9B46206711EF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54C8566F-2114-E287-5991-93930F8CA709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37DA27B5-A490-71C2-4D22-035CAB1D7D1C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55A8966C-4C2B-81EC-D084-A631E364124C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6532EF00-B6BA-6E08-D012-530881D8E578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4215EAAA-FE37-0E65-BDD1-F8E19D94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Abstract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(Soyut) Sınıflar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FB83B710-2089-D5B9-61E8-E7CBE29ACC15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5F2843D3-2C62-C1E4-AFE8-C69FE7189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FEACDC80-97B7-07E1-3880-B020CF3D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BA24AD-3581-6172-70AC-F7FEB755E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73C299C7-881B-767B-B1A5-42E2EC0C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99519577-A2D8-5F9C-CD51-AE9FBC421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F14D4BF6-089D-8F86-4339-449F24CB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70DC263-B956-5971-C321-3B1B9A2D1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79CA7F9-AC4E-3909-9886-0669F5E60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EE9C70D-07C7-691F-3173-E7381AA35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AE06C1C-6F88-37D0-4532-53C60DB0A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5B5A63E-7185-3685-4511-FEA6175AAC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390585D9-7120-859B-1599-F5F24A9B5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2FCCA477-F6BE-374C-CC6E-DECB8C6E02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6F302DD-62C1-C2C2-ADE6-316717B20A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3B06C430-CD51-4BE6-DDF4-503353745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2F81CA0-B695-9E8F-3583-6994819C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9F091B5D-A45F-F922-14BE-119C5EAB0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EA638006-983E-E553-4D1E-341341906ACA}"/>
              </a:ext>
            </a:extLst>
          </p:cNvPr>
          <p:cNvSpPr/>
          <p:nvPr/>
        </p:nvSpPr>
        <p:spPr>
          <a:xfrm>
            <a:off x="1130137" y="1850195"/>
            <a:ext cx="224886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Bazı metotların ve özelliklerin yazılmadığı ve gerçeklenmesinin türeyen sınıflara bırakıldığı temel(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sınıflardır.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F607966-2941-28E7-91BA-7043A527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77" y="4449450"/>
            <a:ext cx="10091465" cy="737938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4D4FD7D-26D2-95F3-78AC-C9D489ED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559" y="3973057"/>
            <a:ext cx="11510308" cy="33672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38237D7-0AB7-2822-F9F3-29C9E1E26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7009" y="8263222"/>
            <a:ext cx="11510308" cy="33672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9D86A2DC-754A-2043-3004-81A2C3D73F5B}"/>
              </a:ext>
            </a:extLst>
          </p:cNvPr>
          <p:cNvCxnSpPr/>
          <p:nvPr/>
        </p:nvCxnSpPr>
        <p:spPr>
          <a:xfrm flipV="1">
            <a:off x="11209542" y="6225702"/>
            <a:ext cx="1533692" cy="20375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297785C8-E0CF-DBAA-F0B4-114F76433343}"/>
              </a:ext>
            </a:extLst>
          </p:cNvPr>
          <p:cNvCxnSpPr>
            <a:cxnSpLocks/>
          </p:cNvCxnSpPr>
          <p:nvPr/>
        </p:nvCxnSpPr>
        <p:spPr>
          <a:xfrm>
            <a:off x="11209542" y="8263222"/>
            <a:ext cx="1533692" cy="198973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ağ Ayraç 53">
            <a:extLst>
              <a:ext uri="{FF2B5EF4-FFF2-40B4-BE49-F238E27FC236}">
                <a16:creationId xmlns:a16="http://schemas.microsoft.com/office/drawing/2014/main" id="{F018DEFC-84A0-273F-183D-AE1BDFA9955C}"/>
              </a:ext>
            </a:extLst>
          </p:cNvPr>
          <p:cNvSpPr/>
          <p:nvPr/>
        </p:nvSpPr>
        <p:spPr>
          <a:xfrm rot="5400000">
            <a:off x="8092546" y="10176005"/>
            <a:ext cx="521479" cy="1920523"/>
          </a:xfrm>
          <a:prstGeom prst="rightBrace">
            <a:avLst>
              <a:gd name="adj1" fmla="val 8333"/>
              <a:gd name="adj2" fmla="val 5101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5136EFBC-D9F7-3F85-82FA-2E9A6B54313D}"/>
              </a:ext>
            </a:extLst>
          </p:cNvPr>
          <p:cNvSpPr/>
          <p:nvPr/>
        </p:nvSpPr>
        <p:spPr>
          <a:xfrm>
            <a:off x="7254662" y="11183864"/>
            <a:ext cx="25863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tr-TR" sz="3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yapacak? </a:t>
            </a:r>
          </a:p>
        </p:txBody>
      </p:sp>
    </p:spTree>
    <p:extLst>
      <p:ext uri="{BB962C8B-B14F-4D97-AF65-F5344CB8AC3E}">
        <p14:creationId xmlns:p14="http://schemas.microsoft.com/office/powerpoint/2010/main" val="242637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2F9A-2C2A-2D21-8F7E-E4475E57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681E0BDA-D96D-59AE-E632-C6175F2BA7CA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11FF6A-8321-5E2C-A4AD-4D702784B9D5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A8BBD3E8-57D5-63B8-9298-19379560D758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05DC29AB-0DCA-09D0-5A22-FD10DDA9E012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CA3C4A1E-22E9-E2D6-13AD-1BE0C6F3BB73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9AB9721C-8A7D-B0D5-AFAB-635444064F84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CB5DB2C6-1722-76C8-24CD-83F5BC3FC5FA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F68B01C7-066F-A232-D592-D710FD206AA5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D6D31D3A-27D5-CEAF-766F-D79A5230C7EC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1C5C994F-B17C-E3C0-9F00-D0BD18445F8F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9012D748-884A-4223-A040-410B02C0814A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EC839080-E959-BCAB-79A1-6D1E102463D9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E9C81ED3-880D-E660-1097-2427329F5094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C8B9E42A-AE7C-5A25-23D5-60CC98E8A5AA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244F7CD4-03B5-B48C-89A3-15ECAE5DE950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50D7A9CE-DD69-6359-DDF5-047825B90900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F634C143-02CB-0FE8-DA2D-AA6B558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Sealed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(Mühürlenmiş) Sınıflar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A8078A0D-5DE1-899D-5DD9-8B6DE37C2083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BED435C-3116-F770-F741-AA4AFF79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35D6ADB0-9E2A-CD9C-8FA2-21EE48DA0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345D7D73-258E-4BBE-7402-32D04C87F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BD5355E7-8092-0E97-11FF-12E1725C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EA6F53E8-800D-4604-EB4E-280C93D12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B62ABB2-6DE7-0EC7-1D38-627C46BEB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64C046A-B6F7-E355-208D-AFE22F760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707AFD8-3822-2F2E-27D5-21C96B2F80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2FF5DE2-6E35-5D64-E3C6-6CCB46DA8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FA1A5F6-FCBA-654A-E6D6-708145407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E927B4CA-D287-7C0D-270D-FB707883B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350D742E-9042-1DFE-D1FF-BA0AD108F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B279C19D-0398-2DF9-B1D7-34473A7B0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2DA9B2D-8A3A-1598-E8E2-7705869ED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FD27A9F9-BB3F-81B8-E3DA-DCADCC8DD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3B3EE4E-C9E4-BC98-6BC9-F9AF2771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CADFA89-80FF-E7BB-1D8B-43DF685929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4CD00267-710C-2ED4-C817-DA975747F3D7}"/>
              </a:ext>
            </a:extLst>
          </p:cNvPr>
          <p:cNvSpPr/>
          <p:nvPr/>
        </p:nvSpPr>
        <p:spPr>
          <a:xfrm>
            <a:off x="1130137" y="1850195"/>
            <a:ext cx="2248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Kalıtım ile temel alınması 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engellenmiş 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sınıflardır.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8A616BE-48E6-B87A-6B14-176BE059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80" y="3758981"/>
            <a:ext cx="8676687" cy="880915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3295F64-6E28-6D83-3E37-C752D00C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721" y="3758981"/>
            <a:ext cx="8040487" cy="18581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484DE5D7-CB2D-A22E-C106-729376FF21B7}"/>
              </a:ext>
            </a:extLst>
          </p:cNvPr>
          <p:cNvSpPr/>
          <p:nvPr/>
        </p:nvSpPr>
        <p:spPr>
          <a:xfrm>
            <a:off x="11144802" y="5847615"/>
            <a:ext cx="113849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8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SafariWebBrowser</a:t>
            </a:r>
            <a:r>
              <a:rPr lang="tr-TR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sınıfını miras alamazsınız..</a:t>
            </a:r>
          </a:p>
        </p:txBody>
      </p:sp>
    </p:spTree>
    <p:extLst>
      <p:ext uri="{BB962C8B-B14F-4D97-AF65-F5344CB8AC3E}">
        <p14:creationId xmlns:p14="http://schemas.microsoft.com/office/powerpoint/2010/main" val="8629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B16A5-68D2-A022-75A7-AFBD80E7D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D16A34AA-8AB5-EF18-1504-3EB2A911AE83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A9CB3FC4-74AE-AA61-477F-749C4F9353C6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A1CD0A58-FF83-3469-5F83-AA5ADEFF3410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2BAC3C65-ADD7-AC3E-2546-FAA0098D1E48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3EE563B4-6E72-D0E9-7B5A-A65C51F19C72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A98A7B78-2E04-562E-24CC-7AA9964F5A41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802DF8E7-CE3A-9109-69CF-61EDC53B071E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2572B796-AB4A-B11A-CF92-4B60AD3AAA63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F4825845-79BA-FF51-3BDA-864782533876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4C81A88C-9690-D823-6B67-B55DD0A8DBFC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AF754DFC-6DA6-D424-334E-D708D01651E4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04DD0CE7-5E6B-D4EE-BB7C-391745DB7768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9A344A0D-2B13-5963-BC29-B8841532AE4A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7A84F13E-F7FD-E39D-F9DE-ABFAE182907D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FB7AED03-501E-517E-0A40-3EE75B44C9D5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AB781F88-31AA-2908-2967-EA42235D83F7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66CADB19-5356-DF00-78A5-CC042443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Static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Sınıflar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360C3347-D5BB-1A1C-5C2C-8D665F135502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77236F6-B05C-24A0-1C0A-71F1EC46E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FF974F-4CB1-A3FD-97F8-B1385F1B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3255464-281D-454C-E4B3-96A0CE08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787FA63-CFFF-0E75-F53B-077AAC67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0F91905A-EEA4-61B3-C422-37BB2FDB5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38FE06A-9241-5EA8-F615-92604E42F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566C06C-FD21-DC25-97BE-6DEA85EEC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D90670B2-FECB-2385-22DE-5322929E7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490B60A-2BB4-F5FD-69F2-5C196D975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CDBB9566-EDC9-2DBB-24F3-22A0B4D22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C3AE76B-EEE4-F57B-4D8D-7AD996D5E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F45AACC7-CF16-96BC-9856-930B7381B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DC86658A-5802-3316-3053-26FD793EA7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F2A5759-F5D9-C073-0F8B-B441D10D8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20F47852-6114-FBC0-D493-96FBC5100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60DB8294-17F8-14E8-396A-489B2FEB1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A8A2E411-FE8D-3034-3BCB-707F71614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19C9513B-24FC-C39B-D937-EE2742A674A2}"/>
              </a:ext>
            </a:extLst>
          </p:cNvPr>
          <p:cNvSpPr/>
          <p:nvPr/>
        </p:nvSpPr>
        <p:spPr>
          <a:xfrm>
            <a:off x="1130137" y="1850195"/>
            <a:ext cx="2248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 nesne örneği oluşturulamayan sınıflardır. 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030DBB9-A0FB-E2A3-0E75-800631C4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682" y="5944697"/>
            <a:ext cx="14787490" cy="70960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0633F42-164E-8511-6170-3525ED421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97" y="3112767"/>
            <a:ext cx="11877087" cy="222329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9F56191-2093-E7F8-5625-23BA81F0954B}"/>
              </a:ext>
            </a:extLst>
          </p:cNvPr>
          <p:cNvSpPr/>
          <p:nvPr/>
        </p:nvSpPr>
        <p:spPr>
          <a:xfrm>
            <a:off x="1662642" y="7659135"/>
            <a:ext cx="679790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</a:t>
            </a:r>
            <a:r>
              <a:rPr lang="tr-TR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sınıflar üzerinde </a:t>
            </a:r>
            <a:r>
              <a:rPr lang="tr-TR" sz="5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tr-TR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anahtar kelimesi kullanılamaz.</a:t>
            </a:r>
            <a:endParaRPr lang="tr-T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7471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EA17E-2905-BD46-5C66-089BFEFD8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0AFA81B9-6154-177C-F66B-B07920EE8958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391589D8-046B-1235-D0B0-A8FF3D82CE17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DAA0D16E-6A31-E624-3FC1-E394793FB27B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5F69A75C-A239-3995-C598-0A80D4B93D42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7DB12EB9-4245-9B86-EDFF-F448DB6D81A8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435AF89D-47F2-5FE3-E5BE-E6D668A6B245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AD789F49-B6A6-82A7-4FDB-80677FEE3CF8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0E26A6ED-DD7A-E1B2-0844-2316FF69EB54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E663C997-F290-FF9A-D185-FD7469EC95B4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F211CA45-3E5B-9CF7-B869-76D8AADF4C75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4D1DCE3C-83CC-8EC5-0F85-0B88C2E28C90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8D294C9B-3926-B948-7A6E-38400A6458AB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6418464A-4628-00D0-52E2-A7C91F7385E4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189C21EB-8997-7B4D-E952-A2FD25AD9676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C28805E9-DFDA-6ADF-6A1B-9ACAE4CAF325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D0A57774-532C-68BE-96A2-A0C487A4DA33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DA854EE6-F2D8-A449-7D74-48296B24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Static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Sınıfların Yapıcıları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6E88A676-C411-6C68-D4FB-524E2645167E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D221FDA-3776-5C4A-7410-D684F9CE4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0900E8FE-6290-CE21-D800-61C8091DA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FC698E90-D1E5-62B9-3433-3F24B312B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5ED5070-BA81-E62D-30F5-5EB348B05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37500AEA-6E5E-CFA9-2CC7-F1BBDAFAA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8083DA0-C88C-D701-B9F7-D064D13F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14BD7DF-7CEF-2498-29DF-04321A31A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E43A3A47-F9A8-DF67-DD23-9F8C830C4C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7D8C22E-F9C0-6FD6-5B5D-659DD1EB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1A087E4-36BF-5017-5B37-B421A32F0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858550C0-9842-77BE-2CD9-8BF0EE952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F9110D2D-1F94-0301-EF91-B4ACC2842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100EC319-6BD5-E26F-2A20-9BB39B94EE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1A1B8A03-6805-C143-134D-DE256FF6F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7CC33403-8A79-A057-1614-F80223A8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C86DBCE1-0957-164F-9C1C-71C683B8E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F7DD3F4B-C268-08CD-4EA4-B1FE73C0F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7430F43B-7C5C-9A66-085E-30D864FDB4CE}"/>
              </a:ext>
            </a:extLst>
          </p:cNvPr>
          <p:cNvSpPr/>
          <p:nvPr/>
        </p:nvSpPr>
        <p:spPr>
          <a:xfrm>
            <a:off x="1130137" y="1850195"/>
            <a:ext cx="224886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 oluşturucular sınıf üzerinden bir metot çağrıldığında otomatik olarak yalnızca bir 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 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çağrılır.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45A845-3E69-663C-B397-FD744E2D2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07" y="4171165"/>
            <a:ext cx="7363972" cy="42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0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6350" y="1"/>
            <a:ext cx="17763332" cy="4202172"/>
          </a:xfrm>
          <a:custGeom>
            <a:avLst/>
            <a:gdLst>
              <a:gd name="T0" fmla="*/ 0 w 14216"/>
              <a:gd name="T1" fmla="*/ 0 h 3363"/>
              <a:gd name="T2" fmla="*/ 0 w 14216"/>
              <a:gd name="T3" fmla="*/ 2756 h 3363"/>
              <a:gd name="T4" fmla="*/ 92 w 14216"/>
              <a:gd name="T5" fmla="*/ 2804 h 3363"/>
              <a:gd name="T6" fmla="*/ 210 w 14216"/>
              <a:gd name="T7" fmla="*/ 2856 h 3363"/>
              <a:gd name="T8" fmla="*/ 372 w 14216"/>
              <a:gd name="T9" fmla="*/ 2920 h 3363"/>
              <a:gd name="T10" fmla="*/ 582 w 14216"/>
              <a:gd name="T11" fmla="*/ 2994 h 3363"/>
              <a:gd name="T12" fmla="*/ 839 w 14216"/>
              <a:gd name="T13" fmla="*/ 3071 h 3363"/>
              <a:gd name="T14" fmla="*/ 1143 w 14216"/>
              <a:gd name="T15" fmla="*/ 3147 h 3363"/>
              <a:gd name="T16" fmla="*/ 1495 w 14216"/>
              <a:gd name="T17" fmla="*/ 3219 h 3363"/>
              <a:gd name="T18" fmla="*/ 1788 w 14216"/>
              <a:gd name="T19" fmla="*/ 3267 h 3363"/>
              <a:gd name="T20" fmla="*/ 2000 w 14216"/>
              <a:gd name="T21" fmla="*/ 3295 h 3363"/>
              <a:gd name="T22" fmla="*/ 2224 w 14216"/>
              <a:gd name="T23" fmla="*/ 3319 h 3363"/>
              <a:gd name="T24" fmla="*/ 2460 w 14216"/>
              <a:gd name="T25" fmla="*/ 3337 h 3363"/>
              <a:gd name="T26" fmla="*/ 2706 w 14216"/>
              <a:gd name="T27" fmla="*/ 3351 h 3363"/>
              <a:gd name="T28" fmla="*/ 2965 w 14216"/>
              <a:gd name="T29" fmla="*/ 3361 h 3363"/>
              <a:gd name="T30" fmla="*/ 3237 w 14216"/>
              <a:gd name="T31" fmla="*/ 3363 h 3363"/>
              <a:gd name="T32" fmla="*/ 3521 w 14216"/>
              <a:gd name="T33" fmla="*/ 3359 h 3363"/>
              <a:gd name="T34" fmla="*/ 3815 w 14216"/>
              <a:gd name="T35" fmla="*/ 3347 h 3363"/>
              <a:gd name="T36" fmla="*/ 4123 w 14216"/>
              <a:gd name="T37" fmla="*/ 3329 h 3363"/>
              <a:gd name="T38" fmla="*/ 4442 w 14216"/>
              <a:gd name="T39" fmla="*/ 3301 h 3363"/>
              <a:gd name="T40" fmla="*/ 4774 w 14216"/>
              <a:gd name="T41" fmla="*/ 3265 h 3363"/>
              <a:gd name="T42" fmla="*/ 5118 w 14216"/>
              <a:gd name="T43" fmla="*/ 3217 h 3363"/>
              <a:gd name="T44" fmla="*/ 5473 w 14216"/>
              <a:gd name="T45" fmla="*/ 3161 h 3363"/>
              <a:gd name="T46" fmla="*/ 5841 w 14216"/>
              <a:gd name="T47" fmla="*/ 3095 h 3363"/>
              <a:gd name="T48" fmla="*/ 6029 w 14216"/>
              <a:gd name="T49" fmla="*/ 3058 h 3363"/>
              <a:gd name="T50" fmla="*/ 6417 w 14216"/>
              <a:gd name="T51" fmla="*/ 2940 h 3363"/>
              <a:gd name="T52" fmla="*/ 6784 w 14216"/>
              <a:gd name="T53" fmla="*/ 2820 h 3363"/>
              <a:gd name="T54" fmla="*/ 7134 w 14216"/>
              <a:gd name="T55" fmla="*/ 2700 h 3363"/>
              <a:gd name="T56" fmla="*/ 7464 w 14216"/>
              <a:gd name="T57" fmla="*/ 2582 h 3363"/>
              <a:gd name="T58" fmla="*/ 7777 w 14216"/>
              <a:gd name="T59" fmla="*/ 2462 h 3363"/>
              <a:gd name="T60" fmla="*/ 8075 w 14216"/>
              <a:gd name="T61" fmla="*/ 2342 h 3363"/>
              <a:gd name="T62" fmla="*/ 8359 w 14216"/>
              <a:gd name="T63" fmla="*/ 2222 h 3363"/>
              <a:gd name="T64" fmla="*/ 8888 w 14216"/>
              <a:gd name="T65" fmla="*/ 1984 h 3363"/>
              <a:gd name="T66" fmla="*/ 9372 w 14216"/>
              <a:gd name="T67" fmla="*/ 1751 h 3363"/>
              <a:gd name="T68" fmla="*/ 9824 w 14216"/>
              <a:gd name="T69" fmla="*/ 1525 h 3363"/>
              <a:gd name="T70" fmla="*/ 10457 w 14216"/>
              <a:gd name="T71" fmla="*/ 1197 h 3363"/>
              <a:gd name="T72" fmla="*/ 10863 w 14216"/>
              <a:gd name="T73" fmla="*/ 993 h 3363"/>
              <a:gd name="T74" fmla="*/ 11268 w 14216"/>
              <a:gd name="T75" fmla="*/ 799 h 3363"/>
              <a:gd name="T76" fmla="*/ 11578 w 14216"/>
              <a:gd name="T77" fmla="*/ 663 h 3363"/>
              <a:gd name="T78" fmla="*/ 11790 w 14216"/>
              <a:gd name="T79" fmla="*/ 578 h 3363"/>
              <a:gd name="T80" fmla="*/ 12006 w 14216"/>
              <a:gd name="T81" fmla="*/ 498 h 3363"/>
              <a:gd name="T82" fmla="*/ 12228 w 14216"/>
              <a:gd name="T83" fmla="*/ 420 h 3363"/>
              <a:gd name="T84" fmla="*/ 12457 w 14216"/>
              <a:gd name="T85" fmla="*/ 346 h 3363"/>
              <a:gd name="T86" fmla="*/ 12697 w 14216"/>
              <a:gd name="T87" fmla="*/ 278 h 3363"/>
              <a:gd name="T88" fmla="*/ 12945 w 14216"/>
              <a:gd name="T89" fmla="*/ 216 h 3363"/>
              <a:gd name="T90" fmla="*/ 13205 w 14216"/>
              <a:gd name="T91" fmla="*/ 158 h 3363"/>
              <a:gd name="T92" fmla="*/ 13477 w 14216"/>
              <a:gd name="T93" fmla="*/ 106 h 3363"/>
              <a:gd name="T94" fmla="*/ 13760 w 14216"/>
              <a:gd name="T95" fmla="*/ 58 h 3363"/>
              <a:gd name="T96" fmla="*/ 14060 w 14216"/>
              <a:gd name="T97" fmla="*/ 18 h 3363"/>
              <a:gd name="T98" fmla="*/ 14216 w 14216"/>
              <a:gd name="T99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216" h="3363">
                <a:moveTo>
                  <a:pt x="14216" y="0"/>
                </a:moveTo>
                <a:lnTo>
                  <a:pt x="0" y="0"/>
                </a:lnTo>
                <a:lnTo>
                  <a:pt x="0" y="2756"/>
                </a:lnTo>
                <a:lnTo>
                  <a:pt x="0" y="2756"/>
                </a:lnTo>
                <a:lnTo>
                  <a:pt x="24" y="2768"/>
                </a:lnTo>
                <a:lnTo>
                  <a:pt x="92" y="2804"/>
                </a:lnTo>
                <a:lnTo>
                  <a:pt x="146" y="2828"/>
                </a:lnTo>
                <a:lnTo>
                  <a:pt x="210" y="2856"/>
                </a:lnTo>
                <a:lnTo>
                  <a:pt x="284" y="2886"/>
                </a:lnTo>
                <a:lnTo>
                  <a:pt x="372" y="2920"/>
                </a:lnTo>
                <a:lnTo>
                  <a:pt x="472" y="2956"/>
                </a:lnTo>
                <a:lnTo>
                  <a:pt x="582" y="2994"/>
                </a:lnTo>
                <a:lnTo>
                  <a:pt x="705" y="3032"/>
                </a:lnTo>
                <a:lnTo>
                  <a:pt x="839" y="3071"/>
                </a:lnTo>
                <a:lnTo>
                  <a:pt x="985" y="3109"/>
                </a:lnTo>
                <a:lnTo>
                  <a:pt x="1143" y="3147"/>
                </a:lnTo>
                <a:lnTo>
                  <a:pt x="1313" y="3185"/>
                </a:lnTo>
                <a:lnTo>
                  <a:pt x="1495" y="3219"/>
                </a:lnTo>
                <a:lnTo>
                  <a:pt x="1689" y="3251"/>
                </a:lnTo>
                <a:lnTo>
                  <a:pt x="1788" y="3267"/>
                </a:lnTo>
                <a:lnTo>
                  <a:pt x="1894" y="3281"/>
                </a:lnTo>
                <a:lnTo>
                  <a:pt x="2000" y="3295"/>
                </a:lnTo>
                <a:lnTo>
                  <a:pt x="2110" y="3307"/>
                </a:lnTo>
                <a:lnTo>
                  <a:pt x="2224" y="3319"/>
                </a:lnTo>
                <a:lnTo>
                  <a:pt x="2340" y="3329"/>
                </a:lnTo>
                <a:lnTo>
                  <a:pt x="2460" y="3337"/>
                </a:lnTo>
                <a:lnTo>
                  <a:pt x="2582" y="3345"/>
                </a:lnTo>
                <a:lnTo>
                  <a:pt x="2706" y="3351"/>
                </a:lnTo>
                <a:lnTo>
                  <a:pt x="2836" y="3357"/>
                </a:lnTo>
                <a:lnTo>
                  <a:pt x="2965" y="3361"/>
                </a:lnTo>
                <a:lnTo>
                  <a:pt x="3099" y="3363"/>
                </a:lnTo>
                <a:lnTo>
                  <a:pt x="3237" y="3363"/>
                </a:lnTo>
                <a:lnTo>
                  <a:pt x="3377" y="3363"/>
                </a:lnTo>
                <a:lnTo>
                  <a:pt x="3521" y="3359"/>
                </a:lnTo>
                <a:lnTo>
                  <a:pt x="3667" y="3355"/>
                </a:lnTo>
                <a:lnTo>
                  <a:pt x="3815" y="3347"/>
                </a:lnTo>
                <a:lnTo>
                  <a:pt x="3969" y="3339"/>
                </a:lnTo>
                <a:lnTo>
                  <a:pt x="4123" y="3329"/>
                </a:lnTo>
                <a:lnTo>
                  <a:pt x="4280" y="3315"/>
                </a:lnTo>
                <a:lnTo>
                  <a:pt x="4442" y="3301"/>
                </a:lnTo>
                <a:lnTo>
                  <a:pt x="4606" y="3283"/>
                </a:lnTo>
                <a:lnTo>
                  <a:pt x="4774" y="3265"/>
                </a:lnTo>
                <a:lnTo>
                  <a:pt x="4944" y="3243"/>
                </a:lnTo>
                <a:lnTo>
                  <a:pt x="5118" y="3217"/>
                </a:lnTo>
                <a:lnTo>
                  <a:pt x="5294" y="3191"/>
                </a:lnTo>
                <a:lnTo>
                  <a:pt x="5473" y="3161"/>
                </a:lnTo>
                <a:lnTo>
                  <a:pt x="5655" y="3129"/>
                </a:lnTo>
                <a:lnTo>
                  <a:pt x="5841" y="3095"/>
                </a:lnTo>
                <a:lnTo>
                  <a:pt x="6029" y="3058"/>
                </a:lnTo>
                <a:lnTo>
                  <a:pt x="6029" y="3058"/>
                </a:lnTo>
                <a:lnTo>
                  <a:pt x="6227" y="2998"/>
                </a:lnTo>
                <a:lnTo>
                  <a:pt x="6417" y="2940"/>
                </a:lnTo>
                <a:lnTo>
                  <a:pt x="6604" y="2880"/>
                </a:lnTo>
                <a:lnTo>
                  <a:pt x="6784" y="2820"/>
                </a:lnTo>
                <a:lnTo>
                  <a:pt x="6962" y="2760"/>
                </a:lnTo>
                <a:lnTo>
                  <a:pt x="7134" y="2700"/>
                </a:lnTo>
                <a:lnTo>
                  <a:pt x="7302" y="2642"/>
                </a:lnTo>
                <a:lnTo>
                  <a:pt x="7464" y="2582"/>
                </a:lnTo>
                <a:lnTo>
                  <a:pt x="7624" y="2522"/>
                </a:lnTo>
                <a:lnTo>
                  <a:pt x="7777" y="2462"/>
                </a:lnTo>
                <a:lnTo>
                  <a:pt x="7929" y="2402"/>
                </a:lnTo>
                <a:lnTo>
                  <a:pt x="8075" y="2342"/>
                </a:lnTo>
                <a:lnTo>
                  <a:pt x="8219" y="2282"/>
                </a:lnTo>
                <a:lnTo>
                  <a:pt x="8359" y="2222"/>
                </a:lnTo>
                <a:lnTo>
                  <a:pt x="8631" y="2102"/>
                </a:lnTo>
                <a:lnTo>
                  <a:pt x="8888" y="1984"/>
                </a:lnTo>
                <a:lnTo>
                  <a:pt x="9136" y="1866"/>
                </a:lnTo>
                <a:lnTo>
                  <a:pt x="9372" y="1751"/>
                </a:lnTo>
                <a:lnTo>
                  <a:pt x="9602" y="1637"/>
                </a:lnTo>
                <a:lnTo>
                  <a:pt x="9824" y="1525"/>
                </a:lnTo>
                <a:lnTo>
                  <a:pt x="10040" y="1413"/>
                </a:lnTo>
                <a:lnTo>
                  <a:pt x="10457" y="1197"/>
                </a:lnTo>
                <a:lnTo>
                  <a:pt x="10661" y="1093"/>
                </a:lnTo>
                <a:lnTo>
                  <a:pt x="10863" y="993"/>
                </a:lnTo>
                <a:lnTo>
                  <a:pt x="11067" y="895"/>
                </a:lnTo>
                <a:lnTo>
                  <a:pt x="11268" y="799"/>
                </a:lnTo>
                <a:lnTo>
                  <a:pt x="11474" y="707"/>
                </a:lnTo>
                <a:lnTo>
                  <a:pt x="11578" y="663"/>
                </a:lnTo>
                <a:lnTo>
                  <a:pt x="11684" y="621"/>
                </a:lnTo>
                <a:lnTo>
                  <a:pt x="11790" y="578"/>
                </a:lnTo>
                <a:lnTo>
                  <a:pt x="11898" y="538"/>
                </a:lnTo>
                <a:lnTo>
                  <a:pt x="12006" y="498"/>
                </a:lnTo>
                <a:lnTo>
                  <a:pt x="12116" y="458"/>
                </a:lnTo>
                <a:lnTo>
                  <a:pt x="12228" y="420"/>
                </a:lnTo>
                <a:lnTo>
                  <a:pt x="12342" y="382"/>
                </a:lnTo>
                <a:lnTo>
                  <a:pt x="12457" y="346"/>
                </a:lnTo>
                <a:lnTo>
                  <a:pt x="12577" y="312"/>
                </a:lnTo>
                <a:lnTo>
                  <a:pt x="12697" y="278"/>
                </a:lnTo>
                <a:lnTo>
                  <a:pt x="12819" y="246"/>
                </a:lnTo>
                <a:lnTo>
                  <a:pt x="12945" y="216"/>
                </a:lnTo>
                <a:lnTo>
                  <a:pt x="13073" y="186"/>
                </a:lnTo>
                <a:lnTo>
                  <a:pt x="13205" y="158"/>
                </a:lnTo>
                <a:lnTo>
                  <a:pt x="13339" y="130"/>
                </a:lnTo>
                <a:lnTo>
                  <a:pt x="13477" y="106"/>
                </a:lnTo>
                <a:lnTo>
                  <a:pt x="13616" y="82"/>
                </a:lnTo>
                <a:lnTo>
                  <a:pt x="13760" y="58"/>
                </a:lnTo>
                <a:lnTo>
                  <a:pt x="13908" y="38"/>
                </a:lnTo>
                <a:lnTo>
                  <a:pt x="14060" y="18"/>
                </a:lnTo>
                <a:lnTo>
                  <a:pt x="14216" y="0"/>
                </a:lnTo>
                <a:lnTo>
                  <a:pt x="14216" y="0"/>
                </a:lnTo>
                <a:close/>
              </a:path>
            </a:pathLst>
          </a:custGeom>
          <a:solidFill>
            <a:srgbClr val="34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0" y="355600"/>
            <a:ext cx="24379238" cy="557053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596148" y="1785069"/>
            <a:ext cx="587375" cy="606425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621548" y="950044"/>
            <a:ext cx="187325" cy="895350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794461" y="430931"/>
            <a:ext cx="187325" cy="188753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061161" y="648419"/>
            <a:ext cx="187325" cy="2582863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346911" y="943694"/>
            <a:ext cx="184150" cy="2471738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631073" y="2210519"/>
            <a:ext cx="809625" cy="1258888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843923" y="1035769"/>
            <a:ext cx="1246188" cy="1409700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4179011" y="1038944"/>
            <a:ext cx="1211263" cy="1406525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5533148" y="1035769"/>
            <a:ext cx="1209675" cy="1409700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2802648" y="2653431"/>
            <a:ext cx="858838" cy="803275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3718636" y="2653431"/>
            <a:ext cx="688975" cy="803275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4359986" y="2653431"/>
            <a:ext cx="860425" cy="803275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5277561" y="2653431"/>
            <a:ext cx="744538" cy="803275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6085598" y="2653431"/>
            <a:ext cx="657225" cy="803275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6895223" y="2653431"/>
            <a:ext cx="900113" cy="803275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7960436" y="2397844"/>
            <a:ext cx="177800" cy="1058863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23133050" y="393700"/>
            <a:ext cx="228600" cy="231775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21042313" y="673100"/>
            <a:ext cx="231775" cy="231775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17495838" y="1874838"/>
            <a:ext cx="231775" cy="231775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2122150" y="4451350"/>
            <a:ext cx="230188" cy="228600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7845425" y="5611813"/>
            <a:ext cx="231775" cy="228600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6557963" y="5751513"/>
            <a:ext cx="230188" cy="228600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1652588" y="5462588"/>
            <a:ext cx="231775" cy="231775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4070350" y="1064191"/>
            <a:ext cx="20331113" cy="5637212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48284"/>
              </p:ext>
            </p:extLst>
          </p:nvPr>
        </p:nvGraphicFramePr>
        <p:xfrm>
          <a:off x="10915650" y="6463032"/>
          <a:ext cx="11197609" cy="2331640"/>
        </p:xfrm>
        <a:graphic>
          <a:graphicData uri="http://schemas.openxmlformats.org/drawingml/2006/table">
            <a:tbl>
              <a:tblPr/>
              <a:tblGrid>
                <a:gridCol w="11197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1640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8000" b="0" dirty="0" smtClean="0">
                          <a:solidFill>
                            <a:schemeClr val="tx1"/>
                          </a:solidFill>
                        </a:rPr>
                        <a:t>OOP</a:t>
                      </a:r>
                      <a:r>
                        <a:rPr lang="tr-TR" sz="8000" b="0" baseline="0" dirty="0" smtClean="0">
                          <a:solidFill>
                            <a:schemeClr val="tx1"/>
                          </a:solidFill>
                        </a:rPr>
                        <a:t> Temel Kavramları</a:t>
                      </a:r>
                      <a:endParaRPr lang="tr-TR" sz="8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8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3D2E3-AB2D-5EC4-DFEE-8D31EA3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CB51E5EC-D0CA-3AB5-1A24-AF03F022739D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BAA9111A-877E-1EEE-3758-EA07B6AE8573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444F9C0D-27DD-066E-725C-D8177B62F9E5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F33DC282-2326-DD05-5291-1C992CD46EEE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7D1B1440-B1CD-64EC-F9CF-F5A77C2DBAF1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0F28944A-8B07-1255-D2E9-7D58C49F0827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0AFF597C-35ED-10D6-02AB-46FDD98E7A22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F9C74A93-BEE0-0822-E6F9-1C64346973D9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B324315D-39D9-0654-406C-306B49BAEBE7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7BC6089C-ED64-0239-943E-BA3BA7CF73C1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DACE1F4E-C946-E96C-EF4F-488070395292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9147F28A-2639-56FD-5A8C-9F43CBA290F2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68507D24-609F-EB01-8EA2-50BC8963AFA0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1DD1FF92-0781-C892-815B-4D1F66C1F584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48FA98B0-8824-E401-0B8E-90990E52FD93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23A42611-DAC0-02BE-BB90-83B468BB674B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BB81A72A-0861-391E-BBCA-D95A2628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Generic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(Genel) Sınıflar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9B3AB96E-301F-B080-D734-A567885AE2AE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B4153807-D26B-D185-93CB-4C9DC494A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779F470B-32F7-3B18-D851-CECDAF2C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961F28A7-C1B8-966B-EBFA-28F0EB41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D4CB511-8A61-1D5D-AE70-C56872316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DCB489-D7FA-FB1A-6AF8-2A72B5682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B13C3E2-C2C7-549F-0861-8F82325FB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9589591-0EEC-3A0C-C76F-91273EF9E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9E15296-0A51-DECB-ADB3-1B9192099B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7DDA3D7-20F4-1167-849E-3B2EBF978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A286C2FB-FD9D-41D9-7C52-711DE7287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B4CAC66-4267-8EF1-35B5-5BC275135E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1E4DEDC0-71B7-97F1-6988-216001676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05DC0E85-D3D0-2F6B-6341-A0A26333E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98BAF2D7-F192-3FFA-9D2D-FF848D8AD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047DDE7D-3019-651D-7C8E-08F8F336D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DE5E37A0-D74C-5653-2816-14F90C600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621D4514-7E9D-0219-99AA-90972C86F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3722F604-E980-7E00-4EF7-B57588509C06}"/>
              </a:ext>
            </a:extLst>
          </p:cNvPr>
          <p:cNvSpPr/>
          <p:nvPr/>
        </p:nvSpPr>
        <p:spPr>
          <a:xfrm>
            <a:off x="1130137" y="1850195"/>
            <a:ext cx="224886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 kavram, sınıf veya metotları örneklenene kadar bir veya daha fazla türün belirtimini erteleyen sınıflar ve yöntemler tasarlamayı mümkün hale getirir.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3E92ADD-6587-39C8-A9F8-5F28E038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80" y="3986863"/>
            <a:ext cx="6586229" cy="835872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6289332-DD24-7C4C-4FBB-74323409F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337" y="4469071"/>
            <a:ext cx="9861153" cy="140634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B605B51-40BF-6E5C-5AF2-B32258944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8337" y="7995500"/>
            <a:ext cx="11820419" cy="1406345"/>
          </a:xfrm>
          <a:prstGeom prst="rect">
            <a:avLst/>
          </a:prstGeom>
        </p:spPr>
      </p:pic>
      <p:sp>
        <p:nvSpPr>
          <p:cNvPr id="46" name="Dikdörtgen 45">
            <a:extLst>
              <a:ext uri="{FF2B5EF4-FFF2-40B4-BE49-F238E27FC236}">
                <a16:creationId xmlns:a16="http://schemas.microsoft.com/office/drawing/2014/main" id="{AA53937A-0CBA-6A7D-134B-A781433E06EF}"/>
              </a:ext>
            </a:extLst>
          </p:cNvPr>
          <p:cNvSpPr/>
          <p:nvPr/>
        </p:nvSpPr>
        <p:spPr>
          <a:xfrm>
            <a:off x="11798337" y="3604521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</a:t>
            </a:r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tr-TR" sz="5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int</a:t>
            </a:r>
            <a:endParaRPr lang="tr-T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99BE0B1B-9908-3B2D-EC89-D49BEBA09F7B}"/>
              </a:ext>
            </a:extLst>
          </p:cNvPr>
          <p:cNvSpPr/>
          <p:nvPr/>
        </p:nvSpPr>
        <p:spPr>
          <a:xfrm>
            <a:off x="11798337" y="7184532"/>
            <a:ext cx="3100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</a:t>
            </a:r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tr-TR" sz="5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string</a:t>
            </a:r>
            <a:endParaRPr lang="tr-T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2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AF447-A901-9647-74BE-A99EE8D97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Resim 51">
            <a:extLst>
              <a:ext uri="{FF2B5EF4-FFF2-40B4-BE49-F238E27FC236}">
                <a16:creationId xmlns:a16="http://schemas.microsoft.com/office/drawing/2014/main" id="{3D344FD8-D5AA-5B91-05CD-0BE3D11D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77" y="3604520"/>
            <a:ext cx="15143300" cy="4145373"/>
          </a:xfrm>
          <a:prstGeom prst="rect">
            <a:avLst/>
          </a:prstGeom>
        </p:spPr>
      </p:pic>
      <p:sp>
        <p:nvSpPr>
          <p:cNvPr id="12" name="Freeform 30">
            <a:extLst>
              <a:ext uri="{FF2B5EF4-FFF2-40B4-BE49-F238E27FC236}">
                <a16:creationId xmlns:a16="http://schemas.microsoft.com/office/drawing/2014/main" id="{B24E914E-88B1-E135-0677-D9C1F8ADA183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D5E4369B-30A4-4528-578E-228E279B99CA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331254D1-720D-1111-0E60-86C6650F3314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8546ED04-2E62-0417-DC9E-D96BB2948DC4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AB0E8B49-5402-E38E-7EF3-D7149539C767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C895156D-1315-F1E9-30B8-429590721097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D4BDD71D-097A-49A4-73DD-5BE0F11D1110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2D62B6CE-5379-2861-244E-5AFCCF01F618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6CE3F067-AB61-C8B6-EFED-1AEDC1B9ECEB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D158E492-590E-57D0-02F6-C6A6985CEAE4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A2FB7B79-41BC-7CAF-4633-C2E442947E89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C215352F-ADB6-FBD2-AC31-BBA692933620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03AC6F7A-122F-5EA4-08B8-E4A332634C60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006B03E7-63BB-5827-ADFF-48040C0129BE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39D3F483-3B4E-51D7-544D-D269C001441C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93B53522-C5CE-7EE4-F451-8635F4657B2F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385A88C0-3C99-0A1D-DAD0-9725EC64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Generic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(Genel) Metotlar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C5387D71-AD6C-46A5-A7DD-669FF8ABE6C6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3B01813-C4BB-679E-B83E-8174DF7C7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90E7014B-DA4C-208A-684A-48CE010BD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43356B4-E8BF-6EAD-3D9D-5ECB56626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B41405F2-DC57-B087-AF26-10F3DD43C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1E1B1E4-E553-A28A-E7F2-64C7B24C0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8E44BB87-2C45-59E3-4B70-7977289FE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1C89396-9F1B-4CFB-B3FE-298EA77C6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6B59F7E-32D1-50F3-FFF1-9E65C510B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C9F8D7B-EEBF-FC2E-48A6-944939610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C2FF1A0-85B1-B825-18A8-CE909F244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12EAF3E-39CF-4056-9307-8D7A3E4D4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E5EEE168-20C9-182D-DB25-32955E0EF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7C5CF13A-9DF7-C3DD-259F-5566512DC2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35D1F7BE-DBDF-130D-9AD4-32504F7DDB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D262DAFD-96DA-AF73-80EA-FE94A101D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F157837-56E2-2164-44F3-BF6535CE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339CA1B4-526A-2B18-4457-03CDFAC1A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328105A4-E3C5-2264-F95B-D61A4228A1D9}"/>
              </a:ext>
            </a:extLst>
          </p:cNvPr>
          <p:cNvSpPr/>
          <p:nvPr/>
        </p:nvSpPr>
        <p:spPr>
          <a:xfrm>
            <a:off x="1130137" y="1850195"/>
            <a:ext cx="2248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Generic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olmayan sınıflarda bazı metotlar </a:t>
            </a:r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Generic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olarak tanımlanabilir.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B6ABF611-037B-8FD7-9D14-891F118D8E71}"/>
              </a:ext>
            </a:extLst>
          </p:cNvPr>
          <p:cNvSpPr/>
          <p:nvPr/>
        </p:nvSpPr>
        <p:spPr>
          <a:xfrm>
            <a:off x="10885384" y="8386337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 </a:t>
            </a:r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tr-TR" sz="5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int</a:t>
            </a:r>
            <a:endParaRPr lang="tr-T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299D279E-303C-D08F-2416-CE399599CF79}"/>
              </a:ext>
            </a:extLst>
          </p:cNvPr>
          <p:cNvSpPr/>
          <p:nvPr/>
        </p:nvSpPr>
        <p:spPr>
          <a:xfrm>
            <a:off x="7345711" y="8386337"/>
            <a:ext cx="309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 </a:t>
            </a:r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tr-TR" sz="5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char</a:t>
            </a:r>
            <a:endParaRPr lang="tr-T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Resim 49">
            <a:extLst>
              <a:ext uri="{FF2B5EF4-FFF2-40B4-BE49-F238E27FC236}">
                <a16:creationId xmlns:a16="http://schemas.microsoft.com/office/drawing/2014/main" id="{5AC7A312-0E2A-49B9-1051-E1E2F6A15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63" y="9752704"/>
            <a:ext cx="10847194" cy="12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99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31F5-5D62-DBFC-2D59-A5D6108B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AD427921-CDC1-6797-0CE2-FD18586BA945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22FC89C8-AD65-CA45-6993-2CBF73D78B71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D2AE0D6D-C3EC-EFFF-039B-3F279D8D905A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4C50A967-7E6B-AE12-11A0-2D1785AE9ECB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95C4C20A-4ED2-33D5-6DAF-1720940BA2AA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86B3A8D8-1B76-B5E2-6AB3-8568C3FB4D78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02B64F3E-1291-9677-273E-737ECE0795DB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F5F15F01-A1E5-2FD4-2337-01E08E6D30BA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A7631AE7-C8B9-B04C-0947-0BAA1045143A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1A68B4B1-57BF-9DA3-EF81-42627C02CFCF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5CC91E7D-B06F-C117-CAEB-3CC71C88E05D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3599B9B4-BEE2-C093-DDB8-4963AA996FF9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1E0BA185-DECF-E667-9EFA-E90D58C4EA35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E49EF7A4-D2DA-58E0-09A3-02093581E0A3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D2310B05-ADF2-531B-91F8-365676A44EB3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6E2CE0DF-1463-FBD8-20BE-039A5C16B49E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3D74E1BE-2DFE-530F-7C23-FE6F4559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Partial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Sınıflar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90990787-AABE-7533-8339-F207228DA5A2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013C0463-DFFB-1426-C88D-1D000B74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DF514882-C86A-8F0E-0ED4-35F548D6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3D25686B-80E3-CF4B-3566-4E80C350E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3B1B82E-A228-4C62-7F60-08A5514D7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0DE36CA-7972-166B-8CFF-B18B7F1B9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0E2E102F-C2BC-E9E8-F35A-C572B887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96AA9B3-5E6D-7856-7F4C-07AB14E6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FFB8C5D-4945-22BA-27EF-4A2344F1A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70185604-4A71-B7FD-1A09-38BCE5704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AAF8BEB6-5CEF-7C48-AAC9-9CA4818F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77435B1-313A-8BDA-C990-E09AD69752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6B948FE8-9E58-32A2-C6CC-F1870569B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E69F1CDD-DDD2-C07D-4F0E-AD7074FB4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1B98EE2-563C-99FC-FE7E-F4E2164BFB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A5A3C78-1A96-9A71-D304-79B3C3F3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E5681646-9AD0-442E-E03B-E0DABF5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ECC5ABAE-75A2-7D98-3B42-93207B243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F20F5A13-73CC-0CEF-512E-5CE54ACED9A5}"/>
              </a:ext>
            </a:extLst>
          </p:cNvPr>
          <p:cNvSpPr/>
          <p:nvPr/>
        </p:nvSpPr>
        <p:spPr>
          <a:xfrm>
            <a:off x="1130137" y="1850195"/>
            <a:ext cx="2248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Birden fazla kaynak dosyada bir sınıf yada metot tanımlamak için kullanılır.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0DDA0A-D94B-5DF6-C3B0-19645D044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347" y="4364049"/>
            <a:ext cx="8523290" cy="586748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A3FA9EC-9869-F4A1-2F6B-4733DEA90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951" y="4364049"/>
            <a:ext cx="8262471" cy="7921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A4C7721C-2C79-667F-AB79-630F6FF2CFB8}"/>
              </a:ext>
            </a:extLst>
          </p:cNvPr>
          <p:cNvSpPr/>
          <p:nvPr/>
        </p:nvSpPr>
        <p:spPr>
          <a:xfrm>
            <a:off x="1301407" y="3434836"/>
            <a:ext cx="277608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IEBrowser.cs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968029F-2D88-4485-1EC5-EE26499CB5A9}"/>
              </a:ext>
            </a:extLst>
          </p:cNvPr>
          <p:cNvSpPr/>
          <p:nvPr/>
        </p:nvSpPr>
        <p:spPr>
          <a:xfrm>
            <a:off x="14493347" y="3434836"/>
            <a:ext cx="3937168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IEBrowserPart2.cs</a:t>
            </a:r>
          </a:p>
        </p:txBody>
      </p:sp>
    </p:spTree>
    <p:extLst>
      <p:ext uri="{BB962C8B-B14F-4D97-AF65-F5344CB8AC3E}">
        <p14:creationId xmlns:p14="http://schemas.microsoft.com/office/powerpoint/2010/main" val="8577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3102C-5976-723B-FD3A-999F34C8C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7018E642-D984-C8A4-616E-C9B9E1802F58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1ACC3216-3BC7-86F4-E7E7-1CAAF6BA2A67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5CD692D0-2AC1-BACD-3857-915C22F0188E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C246FD41-58A5-18A6-6563-5D8383A3E757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2C1AFC91-96A4-C69F-260E-88E8CD17BBE7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FE99D8DB-EE34-6253-7DD8-ED93226FEAF6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A32E7A60-D6BB-58E1-21A1-9072295A3C2F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78533C0F-1D01-ACFB-04E0-EC5379800CBB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A414C5C3-0C4C-A714-E225-DB21CFCE8845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744FCFF3-5145-8C64-AAF8-C5B23CC8C99B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D7709253-ACB7-16E4-4F93-2E408177000A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CB2F5A54-849C-DFF4-7947-1216DABC890A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CB05CA85-6205-262E-7B93-4523575F9B7F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D12875EE-D55D-D070-6202-BA79D498642F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9AF4E68D-925A-FA61-731B-B265B23F69B5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8B780C21-B29D-A56B-959E-61F1E7867935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962DCC7A-CF06-89F0-3720-3BEB4F18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Partial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Metotlar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DEB7F168-964A-769F-0011-CA20F6EA3C57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559D4463-E0B4-B369-35F1-20DA2510D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843A64B1-A86C-72D8-AE45-746CCD63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235C189-0284-758E-2FAE-F0B09163D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4CDA5AC-F449-6E12-C4FC-C51F5AF70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3D3478D0-F5F8-8FAF-EFBA-C310F04CD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68E9021-2C37-DEB4-9595-966E7C2C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C2CA981-1A85-DC16-5383-19450482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F960B0-EB75-72B0-BF3C-85905EA66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6426CAAB-66A5-5FC2-E5BB-E02F83A68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2A75111-E202-96EF-E2CB-CD930AE5F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920C7FF-AD02-6C44-7E40-C0A1B5287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3CF82818-4D50-A14E-F40B-A59930639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DD47237C-7340-6B07-D6F2-02946043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ABAE1B98-F17A-7807-DDC0-3426F7B02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D5B1657F-30DB-7E11-8A9C-326F5BA76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B4B71BC7-AFE4-F4E7-6A70-CD7EC5C1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68B3145B-70C9-A18F-5437-C3540A678D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BB1BCA6F-F784-3CC0-5802-8167055DDD0A}"/>
              </a:ext>
            </a:extLst>
          </p:cNvPr>
          <p:cNvSpPr/>
          <p:nvPr/>
        </p:nvSpPr>
        <p:spPr>
          <a:xfrm>
            <a:off x="1130137" y="1850195"/>
            <a:ext cx="2248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Partial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bir sınıf için bazı metotlar farklı bir kaynak dosyada gerçeklenebilir.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B0DCA378-D806-2D78-92D5-C5D7A43A4E51}"/>
              </a:ext>
            </a:extLst>
          </p:cNvPr>
          <p:cNvSpPr/>
          <p:nvPr/>
        </p:nvSpPr>
        <p:spPr>
          <a:xfrm>
            <a:off x="1301407" y="3370918"/>
            <a:ext cx="1492588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City.cs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5CCA7956-1249-7F8B-29F7-0F73350A27DA}"/>
              </a:ext>
            </a:extLst>
          </p:cNvPr>
          <p:cNvSpPr/>
          <p:nvPr/>
        </p:nvSpPr>
        <p:spPr>
          <a:xfrm>
            <a:off x="14371987" y="3194362"/>
            <a:ext cx="2900794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CityPrinter</a:t>
            </a:r>
            <a:r>
              <a:rPr lang="tr-TR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.cs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00522B-7CF1-A81F-0F81-17895561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07" y="4323086"/>
            <a:ext cx="8108149" cy="68337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F748420-7F9E-1B4C-DDBC-6094B4A0E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1987" y="4078804"/>
            <a:ext cx="8577375" cy="3477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72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BC13-33C7-AA8F-6C96-49B33C30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00C7571B-6A63-EDD2-B310-71C8B86D4BC7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77C8AFE-E1B5-DABD-799A-DC173F043E5B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17CDA443-9422-BC49-1D8A-FDEB640414DA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767D023E-F729-31C5-4204-3962CEA53953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86E2E8BB-A97D-F229-3CFD-8F0E3D9C0EF9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25C1C260-26DB-7636-F817-B625FF9BDB13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E97FE902-2484-94D1-3F65-A6DFAF4BA711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EBC7F6A6-3C61-1B78-5450-C48EE4AC7255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950F9B1C-9806-A894-729E-8F46547E2A52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CB8FB993-9F03-57D5-6EB2-7F9BABF520FB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F5ABDA7A-C247-1ECA-034E-67DC48D98975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EA497DC1-ECF4-3C58-E829-7E83694B2269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091A7A75-C9D8-414F-2290-B28F1EE0A59B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519A980A-916E-2DC4-B705-D18846FE3A47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9BF726A0-4538-A748-BC94-10E33C7436CD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F09EB77E-E33F-E4C6-B278-2142D01B5C4D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953F36B9-C69B-A6D8-0493-2FD7732F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Struct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(Yapılar) Tipler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FB9913C4-99BB-7A17-C734-D34753D50DBB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80AC0DA-487D-CE10-8763-3DE6F99DE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D0257E62-F48A-ADE8-E721-4A7AC80E6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F1A04F2-080D-683B-0DC1-AFA9F0783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3209F93-BF74-E335-0BEA-51359086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32B5C2A-A6A6-9F94-D65C-453B0C685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71378B18-1978-18AE-AD0B-8E07A4D4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1BB74422-C293-3DB7-89FA-ADA0A398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9C46514-B093-D502-B25D-E55C3B53B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BB927E3-F3E3-C2A0-F730-D4B6E648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41196052-0015-ECCD-4542-F4712C7F3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370E9122-BBE4-94F9-D4FC-EE78E219C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35925804-2F1F-C344-4B43-E9D83E504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5FAD455-46F2-F028-C9A6-D36721F4CB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26C328A2-74D1-5E92-283E-95EB920BA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2FD3C0B4-9F7C-7427-3559-62C148E3F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B685166-3A3C-A5D1-7F5F-DECFB9D9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F2412521-55C0-138F-A285-4BA16CF23A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78E8CFD0-A7CB-194B-4C91-6971D73244C7}"/>
              </a:ext>
            </a:extLst>
          </p:cNvPr>
          <p:cNvSpPr/>
          <p:nvPr/>
        </p:nvSpPr>
        <p:spPr>
          <a:xfrm>
            <a:off x="1130137" y="1850195"/>
            <a:ext cx="2248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</a:t>
            </a:r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(Değer Türü) şeklinde veri yapıları tanımlamak için kullanılır.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4FB323C-5758-7E12-5A92-91F6068B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84" y="3582555"/>
            <a:ext cx="6957910" cy="665094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C46717E-6E50-B70A-9570-200208D21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762" y="3428077"/>
            <a:ext cx="7196902" cy="6501070"/>
          </a:xfrm>
          <a:prstGeom prst="rect">
            <a:avLst/>
          </a:prstGeom>
        </p:spPr>
      </p:pic>
      <p:sp>
        <p:nvSpPr>
          <p:cNvPr id="46" name="Dikdörtgen 45">
            <a:extLst>
              <a:ext uri="{FF2B5EF4-FFF2-40B4-BE49-F238E27FC236}">
                <a16:creationId xmlns:a16="http://schemas.microsoft.com/office/drawing/2014/main" id="{A84868A1-F152-2309-0EDB-F62EE1E120FB}"/>
              </a:ext>
            </a:extLst>
          </p:cNvPr>
          <p:cNvSpPr/>
          <p:nvPr/>
        </p:nvSpPr>
        <p:spPr>
          <a:xfrm>
            <a:off x="15067928" y="10583699"/>
            <a:ext cx="5860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Readonly</a:t>
            </a:r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Properties</a:t>
            </a:r>
            <a:endParaRPr lang="tr-T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8433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4136-7DEF-08FF-1822-1652099C9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C097B72B-D416-C760-64CB-0E09D4E5C1D3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29188997-3D8D-EBB6-3272-9766D08EEBD4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C4A12689-DB8C-3289-3358-A2336A5AD856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013D4C32-FE18-5887-666A-0393349A8BF6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950B29DF-6EDD-6E2A-6E1A-DFB51EDDF8B1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01B9B27D-84E1-8A04-DD99-A0A68E46F7AB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94BF867A-6FD5-D21B-988B-29B04EDB12C5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5131B4AD-7D2E-5D84-FCA9-D3F72955EDDE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76BA8907-94B7-DE2E-786E-C357F0913379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57C7C5AC-44F2-C413-C565-8E4924189362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167C08E4-8BED-43ED-6E40-8BA528A8B54E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FEEC3993-4DA8-6F0E-B122-4E6CD5031259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CDBEF71E-3DB1-3453-89C0-DEFF3193F5A2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23549782-9DB6-5836-C41A-BD45B4A6E2DC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7DE29C24-C983-2B2F-9A2C-31C7C5294567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1918D1-CFFB-8733-70C1-296014452924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386D2980-EC6D-5697-8AB7-D6484C0E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Enum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(Numaralandırılmış) Tipler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DACC74E-8586-7501-4DC0-1F40007ADEEA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F1D8270-321C-C451-6FAC-9AC9FAA04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86E6D5E1-7F38-F191-D1A1-6A94367DB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9E0D1B1-9020-75F3-A182-245F6CB7D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3D2A8E3-8DFB-28D8-4D0E-70C5CA4BB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89E8509F-57CC-7DD5-378F-2929BB25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6C56D30-53FC-4898-9C8F-D8207225A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6938791-3B98-2F55-0CE4-F57D71755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F2BEEEE-5366-BB6F-D84D-25EBE0112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0AB4807-251F-CB08-36AC-660F0226C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A8BE114-9513-B289-DDA6-D4574F2EB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853C2D90-E8F3-756A-3F66-4957594180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1F8590BB-C9A4-78F1-9FE6-99EF9F15B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476DE08C-3889-49CC-B41E-66B14CF7D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DADE912C-D316-634B-4BB9-2B9CBBD0F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D1635E71-CE9E-E461-B581-BDDE24C73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7BE8723D-EDCD-B4EB-6146-04C055C6E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6A3DEF0-F2BB-AAD5-E1B9-E064A3D1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A1A83202-BC12-DF4B-50EE-DA94E9BD169F}"/>
              </a:ext>
            </a:extLst>
          </p:cNvPr>
          <p:cNvSpPr/>
          <p:nvPr/>
        </p:nvSpPr>
        <p:spPr>
          <a:xfrm>
            <a:off x="1130137" y="1850195"/>
            <a:ext cx="2248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Sayısal bir değere karşılık gelen isimlendirmeler tanımlamak için kullanılır.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A51A9B01-851A-8393-C4AF-C74567BF3EB7}"/>
              </a:ext>
            </a:extLst>
          </p:cNvPr>
          <p:cNvSpPr/>
          <p:nvPr/>
        </p:nvSpPr>
        <p:spPr>
          <a:xfrm>
            <a:off x="6804044" y="39883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D46056E-5844-8D3E-C549-A79BC94F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10" y="3673576"/>
            <a:ext cx="4236867" cy="34665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70A7DC3-37D8-0EF0-2113-0999B646F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62" y="3440113"/>
            <a:ext cx="6410860" cy="3913998"/>
          </a:xfrm>
          <a:prstGeom prst="rect">
            <a:avLst/>
          </a:prstGeom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3302706D-C7D5-852B-04FA-4BFEEDB24FD3}"/>
              </a:ext>
            </a:extLst>
          </p:cNvPr>
          <p:cNvCxnSpPr>
            <a:stCxn id="46" idx="1"/>
          </p:cNvCxnSpPr>
          <p:nvPr/>
        </p:nvCxnSpPr>
        <p:spPr>
          <a:xfrm flipH="1">
            <a:off x="4143983" y="4450005"/>
            <a:ext cx="2660061" cy="4616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kdörtgen 46">
            <a:extLst>
              <a:ext uri="{FF2B5EF4-FFF2-40B4-BE49-F238E27FC236}">
                <a16:creationId xmlns:a16="http://schemas.microsoft.com/office/drawing/2014/main" id="{C9F2D47A-82C4-862D-232E-FDEAF951D369}"/>
              </a:ext>
            </a:extLst>
          </p:cNvPr>
          <p:cNvSpPr/>
          <p:nvPr/>
        </p:nvSpPr>
        <p:spPr>
          <a:xfrm>
            <a:off x="6804044" y="49116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8BD89052-36D5-A632-8557-F586BC5BC707}"/>
              </a:ext>
            </a:extLst>
          </p:cNvPr>
          <p:cNvCxnSpPr>
            <a:cxnSpLocks/>
          </p:cNvCxnSpPr>
          <p:nvPr/>
        </p:nvCxnSpPr>
        <p:spPr>
          <a:xfrm flipH="1">
            <a:off x="4788780" y="5406839"/>
            <a:ext cx="2015264" cy="1379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kdörtgen 50">
            <a:extLst>
              <a:ext uri="{FF2B5EF4-FFF2-40B4-BE49-F238E27FC236}">
                <a16:creationId xmlns:a16="http://schemas.microsoft.com/office/drawing/2014/main" id="{9739C29A-6A9D-FAFF-E28C-0A2D1AADD756}"/>
              </a:ext>
            </a:extLst>
          </p:cNvPr>
          <p:cNvSpPr/>
          <p:nvPr/>
        </p:nvSpPr>
        <p:spPr>
          <a:xfrm>
            <a:off x="6781500" y="58120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6E0BB11E-926A-E8FC-2AF9-4CDE5A5B8925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910519" y="6273717"/>
            <a:ext cx="287098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2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13AB-595A-88A4-2620-42C6101C2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5D4F910F-0D1B-A125-8E72-6A3099504823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A94260C-539A-1249-A3EF-32B8139EA452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FE9FD174-3B2E-FCCA-C82E-230C389C77B6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504FFE17-9FE7-4230-F970-38A04917208B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C24ED86F-9A10-DE6F-B372-15849EF62230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F5202547-BA36-C1B1-E9E3-0F3566033DDC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4F05873A-9044-2F2C-7CB3-603A6A5B00FF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5D5A3FB8-2159-F2F2-619A-11B5FEDD0050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E8DDDA63-74EB-9538-5A5E-4EC6C25A52F7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1D7D68EE-5A3E-7257-DEE9-706D05DEF3CB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89D4CD13-5E43-1546-6B2E-B83615C97FD7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C4038ECA-0A3D-0A20-1768-687482CF494C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10324F7C-BAF2-21CB-DFBD-E53F9DAA2524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D3D6C0B4-13E6-A4DB-5052-DBE3EF4E104A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97E780F-19E7-0431-9200-23472EA3A659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510E1086-CAC4-EC90-4F38-6D9226B1D55A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7272810-239A-56A1-1ED1-70F0F17A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Flag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(Bayrak) </a:t>
            </a:r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Enum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Tipler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BCF8BDF5-3615-2AEA-B795-E2A67A42FDC7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5D9A874-2C95-00C6-A7AC-2EF7E282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AE5A9AA-33D7-966B-C03F-90069EA4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1A6CDB3-8BF7-C06E-6E2E-C9D19EBAB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55BE629-C9C4-CBF3-56E0-4278318AF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F4D9B20-2EDE-1610-A688-4DDF7CA98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FBCDDD1-1E85-9FC2-7E79-254A66D78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641C946-5668-A8C4-E4D1-EADE8F433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E95B465-BC37-2354-E881-AE633E518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559CA6E-6691-DE96-A283-14BC1FCD0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355CA1C-8298-FB43-0AAB-8F7E424A1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526855C-78D2-C92A-969D-524CA2E759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20E837E4-7E9F-CFE0-3C55-F8C92590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200807BF-FAA1-1C3D-FAF3-4837CC8D4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E14913F-D870-E201-A460-79C627FF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89C0E041-5112-9ADB-E89B-86784A279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C9A8A16-AB89-BC1C-C9E8-259978B90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C4312A43-BC49-6FE8-462A-C11E6C248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02BDDE39-E81E-6467-A708-6D6ACD6D075A}"/>
              </a:ext>
            </a:extLst>
          </p:cNvPr>
          <p:cNvSpPr/>
          <p:nvPr/>
        </p:nvSpPr>
        <p:spPr>
          <a:xfrm>
            <a:off x="1130137" y="1850195"/>
            <a:ext cx="224886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biri </a:t>
            </a:r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kombinlenebilen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bitsel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olarak benzersiz değerler tanımlamak için kullanılır.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4095E6A-561F-2D8E-8921-BC30CD1E8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80" y="3751337"/>
            <a:ext cx="14667213" cy="81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92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13AB-595A-88A4-2620-42C6101C2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5D4F910F-0D1B-A125-8E72-6A3099504823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A94260C-539A-1249-A3EF-32B8139EA452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FE9FD174-3B2E-FCCA-C82E-230C389C77B6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504FFE17-9FE7-4230-F970-38A04917208B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C24ED86F-9A10-DE6F-B372-15849EF62230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F5202547-BA36-C1B1-E9E3-0F3566033DDC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4F05873A-9044-2F2C-7CB3-603A6A5B00FF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5D5A3FB8-2159-F2F2-619A-11B5FEDD0050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E8DDDA63-74EB-9538-5A5E-4EC6C25A52F7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1D7D68EE-5A3E-7257-DEE9-706D05DEF3CB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89D4CD13-5E43-1546-6B2E-B83615C97FD7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C4038ECA-0A3D-0A20-1768-687482CF494C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10324F7C-BAF2-21CB-DFBD-E53F9DAA2524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D3D6C0B4-13E6-A4DB-5052-DBE3EF4E104A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97E780F-19E7-0431-9200-23472EA3A659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510E1086-CAC4-EC90-4F38-6D9226B1D55A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7272810-239A-56A1-1ED1-70F0F17A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Attribute</a:t>
            </a:r>
            <a:r>
              <a:rPr lang="tr-TR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Kavramı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BCF8BDF5-3615-2AEA-B795-E2A67A42FDC7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5D9A874-2C95-00C6-A7AC-2EF7E282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AE5A9AA-33D7-966B-C03F-90069EA4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1A6CDB3-8BF7-C06E-6E2E-C9D19EBAB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55BE629-C9C4-CBF3-56E0-4278318AF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F4D9B20-2EDE-1610-A688-4DDF7CA98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FBCDDD1-1E85-9FC2-7E79-254A66D78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641C946-5668-A8C4-E4D1-EADE8F433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E95B465-BC37-2354-E881-AE633E518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559CA6E-6691-DE96-A283-14BC1FCD0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355CA1C-8298-FB43-0AAB-8F7E424A1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526855C-78D2-C92A-969D-524CA2E759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20E837E4-7E9F-CFE0-3C55-F8C92590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200807BF-FAA1-1C3D-FAF3-4837CC8D4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E14913F-D870-E201-A460-79C627FF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89C0E041-5112-9ADB-E89B-86784A279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C9A8A16-AB89-BC1C-C9E8-259978B90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C4312A43-BC49-6FE8-462A-C11E6C248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02BDDE39-E81E-6467-A708-6D6ACD6D075A}"/>
              </a:ext>
            </a:extLst>
          </p:cNvPr>
          <p:cNvSpPr/>
          <p:nvPr/>
        </p:nvSpPr>
        <p:spPr>
          <a:xfrm>
            <a:off x="1130137" y="1850195"/>
            <a:ext cx="224886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Sınıflara ve metotlara bir üst bilgi eklemek ve çalışma zamanında davranışını buna göre düzenlemek için kullanılır.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02BDDE39-E81E-6467-A708-6D6ACD6D075A}"/>
              </a:ext>
            </a:extLst>
          </p:cNvPr>
          <p:cNvSpPr/>
          <p:nvPr/>
        </p:nvSpPr>
        <p:spPr>
          <a:xfrm>
            <a:off x="1118077" y="4974395"/>
            <a:ext cx="2248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ile verilen üst bilgi </a:t>
            </a:r>
            <a:r>
              <a:rPr lang="tr-TR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yöntemi ile çalışma zamanı okunabilir.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08" y="6604120"/>
            <a:ext cx="9282468" cy="373257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908" y="6415323"/>
            <a:ext cx="7531458" cy="5598813"/>
          </a:xfrm>
          <a:prstGeom prst="rect">
            <a:avLst/>
          </a:prstGeom>
        </p:spPr>
      </p:pic>
      <p:cxnSp>
        <p:nvCxnSpPr>
          <p:cNvPr id="6" name="Düz Ok Bağlayıcısı 5"/>
          <p:cNvCxnSpPr/>
          <p:nvPr/>
        </p:nvCxnSpPr>
        <p:spPr>
          <a:xfrm flipV="1">
            <a:off x="10164815" y="6604121"/>
            <a:ext cx="4903113" cy="188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/>
          <p:nvPr/>
        </p:nvCxnSpPr>
        <p:spPr>
          <a:xfrm flipV="1">
            <a:off x="10265305" y="8470408"/>
            <a:ext cx="5875843" cy="8387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5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13AB-595A-88A4-2620-42C6101C2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5D4F910F-0D1B-A125-8E72-6A3099504823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A94260C-539A-1249-A3EF-32B8139EA452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FE9FD174-3B2E-FCCA-C82E-230C389C77B6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504FFE17-9FE7-4230-F970-38A04917208B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C24ED86F-9A10-DE6F-B372-15849EF62230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F5202547-BA36-C1B1-E9E3-0F3566033DDC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4F05873A-9044-2F2C-7CB3-603A6A5B00FF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5D5A3FB8-2159-F2F2-619A-11B5FEDD0050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E8DDDA63-74EB-9538-5A5E-4EC6C25A52F7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1D7D68EE-5A3E-7257-DEE9-706D05DEF3CB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89D4CD13-5E43-1546-6B2E-B83615C97FD7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C4038ECA-0A3D-0A20-1768-687482CF494C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10324F7C-BAF2-21CB-DFBD-E53F9DAA2524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D3D6C0B4-13E6-A4DB-5052-DBE3EF4E104A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97E780F-19E7-0431-9200-23472EA3A659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510E1086-CAC4-EC90-4F38-6D9226B1D55A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7272810-239A-56A1-1ED1-70F0F17A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Reflection</a:t>
            </a:r>
            <a:r>
              <a:rPr lang="tr-TR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Kavramı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BCF8BDF5-3615-2AEA-B795-E2A67A42FDC7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5D9A874-2C95-00C6-A7AC-2EF7E282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AE5A9AA-33D7-966B-C03F-90069EA4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1A6CDB3-8BF7-C06E-6E2E-C9D19EBAB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55BE629-C9C4-CBF3-56E0-4278318AF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F4D9B20-2EDE-1610-A688-4DDF7CA98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FBCDDD1-1E85-9FC2-7E79-254A66D78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641C946-5668-A8C4-E4D1-EADE8F433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E95B465-BC37-2354-E881-AE633E518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559CA6E-6691-DE96-A283-14BC1FCD0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355CA1C-8298-FB43-0AAB-8F7E424A1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526855C-78D2-C92A-969D-524CA2E759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20E837E4-7E9F-CFE0-3C55-F8C92590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200807BF-FAA1-1C3D-FAF3-4837CC8D4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E14913F-D870-E201-A460-79C627FF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89C0E041-5112-9ADB-E89B-86784A279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C9A8A16-AB89-BC1C-C9E8-259978B90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C4312A43-BC49-6FE8-462A-C11E6C248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02BDDE39-E81E-6467-A708-6D6ACD6D075A}"/>
              </a:ext>
            </a:extLst>
          </p:cNvPr>
          <p:cNvSpPr/>
          <p:nvPr/>
        </p:nvSpPr>
        <p:spPr>
          <a:xfrm>
            <a:off x="1130137" y="1850195"/>
            <a:ext cx="224886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Sınıfın tanımlama 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bilgilerine, alanlarına, özelliklerine ve metotlarına  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çalışma zamanı 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ulaşmak için 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kullanılan bir yöntemdir. 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41" y="4294896"/>
            <a:ext cx="16525967" cy="70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6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4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5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7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8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0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5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7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 txBox="1">
            <a:spLocks/>
          </p:cNvSpPr>
          <p:nvPr/>
        </p:nvSpPr>
        <p:spPr>
          <a:xfrm>
            <a:off x="11880000" y="1800000"/>
            <a:ext cx="10515349" cy="1340290"/>
          </a:xfrm>
          <a:prstGeom prst="rect">
            <a:avLst/>
          </a:prstGeom>
        </p:spPr>
        <p:txBody>
          <a:bodyPr vert="horz" lIns="181161" tIns="90580" rIns="181161" bIns="90580" rtlCol="0" anchor="b">
            <a:noAutofit/>
          </a:bodyPr>
          <a:lstStyle>
            <a:lvl1pPr algn="l" defTabSz="18116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Sorular ve Sorunlar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 txBox="1">
            <a:spLocks/>
          </p:cNvSpPr>
          <p:nvPr/>
        </p:nvSpPr>
        <p:spPr>
          <a:xfrm>
            <a:off x="13163352" y="3140290"/>
            <a:ext cx="8130738" cy="2653778"/>
          </a:xfrm>
          <a:prstGeom prst="rect">
            <a:avLst/>
          </a:prstGeom>
        </p:spPr>
        <p:txBody>
          <a:bodyPr vert="horz" lIns="181161" tIns="90580" rIns="181161" bIns="90580" rtlCol="0" anchor="t">
            <a:normAutofit/>
          </a:bodyPr>
          <a:lstStyle>
            <a:lvl1pPr algn="l" defTabSz="18116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0" indent="-571500" algn="just">
              <a:lnSpc>
                <a:spcPct val="150000"/>
              </a:lnSpc>
              <a:buFontTx/>
              <a:buChar char="-"/>
            </a:pPr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destek@btkakademi.gov.tr</a:t>
            </a:r>
          </a:p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Alo 123</a:t>
            </a:r>
          </a:p>
        </p:txBody>
      </p:sp>
      <p:pic>
        <p:nvPicPr>
          <p:cNvPr id="1026" name="Picture 2" descr="Call center operators carrying communication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3" y="4422615"/>
            <a:ext cx="11820683" cy="85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9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9699811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OOP Nedir?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pic>
        <p:nvPicPr>
          <p:cNvPr id="1026" name="Picture 2" descr="Nesne yönelimli programlama (OOP) Nedir ?">
            <a:extLst>
              <a:ext uri="{FF2B5EF4-FFF2-40B4-BE49-F238E27FC236}">
                <a16:creationId xmlns:a16="http://schemas.microsoft.com/office/drawing/2014/main" id="{CDE44724-0E3B-7904-3588-634C8477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57" y="7482282"/>
            <a:ext cx="12969784" cy="555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AD1A83C3-F165-1995-A730-184849BC6718}"/>
              </a:ext>
            </a:extLst>
          </p:cNvPr>
          <p:cNvSpPr/>
          <p:nvPr/>
        </p:nvSpPr>
        <p:spPr>
          <a:xfrm>
            <a:off x="1464235" y="2484155"/>
            <a:ext cx="2114361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OOP, daha modüler, sürdürülebilir ve anlaşılır kodların oluşturulması için, </a:t>
            </a:r>
          </a:p>
          <a:p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yazılım tasarımını işlevler ve mantık yerine, veri veya nesneler etrafında düzenleyen bir programlama dili modelidir.</a:t>
            </a:r>
          </a:p>
        </p:txBody>
      </p:sp>
    </p:spTree>
    <p:extLst>
      <p:ext uri="{BB962C8B-B14F-4D97-AF65-F5344CB8AC3E}">
        <p14:creationId xmlns:p14="http://schemas.microsoft.com/office/powerpoint/2010/main" val="28008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DE01E-A5A8-122F-8658-653D592AE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DBCA08F5-27A4-252E-925C-FAED66A34CD6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575AD757-531A-1424-8766-E18A4DE37B56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33C8F79C-C113-1245-3FE9-E3E715B09782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B10BD759-1E50-1C78-0781-ADFE5CA5F5C5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5D05FF4D-A36A-3887-36D3-2D4E259EED73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C6B3DCFA-0DC7-0842-5D2F-5AF1F8C69B59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799B5F35-469C-66E7-2BC9-D621CD577DF4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4804E3E4-2226-F7E2-A14B-CACCBB495C65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8E216B8F-CBF4-44F7-ADCB-CFA3E1102779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40294B6D-CBCA-D121-9248-B9E94ED79F46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1C0C6815-8A30-169C-3E90-5F30717A3EA5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17FB3E47-198A-A868-4EEF-A77015A6F16D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B95C02B9-D7E5-5A6B-E767-F9E330481EA7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3FF907AC-E1F3-4BCB-D5F3-8A38099ED880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DFA748F3-4B59-4F4A-C52A-DF5EC1132AA5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A741844A-63E5-6ACA-F2E0-A8CB7927A1A5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5DA2A698-7878-3D75-5B6B-1F78EB8E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OOP Özellikleri Nelerdir?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BF3B485A-8C1F-4CC2-7572-D27ACD411A8B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E2D02CA-0765-4C35-701C-CD8DFCEE1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FA8541C-BC21-CF1C-0162-68755B3B2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A64567D1-23A4-7657-DD85-C17EB515B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B710B28F-DDCD-0495-9E73-0DDD239F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4CD60A5-EF43-ED4B-8DA4-94DDA08A5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1CF9295-48BD-0D74-2727-477C2F91E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FD10F45-F6A6-B479-3BBE-FC511D3FD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3C915108-8BB4-AE5D-7008-4DBBF17924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0727786-C0AC-6213-5228-450A88F7E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6A79FF6-BEDF-90E1-E5EE-C25874A71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982C2AC-8C18-C6CA-D6C3-9721E2009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0EDC14B9-9D8C-6BE6-3ABF-69CDA249A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B662849D-0A3F-2CE4-6DDE-CEA8930BD7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BCDF9E5-D3BE-3F23-F830-97EB63835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55D61D70-46A6-0C8E-5898-E1E4AD58A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CD5D66A1-EC9B-BFC2-0988-D39815B88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A130F53E-B8F4-90A4-5C1C-37F030CF9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pic>
        <p:nvPicPr>
          <p:cNvPr id="1026" name="Picture 2" descr="Nesne yönelimli programlama (OOP) Nedir ?">
            <a:extLst>
              <a:ext uri="{FF2B5EF4-FFF2-40B4-BE49-F238E27FC236}">
                <a16:creationId xmlns:a16="http://schemas.microsoft.com/office/drawing/2014/main" id="{24916040-7514-92E6-7681-17B03CD9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57" y="7482282"/>
            <a:ext cx="12969784" cy="555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28B92949-0A82-3360-BEAB-3852CCE6DDB1}"/>
              </a:ext>
            </a:extLst>
          </p:cNvPr>
          <p:cNvSpPr/>
          <p:nvPr/>
        </p:nvSpPr>
        <p:spPr>
          <a:xfrm>
            <a:off x="1464235" y="2484155"/>
            <a:ext cx="22271254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Nesne ve Sınıflardan oluşur.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İlişkili parçalardan meydana gelir.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Esnek ve genişletilebilir bir yapı sağlar.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Tekrar kullanılabilirdir, kod tekrarını önler.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Yönetimi ve bakımı kolaydır, kodlar düzen içerisindedir.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Ekip halinde çalışmalar için avantaj sağlar.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Günümüzde bir çok popüler dil tarafından kullanılır. (C#, Java,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Phyton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SOLID İlkeleri</a:t>
            </a:r>
          </a:p>
        </p:txBody>
      </p:sp>
    </p:spTree>
    <p:extLst>
      <p:ext uri="{BB962C8B-B14F-4D97-AF65-F5344CB8AC3E}">
        <p14:creationId xmlns:p14="http://schemas.microsoft.com/office/powerpoint/2010/main" val="145020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F890-ED1F-FAB1-58AD-F277E5F1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9BB74C2A-6AAC-9281-7977-25CA4DF346DD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1244EA7F-407C-B469-C8FF-66F880BB520A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5AF92134-B3C9-FD3C-0CEF-D7D662FC1927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5A4EF4CD-3CA2-49A0-4D83-EF8FB6D95D6F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648F778A-ADE1-0EA8-51D4-926097EAACF1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97837066-EB19-E506-DDEC-DC54C62C4010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CA9B0FE6-91C2-4BE1-0452-CB088BEBFA5C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1D2675BA-19DA-2854-F01D-0D856E5A5B1E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9A6C5858-0B35-2360-AB37-A2EA0DEB0234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921C2F61-CAF9-6C69-A48A-8BF36AEC953A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23873F11-3876-29D2-CDF9-9BA73CAA010D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6595A184-EA21-4CFD-B950-053BE089588D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E6713168-E02B-1E9A-21AE-6DA73B0AF900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E2E4210E-3590-0E66-1D2A-6AB8B1DCE3C2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1A42FCB6-0A08-ADA0-7FDD-E316F5D02F68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3DF129AC-FC85-5239-B7D3-CFA6D7EB5214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153DBF54-D11B-AE6A-4B26-4E26FD9B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Sınıf Kavramı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35805F2-2A5B-59F9-B71F-7F0F2647A807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6C330E3-5535-D867-DF65-01F99E640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9C442D24-0575-E623-CED2-8B07CA86B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4F42BA5-9392-D95E-A606-5F88C4008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B0174BC-D61F-A426-B188-AC39D633B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88E9764-A050-62EB-AA08-5745AC669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50FEB0B-720F-256D-45BD-B9700E3FF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D06F690-25FF-81AF-F767-56307AFB7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2885CFB-F67D-9504-F995-6860E0EE53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7254C7C4-D220-716B-98C0-5342470EE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AD9900C-013E-F5AF-D17F-9F2F4A6C2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0A1FA494-6264-131F-6D7D-45047155A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04AC2CB2-CB75-24D0-648E-C5CFDDD93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07DCBBB5-FC00-3CB0-8AF3-8DCED12C91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AB986FF2-356D-A048-E5A5-DAADBF8504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2BDC85B0-CC88-6A81-92E4-7E20718F8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38A7606-5D11-8E5F-145A-9485434BD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117110C6-E7B1-F6B9-43DF-37618B7E35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3" name="Dikdörtgen 2">
            <a:extLst>
              <a:ext uri="{FF2B5EF4-FFF2-40B4-BE49-F238E27FC236}">
                <a16:creationId xmlns:a16="http://schemas.microsoft.com/office/drawing/2014/main" id="{50BD6DDD-5815-CDD6-C282-5EDED9E36E67}"/>
              </a:ext>
            </a:extLst>
          </p:cNvPr>
          <p:cNvSpPr/>
          <p:nvPr/>
        </p:nvSpPr>
        <p:spPr>
          <a:xfrm>
            <a:off x="716438" y="1875523"/>
            <a:ext cx="1121764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Değişkenler ve metotlar içeren,</a:t>
            </a:r>
          </a:p>
          <a:p>
            <a:r>
              <a:rPr lang="tr-TR" sz="4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Kendine özel davranışları ve özellikleri bulunan,</a:t>
            </a:r>
            <a:endParaRPr lang="tr-TR" sz="4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tr-TR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Kompleks bir veri tipi şablonudur.</a:t>
            </a:r>
          </a:p>
        </p:txBody>
      </p:sp>
      <p:pic>
        <p:nvPicPr>
          <p:cNvPr id="2050" name="Picture 2" descr="Object Oriented Programming'i (Nesne Yönelimli Programlama) derinlemesine  inceleyelim">
            <a:extLst>
              <a:ext uri="{FF2B5EF4-FFF2-40B4-BE49-F238E27FC236}">
                <a16:creationId xmlns:a16="http://schemas.microsoft.com/office/drawing/2014/main" id="{AA77249E-BC3C-4F4C-C237-8C76DEEB1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61" y="4406851"/>
            <a:ext cx="9753383" cy="674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Resim 2047">
            <a:extLst>
              <a:ext uri="{FF2B5EF4-FFF2-40B4-BE49-F238E27FC236}">
                <a16:creationId xmlns:a16="http://schemas.microsoft.com/office/drawing/2014/main" id="{0F437E5B-184C-50B4-27DE-324CBBEA4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6581" y="1656754"/>
            <a:ext cx="9753383" cy="115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03ED3-9516-9D14-51CA-7A7940181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Resim 2057">
            <a:extLst>
              <a:ext uri="{FF2B5EF4-FFF2-40B4-BE49-F238E27FC236}">
                <a16:creationId xmlns:a16="http://schemas.microsoft.com/office/drawing/2014/main" id="{43FBC7F4-B4C3-5AED-8FFC-F2B44957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581" y="1656754"/>
            <a:ext cx="9753383" cy="11520985"/>
          </a:xfrm>
          <a:prstGeom prst="rect">
            <a:avLst/>
          </a:prstGeom>
        </p:spPr>
      </p:pic>
      <p:sp>
        <p:nvSpPr>
          <p:cNvPr id="12" name="Freeform 30">
            <a:extLst>
              <a:ext uri="{FF2B5EF4-FFF2-40B4-BE49-F238E27FC236}">
                <a16:creationId xmlns:a16="http://schemas.microsoft.com/office/drawing/2014/main" id="{12308A6D-2193-3D59-6DE9-F1FA50B5622F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4E6DE97-465C-2D14-CBAE-C42046BBA3E3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BAD250B3-51E4-C062-B31E-E7BBD0D7525B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823A6768-C79E-12F8-C725-F949B43C87DE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8D051156-3C5B-4803-B927-16B0D2CDE99B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D03CB93B-97BB-6EB2-7968-846342396990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902DB7F6-1758-FB2E-5098-1CB53F289957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B5ABEF65-CC98-D2DB-00BC-49E2A571AABD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6DF47C2D-7B2E-6E95-CACD-EEBC69123297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11F39EAD-D69F-CC37-1439-7AD983624CC3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B7189294-9FF1-4E06-6AE7-87C895227442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1D268930-ED57-271D-FE1A-34596EBC7CE9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6BB1B928-8BC5-7D81-1569-0159836B18F3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D126AB2A-3BAF-AFCD-5494-ED08411C31F2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D545DC2F-BCD1-1B1D-2F1A-A49107F4BFEE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29161962-2AFB-62DB-3613-042775D5EB09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1614C0CF-E4A1-5A20-2687-D29AA484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Sınıf Üyeleri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B0EF3BFA-2F65-F8B1-186E-1B2457C28BF6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98E9C41-E6F8-66DE-3B31-81FA53B56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5B90E9F-38BD-05C9-9373-1C725AD9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04136FA-A958-FA4C-8FA3-47DBFE965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E3DFA8E-EBA0-73EA-1C4D-3A3346F70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33A4B98C-295C-3D35-1185-186E32940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A23FDC2-258E-C8C3-2843-C32FF79E7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D339935D-15A6-B57A-DCAE-C19A44DB7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4738570-2A68-17EE-5A33-6BD0CA4FF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C8D37F3-2E46-DE29-7546-31650A2F2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5C3F8482-197A-BA09-03A1-BE112DC0C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13F7736-A3CD-4023-E9EF-D0A0BCE8E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7DEDC705-6EC7-7E9F-601B-09AA5A1EC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E8394AE-0B27-068D-3F45-65E1C6FBF5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A3DD45F-0C4D-EF2F-89D3-FFB5DF0259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E74344D0-4F2E-E023-2CDB-04853643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369515E-3068-0CA6-A390-7CC571CB6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FAEB96AB-B844-D571-E6B2-D2DD3EBEE7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0DF0FA1C-B752-BB86-AA1C-4CA6AA556292}"/>
              </a:ext>
            </a:extLst>
          </p:cNvPr>
          <p:cNvGrpSpPr/>
          <p:nvPr/>
        </p:nvGrpSpPr>
        <p:grpSpPr>
          <a:xfrm>
            <a:off x="946808" y="2451541"/>
            <a:ext cx="6652148" cy="9187391"/>
            <a:chOff x="2491852" y="1882686"/>
            <a:chExt cx="6652148" cy="91873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FB9D95-15E1-2C08-4E57-0FE926C01F04}"/>
                </a:ext>
              </a:extLst>
            </p:cNvPr>
            <p:cNvSpPr/>
            <p:nvPr/>
          </p:nvSpPr>
          <p:spPr>
            <a:xfrm>
              <a:off x="2491852" y="3005932"/>
              <a:ext cx="6652148" cy="8064145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3B36794D-7409-9631-04C0-E655DA749D66}"/>
                </a:ext>
              </a:extLst>
            </p:cNvPr>
            <p:cNvSpPr/>
            <p:nvPr/>
          </p:nvSpPr>
          <p:spPr>
            <a:xfrm>
              <a:off x="4742934" y="3744596"/>
              <a:ext cx="238558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685800" indent="-685800" algn="ctr">
                <a:buFont typeface="Wingdings" panose="05000000000000000000" pitchFamily="2" charset="2"/>
                <a:buChar char="ü"/>
              </a:pPr>
              <a:r>
                <a:rPr lang="tr-TR" sz="5400" b="0" cap="none" spc="0" dirty="0" err="1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fields</a:t>
              </a:r>
              <a:endParaRPr lang="tr-TR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E980235E-1F7E-FCA9-FD3C-1DF3A88A0A16}"/>
                </a:ext>
              </a:extLst>
            </p:cNvPr>
            <p:cNvSpPr/>
            <p:nvPr/>
          </p:nvSpPr>
          <p:spPr>
            <a:xfrm>
              <a:off x="2845587" y="5406590"/>
              <a:ext cx="37946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685800" indent="-685800" algn="ctr">
                <a:buFont typeface="Wingdings" panose="05000000000000000000" pitchFamily="2" charset="2"/>
                <a:buChar char="ü"/>
              </a:pPr>
              <a:r>
                <a:rPr lang="tr-TR" sz="5400" b="0" cap="none" spc="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properties</a:t>
              </a:r>
              <a:endParaRPr lang="tr-T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id="{B351989F-586C-4BE1-D7F3-AA71276266EA}"/>
                </a:ext>
              </a:extLst>
            </p:cNvPr>
            <p:cNvSpPr/>
            <p:nvPr/>
          </p:nvSpPr>
          <p:spPr>
            <a:xfrm>
              <a:off x="4036896" y="8612036"/>
              <a:ext cx="33677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685800" indent="-685800" algn="ctr">
                <a:buFont typeface="Wingdings" panose="05000000000000000000" pitchFamily="2" charset="2"/>
                <a:buChar char="ü"/>
              </a:pPr>
              <a:r>
                <a:rPr lang="tr-TR" sz="5400" b="0" cap="none" spc="0" dirty="0" err="1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methods</a:t>
              </a:r>
              <a:endParaRPr lang="tr-TR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A1219023-5250-30DD-80A5-AF52C9364F8A}"/>
                </a:ext>
              </a:extLst>
            </p:cNvPr>
            <p:cNvSpPr/>
            <p:nvPr/>
          </p:nvSpPr>
          <p:spPr>
            <a:xfrm>
              <a:off x="5741038" y="6950042"/>
              <a:ext cx="272972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685800" indent="-685800" algn="ctr">
                <a:buFont typeface="Wingdings" panose="05000000000000000000" pitchFamily="2" charset="2"/>
                <a:buChar char="ü"/>
              </a:pPr>
              <a:r>
                <a:rPr lang="tr-TR" sz="5400" b="0" cap="none" spc="0" dirty="0" err="1">
                  <a:ln w="0"/>
                  <a:solidFill>
                    <a:srgbClr val="FF6C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events</a:t>
              </a:r>
              <a:endParaRPr lang="tr-TR" sz="5400" b="0" cap="none" spc="0" dirty="0">
                <a:ln w="0"/>
                <a:solidFill>
                  <a:srgbClr val="FF6C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48" name="Dikdörtgen 2047">
              <a:extLst>
                <a:ext uri="{FF2B5EF4-FFF2-40B4-BE49-F238E27FC236}">
                  <a16:creationId xmlns:a16="http://schemas.microsoft.com/office/drawing/2014/main" id="{BB3FD94B-A421-25A5-2BAE-5B326AB19896}"/>
                </a:ext>
              </a:extLst>
            </p:cNvPr>
            <p:cNvSpPr/>
            <p:nvPr/>
          </p:nvSpPr>
          <p:spPr>
            <a:xfrm>
              <a:off x="4765451" y="1882686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tr-TR" sz="7200" b="0" cap="none" spc="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class</a:t>
              </a:r>
              <a:endParaRPr lang="tr-TR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049" name="Dikdörtgen 2048">
            <a:extLst>
              <a:ext uri="{FF2B5EF4-FFF2-40B4-BE49-F238E27FC236}">
                <a16:creationId xmlns:a16="http://schemas.microsoft.com/office/drawing/2014/main" id="{15E134E2-F8B0-2623-8B21-45F6AFFD760E}"/>
              </a:ext>
            </a:extLst>
          </p:cNvPr>
          <p:cNvSpPr/>
          <p:nvPr/>
        </p:nvSpPr>
        <p:spPr>
          <a:xfrm>
            <a:off x="11363231" y="2100245"/>
            <a:ext cx="14141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  <a:endParaRPr lang="tr-T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51" name="Düz Ok Bağlayıcısı 2050">
            <a:extLst>
              <a:ext uri="{FF2B5EF4-FFF2-40B4-BE49-F238E27FC236}">
                <a16:creationId xmlns:a16="http://schemas.microsoft.com/office/drawing/2014/main" id="{D7DBE058-8501-E495-8C97-578089A3DB4A}"/>
              </a:ext>
            </a:extLst>
          </p:cNvPr>
          <p:cNvCxnSpPr/>
          <p:nvPr/>
        </p:nvCxnSpPr>
        <p:spPr>
          <a:xfrm>
            <a:off x="13027179" y="2553447"/>
            <a:ext cx="5836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Dikdörtgen 2051">
            <a:extLst>
              <a:ext uri="{FF2B5EF4-FFF2-40B4-BE49-F238E27FC236}">
                <a16:creationId xmlns:a16="http://schemas.microsoft.com/office/drawing/2014/main" id="{2EAE0D7A-4612-5E22-FC5C-C0A7CFE0987B}"/>
              </a:ext>
            </a:extLst>
          </p:cNvPr>
          <p:cNvSpPr/>
          <p:nvPr/>
        </p:nvSpPr>
        <p:spPr>
          <a:xfrm>
            <a:off x="10363906" y="3888742"/>
            <a:ext cx="25624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properties</a:t>
            </a:r>
            <a:endParaRPr lang="tr-TR" sz="4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53" name="Düz Ok Bağlayıcısı 2052">
            <a:extLst>
              <a:ext uri="{FF2B5EF4-FFF2-40B4-BE49-F238E27FC236}">
                <a16:creationId xmlns:a16="http://schemas.microsoft.com/office/drawing/2014/main" id="{3A9E1CE5-70EA-3C8B-A24B-FC8DE2D0215E}"/>
              </a:ext>
            </a:extLst>
          </p:cNvPr>
          <p:cNvCxnSpPr/>
          <p:nvPr/>
        </p:nvCxnSpPr>
        <p:spPr>
          <a:xfrm>
            <a:off x="13076223" y="4341944"/>
            <a:ext cx="58365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Dikdörtgen 2053">
            <a:extLst>
              <a:ext uri="{FF2B5EF4-FFF2-40B4-BE49-F238E27FC236}">
                <a16:creationId xmlns:a16="http://schemas.microsoft.com/office/drawing/2014/main" id="{9D872231-388C-576B-B8CD-AC498A4F778D}"/>
              </a:ext>
            </a:extLst>
          </p:cNvPr>
          <p:cNvSpPr/>
          <p:nvPr/>
        </p:nvSpPr>
        <p:spPr>
          <a:xfrm>
            <a:off x="11198623" y="5109750"/>
            <a:ext cx="16939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  <a:endParaRPr lang="tr-TR" sz="4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55" name="Düz Ok Bağlayıcısı 2054">
            <a:extLst>
              <a:ext uri="{FF2B5EF4-FFF2-40B4-BE49-F238E27FC236}">
                <a16:creationId xmlns:a16="http://schemas.microsoft.com/office/drawing/2014/main" id="{266DFA21-D9A7-21EA-A42A-F9088B786A50}"/>
              </a:ext>
            </a:extLst>
          </p:cNvPr>
          <p:cNvCxnSpPr/>
          <p:nvPr/>
        </p:nvCxnSpPr>
        <p:spPr>
          <a:xfrm>
            <a:off x="13107073" y="5562952"/>
            <a:ext cx="58365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Dikdörtgen 2055">
            <a:extLst>
              <a:ext uri="{FF2B5EF4-FFF2-40B4-BE49-F238E27FC236}">
                <a16:creationId xmlns:a16="http://schemas.microsoft.com/office/drawing/2014/main" id="{00ED2405-98D5-FB25-D240-214D7B8A1621}"/>
              </a:ext>
            </a:extLst>
          </p:cNvPr>
          <p:cNvSpPr/>
          <p:nvPr/>
        </p:nvSpPr>
        <p:spPr>
          <a:xfrm>
            <a:off x="10746555" y="8314321"/>
            <a:ext cx="22142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tr-TR" sz="4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57" name="Düz Ok Bağlayıcısı 2056">
            <a:extLst>
              <a:ext uri="{FF2B5EF4-FFF2-40B4-BE49-F238E27FC236}">
                <a16:creationId xmlns:a16="http://schemas.microsoft.com/office/drawing/2014/main" id="{549B154F-5E8E-D7EA-D79E-A77440349E02}"/>
              </a:ext>
            </a:extLst>
          </p:cNvPr>
          <p:cNvCxnSpPr/>
          <p:nvPr/>
        </p:nvCxnSpPr>
        <p:spPr>
          <a:xfrm>
            <a:off x="13090236" y="8767523"/>
            <a:ext cx="58365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5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80E85-AF3E-2802-AC9A-06F218F5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E9E5687A-6B1B-C03A-EA83-BC690527D6B9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F90C243E-A9E9-DB10-DD29-45B6B1A47F87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09E69636-0807-91EA-F2BB-FC1FDB8945E3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AB8008F6-C5A9-EC3E-2866-244DF56A0767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B07372C4-45F4-D121-3048-DDDC9CC01D7B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BDD2DB3F-8E57-7905-A5AA-222B7EEB34E9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C3D6E42E-43EB-E209-E21B-38483F343CA8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820E0DC6-3649-8DF7-9593-FDB82AC3F21A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DAC8CF1F-29B8-6C3A-9A52-B26B4DCC3641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A4988F7F-2089-F9AE-6E47-D1D09F2EE109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DAA3B655-34AF-CC2F-0386-2371D2A69FEC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E97D2B40-20CA-EF75-CF6E-AA30FE6EC827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0C98A532-E1E5-5B5C-1244-0C4C15A6BC0A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4E1A00E1-E04C-414A-1208-0877856F89D0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B6060C24-85E8-26EA-71D4-977FBD68310F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69509892-CF8E-7FD3-4896-FF6BBAED30A2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EBC78BEC-E572-6B30-19FD-A6485589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OOP Temelleri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226ACD7C-939A-C7F0-3BB5-5203EBDC0A3F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0A87F822-1D5E-AF0C-FB69-EB971EE1C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80775F6-B7DA-03B8-8DD6-E5601552E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49C2C74-DEB6-9400-A382-2F5434F3A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41D4445-AA26-3BAF-BD61-57F278982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BE7F5FB1-855C-C105-B05E-287CC4AF4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2AE3285-2ABA-7B12-C3E5-3172C3EC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4F9E699-C9D8-6E3B-6D9F-8BC939E4D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014CE31-7CF5-D36A-56B5-289CCB1C2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C2854B4-5933-0F03-0794-892BE191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313531B-6D20-0125-59F2-DE1AA79E5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C9ABAFA-508B-75DD-CE34-22F91185E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1F503EA2-9BD9-2FC4-2D39-D47E7656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8C99D6D7-6933-18FF-C219-EE7552276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2BFEBE9C-22D3-3C53-800D-9EE084789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4A7C143B-01FF-7961-FE5D-173343B59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C6DA2AE-1F83-9E66-5FAD-3BB36DEC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63EBD8B1-2F09-0171-75C1-5CE4888D7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1BBBE7-C80C-E1BF-CD45-6B61F98C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997" y="2246143"/>
            <a:ext cx="9708220" cy="532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17A6C311-ED43-E9CE-8280-8E4FB0AB8A94}"/>
              </a:ext>
            </a:extLst>
          </p:cNvPr>
          <p:cNvSpPr/>
          <p:nvPr/>
        </p:nvSpPr>
        <p:spPr>
          <a:xfrm>
            <a:off x="591604" y="2295254"/>
            <a:ext cx="11601190" cy="7571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Encapsulation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(Kapsülleme)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Abstraction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(Soyutlama)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Inheritance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(Kalıtım)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Polymorphism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Çokbiçimlilik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şeklinde kavramları içerir. Amaç temiz ve güvenli kod yazmaktır.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955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8B7AA-D3EA-2001-3812-F14387FD3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FA41487E-5D73-7562-361E-3821CFFD0764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4DF985A9-A451-9EAA-CC91-996681885CFD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37082DC7-DC27-04D5-E83E-B750C5363AC5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109F1EEF-247F-FB89-CA89-656CCD880958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9B92EDA9-EB40-E983-D36C-E886056335EA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014A5E6D-5808-4205-6292-7CBEC729941A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AE5BB859-3D54-51A4-91F9-09533B1B1512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23EFEBCE-2BC1-AB40-3964-5DC8DF2D7808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AA3C6002-2E5D-BD4C-4616-EABCD0CC1282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A8BF2708-1182-2F86-387F-F443FFBEFFF2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1D60C345-3AF5-3B39-4E76-AE3AB4B7CC66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D52AE7D6-B46E-7924-0FE8-24B33940486D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6698DA25-39BB-A20A-F8CE-811583E3477D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2EB4854C-32A7-9B01-DE9B-03732F39B8A9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E17F2B40-CCFB-C2A5-79CD-0706042DBBA7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E13AFA84-A761-7845-6BB7-85BBFB0B884F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CDECF5A7-DF83-0A19-F68B-DBFCF69A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Encapsulation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(Kapsülleme)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9FA5E652-9E75-2702-FBEC-AD102E44357F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41B5B03-CDDF-19C1-35E4-3E269CB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134867D-6417-0317-BBED-F8E350B7A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F4E6264-ADA9-AC06-CD0C-888787291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0161076-D526-8C9A-4D2F-9F1C4C453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85F37587-08E3-6AB6-5575-6A94BD80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961FE65-E4B7-9AEC-940D-1077CA019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363936D-B5A8-F120-58D2-74DC15AAC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CCC54E3-FEA1-17FE-0CB0-3B7B59B55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BB7D874-CC9A-D3D8-BB7F-4BF0D5ED8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6225AE1C-9200-DF4C-A05E-3B655090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5448E326-50A4-D2D3-82D2-EE5B9BA8D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A035AF20-3813-BF14-2E01-712D37161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CFFB41F6-2774-BD2F-EE59-AE44C5E8C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E1737BDB-CCCC-4148-1BA0-F72BAE210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9A97E2F-D9F3-5076-F820-3CEBC4693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59D54D5-376E-0785-123F-81DEC43BB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AB99D7B3-6F10-32A1-7902-7A8B0F317C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F5AFC21D-0F8E-7D69-2677-AE353C8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934" y="4876981"/>
            <a:ext cx="12706607" cy="7232992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4D3FA2F0-9F68-DBAC-0386-2602A62E8C6D}"/>
              </a:ext>
            </a:extLst>
          </p:cNvPr>
          <p:cNvSpPr/>
          <p:nvPr/>
        </p:nvSpPr>
        <p:spPr>
          <a:xfrm>
            <a:off x="1010312" y="2295254"/>
            <a:ext cx="212761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erilere ve işlevlere dışarıdan doğrudan erişim engellenir. Böylelikle, kodun daha düzenli ve güvenli olması daha tasarım aşamasında sağlanır.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8F351F1B-409B-7316-E482-BBFD5E472721}"/>
              </a:ext>
            </a:extLst>
          </p:cNvPr>
          <p:cNvSpPr/>
          <p:nvPr/>
        </p:nvSpPr>
        <p:spPr>
          <a:xfrm>
            <a:off x="793629" y="5346720"/>
            <a:ext cx="755270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Sadece sınıf içinden erişilebilir 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20E9D44F-7E97-3640-DC37-F930015453D7}"/>
              </a:ext>
            </a:extLst>
          </p:cNvPr>
          <p:cNvCxnSpPr>
            <a:stCxn id="6" idx="3"/>
          </p:cNvCxnSpPr>
          <p:nvPr/>
        </p:nvCxnSpPr>
        <p:spPr>
          <a:xfrm>
            <a:off x="8346331" y="5731441"/>
            <a:ext cx="3846463" cy="3847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>
            <a:extLst>
              <a:ext uri="{FF2B5EF4-FFF2-40B4-BE49-F238E27FC236}">
                <a16:creationId xmlns:a16="http://schemas.microsoft.com/office/drawing/2014/main" id="{440955D8-D0B2-6C7E-CD41-ED5E04306AF1}"/>
              </a:ext>
            </a:extLst>
          </p:cNvPr>
          <p:cNvSpPr/>
          <p:nvPr/>
        </p:nvSpPr>
        <p:spPr>
          <a:xfrm>
            <a:off x="768302" y="6856343"/>
            <a:ext cx="755270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Sadece okunabilir 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C0C0102-23DD-22FB-7C42-C0DA326BC39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321004" y="7241064"/>
            <a:ext cx="3871790" cy="3847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1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FFF03-C909-9ADA-66AD-770EE0F31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0EE44AD-FD3F-599E-C9A0-47FDA436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132" y="2119739"/>
            <a:ext cx="7169502" cy="11012089"/>
          </a:xfrm>
          <a:prstGeom prst="rect">
            <a:avLst/>
          </a:prstGeom>
        </p:spPr>
      </p:pic>
      <p:sp>
        <p:nvSpPr>
          <p:cNvPr id="12" name="Freeform 30">
            <a:extLst>
              <a:ext uri="{FF2B5EF4-FFF2-40B4-BE49-F238E27FC236}">
                <a16:creationId xmlns:a16="http://schemas.microsoft.com/office/drawing/2014/main" id="{FB8C1127-141E-C77A-2F1D-46139FD58950}"/>
              </a:ext>
            </a:extLst>
          </p:cNvPr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0196076A-9146-843F-4C55-03A9EE7B6B55}"/>
              </a:ext>
            </a:extLst>
          </p:cNvPr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CE2CCA76-0E5E-18A9-9566-DFAB12EFCD1C}"/>
              </a:ext>
            </a:extLst>
          </p:cNvPr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2AE68AED-ABBF-98AC-EBC5-FC9225D74D2A}"/>
              </a:ext>
            </a:extLst>
          </p:cNvPr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44A2BD5F-7E5B-02DD-E06C-0E0BC97764BA}"/>
              </a:ext>
            </a:extLst>
          </p:cNvPr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2C41CBF7-DCC3-C605-2DF2-F158AE48D58D}"/>
              </a:ext>
            </a:extLst>
          </p:cNvPr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515EB658-79E9-7B4F-A27C-413AAE148149}"/>
              </a:ext>
            </a:extLst>
          </p:cNvPr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6C058CEA-6D8F-AF01-678F-60D559B8A28B}"/>
              </a:ext>
            </a:extLst>
          </p:cNvPr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85BDB09C-DC2F-B6E0-BFAF-470A7E81A782}"/>
              </a:ext>
            </a:extLst>
          </p:cNvPr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5CB82764-E112-5F5E-31FF-2239C8607AAA}"/>
              </a:ext>
            </a:extLst>
          </p:cNvPr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148DE699-44EC-0B19-8ABC-CEDFFBC9D1D9}"/>
              </a:ext>
            </a:extLst>
          </p:cNvPr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6676E372-D6C2-D2A5-B89F-4C026BEC4E07}"/>
              </a:ext>
            </a:extLst>
          </p:cNvPr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E50B529B-C712-D5F5-11B8-35B8C15BBD52}"/>
              </a:ext>
            </a:extLst>
          </p:cNvPr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5AB08B67-D048-B8E7-FA83-AB4738C93C2F}"/>
              </a:ext>
            </a:extLst>
          </p:cNvPr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006A9219-873C-9398-E9D9-6DC51967623F}"/>
              </a:ext>
            </a:extLst>
          </p:cNvPr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9EA3FF12-BF04-3BD9-E96B-CF5F02421C7A}"/>
              </a:ext>
            </a:extLst>
          </p:cNvPr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9F1A78C5-A20D-486D-35EE-FCF9B261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315" y="316464"/>
            <a:ext cx="17971226" cy="1340290"/>
          </a:xfrm>
        </p:spPr>
        <p:txBody>
          <a:bodyPr>
            <a:noAutofit/>
          </a:bodyPr>
          <a:lstStyle/>
          <a:p>
            <a:pPr algn="just"/>
            <a:r>
              <a:rPr lang="tr-TR" sz="8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Abstraction</a:t>
            </a:r>
            <a:r>
              <a:rPr lang="tr-T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(Soyutlama)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8D93F9A9-69B3-05EB-2D97-7CDA9BFC4C07}"/>
              </a:ext>
            </a:extLst>
          </p:cNvPr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1A3515D-B2D7-F538-9040-D447B5E7D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A1362DB1-D679-74BF-A067-9C9BCC50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D71ACA4-E767-E4E0-B626-9FEA9976A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32BE0BC-322C-8C5A-42CE-FC3B8DFE8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BCC7F98-191E-8F9C-86BC-2F9610D58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829A2ADD-E60C-2C06-6E7E-1B138A5A4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DE852CF-CAAF-8E22-6C77-D136A8FE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4AE6FA08-6C18-BAB3-B7DA-CC226A190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9CA8492-CFCC-DDA1-CF5D-7BFD45944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A7164B69-1433-6F7B-5F12-3EDE71BC3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5D79A91-9F6B-0211-6181-992557AD1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B37462FB-61AF-136F-4995-AD325A924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04358038-2298-A579-31C8-A24E44F5F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28FEEC3C-3080-ECA5-A8D6-B1BBA6E05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0CD705B6-8524-37B7-2F81-A9F44C32D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B9B8301-45E9-3884-1A2E-7D6F3CE24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42C6C992-FF2B-E710-28C1-3FF8BDD0D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5" name="Dikdörtgen 4">
            <a:extLst>
              <a:ext uri="{FF2B5EF4-FFF2-40B4-BE49-F238E27FC236}">
                <a16:creationId xmlns:a16="http://schemas.microsoft.com/office/drawing/2014/main" id="{A38D8B37-21D2-BFFE-EF69-F4AC616F6875}"/>
              </a:ext>
            </a:extLst>
          </p:cNvPr>
          <p:cNvSpPr/>
          <p:nvPr/>
        </p:nvSpPr>
        <p:spPr>
          <a:xfrm>
            <a:off x="1010313" y="2295254"/>
            <a:ext cx="138535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Nesne tabanlı programlamada, sınıflar-nesneler karmaşıklığı gizlemek için soyutlanabilir.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89113B-FA4B-8F4B-6111-2119E754933B}"/>
              </a:ext>
            </a:extLst>
          </p:cNvPr>
          <p:cNvSpPr/>
          <p:nvPr/>
        </p:nvSpPr>
        <p:spPr>
          <a:xfrm>
            <a:off x="6376026" y="7861095"/>
            <a:ext cx="6970321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Diğer metotlar sınıf içinde işi halleder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DDED9FC3-C701-ED48-5A66-A0ABE5D3E03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346347" y="8035047"/>
            <a:ext cx="2470827" cy="54932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>
            <a:extLst>
              <a:ext uri="{FF2B5EF4-FFF2-40B4-BE49-F238E27FC236}">
                <a16:creationId xmlns:a16="http://schemas.microsoft.com/office/drawing/2014/main" id="{18B8621E-7524-2E77-B0F0-338F4A952594}"/>
              </a:ext>
            </a:extLst>
          </p:cNvPr>
          <p:cNvSpPr/>
          <p:nvPr/>
        </p:nvSpPr>
        <p:spPr>
          <a:xfrm>
            <a:off x="6848272" y="5141086"/>
            <a:ext cx="6498075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Programcı sadece Play metodunu çağırır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61D8E33-E137-4A49-C796-A9CB6759B10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346347" y="3510421"/>
            <a:ext cx="2957210" cy="235394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Resim 55">
            <a:extLst>
              <a:ext uri="{FF2B5EF4-FFF2-40B4-BE49-F238E27FC236}">
                <a16:creationId xmlns:a16="http://schemas.microsoft.com/office/drawing/2014/main" id="{ED5B0526-D490-3A8B-DCC3-0EEC765BC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6" y="5119783"/>
            <a:ext cx="6129032" cy="1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1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11806</TotalTime>
  <Words>1670</Words>
  <Application>Microsoft Office PowerPoint</Application>
  <PresentationFormat>Özel</PresentationFormat>
  <Paragraphs>162</Paragraphs>
  <Slides>29</Slides>
  <Notes>29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Segoe UI Historic</vt:lpstr>
      <vt:lpstr>Segoe UI Light</vt:lpstr>
      <vt:lpstr>Wingdings</vt:lpstr>
      <vt:lpstr>Office Teması</vt:lpstr>
      <vt:lpstr>PowerPoint Sunusu</vt:lpstr>
      <vt:lpstr>PowerPoint Sunusu</vt:lpstr>
      <vt:lpstr>OOP Nedir?</vt:lpstr>
      <vt:lpstr>OOP Özellikleri Nelerdir?</vt:lpstr>
      <vt:lpstr>Sınıf Kavramı</vt:lpstr>
      <vt:lpstr>Sınıf Üyeleri</vt:lpstr>
      <vt:lpstr>OOP Temelleri</vt:lpstr>
      <vt:lpstr>Encapsulation (Kapsülleme)</vt:lpstr>
      <vt:lpstr>Abstraction (Soyutlama)</vt:lpstr>
      <vt:lpstr>Inheritance (Kalıtım)</vt:lpstr>
      <vt:lpstr>Polymorphism (Çok biçimlilik)</vt:lpstr>
      <vt:lpstr>this ve base Anahtar Kelimeleri</vt:lpstr>
      <vt:lpstr>Sınıf Erişim Belirleyiciler</vt:lpstr>
      <vt:lpstr>Extension Methods</vt:lpstr>
      <vt:lpstr>Interface Kavramı</vt:lpstr>
      <vt:lpstr>Abstract(Soyut) Sınıflar</vt:lpstr>
      <vt:lpstr>Sealed(Mühürlenmiş) Sınıflar</vt:lpstr>
      <vt:lpstr>Static Sınıflar</vt:lpstr>
      <vt:lpstr>Static Sınıfların Yapıcıları</vt:lpstr>
      <vt:lpstr>Generic(Genel) Sınıflar</vt:lpstr>
      <vt:lpstr>Generic(Genel) Metotlar</vt:lpstr>
      <vt:lpstr>Partial Sınıflar</vt:lpstr>
      <vt:lpstr>Partial Metotlar</vt:lpstr>
      <vt:lpstr>Struct(Yapılar) Tipler</vt:lpstr>
      <vt:lpstr>Enum(Numaralandırılmış) Tipler</vt:lpstr>
      <vt:lpstr>Flag (Bayrak) Enum Tipler</vt:lpstr>
      <vt:lpstr>Attribute Kavramı</vt:lpstr>
      <vt:lpstr>Reflection Kavramı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KARAKÜLLEOĞLU</dc:creator>
  <cp:lastModifiedBy>kural</cp:lastModifiedBy>
  <cp:revision>124</cp:revision>
  <dcterms:created xsi:type="dcterms:W3CDTF">2020-07-23T06:59:22Z</dcterms:created>
  <dcterms:modified xsi:type="dcterms:W3CDTF">2024-03-03T08:10:03Z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DocumentLabelXML">
    <vt:lpwstr>&lt;?xml version="1.0" encoding="us-ascii"?&gt;&lt;sisl xmlns:xsd="http://www.w3.org/2001/XMLSchema" xmlns:xsi="http://www.w3.org/2001/XMLSchema-instance" sislVersion="0" policy="06b88be1-581b-4ca2-b20f-13331b601e41" origin="userSelected" xmlns="http://www.boldonj</vt:lpwstr>
  </property>
  <property fmtid="{D5CDD505-2E9C-101B-9397-08002B2CF9AE}" pid="3" name="bjDocumentLabelXML-0">
    <vt:lpwstr>ames.com/2008/01/sie/internal/label"&gt;&lt;element uid="id_classification_official" value="" /&gt;&lt;/sisl&gt;</vt:lpwstr>
  </property>
  <property fmtid="{D5CDD505-2E9C-101B-9397-08002B2CF9AE}" pid="4" name="bjLabelRefreshRequired">
    <vt:lpwstr>FileClassifier</vt:lpwstr>
  </property>
</Properties>
</file>