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8" r:id="rId11"/>
    <p:sldId id="267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1855-4D46-4C89-9299-792DE8BA640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951D3-99E1-4765-B636-929FBFB20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0F3-F55B-4188-B82D-16C079DE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D6CF6-1425-4D4C-90E3-1E6FAC793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E2BF-4551-4981-9587-3FCC0AB3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3208-AFEF-4660-BA7E-95B1BB69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35D6-0431-4F72-8418-A53C6649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7DB-34F4-44F8-B7C4-3B4A3D89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A82E4-ED9C-4694-8DCB-DAD6BF70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999B-9C74-4B8B-9667-A82EF9B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2820-77D3-4E77-9125-30CE0712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6A97-6D47-4437-8DDC-08364359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B7451-03FF-4037-80D2-A1AF6A6FC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E4BF-D919-45F9-8211-E7DC4C66B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DDD6-FF41-4BA3-93D9-01DB215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A57A-0A0B-44FD-8877-EE638833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03F5-43DA-4F1F-9764-FE307B99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9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FF2-5F5B-483D-9368-7EDFE8EC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94C7-D90F-4CBF-A86B-053B0367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CF7C-6BC7-4621-B561-03641045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715B-4D10-45F1-A2D6-29CFEE1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5F91-572E-480B-86FF-E3BA4F59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70D4-25A7-4509-B7D0-C09ED280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9EC7-22D5-4EB4-94FA-576D242B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0342-CEB1-4F14-B832-3CB3A25C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FA16-A1C9-40EE-A92F-1024D2D2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06-7B8D-4D93-9C84-A992301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FE6D-8E61-4283-BB28-E23A38D6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2617-7819-417C-806B-E16AD961E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09810-9496-49F3-947A-EE1F423E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72CF9-5F23-47A1-AE71-15E11173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9E81-3641-49A4-8E71-1F03898E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C3B0-9A1A-4C0F-BE0E-252B8241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3AB5-405A-4328-A42D-69D75F42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E6E1-9156-4DA9-8D04-8C1AC977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FAD5-66B7-41EA-8647-C2F77F71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DA73A-3CE2-42AF-A131-EEED4F420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D9397-FE22-4335-A019-CBECED8C1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6A6B4-0908-47F9-ACAA-48239940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10DD8-8EBC-4BB9-AA5C-07AE22C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993CE-3B96-4027-8DBD-C655D55A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E387-2259-41EB-B128-F1A5DB30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BC877-28F7-4DDF-98F4-0E3CFD76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26F2D-D6BD-4F35-A1E7-3C62A295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A133B-0634-45E7-8368-EB9B5F7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0B56B-B23C-426F-A574-366C64B9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74180-1DB7-4DB4-9964-83FEC9FB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F43F-346B-4179-8B24-FC9BC2C1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594D-4B98-4296-8E2F-17A45A4F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99D6-476D-483A-AD01-2BBC766D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2813-0DB7-4376-8E55-6B1ACBE01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DD161-3F75-4FA0-8469-823FEBC9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7EF55-CD99-4F19-8658-28C6DEC9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64659-BC98-47DA-8F1D-F9FF16CB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C75C-E4DD-4814-8329-E0EA6D1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9F08D-A3CE-4DAD-B37E-8276DA94B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5C8AE-0CD1-4BCF-9F08-B29DAD3A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9B46-E8F4-4671-A9CC-DD46C953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CD1-1463-4A0E-86DF-D6E46141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D1921-E497-44B5-850A-6FFC7373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D74EC-6007-48EC-B47F-FE298E8E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44CF6-0CD6-4CC8-A3C2-5E926038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307D-0063-4517-BC69-9CB096B2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515-12BE-43DE-8086-618929F0BFA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1CDA-54B2-48A3-8736-A8A065F7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8378-BFAB-4BB4-84EB-DC1CCCF36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58A7-89C2-4FD8-A33C-573661D53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year-struck.com/tag/tower-bridg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641D0-34B3-49B3-AB11-6320F9B2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49334" y="1731653"/>
            <a:ext cx="6845724" cy="3846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E7AFE-9579-4B37-87A5-7CEC939C3AA4}"/>
              </a:ext>
            </a:extLst>
          </p:cNvPr>
          <p:cNvSpPr txBox="1"/>
          <p:nvPr/>
        </p:nvSpPr>
        <p:spPr>
          <a:xfrm>
            <a:off x="7893269" y="8667281"/>
            <a:ext cx="4298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hlinkClick r:id="rId4" tooltip="https://year-struck.com/tag/tower-bridge/"/>
              </a:rPr>
              <a:t>This Photo</a:t>
            </a:r>
            <a:r>
              <a:rPr lang="en-IN" sz="1200"/>
              <a:t> by Unknown Author is licensed under </a:t>
            </a:r>
            <a:r>
              <a:rPr lang="en-IN" sz="1200">
                <a:hlinkClick r:id="rId5" tooltip="https://creativecommons.org/licenses/by-nc-nd/3.0/"/>
              </a:rPr>
              <a:t>CC BY-NC-ND</a:t>
            </a:r>
            <a:endParaRPr lang="en-IN" sz="120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2989" y="1520350"/>
            <a:ext cx="5086345" cy="12360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Integrity Assessment System</a:t>
            </a:r>
            <a:endParaRPr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92198" y="2983818"/>
            <a:ext cx="4124869" cy="28663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 </a:t>
            </a:r>
            <a:r>
              <a:rPr lang="en" b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24</a:t>
            </a:r>
            <a:r>
              <a:rPr lang="en" sz="2000" b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Milind Kurma</a:t>
            </a:r>
          </a:p>
          <a:p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Luke Kim</a:t>
            </a:r>
          </a:p>
          <a:p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Sharmisha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Parvathaneni</a:t>
            </a:r>
            <a:endParaRPr lang="e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Punit Malpani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5BDF03FB-3962-4A63-B57D-F6E50AEBDBFC}"/>
              </a:ext>
            </a:extLst>
          </p:cNvPr>
          <p:cNvSpPr txBox="1">
            <a:spLocks/>
          </p:cNvSpPr>
          <p:nvPr/>
        </p:nvSpPr>
        <p:spPr>
          <a:xfrm>
            <a:off x="1361090" y="392474"/>
            <a:ext cx="9469820" cy="78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667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DA2-6D9A-4744-878F-3D3A1FCC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Design -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Design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23C6-5796-445E-BD75-05AD19C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A3182-C8F6-4F5E-9334-1C13E4C1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2802" y="1605551"/>
            <a:ext cx="7026396" cy="47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DA2-6D9A-4744-878F-3D3A1FCC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Design -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23C6-5796-445E-BD75-05AD19C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002FD-B9BD-4C88-8168-0BE9B171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7768" y="1690688"/>
            <a:ext cx="4218039" cy="50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DA2-6D9A-4744-878F-3D3A1FCC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Design –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23C6-5796-445E-BD75-05AD19C1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2497" cy="4351338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>
                <a:latin typeface="Calibri(Body)"/>
              </a:rPr>
              <a:t>All S</a:t>
            </a:r>
            <a:r>
              <a:rPr lang="en-US" sz="2400" b="0" i="0" u="none" strike="noStrike" baseline="0" dirty="0">
                <a:latin typeface="Calibri(Body)"/>
              </a:rPr>
              <a:t>ensors data need not be exposed to all reactors</a:t>
            </a:r>
          </a:p>
          <a:p>
            <a:pPr algn="l"/>
            <a:r>
              <a:rPr lang="en-US" sz="2400" dirty="0">
                <a:latin typeface="Calibri(Body)"/>
              </a:rPr>
              <a:t>Abstract Factories for sensors and reactors need to be designed</a:t>
            </a:r>
          </a:p>
          <a:p>
            <a:pPr algn="l"/>
            <a:r>
              <a:rPr lang="en-US" sz="2400" dirty="0">
                <a:latin typeface="Calibri(Body)"/>
              </a:rPr>
              <a:t>These can be linked via another class that models the communication protocol</a:t>
            </a:r>
          </a:p>
          <a:p>
            <a:pPr algn="l"/>
            <a:r>
              <a:rPr lang="en-US" sz="2400" dirty="0">
                <a:latin typeface="Calibri(Body)"/>
              </a:rPr>
              <a:t> A safe architecture for this common circumstance may be implemented</a:t>
            </a:r>
          </a:p>
          <a:p>
            <a:pPr algn="l"/>
            <a:r>
              <a:rPr lang="en-US" sz="2400" dirty="0">
                <a:latin typeface="Calibri(Body)"/>
              </a:rPr>
              <a:t>Concrete sensor and reactor models are super classed by the classes Abstract Sensor and Abstract Reactor</a:t>
            </a:r>
          </a:p>
        </p:txBody>
      </p:sp>
      <p:pic>
        <p:nvPicPr>
          <p:cNvPr id="1026" name="Picture 2" descr="Abstract Factory">
            <a:extLst>
              <a:ext uri="{FF2B5EF4-FFF2-40B4-BE49-F238E27FC236}">
                <a16:creationId xmlns:a16="http://schemas.microsoft.com/office/drawing/2014/main" id="{8D75A7DF-DCBC-45AD-88AD-9197E3B3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97" y="2499391"/>
            <a:ext cx="5800980" cy="25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5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DA2-6D9A-4744-878F-3D3A1FCC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23C6-5796-445E-BD75-05AD19C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" sz="28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ultiple sensors connected to a cloud platform to transmit data to a local station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A7D6C-2A7C-4E8D-A3D2-BE09292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1684"/>
            <a:ext cx="10227157" cy="15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4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BA26-8F11-43C2-A2B2-23D39754D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 algn="ctr">
              <a:buNone/>
            </a:pPr>
            <a:endParaRPr lang="en-US" sz="4400" dirty="0">
              <a:latin typeface="Calibri(Body)"/>
              <a:cs typeface="Helvetica" panose="020B0604020202020204" pitchFamily="34" charset="0"/>
            </a:endParaRPr>
          </a:p>
          <a:p>
            <a:pPr marL="152396" indent="0" algn="ctr">
              <a:buNone/>
            </a:pPr>
            <a:endParaRPr lang="en-US" sz="4400" dirty="0">
              <a:latin typeface="Calibri(Body)"/>
              <a:cs typeface="Helvetica" panose="020B0604020202020204" pitchFamily="34" charset="0"/>
            </a:endParaRPr>
          </a:p>
          <a:p>
            <a:pPr marL="152396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  <a:endParaRPr lang="en-IN" sz="3600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F2ED-810E-4308-8297-69DCECAB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D91E-045E-46F6-AEAF-1454B8B0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IN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Integrity Assessment System?</a:t>
            </a:r>
          </a:p>
          <a:p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It is a system that proposes observation and analysis of the robustness and strength of a civil structure</a:t>
            </a: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It will monitor changes in mechanical and geometric properties of the structure using sensor technologies</a:t>
            </a:r>
          </a:p>
          <a:p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Based on the sensor readings, appropriate analysis will make assessments &amp; suggestion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8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12FD-D342-4504-BC3B-B541A885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24" y="365125"/>
            <a:ext cx="10468276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of the Project 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71D6-94B2-4571-9781-403FC23D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(Body)"/>
                <a:cs typeface="Arial" panose="020B0604020202020204" pitchFamily="34" charset="0"/>
              </a:rPr>
              <a:t>To make it easier for the user to evaluate civil structures </a:t>
            </a:r>
          </a:p>
          <a:p>
            <a:pPr lvl="1"/>
            <a:r>
              <a:rPr lang="en-US" dirty="0">
                <a:latin typeface="Calibri (Body)"/>
                <a:cs typeface="Arial" panose="020B0604020202020204" pitchFamily="34" charset="0"/>
              </a:rPr>
              <a:t>(As a structure’s size increases, strength assessment becomes complex)</a:t>
            </a:r>
          </a:p>
          <a:p>
            <a:pPr marL="0" indent="0">
              <a:buNone/>
            </a:pPr>
            <a:endParaRPr lang="en-US" sz="2400" dirty="0">
              <a:latin typeface="Calibri (Body)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A software application (web and mobile) rendering graphical data for parameters like tilt, crack, strain, will aid the construction engineers examine a structure’s strength.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8B82D1-E20D-4E1C-917D-0A7E19236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5" t="15154" r="30094" b="65644"/>
          <a:stretch/>
        </p:blipFill>
        <p:spPr bwMode="auto">
          <a:xfrm>
            <a:off x="3982064" y="4178709"/>
            <a:ext cx="3716594" cy="244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7C7-0AFC-4AF6-8523-ACB4EE74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346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27A35-E1E3-4D43-9758-EFA0FFD6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03" y="0"/>
            <a:ext cx="5624052" cy="6864080"/>
          </a:xfrm>
        </p:spPr>
      </p:pic>
    </p:spTree>
    <p:extLst>
      <p:ext uri="{BB962C8B-B14F-4D97-AF65-F5344CB8AC3E}">
        <p14:creationId xmlns:p14="http://schemas.microsoft.com/office/powerpoint/2010/main" val="122418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76A0-D7AA-4082-81CB-ADEA1126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28A4-3C40-4852-BA49-A17FFD02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 Account setup and Login</a:t>
            </a:r>
          </a:p>
          <a:p>
            <a:r>
              <a:rPr lang="en-US" sz="2400" dirty="0"/>
              <a:t>Sensor Data Acquisition</a:t>
            </a:r>
          </a:p>
          <a:p>
            <a:r>
              <a:rPr lang="en-US" sz="2400" dirty="0"/>
              <a:t>Data Analysis 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 should perform analysis and calculations on the acquired sensor data relevant to tilts, cracks, strain in a structure</a:t>
            </a:r>
          </a:p>
          <a:p>
            <a:r>
              <a:rPr lang="en-US" sz="2400" dirty="0"/>
              <a:t>Output Risk factor and Suggestions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 should display calculated risk factor and suggestions in form of a step-by-step guide comprising of actions to be taken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0402-5F05-4EF1-8C79-F4296025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FF95-AC6A-4F80-9400-5A370EFE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System must store user account data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Data including Login information, number of buildings , structure types should be stored into cloud storage</a:t>
            </a:r>
          </a:p>
          <a:p>
            <a:r>
              <a:rPr lang="en-US" sz="2400" dirty="0">
                <a:cs typeface="Arial" panose="020B0604020202020204" pitchFamily="34" charset="0"/>
              </a:rPr>
              <a:t>System must collects distinct sensor data 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Includes data such as tilts, cracks, strains, vibration</a:t>
            </a:r>
          </a:p>
          <a:p>
            <a:r>
              <a:rPr lang="en-US" sz="2400" dirty="0">
                <a:cs typeface="Arial" panose="020B0604020202020204" pitchFamily="34" charset="0"/>
              </a:rPr>
              <a:t>System must refine &amp; process sensor data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System should perform Fourier frequency calculations to </a:t>
            </a:r>
            <a:r>
              <a:rPr lang="en-US" sz="2000" dirty="0" err="1">
                <a:cs typeface="Arial" panose="020B0604020202020204" pitchFamily="34" charset="0"/>
              </a:rPr>
              <a:t>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4FFD-5D66-4798-8AD7-E16E1930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1E9B-0974-4657-AE3C-32927E6B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Risk analysis must be real-time 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(Speed and Latency Requirement)</a:t>
            </a:r>
          </a:p>
          <a:p>
            <a:r>
              <a:rPr lang="en-US" sz="2400" dirty="0">
                <a:cs typeface="Arial" panose="020B0604020202020204" pitchFamily="34" charset="0"/>
              </a:rPr>
              <a:t>Sensor data deviation from actual must be within </a:t>
            </a:r>
            <a:r>
              <a:rPr lang="en-IN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± </a:t>
            </a:r>
            <a:r>
              <a:rPr lang="en-US" sz="2400" dirty="0">
                <a:cs typeface="Arial" panose="020B0604020202020204" pitchFamily="34" charset="0"/>
              </a:rPr>
              <a:t>1% 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(Precision and Accuracy Requirement)</a:t>
            </a:r>
          </a:p>
          <a:p>
            <a:r>
              <a:rPr lang="en-US" sz="2400" dirty="0">
                <a:cs typeface="Arial" panose="020B0604020202020204" pitchFamily="34" charset="0"/>
              </a:rPr>
              <a:t>The system must be a 24/7 (except system maintenance)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(Capacity Requirement)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 It should be cloud based so that the capacity of service is not limited.</a:t>
            </a:r>
          </a:p>
        </p:txBody>
      </p:sp>
    </p:spTree>
    <p:extLst>
      <p:ext uri="{BB962C8B-B14F-4D97-AF65-F5344CB8AC3E}">
        <p14:creationId xmlns:p14="http://schemas.microsoft.com/office/powerpoint/2010/main" val="20968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DA2-6D9A-4744-878F-3D3A1FCC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23C6-5796-445E-BD75-05AD19C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allows only selected users to view data results</a:t>
            </a:r>
          </a:p>
          <a:p>
            <a:pPr lvl="1"/>
            <a:r>
              <a:rPr lang="en-US" dirty="0"/>
              <a:t>(Access requirement)</a:t>
            </a:r>
          </a:p>
          <a:p>
            <a:r>
              <a:rPr lang="en-US" dirty="0"/>
              <a:t>System should preserve user and analysis data through data analysis</a:t>
            </a:r>
          </a:p>
          <a:p>
            <a:pPr lvl="1"/>
            <a:r>
              <a:rPr lang="en-US" dirty="0"/>
              <a:t>(Integrity requirement)</a:t>
            </a:r>
          </a:p>
          <a:p>
            <a:r>
              <a:rPr lang="en-US" dirty="0"/>
              <a:t>System must protect personal data</a:t>
            </a:r>
          </a:p>
          <a:p>
            <a:pPr lvl="1"/>
            <a:r>
              <a:rPr lang="en-US" dirty="0"/>
              <a:t>(Privacy requirement)</a:t>
            </a:r>
          </a:p>
        </p:txBody>
      </p:sp>
    </p:spTree>
    <p:extLst>
      <p:ext uri="{BB962C8B-B14F-4D97-AF65-F5344CB8AC3E}">
        <p14:creationId xmlns:p14="http://schemas.microsoft.com/office/powerpoint/2010/main" val="88070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DA2-6D9A-4744-878F-3D3A1FCC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Design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23C6-5796-445E-BD75-05AD19C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A3182-C8F6-4F5E-9334-1C13E4C1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39" y="1669511"/>
            <a:ext cx="7754409" cy="47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8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457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Calibri(Body)</vt:lpstr>
      <vt:lpstr>Helvetica</vt:lpstr>
      <vt:lpstr>Office Theme</vt:lpstr>
      <vt:lpstr>Structural Integrity Assessment System</vt:lpstr>
      <vt:lpstr>Project Overview</vt:lpstr>
      <vt:lpstr>Goals of the Project </vt:lpstr>
      <vt:lpstr>Use Case diagram</vt:lpstr>
      <vt:lpstr>Functional Requirements</vt:lpstr>
      <vt:lpstr>Data Requirements</vt:lpstr>
      <vt:lpstr>Performance Requirements </vt:lpstr>
      <vt:lpstr>Security Requirements</vt:lpstr>
      <vt:lpstr>System Design – Class Diagram</vt:lpstr>
      <vt:lpstr>System Design - Object Design</vt:lpstr>
      <vt:lpstr>System Design - Packages</vt:lpstr>
      <vt:lpstr>System Design – Design Pattern</vt:lpstr>
      <vt:lpstr>SIAS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SIAS: Structural Integrity Assessment System </dc:title>
  <dc:creator>Parvathaneni, Sharmisha</dc:creator>
  <cp:lastModifiedBy>Punit Malpani</cp:lastModifiedBy>
  <cp:revision>3</cp:revision>
  <dcterms:created xsi:type="dcterms:W3CDTF">2022-11-28T03:13:11Z</dcterms:created>
  <dcterms:modified xsi:type="dcterms:W3CDTF">2022-11-28T09:26:33Z</dcterms:modified>
</cp:coreProperties>
</file>