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8" r:id="rId13"/>
    <p:sldId id="269"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586B75A-687E-405C-8A0B-8D00578BA2C3}"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2/10/2023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2/10/2023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smtClean="0"/>
              <a:t>Образец заголовка</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2/10/2023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ru-RU" smtClean="0"/>
              <a:t>Образец заголовка</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8" name="Date Placeholder 7"/>
          <p:cNvSpPr>
            <a:spLocks noGrp="1"/>
          </p:cNvSpPr>
          <p:nvPr>
            <p:ph type="dt" sz="half" idx="10"/>
          </p:nvPr>
        </p:nvSpPr>
        <p:spPr/>
        <p:txBody>
          <a:bodyPr/>
          <a:lstStyle/>
          <a:p>
            <a:fld id="{5586B75A-687E-405C-8A0B-8D00578BA2C3}" type="datetimeFigureOut">
              <a:rPr lang="en-US" dirty="0"/>
              <a:pPr/>
              <a:t>2/10/2023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8" name="Date Placeholder 7"/>
          <p:cNvSpPr>
            <a:spLocks noGrp="1"/>
          </p:cNvSpPr>
          <p:nvPr>
            <p:ph type="dt" sz="half" idx="10"/>
          </p:nvPr>
        </p:nvSpPr>
        <p:spPr/>
        <p:txBody>
          <a:bodyPr/>
          <a:lstStyle/>
          <a:p>
            <a:fld id="{5586B75A-687E-405C-8A0B-8D00578BA2C3}" type="datetimeFigureOut">
              <a:rPr lang="en-US" dirty="0"/>
              <a:pPr/>
              <a:t>2/10/2023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2/10/2023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credly.com/badges/8a801833-65bf-4ee7-ad4e-8b3a576062c0/public_url" TargetMode="External"/><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sz="4800" dirty="0" smtClean="0"/>
              <a:t>&lt;EPAM&gt; </a:t>
            </a:r>
            <a:r>
              <a:rPr lang="en-US" sz="3200" dirty="0" err="1"/>
              <a:t>Cloud&amp;DevOps</a:t>
            </a:r>
            <a:r>
              <a:rPr lang="en-US" sz="3200" dirty="0"/>
              <a:t> Fundamentals</a:t>
            </a:r>
            <a:endParaRPr lang="ru-RU" sz="3200" dirty="0"/>
          </a:p>
        </p:txBody>
      </p:sp>
      <p:sp>
        <p:nvSpPr>
          <p:cNvPr id="3" name="Подзаголовок 2"/>
          <p:cNvSpPr>
            <a:spLocks noGrp="1"/>
          </p:cNvSpPr>
          <p:nvPr>
            <p:ph type="subTitle" idx="1"/>
          </p:nvPr>
        </p:nvSpPr>
        <p:spPr/>
        <p:txBody>
          <a:bodyPr>
            <a:normAutofit/>
          </a:bodyPr>
          <a:lstStyle/>
          <a:p>
            <a:r>
              <a:rPr lang="en-US" sz="2800" dirty="0" smtClean="0"/>
              <a:t>Final Project</a:t>
            </a:r>
            <a:endParaRPr lang="ru-RU" sz="2800" dirty="0"/>
          </a:p>
        </p:txBody>
      </p:sp>
    </p:spTree>
    <p:extLst>
      <p:ext uri="{BB962C8B-B14F-4D97-AF65-F5344CB8AC3E}">
        <p14:creationId xmlns:p14="http://schemas.microsoft.com/office/powerpoint/2010/main" val="1423931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smtClean="0"/>
              <a:t>Stage #5(optional)</a:t>
            </a:r>
            <a:endParaRPr lang="ru-RU" b="1" dirty="0"/>
          </a:p>
        </p:txBody>
      </p:sp>
      <p:sp>
        <p:nvSpPr>
          <p:cNvPr id="6" name="TextBox 5"/>
          <p:cNvSpPr txBox="1"/>
          <p:nvPr/>
        </p:nvSpPr>
        <p:spPr>
          <a:xfrm>
            <a:off x="4329245" y="4245793"/>
            <a:ext cx="6751129" cy="1200329"/>
          </a:xfrm>
          <a:prstGeom prst="rect">
            <a:avLst/>
          </a:prstGeom>
          <a:noFill/>
        </p:spPr>
        <p:txBody>
          <a:bodyPr wrap="square" rtlCol="0">
            <a:spAutoFit/>
          </a:bodyPr>
          <a:lstStyle/>
          <a:p>
            <a:pPr algn="just"/>
            <a:r>
              <a:rPr lang="en-US" dirty="0"/>
              <a:t>	When the user has finished working with the application, there is an opportunity to run the pipeline with the "</a:t>
            </a:r>
            <a:r>
              <a:rPr lang="en-US" dirty="0" err="1"/>
              <a:t>destroyEnvironment</a:t>
            </a:r>
            <a:r>
              <a:rPr lang="en-US" dirty="0"/>
              <a:t>" parameter enabled to delete an AWS infrastructure deployed on stage #3.</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9571" y="1326710"/>
            <a:ext cx="6750803" cy="2688072"/>
          </a:xfrm>
          <a:prstGeom prst="rect">
            <a:avLst/>
          </a:prstGeom>
        </p:spPr>
      </p:pic>
    </p:spTree>
    <p:extLst>
      <p:ext uri="{BB962C8B-B14F-4D97-AF65-F5344CB8AC3E}">
        <p14:creationId xmlns:p14="http://schemas.microsoft.com/office/powerpoint/2010/main" val="1009722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smtClean="0"/>
              <a:t>Demonstration</a:t>
            </a:r>
            <a:endParaRPr lang="ru-RU" b="1" dirty="0"/>
          </a:p>
        </p:txBody>
      </p:sp>
      <p:sp>
        <p:nvSpPr>
          <p:cNvPr id="5" name="Прямоугольник 4"/>
          <p:cNvSpPr/>
          <p:nvPr/>
        </p:nvSpPr>
        <p:spPr>
          <a:xfrm>
            <a:off x="4329246" y="3018134"/>
            <a:ext cx="6751129" cy="584775"/>
          </a:xfrm>
          <a:prstGeom prst="rect">
            <a:avLst/>
          </a:prstGeom>
          <a:noFill/>
        </p:spPr>
        <p:txBody>
          <a:bodyPr wrap="square" lIns="91440" tIns="45720" rIns="91440" bIns="45720">
            <a:spAutoFit/>
          </a:bodyPr>
          <a:lstStyle/>
          <a:p>
            <a:pPr algn="just"/>
            <a:r>
              <a:rPr lang="en-US" sz="3200" dirty="0"/>
              <a:t>Now let's see how it works in real life.</a:t>
            </a:r>
            <a:endParaRPr lang="ru-RU" sz="3200" dirty="0"/>
          </a:p>
        </p:txBody>
      </p:sp>
    </p:spTree>
    <p:extLst>
      <p:ext uri="{BB962C8B-B14F-4D97-AF65-F5344CB8AC3E}">
        <p14:creationId xmlns:p14="http://schemas.microsoft.com/office/powerpoint/2010/main" val="135751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t>Conclusions</a:t>
            </a:r>
            <a:endParaRPr lang="ru-RU" b="1" dirty="0"/>
          </a:p>
        </p:txBody>
      </p:sp>
      <p:sp>
        <p:nvSpPr>
          <p:cNvPr id="4" name="TextBox 3"/>
          <p:cNvSpPr txBox="1"/>
          <p:nvPr/>
        </p:nvSpPr>
        <p:spPr>
          <a:xfrm>
            <a:off x="4329246" y="1402077"/>
            <a:ext cx="6751129" cy="2031325"/>
          </a:xfrm>
          <a:prstGeom prst="rect">
            <a:avLst/>
          </a:prstGeom>
          <a:noFill/>
        </p:spPr>
        <p:txBody>
          <a:bodyPr wrap="square" rtlCol="0">
            <a:spAutoFit/>
          </a:bodyPr>
          <a:lstStyle/>
          <a:p>
            <a:pPr algn="just"/>
            <a:r>
              <a:rPr lang="en-US" dirty="0"/>
              <a:t>	In this project, modern technologies and tools were used for the task solution, which gives an opportunity effectively develop an application and try it in a real environment. Security enhancement by using AWS roles instead of permanent credentials, using remote state file storage, running build agents on separate nodes, and so on can be considered as an improvement of the project. There is a sense to implement those improvements with rising of the project.</a:t>
            </a:r>
            <a:endParaRPr lang="ru-RU" dirty="0"/>
          </a:p>
        </p:txBody>
      </p:sp>
    </p:spTree>
    <p:extLst>
      <p:ext uri="{BB962C8B-B14F-4D97-AF65-F5344CB8AC3E}">
        <p14:creationId xmlns:p14="http://schemas.microsoft.com/office/powerpoint/2010/main" val="4192753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smtClean="0"/>
              <a:t>Q &amp; A</a:t>
            </a:r>
            <a:endParaRPr lang="ru-RU" b="1" dirty="0"/>
          </a:p>
        </p:txBody>
      </p:sp>
      <p:sp>
        <p:nvSpPr>
          <p:cNvPr id="4" name="Прямоугольник 3"/>
          <p:cNvSpPr/>
          <p:nvPr/>
        </p:nvSpPr>
        <p:spPr>
          <a:xfrm>
            <a:off x="4329246" y="2821577"/>
            <a:ext cx="6751129" cy="1569660"/>
          </a:xfrm>
          <a:prstGeom prst="rect">
            <a:avLst/>
          </a:prstGeom>
          <a:noFill/>
        </p:spPr>
        <p:txBody>
          <a:bodyPr wrap="square" lIns="91440" tIns="45720" rIns="91440" bIns="45720">
            <a:spAutoFit/>
          </a:bodyPr>
          <a:lstStyle/>
          <a:p>
            <a:pPr algn="ctr"/>
            <a:r>
              <a:rPr lang="en-US" sz="9600" b="0" cap="none" spc="0" dirty="0" smtClean="0">
                <a:ln w="0"/>
                <a:solidFill>
                  <a:schemeClr val="accent1"/>
                </a:solidFill>
                <a:effectLst>
                  <a:outerShdw blurRad="38100" dist="25400" dir="5400000" algn="ctr" rotWithShape="0">
                    <a:srgbClr val="6E747A">
                      <a:alpha val="43000"/>
                    </a:srgbClr>
                  </a:outerShdw>
                </a:effectLst>
              </a:rPr>
              <a:t>Q&amp;A</a:t>
            </a:r>
            <a:endParaRPr lang="ru-RU" sz="9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71833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smtClean="0"/>
              <a:t>The end</a:t>
            </a:r>
            <a:endParaRPr lang="ru-RU" b="1" dirty="0"/>
          </a:p>
        </p:txBody>
      </p:sp>
      <p:sp>
        <p:nvSpPr>
          <p:cNvPr id="5" name="Прямоугольник 4"/>
          <p:cNvSpPr/>
          <p:nvPr/>
        </p:nvSpPr>
        <p:spPr>
          <a:xfrm>
            <a:off x="4329246" y="2098766"/>
            <a:ext cx="6751129" cy="3046988"/>
          </a:xfrm>
          <a:prstGeom prst="rect">
            <a:avLst/>
          </a:prstGeom>
          <a:noFill/>
        </p:spPr>
        <p:txBody>
          <a:bodyPr wrap="square" lIns="91440" tIns="45720" rIns="91440" bIns="45720">
            <a:spAutoFit/>
          </a:bodyPr>
          <a:lstStyle/>
          <a:p>
            <a:pPr algn="ctr"/>
            <a:r>
              <a:rPr lang="en-US" sz="9600" b="0" cap="none" spc="0" dirty="0" smtClean="0">
                <a:ln w="0"/>
                <a:solidFill>
                  <a:schemeClr val="accent1"/>
                </a:solidFill>
                <a:effectLst>
                  <a:outerShdw blurRad="38100" dist="25400" dir="5400000" algn="ctr" rotWithShape="0">
                    <a:srgbClr val="6E747A">
                      <a:alpha val="43000"/>
                    </a:srgbClr>
                  </a:outerShdw>
                </a:effectLst>
              </a:rPr>
              <a:t>THANK</a:t>
            </a:r>
          </a:p>
          <a:p>
            <a:pPr algn="ctr"/>
            <a:r>
              <a:rPr lang="en-US" sz="9600" dirty="0" smtClean="0">
                <a:ln w="0"/>
                <a:solidFill>
                  <a:schemeClr val="accent1"/>
                </a:solidFill>
                <a:effectLst>
                  <a:outerShdw blurRad="38100" dist="25400" dir="5400000" algn="ctr" rotWithShape="0">
                    <a:srgbClr val="6E747A">
                      <a:alpha val="43000"/>
                    </a:srgbClr>
                  </a:outerShdw>
                </a:effectLst>
              </a:rPr>
              <a:t>YOU!</a:t>
            </a:r>
            <a:endParaRPr lang="ru-RU" sz="9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56024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5153" y="764851"/>
            <a:ext cx="6003725" cy="3103206"/>
          </a:xfrm>
        </p:spPr>
      </p:pic>
      <p:sp>
        <p:nvSpPr>
          <p:cNvPr id="4" name="Текст 3"/>
          <p:cNvSpPr>
            <a:spLocks noGrp="1"/>
          </p:cNvSpPr>
          <p:nvPr>
            <p:ph type="body" sz="half" idx="2"/>
          </p:nvPr>
        </p:nvSpPr>
        <p:spPr>
          <a:xfrm>
            <a:off x="256032" y="3622766"/>
            <a:ext cx="2834640" cy="2193400"/>
          </a:xfrm>
        </p:spPr>
        <p:txBody>
          <a:bodyPr/>
          <a:lstStyle/>
          <a:p>
            <a:pPr algn="ctr"/>
            <a:r>
              <a:rPr lang="en-US" b="1" dirty="0" smtClean="0">
                <a:latin typeface="Arial" panose="020B0604020202020204" pitchFamily="34" charset="0"/>
                <a:cs typeface="Arial" panose="020B0604020202020204" pitchFamily="34" charset="0"/>
              </a:rPr>
              <a:t>Mykhailo Kutsybala</a:t>
            </a:r>
          </a:p>
          <a:p>
            <a:endParaRPr lang="en-US" dirty="0" smtClean="0"/>
          </a:p>
          <a:p>
            <a:r>
              <a:rPr lang="en-US" dirty="0" smtClean="0">
                <a:latin typeface="Arial" panose="020B0604020202020204" pitchFamily="34" charset="0"/>
                <a:cs typeface="Arial" panose="020B0604020202020204" pitchFamily="34" charset="0"/>
              </a:rPr>
              <a:t>Mobile: </a:t>
            </a:r>
            <a:r>
              <a:rPr lang="ru-RU" dirty="0" smtClean="0">
                <a:latin typeface="Arial" panose="020B0604020202020204" pitchFamily="34" charset="0"/>
                <a:cs typeface="Arial" panose="020B0604020202020204" pitchFamily="34" charset="0"/>
              </a:rPr>
              <a:t>+380 </a:t>
            </a:r>
            <a:r>
              <a:rPr lang="ru-RU" dirty="0">
                <a:latin typeface="Arial" panose="020B0604020202020204" pitchFamily="34" charset="0"/>
                <a:cs typeface="Arial" panose="020B0604020202020204" pitchFamily="34" charset="0"/>
              </a:rPr>
              <a:t>(95) 942 26 09</a:t>
            </a:r>
          </a:p>
          <a:p>
            <a:r>
              <a:rPr lang="en-US" dirty="0" smtClean="0">
                <a:latin typeface="Arial" panose="020B0604020202020204" pitchFamily="34" charset="0"/>
                <a:cs typeface="Arial" panose="020B0604020202020204" pitchFamily="34" charset="0"/>
              </a:rPr>
              <a:t>E-mail: mkutsybala@gmail.com</a:t>
            </a: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Skype: </a:t>
            </a:r>
            <a:r>
              <a:rPr lang="en-US" dirty="0" err="1" smtClean="0">
                <a:latin typeface="Arial" panose="020B0604020202020204" pitchFamily="34" charset="0"/>
                <a:cs typeface="Arial" panose="020B0604020202020204" pitchFamily="34" charset="0"/>
              </a:rPr>
              <a:t>mkutsybala</a:t>
            </a:r>
            <a:endParaRPr lang="ru-RU" dirty="0">
              <a:latin typeface="Arial" panose="020B0604020202020204" pitchFamily="34" charset="0"/>
              <a:cs typeface="Arial" panose="020B0604020202020204" pitchFamily="34" charset="0"/>
            </a:endParaRPr>
          </a:p>
        </p:txBody>
      </p:sp>
      <p:sp>
        <p:nvSpPr>
          <p:cNvPr id="7" name="TextBox 6"/>
          <p:cNvSpPr txBox="1"/>
          <p:nvPr/>
        </p:nvSpPr>
        <p:spPr>
          <a:xfrm>
            <a:off x="4310743" y="1402079"/>
            <a:ext cx="6769633" cy="923330"/>
          </a:xfrm>
          <a:prstGeom prst="rect">
            <a:avLst/>
          </a:prstGeom>
          <a:noFill/>
        </p:spPr>
        <p:txBody>
          <a:bodyPr wrap="square" rtlCol="0">
            <a:spAutoFit/>
          </a:bodyPr>
          <a:lstStyle/>
          <a:p>
            <a:pPr algn="just"/>
            <a:r>
              <a:rPr lang="en-US" dirty="0"/>
              <a:t>	</a:t>
            </a:r>
            <a:r>
              <a:rPr lang="en-US" dirty="0" smtClean="0"/>
              <a:t>In </a:t>
            </a:r>
            <a:r>
              <a:rPr lang="en-US" dirty="0"/>
              <a:t>2012 finished the National Aviation University in specialty "Administrative Management in Information Protection" and received a "Master of Science in Information Technology" degree</a:t>
            </a:r>
            <a:endParaRPr lang="ru-RU" dirty="0"/>
          </a:p>
        </p:txBody>
      </p:sp>
      <p:sp>
        <p:nvSpPr>
          <p:cNvPr id="8" name="TextBox 7"/>
          <p:cNvSpPr txBox="1"/>
          <p:nvPr/>
        </p:nvSpPr>
        <p:spPr>
          <a:xfrm>
            <a:off x="4310743" y="2564188"/>
            <a:ext cx="6769633" cy="1477328"/>
          </a:xfrm>
          <a:prstGeom prst="rect">
            <a:avLst/>
          </a:prstGeom>
          <a:noFill/>
        </p:spPr>
        <p:txBody>
          <a:bodyPr wrap="square" rtlCol="0">
            <a:spAutoFit/>
          </a:bodyPr>
          <a:lstStyle/>
          <a:p>
            <a:pPr algn="just"/>
            <a:r>
              <a:rPr lang="en-US" dirty="0" smtClean="0"/>
              <a:t>	More </a:t>
            </a:r>
            <a:r>
              <a:rPr lang="en-US" dirty="0"/>
              <a:t>than four years working as a security systems administrator, experienced in building and supporting networks, deploying, setting up, and supporting servers (including virtual environments, VMware). Administrating Windows and Linux-based hosts</a:t>
            </a:r>
            <a:endParaRPr lang="ru-RU" dirty="0"/>
          </a:p>
        </p:txBody>
      </p:sp>
      <p:sp>
        <p:nvSpPr>
          <p:cNvPr id="9" name="TextBox 8"/>
          <p:cNvSpPr txBox="1"/>
          <p:nvPr/>
        </p:nvSpPr>
        <p:spPr>
          <a:xfrm>
            <a:off x="4310743" y="4280295"/>
            <a:ext cx="6769633" cy="646331"/>
          </a:xfrm>
          <a:prstGeom prst="rect">
            <a:avLst/>
          </a:prstGeom>
          <a:noFill/>
        </p:spPr>
        <p:txBody>
          <a:bodyPr wrap="square" rtlCol="0">
            <a:spAutoFit/>
          </a:bodyPr>
          <a:lstStyle/>
          <a:p>
            <a:pPr algn="just"/>
            <a:r>
              <a:rPr lang="en-US" dirty="0" smtClean="0"/>
              <a:t>	I </a:t>
            </a:r>
            <a:r>
              <a:rPr lang="en-US" dirty="0"/>
              <a:t>am actively deepening my knowledge and rising hands on experience in DevOps practices and tools.</a:t>
            </a:r>
            <a:endParaRPr lang="ru-RU" dirty="0"/>
          </a:p>
        </p:txBody>
      </p:sp>
      <p:sp>
        <p:nvSpPr>
          <p:cNvPr id="10" name="TextBox 9"/>
          <p:cNvSpPr txBox="1"/>
          <p:nvPr/>
        </p:nvSpPr>
        <p:spPr>
          <a:xfrm>
            <a:off x="5408738" y="5446834"/>
            <a:ext cx="6769633" cy="369332"/>
          </a:xfrm>
          <a:prstGeom prst="rect">
            <a:avLst/>
          </a:prstGeom>
          <a:noFill/>
        </p:spPr>
        <p:txBody>
          <a:bodyPr wrap="square" rtlCol="0">
            <a:spAutoFit/>
          </a:bodyPr>
          <a:lstStyle/>
          <a:p>
            <a:pPr fontAlgn="base"/>
            <a:r>
              <a:rPr lang="en-US" dirty="0" smtClean="0">
                <a:hlinkClick r:id="rId3"/>
              </a:rPr>
              <a:t>AWS </a:t>
            </a:r>
            <a:r>
              <a:rPr lang="en-US" dirty="0">
                <a:hlinkClick r:id="rId3"/>
              </a:rPr>
              <a:t>Certified </a:t>
            </a:r>
            <a:r>
              <a:rPr lang="en-US" dirty="0" err="1">
                <a:hlinkClick r:id="rId3"/>
              </a:rPr>
              <a:t>SysOps</a:t>
            </a:r>
            <a:r>
              <a:rPr lang="en-US" dirty="0">
                <a:hlinkClick r:id="rId3"/>
              </a:rPr>
              <a:t> Administrator – Associate</a:t>
            </a:r>
            <a:endParaRPr lang="en-US" dirty="0"/>
          </a:p>
        </p:txBody>
      </p:sp>
      <p:pic>
        <p:nvPicPr>
          <p:cNvPr id="11" name="Рисунок 10">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9246" y="5165405"/>
            <a:ext cx="1079492" cy="1079492"/>
          </a:xfrm>
          <a:prstGeom prst="rect">
            <a:avLst/>
          </a:prstGeom>
        </p:spPr>
      </p:pic>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smtClean="0"/>
              <a:t>About me</a:t>
            </a:r>
            <a:endParaRPr lang="ru-RU" b="1" dirty="0"/>
          </a:p>
        </p:txBody>
      </p:sp>
    </p:spTree>
    <p:extLst>
      <p:ext uri="{BB962C8B-B14F-4D97-AF65-F5344CB8AC3E}">
        <p14:creationId xmlns:p14="http://schemas.microsoft.com/office/powerpoint/2010/main" val="1653901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Task definition</a:t>
            </a:r>
            <a:endParaRPr lang="ru-RU"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1584" y="669924"/>
            <a:ext cx="6050325" cy="3146405"/>
          </a:xfrm>
        </p:spPr>
      </p:pic>
      <p:sp>
        <p:nvSpPr>
          <p:cNvPr id="5" name="Прямоугольник 4"/>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t>Formulation of the problem</a:t>
            </a:r>
            <a:endParaRPr lang="ru-RU" b="1" dirty="0"/>
          </a:p>
        </p:txBody>
      </p:sp>
      <p:sp>
        <p:nvSpPr>
          <p:cNvPr id="7" name="TextBox 6"/>
          <p:cNvSpPr txBox="1"/>
          <p:nvPr/>
        </p:nvSpPr>
        <p:spPr>
          <a:xfrm>
            <a:off x="4329246" y="3910147"/>
            <a:ext cx="6751129" cy="923330"/>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For the development team working on a web-based application, create functionality that provides continuous code integration and a "sandbox" deployment.</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757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7" name="TextBox 6"/>
          <p:cNvSpPr txBox="1"/>
          <p:nvPr/>
        </p:nvSpPr>
        <p:spPr>
          <a:xfrm>
            <a:off x="4310743" y="1402079"/>
            <a:ext cx="6769633" cy="3970318"/>
          </a:xfrm>
          <a:prstGeom prst="rect">
            <a:avLst/>
          </a:prstGeom>
          <a:noFill/>
        </p:spPr>
        <p:txBody>
          <a:bodyPr wrap="square" rtlCol="0">
            <a:spAutoFit/>
          </a:bodyPr>
          <a:lstStyle/>
          <a:p>
            <a:pPr algn="just"/>
            <a:r>
              <a:rPr lang="en-US" dirty="0" smtClean="0"/>
              <a:t>	Software </a:t>
            </a:r>
            <a:r>
              <a:rPr lang="en-US" dirty="0"/>
              <a:t>development is a complex and multilayer process, so the choice of suitable methodology and proper tools has a crucial impact on the end result.</a:t>
            </a:r>
          </a:p>
          <a:p>
            <a:pPr algn="just"/>
            <a:r>
              <a:rPr lang="en-US" dirty="0" smtClean="0"/>
              <a:t>	Repeatable </a:t>
            </a:r>
            <a:r>
              <a:rPr lang="en-US" dirty="0"/>
              <a:t>manual operations can increase the number of bugs in software and may be a cause of serious development process issues, they slow down software development. </a:t>
            </a:r>
          </a:p>
          <a:p>
            <a:pPr algn="just"/>
            <a:r>
              <a:rPr lang="en-US" dirty="0" smtClean="0"/>
              <a:t>	Automation </a:t>
            </a:r>
            <a:r>
              <a:rPr lang="en-US" dirty="0"/>
              <a:t>can significantly improve the code quality, speed, and efficiency of the software development process. A good solution for the above-mentioned problems is the implementation of DevOps practices in the software lifecycle. </a:t>
            </a:r>
            <a:endParaRPr lang="en-US" dirty="0" smtClean="0"/>
          </a:p>
          <a:p>
            <a:pPr algn="just"/>
            <a:r>
              <a:rPr lang="en-US" dirty="0" smtClean="0"/>
              <a:t>	The </a:t>
            </a:r>
            <a:r>
              <a:rPr lang="en-US" dirty="0"/>
              <a:t>main goal of this project is to increase software development speed and make it more efficient and cost-optimized by applying DevOps practices and proper tools.</a:t>
            </a:r>
          </a:p>
          <a:p>
            <a:pPr algn="just"/>
            <a:r>
              <a:rPr lang="en-US" dirty="0" smtClean="0"/>
              <a:t>	</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t>The task topicality and goal</a:t>
            </a:r>
            <a:endParaRPr lang="ru-RU" b="1" dirty="0"/>
          </a:p>
        </p:txBody>
      </p:sp>
    </p:spTree>
    <p:extLst>
      <p:ext uri="{BB962C8B-B14F-4D97-AF65-F5344CB8AC3E}">
        <p14:creationId xmlns:p14="http://schemas.microsoft.com/office/powerpoint/2010/main" val="3397060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7" name="TextBox 6"/>
          <p:cNvSpPr txBox="1"/>
          <p:nvPr/>
        </p:nvSpPr>
        <p:spPr>
          <a:xfrm>
            <a:off x="4310743" y="1402079"/>
            <a:ext cx="6769633" cy="3693319"/>
          </a:xfrm>
          <a:prstGeom prst="rect">
            <a:avLst/>
          </a:prstGeom>
          <a:noFill/>
        </p:spPr>
        <p:txBody>
          <a:bodyPr wrap="square" rtlCol="0">
            <a:spAutoFit/>
          </a:bodyPr>
          <a:lstStyle/>
          <a:p>
            <a:pPr algn="just"/>
            <a:r>
              <a:rPr lang="en-US" dirty="0"/>
              <a:t>	 A version control system is essential for any development team, it allows multiple team members to work together on the same project, provisions access to the latest code versions, tracks changes and provides a disaster recovery mechanism, and gives many other benefits. As the VCS for the project was chosen </a:t>
            </a:r>
            <a:r>
              <a:rPr lang="en-US" dirty="0" err="1"/>
              <a:t>Git</a:t>
            </a:r>
            <a:r>
              <a:rPr lang="en-US" dirty="0"/>
              <a:t> with a repository on GitHub. </a:t>
            </a:r>
            <a:endParaRPr lang="en-US" dirty="0" smtClean="0"/>
          </a:p>
          <a:p>
            <a:pPr algn="just"/>
            <a:r>
              <a:rPr lang="en-US" dirty="0"/>
              <a:t>	 Cloud platforms with the diversity of their services allow to reduce the end product price and increase speed, reliability, and flexibility of development. AWS fits well for project realization. 	</a:t>
            </a:r>
          </a:p>
          <a:p>
            <a:pPr algn="just"/>
            <a:r>
              <a:rPr lang="en-US" dirty="0" smtClean="0"/>
              <a:t>	</a:t>
            </a:r>
            <a:r>
              <a:rPr lang="en-US" dirty="0" err="1" smtClean="0"/>
              <a:t>IaC</a:t>
            </a:r>
            <a:r>
              <a:rPr lang="en-US" dirty="0" smtClean="0"/>
              <a:t> </a:t>
            </a:r>
            <a:r>
              <a:rPr lang="en-US" dirty="0"/>
              <a:t>is an important part of implementing DevOps practices and CI/CD that takes away the majority of provisioning work from developers</a:t>
            </a:r>
            <a:r>
              <a:rPr lang="en-US" dirty="0" smtClean="0"/>
              <a:t>.</a:t>
            </a:r>
            <a:r>
              <a:rPr lang="en-US" dirty="0"/>
              <a:t> Terraform is one of the best in the area, so the choice is obvious</a:t>
            </a:r>
            <a:r>
              <a:rPr lang="en-US" dirty="0" smtClean="0"/>
              <a:t>.	</a:t>
            </a:r>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t>Technologies and tools selection</a:t>
            </a:r>
            <a:endParaRPr lang="ru-RU" b="1" dirty="0"/>
          </a:p>
        </p:txBody>
      </p:sp>
    </p:spTree>
    <p:extLst>
      <p:ext uri="{BB962C8B-B14F-4D97-AF65-F5344CB8AC3E}">
        <p14:creationId xmlns:p14="http://schemas.microsoft.com/office/powerpoint/2010/main" val="1964074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7" name="TextBox 6"/>
          <p:cNvSpPr txBox="1"/>
          <p:nvPr/>
        </p:nvSpPr>
        <p:spPr>
          <a:xfrm>
            <a:off x="4310743" y="1402079"/>
            <a:ext cx="6769633" cy="2308324"/>
          </a:xfrm>
          <a:prstGeom prst="rect">
            <a:avLst/>
          </a:prstGeom>
          <a:noFill/>
        </p:spPr>
        <p:txBody>
          <a:bodyPr wrap="square" rtlCol="0">
            <a:spAutoFit/>
          </a:bodyPr>
          <a:lstStyle/>
          <a:p>
            <a:pPr algn="just"/>
            <a:r>
              <a:rPr lang="en-US" dirty="0"/>
              <a:t>	 For centralized and standardized project configuration, </a:t>
            </a:r>
            <a:r>
              <a:rPr lang="en-US" dirty="0" err="1"/>
              <a:t>Ansible</a:t>
            </a:r>
            <a:r>
              <a:rPr lang="en-US" dirty="0"/>
              <a:t> is a good choice.</a:t>
            </a:r>
            <a:endParaRPr lang="en-US" dirty="0" smtClean="0"/>
          </a:p>
          <a:p>
            <a:pPr algn="just"/>
            <a:r>
              <a:rPr lang="en-US" dirty="0" smtClean="0"/>
              <a:t>	Containerization </a:t>
            </a:r>
            <a:r>
              <a:rPr lang="en-US" dirty="0"/>
              <a:t>technology gives many advantages as well, it enhances portability, scalability, fault tolerance, agility, etc. Docker was chosen</a:t>
            </a:r>
            <a:r>
              <a:rPr lang="en-US" dirty="0" smtClean="0"/>
              <a:t>.</a:t>
            </a:r>
          </a:p>
          <a:p>
            <a:pPr algn="just"/>
            <a:r>
              <a:rPr lang="en-US" dirty="0"/>
              <a:t>	 As a process orchestration and automation tool, Jenkins is suitable.</a:t>
            </a:r>
            <a:endParaRPr lang="en-US" dirty="0" smtClean="0"/>
          </a:p>
          <a:p>
            <a:pPr algn="just"/>
            <a:endParaRPr lang="en-US" dirty="0" smtClean="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t>Technologies and tools selection</a:t>
            </a:r>
            <a:endParaRPr lang="ru-RU" b="1" dirty="0"/>
          </a:p>
        </p:txBody>
      </p:sp>
    </p:spTree>
    <p:extLst>
      <p:ext uri="{BB962C8B-B14F-4D97-AF65-F5344CB8AC3E}">
        <p14:creationId xmlns:p14="http://schemas.microsoft.com/office/powerpoint/2010/main" val="3125657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smtClean="0"/>
              <a:t>Stage #1, #2</a:t>
            </a:r>
            <a:endParaRPr lang="ru-RU" b="1"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9246" y="1389967"/>
            <a:ext cx="6751129" cy="2078073"/>
          </a:xfrm>
          <a:prstGeom prst="rect">
            <a:avLst/>
          </a:prstGeom>
        </p:spPr>
      </p:pic>
      <p:sp>
        <p:nvSpPr>
          <p:cNvPr id="6" name="TextBox 5"/>
          <p:cNvSpPr txBox="1"/>
          <p:nvPr/>
        </p:nvSpPr>
        <p:spPr>
          <a:xfrm>
            <a:off x="4329245" y="3715007"/>
            <a:ext cx="6751129" cy="2308324"/>
          </a:xfrm>
          <a:prstGeom prst="rect">
            <a:avLst/>
          </a:prstGeom>
          <a:noFill/>
        </p:spPr>
        <p:txBody>
          <a:bodyPr wrap="square" rtlCol="0">
            <a:spAutoFit/>
          </a:bodyPr>
          <a:lstStyle/>
          <a:p>
            <a:pPr algn="just"/>
            <a:r>
              <a:rPr lang="en-US" dirty="0" smtClean="0"/>
              <a:t>	After </a:t>
            </a:r>
            <a:r>
              <a:rPr lang="en-US" dirty="0"/>
              <a:t>pushing to the "dev" branch at the GitHub repository, a </a:t>
            </a:r>
            <a:r>
              <a:rPr lang="en-US" dirty="0" err="1"/>
              <a:t>webhook</a:t>
            </a:r>
            <a:r>
              <a:rPr lang="en-US" dirty="0"/>
              <a:t> triggers a Jenkins pipeline. Then Jenkins checks out </a:t>
            </a:r>
            <a:r>
              <a:rPr lang="en-US" dirty="0" err="1"/>
              <a:t>Jenkinsfile</a:t>
            </a:r>
            <a:r>
              <a:rPr lang="en-US" dirty="0"/>
              <a:t> from the source control repository, when pipeline configuration has been defined, stage one execution begins. At this stage, Jenkins clones the branch "dev" and copies the source code to the </a:t>
            </a:r>
            <a:r>
              <a:rPr lang="en-US" dirty="0" smtClean="0"/>
              <a:t>Docker </a:t>
            </a:r>
            <a:r>
              <a:rPr lang="en-US" dirty="0"/>
              <a:t>directory. At the next stage, Jenkins pulls the "</a:t>
            </a:r>
            <a:r>
              <a:rPr lang="en-US" dirty="0" err="1"/>
              <a:t>docker</a:t>
            </a:r>
            <a:r>
              <a:rPr lang="en-US" dirty="0"/>
              <a:t>" branch that contains </a:t>
            </a:r>
            <a:r>
              <a:rPr lang="en-US" dirty="0" err="1"/>
              <a:t>Dockerfile</a:t>
            </a:r>
            <a:r>
              <a:rPr lang="en-US" dirty="0"/>
              <a:t>, creates a </a:t>
            </a:r>
            <a:r>
              <a:rPr lang="en-US" dirty="0" smtClean="0"/>
              <a:t>Docker </a:t>
            </a:r>
            <a:r>
              <a:rPr lang="en-US" dirty="0"/>
              <a:t>image, and pushes the artifact to the </a:t>
            </a:r>
            <a:r>
              <a:rPr lang="en-US" dirty="0" err="1"/>
              <a:t>DockerHub</a:t>
            </a:r>
            <a:r>
              <a:rPr lang="en-US" dirty="0"/>
              <a:t> repository.</a:t>
            </a:r>
            <a:endParaRPr lang="ru-RU" dirty="0"/>
          </a:p>
        </p:txBody>
      </p:sp>
    </p:spTree>
    <p:extLst>
      <p:ext uri="{BB962C8B-B14F-4D97-AF65-F5344CB8AC3E}">
        <p14:creationId xmlns:p14="http://schemas.microsoft.com/office/powerpoint/2010/main" val="529352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smtClean="0"/>
              <a:t>Stage #3</a:t>
            </a:r>
            <a:endParaRPr lang="ru-RU" b="1" dirty="0"/>
          </a:p>
        </p:txBody>
      </p:sp>
      <p:sp>
        <p:nvSpPr>
          <p:cNvPr id="6" name="TextBox 5"/>
          <p:cNvSpPr txBox="1"/>
          <p:nvPr/>
        </p:nvSpPr>
        <p:spPr>
          <a:xfrm>
            <a:off x="4329245" y="3715007"/>
            <a:ext cx="6751129" cy="923330"/>
          </a:xfrm>
          <a:prstGeom prst="rect">
            <a:avLst/>
          </a:prstGeom>
          <a:noFill/>
        </p:spPr>
        <p:txBody>
          <a:bodyPr wrap="square" rtlCol="0">
            <a:spAutoFit/>
          </a:bodyPr>
          <a:lstStyle/>
          <a:p>
            <a:pPr algn="just"/>
            <a:r>
              <a:rPr lang="en-US" dirty="0"/>
              <a:t>	At this stage, Jenkins clones the "terraform" branch, then deploys and configures an AWS infrastructure needed for running a </a:t>
            </a:r>
            <a:r>
              <a:rPr lang="en-US" dirty="0" smtClean="0"/>
              <a:t>Docker </a:t>
            </a:r>
            <a:r>
              <a:rPr lang="en-US" dirty="0"/>
              <a:t>server.</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9244" y="1349152"/>
            <a:ext cx="6751129" cy="2059225"/>
          </a:xfrm>
          <a:prstGeom prst="rect">
            <a:avLst/>
          </a:prstGeom>
        </p:spPr>
      </p:pic>
    </p:spTree>
    <p:extLst>
      <p:ext uri="{BB962C8B-B14F-4D97-AF65-F5344CB8AC3E}">
        <p14:creationId xmlns:p14="http://schemas.microsoft.com/office/powerpoint/2010/main" val="1745226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smtClean="0"/>
              <a:t>Stage #4</a:t>
            </a:r>
            <a:endParaRPr lang="ru-RU" b="1"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9244" y="1297701"/>
            <a:ext cx="6751129" cy="3763950"/>
          </a:xfrm>
          <a:prstGeom prst="rect">
            <a:avLst/>
          </a:prstGeom>
        </p:spPr>
      </p:pic>
      <p:sp>
        <p:nvSpPr>
          <p:cNvPr id="6" name="TextBox 5"/>
          <p:cNvSpPr txBox="1"/>
          <p:nvPr/>
        </p:nvSpPr>
        <p:spPr>
          <a:xfrm>
            <a:off x="4329244" y="3725167"/>
            <a:ext cx="4550595" cy="2308324"/>
          </a:xfrm>
          <a:prstGeom prst="rect">
            <a:avLst/>
          </a:prstGeom>
          <a:noFill/>
        </p:spPr>
        <p:txBody>
          <a:bodyPr wrap="square" rtlCol="0">
            <a:spAutoFit/>
          </a:bodyPr>
          <a:lstStyle/>
          <a:p>
            <a:pPr algn="just"/>
            <a:r>
              <a:rPr lang="en-US" dirty="0"/>
              <a:t>	In the fourth stage, Jenkins clones the "</a:t>
            </a:r>
            <a:r>
              <a:rPr lang="en-US" dirty="0" err="1"/>
              <a:t>ansible</a:t>
            </a:r>
            <a:r>
              <a:rPr lang="en-US" dirty="0"/>
              <a:t>" branch and runs the </a:t>
            </a:r>
            <a:r>
              <a:rPr lang="en-US" dirty="0" err="1"/>
              <a:t>Ansible</a:t>
            </a:r>
            <a:r>
              <a:rPr lang="en-US" dirty="0"/>
              <a:t> playbook, which installs Docker on the target server, then pull the Docker image from the </a:t>
            </a:r>
            <a:r>
              <a:rPr lang="en-US" dirty="0" err="1"/>
              <a:t>DockerHub</a:t>
            </a:r>
            <a:r>
              <a:rPr lang="en-US" dirty="0"/>
              <a:t> and runs a Docker container with our application. After finishing this stage we can test our application that is running by the Nginx server in a Docker container.</a:t>
            </a:r>
            <a:endParaRPr lang="ru-RU" dirty="0"/>
          </a:p>
        </p:txBody>
      </p:sp>
    </p:spTree>
    <p:extLst>
      <p:ext uri="{BB962C8B-B14F-4D97-AF65-F5344CB8AC3E}">
        <p14:creationId xmlns:p14="http://schemas.microsoft.com/office/powerpoint/2010/main" val="4132290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Рамка">
  <a:themeElements>
    <a:clrScheme name="Другая 2">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000000"/>
      </a:hlink>
      <a:folHlink>
        <a:srgbClr val="000000"/>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TM03457475[[fn=Рамка]]</Template>
  <TotalTime>1416</TotalTime>
  <Words>901</Words>
  <Application>Microsoft Office PowerPoint</Application>
  <PresentationFormat>Широкоэкранный</PresentationFormat>
  <Paragraphs>57</Paragraphs>
  <Slides>14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14</vt:i4>
      </vt:variant>
    </vt:vector>
  </HeadingPairs>
  <TitlesOfParts>
    <vt:vector size="18" baseType="lpstr">
      <vt:lpstr>Arial</vt:lpstr>
      <vt:lpstr>Corbel</vt:lpstr>
      <vt:lpstr>Wingdings 2</vt:lpstr>
      <vt:lpstr>Рамка</vt:lpstr>
      <vt:lpstr>&lt;EPAM&gt; Cloud&amp;DevOps Fundamentals</vt:lpstr>
      <vt:lpstr>Презентация PowerPoint</vt:lpstr>
      <vt:lpstr>Task definition</vt:lpstr>
      <vt:lpstr>CI/CD Pipeline  for  DEV environment</vt:lpstr>
      <vt:lpstr>CI/CD Pipeline  for  DEV environment</vt:lpstr>
      <vt:lpstr>CI/CD Pipeline  for  DEV environment</vt:lpstr>
      <vt:lpstr>CI/CD Pipeline  for  DEV environment</vt:lpstr>
      <vt:lpstr>CI/CD Pipeline  for  DEV environment</vt:lpstr>
      <vt:lpstr>CI/CD Pipeline  for  DEV environment</vt:lpstr>
      <vt:lpstr>CI/CD Pipeline  for  DEV environment</vt:lpstr>
      <vt:lpstr>CI/CD Pipeline  for  DEV environment</vt:lpstr>
      <vt:lpstr>CI/CD Pipeline  for  DEV environment</vt:lpstr>
      <vt:lpstr>CI/CD Pipeline  for  DEV environment</vt:lpstr>
      <vt:lpstr>CI/CD Pipeline  for  DEV environment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&lt;EPAM&gt; Cloud&amp;DevOps Fundamentals</dc:title>
  <dc:creator>Mykhailo Kutsybala</dc:creator>
  <cp:lastModifiedBy>Mykhailo Kutsybala</cp:lastModifiedBy>
  <cp:revision>62</cp:revision>
  <dcterms:created xsi:type="dcterms:W3CDTF">2023-01-24T08:57:43Z</dcterms:created>
  <dcterms:modified xsi:type="dcterms:W3CDTF">2023-02-10T10:03:23Z</dcterms:modified>
</cp:coreProperties>
</file>