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87" r:id="rId6"/>
    <p:sldMasterId id="2147483700" r:id="rId7"/>
    <p:sldMasterId id="2147483713" r:id="rId8"/>
    <p:sldMasterId id="2147483726" r:id="rId9"/>
    <p:sldMasterId id="2147483739" r:id="rId10"/>
  </p:sldMasterIdLst>
  <p:notesMasterIdLst>
    <p:notesMasterId r:id="rId53"/>
  </p:notesMasterIdLst>
  <p:sldIdLst>
    <p:sldId id="256" r:id="rId11"/>
    <p:sldId id="257" r:id="rId12"/>
    <p:sldId id="331" r:id="rId13"/>
    <p:sldId id="332" r:id="rId14"/>
    <p:sldId id="349" r:id="rId15"/>
    <p:sldId id="350" r:id="rId16"/>
    <p:sldId id="348" r:id="rId17"/>
    <p:sldId id="368" r:id="rId18"/>
    <p:sldId id="366" r:id="rId19"/>
    <p:sldId id="343" r:id="rId20"/>
    <p:sldId id="344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1" r:id="rId29"/>
    <p:sldId id="340" r:id="rId30"/>
    <p:sldId id="346" r:id="rId31"/>
    <p:sldId id="351" r:id="rId32"/>
    <p:sldId id="347" r:id="rId33"/>
    <p:sldId id="345" r:id="rId34"/>
    <p:sldId id="353" r:id="rId35"/>
    <p:sldId id="354" r:id="rId36"/>
    <p:sldId id="357" r:id="rId37"/>
    <p:sldId id="356" r:id="rId38"/>
    <p:sldId id="355" r:id="rId39"/>
    <p:sldId id="360" r:id="rId40"/>
    <p:sldId id="361" r:id="rId41"/>
    <p:sldId id="364" r:id="rId42"/>
    <p:sldId id="362" r:id="rId43"/>
    <p:sldId id="359" r:id="rId44"/>
    <p:sldId id="358" r:id="rId45"/>
    <p:sldId id="365" r:id="rId46"/>
    <p:sldId id="367" r:id="rId47"/>
    <p:sldId id="369" r:id="rId48"/>
    <p:sldId id="372" r:id="rId49"/>
    <p:sldId id="371" r:id="rId50"/>
    <p:sldId id="370" r:id="rId51"/>
    <p:sldId id="342" r:id="rId5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87F95-10B3-1764-529F-629A4B0CD3FD}" v="590" dt="2023-09-26T12:18:30.767"/>
    <p1510:client id="{05B5D372-84E9-3D2A-52BE-B91982B4126E}" v="388" dt="2023-09-29T14:11:51.672"/>
    <p1510:client id="{0A164B77-DB10-2850-9705-9789B86D3C16}" v="163" dt="2023-09-28T12:09:24.966"/>
    <p1510:client id="{13A47C31-1A57-8AD0-0C95-8D771ED39AF8}" v="40" dt="2023-09-26T09:16:02.605"/>
    <p1510:client id="{1D645741-6722-C010-D968-372C88AEA78D}" v="432" dt="2023-10-04T08:28:05.348"/>
    <p1510:client id="{2903ED03-F768-68C3-8FF8-91E29E059043}" v="643" dt="2023-09-27T12:21:04.881"/>
    <p1510:client id="{2E710115-126E-7A91-0AAB-FA8F0CA8716A}" v="1769" dt="2023-09-28T09:28:48.998"/>
    <p1510:client id="{2FC78144-1AD1-BDE1-8455-B0B320D8CEF8}" v="3630" dt="2023-09-27T11:13:34.608"/>
    <p1510:client id="{359AFC84-61EA-F3F0-6B34-FA740C721E2D}" v="9" dt="2023-10-03T11:29:00.999"/>
    <p1510:client id="{40C63FE0-7328-DECB-63D9-99368C981C4E}" v="140" dt="2023-09-14T09:08:13.226"/>
    <p1510:client id="{6150549E-3AE5-4F2A-EBC5-0A5DF4D7A8CE}" v="235" dt="2023-09-14T09:45:44.630"/>
    <p1510:client id="{68B0F263-A212-B4D6-A1E8-181A42458C98}" v="6" dt="2023-09-28T12:11:06.938"/>
    <p1510:client id="{AA0D0F44-48B1-CE62-7A2A-3DE166F8724F}" v="1003" dt="2023-09-28T13:26:41.071"/>
    <p1510:client id="{ACD7D8C2-0C73-8893-823D-67554A52C624}" v="71" dt="2023-10-04T06:30:29.012"/>
    <p1510:client id="{CDABC5AB-D9F5-F93B-95E1-6ABA7DBCA249}" v="313" dt="2023-10-03T14:37:59.703"/>
    <p1510:client id="{D9581821-ED21-E235-1730-0208DCF87B27}" v="574" dt="2023-09-26T08:45:45.899"/>
    <p1510:client id="{DD519482-B795-9788-B3CC-7FCA499CDB84}" v="8" dt="2023-09-20T05:34:59.799"/>
    <p1510:client id="{E5AE1307-ACD7-C418-A09F-EE9498A54BCE}" v="1036" dt="2023-10-03T09:46:11.499"/>
    <p1510:client id="{F3386038-0216-B0F9-98BB-DBC6C7E93C26}" v="67" dt="2023-09-08T08:43:22.350"/>
    <p1510:client id="{F595A345-C43F-0167-F93F-390F897ACEB6}" v="118" dt="2023-09-20T12:47:45.710"/>
    <p1510:client id="{FFD7803E-D90B-CED7-2CD9-4ACD2707E46D}" v="20" dt="2023-10-04T12:05:5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hr-H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hr-H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hr-H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hr-H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hr-H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64AE50C-619C-4C78-9C51-796D855CA942}" type="slidenum">
              <a:rPr lang="hr-HR" sz="1400" b="0" strike="noStrike" spc="-1">
                <a:latin typeface="Times New Roman"/>
              </a:rPr>
              <a:t>‹#›</a:t>
            </a:fld>
            <a:endParaRPr lang="hr-H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hr-H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"/>
          <p:cNvPicPr/>
          <p:nvPr/>
        </p:nvPicPr>
        <p:blipFill>
          <a:blip r:embed="rId14"/>
          <a:stretch/>
        </p:blipFill>
        <p:spPr>
          <a:xfrm>
            <a:off x="9113040" y="5201280"/>
            <a:ext cx="685080" cy="23976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8;p1"/>
          <p:cNvPicPr/>
          <p:nvPr/>
        </p:nvPicPr>
        <p:blipFill>
          <a:blip r:embed="rId15"/>
          <a:stretch/>
        </p:blipFill>
        <p:spPr>
          <a:xfrm>
            <a:off x="9126000" y="318960"/>
            <a:ext cx="668880" cy="24480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2927520" y="5064120"/>
            <a:ext cx="128016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600" b="0" strike="noStrike" spc="-1">
                <a:solidFill>
                  <a:srgbClr val="4E4C4D"/>
                </a:solidFill>
                <a:latin typeface="Arial"/>
                <a:ea typeface="Arial"/>
              </a:rPr>
              <a:t>Projekt je sufinancirala Europska unija iz Europskog fonda za regionalni razvoj.</a:t>
            </a:r>
            <a:endParaRPr lang="hr-HR" sz="600" b="0" strike="noStrike" spc="-1">
              <a:latin typeface="Arial"/>
            </a:endParaRPr>
          </a:p>
        </p:txBody>
      </p:sp>
      <p:pic>
        <p:nvPicPr>
          <p:cNvPr id="3" name="Google Shape;10;p1"/>
          <p:cNvPicPr/>
          <p:nvPr/>
        </p:nvPicPr>
        <p:blipFill>
          <a:blip r:embed="rId16"/>
          <a:stretch/>
        </p:blipFill>
        <p:spPr>
          <a:xfrm>
            <a:off x="200520" y="4786560"/>
            <a:ext cx="2836080" cy="782640"/>
          </a:xfrm>
          <a:prstGeom prst="rect">
            <a:avLst/>
          </a:prstGeom>
          <a:ln w="0">
            <a:noFill/>
          </a:ln>
        </p:spPr>
      </p:pic>
      <p:pic>
        <p:nvPicPr>
          <p:cNvPr id="4" name="Picture 2" descr="A picture containing graphics, black, design&#10;&#10;Description automatically generated"/>
          <p:cNvPicPr/>
          <p:nvPr/>
        </p:nvPicPr>
        <p:blipFill>
          <a:blip r:embed="rId17"/>
          <a:stretch/>
        </p:blipFill>
        <p:spPr>
          <a:xfrm>
            <a:off x="1080" y="257040"/>
            <a:ext cx="765000" cy="9104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885240" y="171360"/>
            <a:ext cx="7827120" cy="696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hr-H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885240" y="1509480"/>
            <a:ext cx="7827120" cy="302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7;p1"/>
          <p:cNvPicPr/>
          <p:nvPr/>
        </p:nvPicPr>
        <p:blipFill>
          <a:blip r:embed="rId14"/>
          <a:stretch/>
        </p:blipFill>
        <p:spPr>
          <a:xfrm>
            <a:off x="9113040" y="5201280"/>
            <a:ext cx="685080" cy="23976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;p1"/>
          <p:cNvPicPr/>
          <p:nvPr/>
        </p:nvPicPr>
        <p:blipFill>
          <a:blip r:embed="rId15"/>
          <a:stretch/>
        </p:blipFill>
        <p:spPr>
          <a:xfrm>
            <a:off x="9126000" y="318960"/>
            <a:ext cx="668880" cy="24480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2927520" y="5064120"/>
            <a:ext cx="128016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600" b="0" strike="noStrike" spc="-1">
                <a:solidFill>
                  <a:srgbClr val="4E4C4D"/>
                </a:solidFill>
                <a:latin typeface="Arial"/>
                <a:ea typeface="Arial"/>
              </a:rPr>
              <a:t>Projekt je sufinancirala Europska unija iz Europskog fonda za regionalni razvoj.</a:t>
            </a:r>
            <a:endParaRPr lang="hr-HR" sz="600" b="0" strike="noStrike" spc="-1">
              <a:latin typeface="Arial"/>
            </a:endParaRPr>
          </a:p>
        </p:txBody>
      </p:sp>
      <p:pic>
        <p:nvPicPr>
          <p:cNvPr id="46" name="Google Shape;10;p1"/>
          <p:cNvPicPr/>
          <p:nvPr/>
        </p:nvPicPr>
        <p:blipFill>
          <a:blip r:embed="rId16"/>
          <a:stretch/>
        </p:blipFill>
        <p:spPr>
          <a:xfrm>
            <a:off x="200520" y="4786560"/>
            <a:ext cx="2836080" cy="78264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2" descr="A picture containing graphics, black, design&#10;&#10;Description automatically generated"/>
          <p:cNvPicPr/>
          <p:nvPr/>
        </p:nvPicPr>
        <p:blipFill>
          <a:blip r:embed="rId17"/>
          <a:stretch/>
        </p:blipFill>
        <p:spPr>
          <a:xfrm>
            <a:off x="1080" y="257040"/>
            <a:ext cx="765000" cy="91044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885240" y="171360"/>
            <a:ext cx="7827120" cy="696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hr-H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85240" y="1509480"/>
            <a:ext cx="3819240" cy="30211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896360" y="1509480"/>
            <a:ext cx="3819240" cy="30211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68;p14"/>
          <p:cNvPicPr/>
          <p:nvPr/>
        </p:nvPicPr>
        <p:blipFill>
          <a:blip r:embed="rId14"/>
          <a:stretch/>
        </p:blipFill>
        <p:spPr>
          <a:xfrm>
            <a:off x="9114120" y="5202000"/>
            <a:ext cx="685440" cy="240120"/>
          </a:xfrm>
          <a:prstGeom prst="rect">
            <a:avLst/>
          </a:prstGeom>
          <a:ln w="0"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2928240" y="5064840"/>
            <a:ext cx="128052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500" b="0" strike="noStrike" spc="-1">
                <a:solidFill>
                  <a:srgbClr val="4E4C4D"/>
                </a:solidFill>
                <a:latin typeface="Arial"/>
                <a:ea typeface="Arial"/>
              </a:rPr>
              <a:t>Projekt je sufinancirala Europska unija iz Europskog fonda za regionalni razvoj.</a:t>
            </a:r>
            <a:endParaRPr lang="hr-HR" sz="500" b="0" strike="noStrike" spc="-1">
              <a:latin typeface="Arial"/>
            </a:endParaRPr>
          </a:p>
        </p:txBody>
      </p:sp>
      <p:pic>
        <p:nvPicPr>
          <p:cNvPr id="132" name="Google Shape;71;p14"/>
          <p:cNvPicPr/>
          <p:nvPr/>
        </p:nvPicPr>
        <p:blipFill>
          <a:blip r:embed="rId15"/>
          <a:stretch/>
        </p:blipFill>
        <p:spPr>
          <a:xfrm>
            <a:off x="200520" y="4787280"/>
            <a:ext cx="2836440" cy="78300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" descr="A picture containing graphics, black, design&#10;&#10;Description automatically generated"/>
          <p:cNvPicPr/>
          <p:nvPr/>
        </p:nvPicPr>
        <p:blipFill>
          <a:blip r:embed="rId16"/>
          <a:stretch/>
        </p:blipFill>
        <p:spPr>
          <a:xfrm>
            <a:off x="1080" y="257040"/>
            <a:ext cx="765000" cy="91044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8;p1"/>
          <p:cNvPicPr/>
          <p:nvPr/>
        </p:nvPicPr>
        <p:blipFill>
          <a:blip r:embed="rId17"/>
          <a:stretch/>
        </p:blipFill>
        <p:spPr>
          <a:xfrm>
            <a:off x="9126000" y="318960"/>
            <a:ext cx="668880" cy="24480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hr-H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68;p14"/>
          <p:cNvPicPr/>
          <p:nvPr/>
        </p:nvPicPr>
        <p:blipFill>
          <a:blip r:embed="rId14"/>
          <a:stretch/>
        </p:blipFill>
        <p:spPr>
          <a:xfrm>
            <a:off x="9114120" y="5202000"/>
            <a:ext cx="685440" cy="240120"/>
          </a:xfrm>
          <a:prstGeom prst="rect">
            <a:avLst/>
          </a:prstGeom>
          <a:ln w="0"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2928240" y="5064840"/>
            <a:ext cx="128052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500" b="0" strike="noStrike" spc="-1">
                <a:solidFill>
                  <a:srgbClr val="4E4C4D"/>
                </a:solidFill>
                <a:latin typeface="Arial"/>
                <a:ea typeface="Arial"/>
              </a:rPr>
              <a:t>Projekt je sufinancirala Europska unija iz Europskog fonda za regionalni razvoj.</a:t>
            </a:r>
            <a:endParaRPr lang="hr-HR" sz="500" b="0" strike="noStrike" spc="-1">
              <a:latin typeface="Arial"/>
            </a:endParaRPr>
          </a:p>
        </p:txBody>
      </p:sp>
      <p:pic>
        <p:nvPicPr>
          <p:cNvPr id="175" name="Google Shape;71;p14"/>
          <p:cNvPicPr/>
          <p:nvPr/>
        </p:nvPicPr>
        <p:blipFill>
          <a:blip r:embed="rId15"/>
          <a:stretch/>
        </p:blipFill>
        <p:spPr>
          <a:xfrm>
            <a:off x="200520" y="4787280"/>
            <a:ext cx="2836440" cy="78300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1" descr="A picture containing graphics, black, design&#10;&#10;Description automatically generated"/>
          <p:cNvPicPr/>
          <p:nvPr/>
        </p:nvPicPr>
        <p:blipFill>
          <a:blip r:embed="rId16"/>
          <a:stretch/>
        </p:blipFill>
        <p:spPr>
          <a:xfrm>
            <a:off x="1080" y="257040"/>
            <a:ext cx="765000" cy="91044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8;p1"/>
          <p:cNvPicPr/>
          <p:nvPr/>
        </p:nvPicPr>
        <p:blipFill>
          <a:blip r:embed="rId17"/>
          <a:stretch/>
        </p:blipFill>
        <p:spPr>
          <a:xfrm>
            <a:off x="9126000" y="318960"/>
            <a:ext cx="668880" cy="24480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972360" y="831240"/>
            <a:ext cx="3249360" cy="33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Google Shape;82;p16" descr="Cmd Terminal with solid fill"/>
          <p:cNvPicPr/>
          <p:nvPr/>
        </p:nvPicPr>
        <p:blipFill>
          <a:blip r:embed="rId18"/>
          <a:stretch/>
        </p:blipFill>
        <p:spPr>
          <a:xfrm>
            <a:off x="919080" y="497160"/>
            <a:ext cx="445680" cy="44568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3"/>
          <p:cNvSpPr>
            <a:spLocks noGrp="1"/>
          </p:cNvSpPr>
          <p:nvPr>
            <p:ph type="title"/>
          </p:nvPr>
        </p:nvSpPr>
        <p:spPr>
          <a:xfrm>
            <a:off x="885240" y="171360"/>
            <a:ext cx="7827120" cy="696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hr-H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885240" y="1509480"/>
            <a:ext cx="3819240" cy="30211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896360" y="1509480"/>
            <a:ext cx="3819240" cy="3021120"/>
          </a:xfrm>
          <a:prstGeom prst="rect">
            <a:avLst/>
          </a:prstGeom>
        </p:spPr>
        <p:txBody>
          <a:bodyPr lIns="0" tIns="0" rIns="0" bIns="0">
            <a:normAutofit fontScale="6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68;p14"/>
          <p:cNvPicPr/>
          <p:nvPr/>
        </p:nvPicPr>
        <p:blipFill>
          <a:blip r:embed="rId14"/>
          <a:stretch/>
        </p:blipFill>
        <p:spPr>
          <a:xfrm>
            <a:off x="9114120" y="5202000"/>
            <a:ext cx="685440" cy="24012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2928240" y="5064840"/>
            <a:ext cx="128052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500" b="0" strike="noStrike" spc="-1">
                <a:solidFill>
                  <a:srgbClr val="4E4C4D"/>
                </a:solidFill>
                <a:latin typeface="Arial"/>
                <a:ea typeface="Arial"/>
              </a:rPr>
              <a:t>Projekt je sufinancirala Europska unija iz Europskog fonda za regionalni razvoj.</a:t>
            </a:r>
            <a:endParaRPr lang="hr-HR" sz="500" b="0" strike="noStrike" spc="-1">
              <a:latin typeface="Arial"/>
            </a:endParaRPr>
          </a:p>
        </p:txBody>
      </p:sp>
      <p:pic>
        <p:nvPicPr>
          <p:cNvPr id="221" name="Google Shape;71;p14"/>
          <p:cNvPicPr/>
          <p:nvPr/>
        </p:nvPicPr>
        <p:blipFill>
          <a:blip r:embed="rId15"/>
          <a:stretch/>
        </p:blipFill>
        <p:spPr>
          <a:xfrm>
            <a:off x="200520" y="4787280"/>
            <a:ext cx="2836440" cy="783000"/>
          </a:xfrm>
          <a:prstGeom prst="rect">
            <a:avLst/>
          </a:prstGeom>
          <a:ln w="0">
            <a:noFill/>
          </a:ln>
        </p:spPr>
      </p:pic>
      <p:pic>
        <p:nvPicPr>
          <p:cNvPr id="222" name="Picture 1" descr="A picture containing graphics, black, design&#10;&#10;Description automatically generated"/>
          <p:cNvPicPr/>
          <p:nvPr/>
        </p:nvPicPr>
        <p:blipFill>
          <a:blip r:embed="rId16"/>
          <a:stretch/>
        </p:blipFill>
        <p:spPr>
          <a:xfrm>
            <a:off x="1080" y="257040"/>
            <a:ext cx="765000" cy="91044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8;p1"/>
          <p:cNvPicPr/>
          <p:nvPr/>
        </p:nvPicPr>
        <p:blipFill>
          <a:blip r:embed="rId17"/>
          <a:stretch/>
        </p:blipFill>
        <p:spPr>
          <a:xfrm>
            <a:off x="9126000" y="318960"/>
            <a:ext cx="668880" cy="244800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hr-H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68;p14"/>
          <p:cNvPicPr/>
          <p:nvPr/>
        </p:nvPicPr>
        <p:blipFill>
          <a:blip r:embed="rId14"/>
          <a:stretch/>
        </p:blipFill>
        <p:spPr>
          <a:xfrm>
            <a:off x="9114120" y="5202000"/>
            <a:ext cx="685440" cy="240120"/>
          </a:xfrm>
          <a:prstGeom prst="rect">
            <a:avLst/>
          </a:prstGeom>
          <a:ln w="0">
            <a:noFill/>
          </a:ln>
        </p:spPr>
      </p:pic>
      <p:sp>
        <p:nvSpPr>
          <p:cNvPr id="263" name="CustomShape 1"/>
          <p:cNvSpPr/>
          <p:nvPr/>
        </p:nvSpPr>
        <p:spPr>
          <a:xfrm>
            <a:off x="2928240" y="5064840"/>
            <a:ext cx="128052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500" b="0" strike="noStrike" spc="-1">
                <a:solidFill>
                  <a:srgbClr val="4E4C4D"/>
                </a:solidFill>
                <a:latin typeface="Arial"/>
                <a:ea typeface="Arial"/>
              </a:rPr>
              <a:t>Projekt je sufinancirala Europska unija iz Europskog fonda za regionalni razvoj.</a:t>
            </a:r>
            <a:endParaRPr lang="hr-HR" sz="500" b="0" strike="noStrike" spc="-1">
              <a:latin typeface="Arial"/>
            </a:endParaRPr>
          </a:p>
        </p:txBody>
      </p:sp>
      <p:pic>
        <p:nvPicPr>
          <p:cNvPr id="264" name="Google Shape;71;p14"/>
          <p:cNvPicPr/>
          <p:nvPr/>
        </p:nvPicPr>
        <p:blipFill>
          <a:blip r:embed="rId15"/>
          <a:stretch/>
        </p:blipFill>
        <p:spPr>
          <a:xfrm>
            <a:off x="200520" y="4787280"/>
            <a:ext cx="2836440" cy="78300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1" descr="A picture containing graphics, black, design&#10;&#10;Description automatically generated"/>
          <p:cNvPicPr/>
          <p:nvPr/>
        </p:nvPicPr>
        <p:blipFill>
          <a:blip r:embed="rId16"/>
          <a:stretch/>
        </p:blipFill>
        <p:spPr>
          <a:xfrm>
            <a:off x="1080" y="257040"/>
            <a:ext cx="765000" cy="910440"/>
          </a:xfrm>
          <a:prstGeom prst="rect">
            <a:avLst/>
          </a:prstGeom>
          <a:ln w="0">
            <a:noFill/>
          </a:ln>
        </p:spPr>
      </p:pic>
      <p:pic>
        <p:nvPicPr>
          <p:cNvPr id="266" name="Google Shape;8;p1"/>
          <p:cNvPicPr/>
          <p:nvPr/>
        </p:nvPicPr>
        <p:blipFill>
          <a:blip r:embed="rId17"/>
          <a:stretch/>
        </p:blipFill>
        <p:spPr>
          <a:xfrm>
            <a:off x="9126000" y="318960"/>
            <a:ext cx="668880" cy="244800"/>
          </a:xfrm>
          <a:prstGeom prst="rect">
            <a:avLst/>
          </a:prstGeom>
          <a:ln w="0">
            <a:noFill/>
          </a:ln>
        </p:spPr>
      </p:pic>
      <p:sp>
        <p:nvSpPr>
          <p:cNvPr id="267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hr-H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68;p14"/>
          <p:cNvPicPr/>
          <p:nvPr/>
        </p:nvPicPr>
        <p:blipFill>
          <a:blip r:embed="rId14"/>
          <a:stretch/>
        </p:blipFill>
        <p:spPr>
          <a:xfrm>
            <a:off x="9114120" y="5202000"/>
            <a:ext cx="685440" cy="240120"/>
          </a:xfrm>
          <a:prstGeom prst="rect">
            <a:avLst/>
          </a:prstGeom>
          <a:ln w="0">
            <a:noFill/>
          </a:ln>
        </p:spPr>
      </p:pic>
      <p:sp>
        <p:nvSpPr>
          <p:cNvPr id="306" name="CustomShape 1"/>
          <p:cNvSpPr/>
          <p:nvPr/>
        </p:nvSpPr>
        <p:spPr>
          <a:xfrm>
            <a:off x="2928240" y="5064840"/>
            <a:ext cx="128052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500" b="0" strike="noStrike" spc="-1">
                <a:solidFill>
                  <a:srgbClr val="4E4C4D"/>
                </a:solidFill>
                <a:latin typeface="Arial"/>
                <a:ea typeface="Arial"/>
              </a:rPr>
              <a:t>Projekt je sufinancirala Europska unija iz Europskog fonda za regionalni razvoj.</a:t>
            </a:r>
            <a:endParaRPr lang="hr-HR" sz="500" b="0" strike="noStrike" spc="-1">
              <a:latin typeface="Arial"/>
            </a:endParaRPr>
          </a:p>
        </p:txBody>
      </p:sp>
      <p:pic>
        <p:nvPicPr>
          <p:cNvPr id="307" name="Google Shape;71;p14"/>
          <p:cNvPicPr/>
          <p:nvPr/>
        </p:nvPicPr>
        <p:blipFill>
          <a:blip r:embed="rId15"/>
          <a:stretch/>
        </p:blipFill>
        <p:spPr>
          <a:xfrm>
            <a:off x="200520" y="4787280"/>
            <a:ext cx="2836440" cy="783000"/>
          </a:xfrm>
          <a:prstGeom prst="rect">
            <a:avLst/>
          </a:prstGeom>
          <a:ln w="0">
            <a:noFill/>
          </a:ln>
        </p:spPr>
      </p:pic>
      <p:pic>
        <p:nvPicPr>
          <p:cNvPr id="308" name="Picture 1" descr="A picture containing graphics, black, design&#10;&#10;Description automatically generated"/>
          <p:cNvPicPr/>
          <p:nvPr/>
        </p:nvPicPr>
        <p:blipFill>
          <a:blip r:embed="rId16"/>
          <a:stretch/>
        </p:blipFill>
        <p:spPr>
          <a:xfrm>
            <a:off x="1080" y="257040"/>
            <a:ext cx="765000" cy="910440"/>
          </a:xfrm>
          <a:prstGeom prst="rect">
            <a:avLst/>
          </a:prstGeom>
          <a:ln w="0">
            <a:noFill/>
          </a:ln>
        </p:spPr>
      </p:pic>
      <p:pic>
        <p:nvPicPr>
          <p:cNvPr id="309" name="Google Shape;8;p1"/>
          <p:cNvPicPr/>
          <p:nvPr/>
        </p:nvPicPr>
        <p:blipFill>
          <a:blip r:embed="rId17"/>
          <a:stretch/>
        </p:blipFill>
        <p:spPr>
          <a:xfrm>
            <a:off x="9126000" y="318960"/>
            <a:ext cx="668880" cy="244800"/>
          </a:xfrm>
          <a:prstGeom prst="rect">
            <a:avLst/>
          </a:prstGeom>
          <a:ln w="0">
            <a:noFill/>
          </a:ln>
        </p:spPr>
      </p:pic>
      <p:sp>
        <p:nvSpPr>
          <p:cNvPr id="31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hr-H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labs.io/guides/2.5/user-guide/singularity_flow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uber.com/en-HR/blog/horovod/" TargetMode="Externa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vakic-srce/fer-20231006" TargetMode="Externa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dask.org/en/stable/#dask" TargetMode="Externa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onference.scipy.org/proceedings/scipy2015/matthew_rocklin.html" TargetMode="External"/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nference.scipy.org/proceedings/scipy2015/matthew_rocklin.html" TargetMode="Externa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dask.org/en/stable/array.html#design" TargetMode="Externa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7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google.com/document/d/1tBw9A4j62ruI5omIJbMxly-la5w4q_TjyJgJL_jN2fI/edit" TargetMode="External"/><Relationship Id="rId1" Type="http://schemas.openxmlformats.org/officeDocument/2006/relationships/slideLayout" Target="../slideLayouts/slideLayout7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oreilly.com/library/view/learning-ray/9781098117214/" TargetMode="External"/><Relationship Id="rId1" Type="http://schemas.openxmlformats.org/officeDocument/2006/relationships/slideLayout" Target="../slideLayouts/slideLayout7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ocs.google.com/document/d/1tBw9A4j62ruI5omIJbMxly-la5w4q_TjyJgJL_jN2fI" TargetMode="Externa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4" Type="http://schemas.openxmlformats.org/officeDocument/2006/relationships/hyperlink" Target="https://survey.stackoverflow.co/2023/#technology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nfo.ornl.gov/sites/publications/Files/Pub166872.pdf" TargetMode="Externa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iki.lustre.org/Lustre_Object_Storage_Service_%28OSS%29" TargetMode="Externa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752400" y="3842280"/>
            <a:ext cx="8282160" cy="8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400" b="0" strike="noStrike" spc="-1">
                <a:solidFill>
                  <a:srgbClr val="4E4C4D"/>
                </a:solidFill>
                <a:latin typeface="Arial"/>
                <a:ea typeface="Arial"/>
              </a:rPr>
              <a:t>Sveučilišni računski centar (Srce)</a:t>
            </a: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1600" spc="-1">
                <a:solidFill>
                  <a:srgbClr val="4E4C4D"/>
                </a:solidFill>
                <a:latin typeface="Arial"/>
              </a:rPr>
              <a:t>6. listopad 2023.</a:t>
            </a:r>
          </a:p>
        </p:txBody>
      </p:sp>
      <p:sp>
        <p:nvSpPr>
          <p:cNvPr id="355" name="CustomShape 2"/>
          <p:cNvSpPr/>
          <p:nvPr/>
        </p:nvSpPr>
        <p:spPr>
          <a:xfrm>
            <a:off x="752400" y="1869120"/>
            <a:ext cx="7558920" cy="197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800" b="1" spc="-1">
                <a:solidFill>
                  <a:srgbClr val="EE2027"/>
                </a:solidFill>
                <a:latin typeface="Arial"/>
              </a:rPr>
              <a:t>Python i strojno učenje na resursu Supek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687960" y="1413720"/>
            <a:ext cx="8694000" cy="235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Apptainer i kontejneri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153B6E23-3386-4D58-8A53-7A4BE7BA10F8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lang="hr-H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46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Apptainer i kontejneri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33" name="CustomShape 2"/>
          <p:cNvSpPr/>
          <p:nvPr/>
        </p:nvSpPr>
        <p:spPr>
          <a:xfrm>
            <a:off x="885240" y="1509480"/>
            <a:ext cx="4300560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Kontejneri</a:t>
            </a:r>
            <a:endParaRPr lang="hr-HR" sz="1400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izoliran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skup datoteka koji sadrži sve ovisnosti potrebne za izvršavanje aplikacije</a:t>
            </a:r>
            <a:endParaRPr lang="hr-HR" sz="1400" b="0" strike="noStrike" spc="-1" dirty="0">
              <a:latin typeface="Arial"/>
            </a:endParaRPr>
          </a:p>
          <a:p>
            <a:pPr marL="189865" indent="-176530">
              <a:spcBef>
                <a:spcPts val="1001"/>
              </a:spcBef>
              <a:buClr>
                <a:srgbClr val="4E4C4D"/>
              </a:buClr>
              <a:buFont typeface="Arial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ea typeface="Arial"/>
              </a:rPr>
              <a:t>Apptainer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 </a:t>
            </a:r>
            <a:endParaRPr lang="hr-HR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spcBef>
                <a:spcPts val="1001"/>
              </a:spcBef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prilagođeni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HPC-u</a:t>
            </a:r>
            <a:endParaRPr lang="hr-HR" sz="1400" b="0" strike="noStrike" spc="-1" dirty="0">
              <a:latin typeface="Arial"/>
            </a:endParaRPr>
          </a:p>
          <a:p>
            <a:pPr marL="189865" indent="-176530">
              <a:spcBef>
                <a:spcPts val="1001"/>
              </a:spcBef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Svrha</a:t>
            </a:r>
            <a:endParaRPr lang="hr-HR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spcBef>
                <a:spcPts val="1001"/>
              </a:spcBef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stvaranje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specifičnih okolina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za određenu 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aplikaciju</a:t>
            </a:r>
            <a:endParaRPr lang="hr-HR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lnSpc>
                <a:spcPct val="100000"/>
              </a:lnSpc>
              <a:spcBef>
                <a:spcPts val="1001"/>
              </a:spcBef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najbolje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za Python i R 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knjižnice</a:t>
            </a:r>
            <a:endParaRPr lang="hr-HR" sz="1400" b="0" strike="noStrike" spc="-1" dirty="0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trike="noStrike" spc="-1">
                <a:solidFill>
                  <a:srgbClr val="EE2027"/>
                </a:solidFill>
                <a:uFillTx/>
                <a:latin typeface="Arial"/>
                <a:ea typeface="Arial"/>
              </a:rPr>
              <a:t>Uvod</a:t>
            </a:r>
            <a:endParaRPr lang="hr-HR" sz="1400" b="0" strike="noStrike" spc="-1">
              <a:latin typeface="Arial"/>
            </a:endParaRPr>
          </a:p>
        </p:txBody>
      </p:sp>
      <p:pic>
        <p:nvPicPr>
          <p:cNvPr id="735" name="Google Shape;828;p102"/>
          <p:cNvPicPr/>
          <p:nvPr/>
        </p:nvPicPr>
        <p:blipFill>
          <a:blip r:embed="rId2"/>
          <a:stretch/>
        </p:blipFill>
        <p:spPr>
          <a:xfrm>
            <a:off x="6157440" y="1270080"/>
            <a:ext cx="3129840" cy="3129840"/>
          </a:xfrm>
          <a:prstGeom prst="rect">
            <a:avLst/>
          </a:prstGeom>
          <a:ln w="0">
            <a:noFill/>
          </a:ln>
        </p:spPr>
      </p:pic>
      <p:sp>
        <p:nvSpPr>
          <p:cNvPr id="736" name="CustomShape 4"/>
          <p:cNvSpPr/>
          <p:nvPr/>
        </p:nvSpPr>
        <p:spPr>
          <a:xfrm>
            <a:off x="6378120" y="4349880"/>
            <a:ext cx="255744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Slika 5 </a:t>
            </a:r>
            <a:r>
              <a:rPr lang="hr-HR" sz="800" spc="-1" dirty="0" err="1">
                <a:solidFill>
                  <a:srgbClr val="000000"/>
                </a:solidFill>
                <a:latin typeface="Arial"/>
                <a:ea typeface="Arial"/>
              </a:rPr>
              <a:t>Apptainer</a:t>
            </a:r>
            <a:r>
              <a:rPr lang="hr-HR" sz="800" spc="-1" dirty="0">
                <a:solidFill>
                  <a:srgbClr val="000000"/>
                </a:solidFill>
                <a:latin typeface="Arial"/>
                <a:ea typeface="Arial"/>
              </a:rPr>
              <a:t> logo</a:t>
            </a:r>
            <a:endParaRPr lang="hr-HR" sz="800" b="0" strike="noStrike" spc="-1" dirty="0">
              <a:latin typeface="Arial"/>
            </a:endParaRPr>
          </a:p>
        </p:txBody>
      </p:sp>
      <p:sp>
        <p:nvSpPr>
          <p:cNvPr id="737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DEF8E974-21F6-4EB9-A1CA-628D3F599047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lang="hr-H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80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Apptainer i kontejneri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885240" y="1509480"/>
            <a:ext cx="4300560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Izgradnja samo na pristupnom </a:t>
            </a:r>
            <a:r>
              <a:rPr lang="hr-HR" sz="1400" b="1" strike="noStrike" spc="-1" dirty="0" err="1">
                <a:solidFill>
                  <a:srgbClr val="4E4C4D"/>
                </a:solidFill>
                <a:latin typeface="Arial"/>
                <a:ea typeface="Arial"/>
              </a:rPr>
              <a:t>gpu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poslužitelju</a:t>
            </a:r>
            <a:endParaRPr lang="hr-HR" sz="1400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647065" lvl="1" indent="-176530">
              <a:lnSpc>
                <a:spcPct val="100000"/>
              </a:lnSpc>
              <a:buClr>
                <a:srgbClr val="4E4C4D"/>
              </a:buClr>
              <a:buFont typeface="Arial"/>
              <a:buChar char="●"/>
            </a:pPr>
            <a:r>
              <a:rPr lang="hr-HR" sz="14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/</a:t>
            </a:r>
            <a:r>
              <a:rPr lang="hr-HR" sz="1400" b="1" strike="noStrike" spc="-1" dirty="0" err="1">
                <a:solidFill>
                  <a:srgbClr val="4E4C4D"/>
                </a:solidFill>
                <a:latin typeface="Consolas"/>
                <a:ea typeface="Consolas"/>
              </a:rPr>
              <a:t>scratch</a:t>
            </a:r>
            <a:r>
              <a:rPr lang="hr-HR" sz="14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/</a:t>
            </a:r>
            <a:r>
              <a:rPr lang="hr-HR" sz="1400" b="1" strike="noStrike" spc="-1" dirty="0" err="1">
                <a:solidFill>
                  <a:srgbClr val="4E4C4D"/>
                </a:solidFill>
                <a:latin typeface="Consolas"/>
                <a:ea typeface="Consolas"/>
              </a:rPr>
              <a:t>apptainer</a:t>
            </a:r>
            <a:endParaRPr lang="hr-HR" sz="1400" b="0" strike="noStrike" spc="-1" dirty="0" err="1">
              <a:latin typeface="Arial"/>
            </a:endParaRPr>
          </a:p>
          <a:p>
            <a:pPr marL="189865" indent="-176530">
              <a:spcBef>
                <a:spcPts val="1001"/>
              </a:spcBef>
              <a:buClr>
                <a:srgbClr val="4E4C4D"/>
              </a:buClr>
              <a:buFont typeface="Arial"/>
              <a:buChar char="●"/>
            </a:pP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MPI 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podrška</a:t>
            </a:r>
            <a:endParaRPr lang="hr-HR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spcBef>
                <a:spcPts val="1001"/>
              </a:spcBef>
              <a:buClr>
                <a:srgbClr val="4E4C4D"/>
              </a:buClr>
              <a:buFont typeface="Arial"/>
              <a:buChar char="●"/>
            </a:pPr>
            <a:r>
              <a:rPr lang="hr-HR" sz="1400" i="1" spc="-1" err="1">
                <a:solidFill>
                  <a:srgbClr val="4E4C4D"/>
                </a:solidFill>
                <a:latin typeface="Arial"/>
                <a:ea typeface="Arial"/>
              </a:rPr>
              <a:t>bind</a:t>
            </a:r>
            <a:r>
              <a:rPr lang="hr-HR" sz="1400" b="0" i="1" strike="noStrike" spc="-1" dirty="0">
                <a:solidFill>
                  <a:srgbClr val="4E4C4D"/>
                </a:solidFill>
                <a:latin typeface="Arial"/>
                <a:ea typeface="Arial"/>
              </a:rPr>
              <a:t> </a:t>
            </a:r>
            <a:r>
              <a:rPr lang="hr-HR" sz="1400" i="1" spc="-1" dirty="0">
                <a:solidFill>
                  <a:srgbClr val="4E4C4D"/>
                </a:solidFill>
                <a:latin typeface="Arial"/>
                <a:ea typeface="Arial"/>
              </a:rPr>
              <a:t>model</a:t>
            </a:r>
            <a:endParaRPr lang="hr-HR" sz="1400" spc="-1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spcBef>
                <a:spcPts val="1001"/>
              </a:spcBef>
              <a:buClr>
                <a:srgbClr val="4E4C4D"/>
              </a:buClr>
              <a:buFont typeface="Arial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ea typeface="Arial"/>
              </a:rPr>
              <a:t>RedHat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8 kompatibilni 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OS</a:t>
            </a:r>
            <a:endParaRPr lang="hr-HR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 marL="189865" indent="-176530">
              <a:spcBef>
                <a:spcPts val="1001"/>
              </a:spcBef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GPU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podrška</a:t>
            </a:r>
            <a:endParaRPr lang="hr-HR" sz="1400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647065" lvl="1" indent="-176530">
              <a:lnSpc>
                <a:spcPct val="100000"/>
              </a:lnSpc>
              <a:spcBef>
                <a:spcPts val="1001"/>
              </a:spcBef>
              <a:buClr>
                <a:srgbClr val="4E4C4D"/>
              </a:buClr>
              <a:buFont typeface="Arial"/>
              <a:buChar char="●"/>
            </a:pPr>
            <a:r>
              <a:rPr lang="hr-HR" sz="1400" b="1" spc="-1" dirty="0">
                <a:solidFill>
                  <a:srgbClr val="4E4C4D"/>
                </a:solidFill>
                <a:latin typeface="Consolas"/>
                <a:ea typeface="Arial"/>
              </a:rPr>
              <a:t>--</a:t>
            </a:r>
            <a:r>
              <a:rPr lang="hr-HR" sz="1400" b="1" strike="noStrike" spc="-1" dirty="0" err="1">
                <a:solidFill>
                  <a:srgbClr val="4E4C4D"/>
                </a:solidFill>
                <a:latin typeface="Consolas"/>
                <a:ea typeface="Consolas"/>
              </a:rPr>
              <a:t>nv</a:t>
            </a:r>
            <a:r>
              <a:rPr lang="hr-HR" sz="1400" b="1" strike="noStrike" spc="-1" dirty="0">
                <a:solidFill>
                  <a:srgbClr val="4E4C4D"/>
                </a:solidFill>
                <a:latin typeface="Arial"/>
                <a:ea typeface="Arial"/>
              </a:rPr>
              <a:t> 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opcija</a:t>
            </a:r>
            <a:endParaRPr lang="hr-HR" sz="1400" b="0" strike="noStrike" spc="-1" dirty="0">
              <a:latin typeface="Arial"/>
            </a:endParaRPr>
          </a:p>
        </p:txBody>
      </p:sp>
      <p:sp>
        <p:nvSpPr>
          <p:cNvPr id="740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trike="noStrike" spc="-1">
                <a:solidFill>
                  <a:srgbClr val="EE2027"/>
                </a:solidFill>
                <a:uFillTx/>
                <a:latin typeface="Arial"/>
                <a:ea typeface="Arial"/>
              </a:rPr>
              <a:t>Izgradnja i korištenje na Supeku</a:t>
            </a:r>
            <a:endParaRPr lang="hr-HR" sz="1400" b="0" strike="noStrike" spc="-1">
              <a:latin typeface="Arial"/>
            </a:endParaRPr>
          </a:p>
        </p:txBody>
      </p:sp>
      <p:sp>
        <p:nvSpPr>
          <p:cNvPr id="741" name="CustomShape 4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D38094C3-2A72-4FCC-985C-4415F8960B49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 lang="hr-H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Apptainer i kontejneri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876240" y="930960"/>
            <a:ext cx="4636440" cy="40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trike="noStrike" spc="-1">
                <a:solidFill>
                  <a:srgbClr val="EE2027"/>
                </a:solidFill>
                <a:uFillTx/>
                <a:latin typeface="Arial"/>
                <a:ea typeface="Arial"/>
              </a:rPr>
              <a:t>Izrada i korištenje kontejnera</a:t>
            </a:r>
            <a:endParaRPr lang="hr-HR" sz="1400" b="0" strike="noStrike" spc="-1">
              <a:latin typeface="Arial"/>
            </a:endParaRPr>
          </a:p>
        </p:txBody>
      </p:sp>
      <p:pic>
        <p:nvPicPr>
          <p:cNvPr id="744" name="Google Shape;836;p103"/>
          <p:cNvPicPr/>
          <p:nvPr/>
        </p:nvPicPr>
        <p:blipFill>
          <a:blip r:embed="rId2"/>
          <a:stretch/>
        </p:blipFill>
        <p:spPr>
          <a:xfrm>
            <a:off x="1155960" y="1553040"/>
            <a:ext cx="7827120" cy="2781720"/>
          </a:xfrm>
          <a:prstGeom prst="rect">
            <a:avLst/>
          </a:prstGeom>
          <a:ln w="0">
            <a:noFill/>
          </a:ln>
        </p:spPr>
      </p:pic>
      <p:sp>
        <p:nvSpPr>
          <p:cNvPr id="745" name="CustomShape 3"/>
          <p:cNvSpPr/>
          <p:nvPr/>
        </p:nvSpPr>
        <p:spPr>
          <a:xfrm>
            <a:off x="3457080" y="4045320"/>
            <a:ext cx="255744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Slika 6 </a:t>
            </a:r>
            <a:r>
              <a:rPr lang="hr-HR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lang="hr-HR" sz="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Singularity</a:t>
            </a:r>
            <a:r>
              <a:rPr lang="hr-HR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hr-HR" sz="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flow</a:t>
            </a:r>
            <a:r>
              <a:rPr lang="hr-HR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” (</a:t>
            </a:r>
            <a:r>
              <a:rPr lang="hr-HR" sz="800" b="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Izvor</a:t>
            </a:r>
            <a:r>
              <a:rPr lang="hr-HR" sz="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hr-HR" sz="800" b="0" strike="noStrike" spc="-1" dirty="0">
              <a:latin typeface="Arial"/>
            </a:endParaRPr>
          </a:p>
        </p:txBody>
      </p:sp>
      <p:sp>
        <p:nvSpPr>
          <p:cNvPr id="746" name="CustomShape 4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D8348ED9-D7C4-490F-8B26-33ABDE513236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 lang="hr-H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Apptainer i kontejneri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48" name="CustomShape 2"/>
          <p:cNvSpPr/>
          <p:nvPr/>
        </p:nvSpPr>
        <p:spPr>
          <a:xfrm>
            <a:off x="885240" y="930960"/>
            <a:ext cx="714780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norm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trike="noStrike" spc="-1">
                <a:solidFill>
                  <a:srgbClr val="EE2027"/>
                </a:solidFill>
                <a:uFillTx/>
                <a:latin typeface="Arial"/>
                <a:ea typeface="Arial"/>
              </a:rPr>
              <a:t>Izgradnja jednostavnog sandbox direktorija i konverzija</a:t>
            </a:r>
            <a:endParaRPr lang="hr-HR" sz="14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443887" y="1414800"/>
            <a:ext cx="5725908" cy="2722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sz="900" spc="-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[</a:t>
            </a:r>
            <a:r>
              <a:rPr lang="en-GB" sz="900" spc="-1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korisnik@kompjuter</a:t>
            </a:r>
            <a:r>
              <a:rPr lang="en-GB" sz="900" spc="-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~]$ </a:t>
            </a:r>
            <a:r>
              <a:rPr lang="en-GB" sz="900" spc="-1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ssh</a:t>
            </a:r>
            <a:r>
              <a:rPr lang="en-GB" sz="900" spc="-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korisnik@login-gpu.hpc.srce.hr</a:t>
            </a:r>
          </a:p>
          <a:p>
            <a:endParaRPr lang="en-GB" sz="900" spc="-1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r>
              <a:rPr lang="en-GB" sz="900" spc="-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[korisnik@x3000c0s27b0n0 ~]$</a:t>
            </a:r>
            <a:r>
              <a:rPr lang="en-GB" sz="900" spc="-1">
                <a:solidFill>
                  <a:srgbClr val="000000"/>
                </a:solidFill>
                <a:latin typeface="Consolas"/>
                <a:ea typeface="Arial"/>
              </a:rPr>
              <a:t> cd /scratch/</a:t>
            </a:r>
            <a:r>
              <a:rPr lang="en-GB" sz="900" spc="-1" err="1">
                <a:solidFill>
                  <a:srgbClr val="000000"/>
                </a:solidFill>
                <a:latin typeface="Consolas"/>
                <a:ea typeface="Arial"/>
              </a:rPr>
              <a:t>apptainer</a:t>
            </a:r>
            <a:endParaRPr lang="hr-HR" sz="900" strike="noStrike" spc="-1">
              <a:latin typeface="Consolas"/>
            </a:endParaRPr>
          </a:p>
          <a:p>
            <a:r>
              <a:rPr lang="en-GB" sz="900" spc="-1">
                <a:latin typeface="Consolas"/>
                <a:ea typeface="+mn-lt"/>
                <a:cs typeface="+mn-lt"/>
              </a:rPr>
              <a:t>[korisnik@x3000c0s27b0n0 </a:t>
            </a:r>
            <a:r>
              <a:rPr lang="en-GB" sz="900" spc="-1" err="1">
                <a:latin typeface="Consolas"/>
                <a:ea typeface="+mn-lt"/>
                <a:cs typeface="+mn-lt"/>
              </a:rPr>
              <a:t>apptainer</a:t>
            </a:r>
            <a:r>
              <a:rPr lang="en-GB" sz="900" spc="-1">
                <a:latin typeface="Consolas"/>
                <a:ea typeface="+mn-lt"/>
                <a:cs typeface="+mn-lt"/>
              </a:rPr>
              <a:t>]$ </a:t>
            </a:r>
            <a:r>
              <a:rPr lang="en-GB" sz="900" spc="-1" err="1">
                <a:latin typeface="Consolas"/>
                <a:ea typeface="+mn-lt"/>
                <a:cs typeface="+mn-lt"/>
              </a:rPr>
              <a:t>mkdir</a:t>
            </a:r>
            <a:r>
              <a:rPr lang="en-GB" sz="900" spc="-1">
                <a:latin typeface="Consolas"/>
                <a:ea typeface="+mn-lt"/>
                <a:cs typeface="+mn-lt"/>
              </a:rPr>
              <a:t> ${USER} &amp;&amp; cd ${USER}</a:t>
            </a:r>
          </a:p>
          <a:p>
            <a:endParaRPr lang="en-GB" sz="900" spc="-1">
              <a:latin typeface="Consolas"/>
              <a:cs typeface="Arial"/>
            </a:endParaRPr>
          </a:p>
          <a:p>
            <a:r>
              <a:rPr lang="en-GB" sz="900" spc="-1">
                <a:latin typeface="Consolas"/>
                <a:ea typeface="+mn-lt"/>
                <a:cs typeface="+mn-lt"/>
              </a:rPr>
              <a:t>[korisnik@x3000c0s27b0n0 </a:t>
            </a:r>
            <a:r>
              <a:rPr lang="en-GB" sz="900" spc="-1" err="1">
                <a:latin typeface="Consolas"/>
                <a:ea typeface="+mn-lt"/>
                <a:cs typeface="+mn-lt"/>
              </a:rPr>
              <a:t>korisnik</a:t>
            </a:r>
            <a:r>
              <a:rPr lang="en-GB" sz="900" spc="-1">
                <a:latin typeface="Consolas"/>
                <a:ea typeface="+mn-lt"/>
                <a:cs typeface="+mn-lt"/>
              </a:rPr>
              <a:t>]$ </a:t>
            </a:r>
            <a:r>
              <a:rPr lang="en-GB" sz="900" spc="-1" err="1">
                <a:latin typeface="Consolas"/>
                <a:ea typeface="+mn-lt"/>
                <a:cs typeface="+mn-lt"/>
              </a:rPr>
              <a:t>apptainer</a:t>
            </a:r>
            <a:r>
              <a:rPr lang="en-GB" sz="900" spc="-1">
                <a:latin typeface="Consolas"/>
                <a:ea typeface="+mn-lt"/>
                <a:cs typeface="+mn-lt"/>
              </a:rPr>
              <a:t> build --sandbox pip/ docker://ubuntu:22.04</a:t>
            </a:r>
          </a:p>
          <a:p>
            <a:r>
              <a:rPr lang="en-GB" sz="900" spc="-1">
                <a:latin typeface="Consolas"/>
                <a:cs typeface="Arial"/>
              </a:rPr>
              <a:t>[korisnik@x3000c0s27b0n0 </a:t>
            </a:r>
            <a:r>
              <a:rPr lang="en-GB" sz="900" spc="-1" err="1">
                <a:latin typeface="Consolas"/>
                <a:cs typeface="Arial"/>
              </a:rPr>
              <a:t>korisnik</a:t>
            </a:r>
            <a:r>
              <a:rPr lang="en-GB" sz="900" spc="-1">
                <a:latin typeface="Consolas"/>
                <a:cs typeface="Arial"/>
              </a:rPr>
              <a:t>]$ </a:t>
            </a:r>
            <a:r>
              <a:rPr lang="en-GB" sz="900" spc="-1" err="1">
                <a:latin typeface="Consolas"/>
                <a:cs typeface="Arial"/>
              </a:rPr>
              <a:t>apptainer</a:t>
            </a:r>
            <a:r>
              <a:rPr lang="en-GB" sz="900" spc="-1">
                <a:latin typeface="Consolas"/>
                <a:cs typeface="Arial"/>
              </a:rPr>
              <a:t> shell --writable --</a:t>
            </a:r>
            <a:r>
              <a:rPr lang="en-GB" sz="900" spc="-1" err="1">
                <a:latin typeface="Consolas"/>
                <a:cs typeface="Arial"/>
              </a:rPr>
              <a:t>fakeroot</a:t>
            </a:r>
            <a:r>
              <a:rPr lang="en-GB" sz="900" spc="-1">
                <a:latin typeface="Consolas"/>
                <a:cs typeface="Arial"/>
              </a:rPr>
              <a:t> pip/</a:t>
            </a:r>
            <a:endParaRPr lang="en-GB" sz="900">
              <a:latin typeface="Consolas"/>
              <a:cs typeface="Arial"/>
            </a:endParaRPr>
          </a:p>
          <a:p>
            <a:endParaRPr lang="hr-HR" sz="900" spc="-1">
              <a:latin typeface="Consolas"/>
            </a:endParaRPr>
          </a:p>
          <a:p>
            <a:r>
              <a:rPr lang="en-GB" sz="900" spc="-1" err="1">
                <a:latin typeface="Consolas"/>
                <a:cs typeface="Arial"/>
              </a:rPr>
              <a:t>Apptainer</a:t>
            </a:r>
            <a:r>
              <a:rPr lang="en-GB" sz="900" spc="-1">
                <a:latin typeface="Consolas"/>
                <a:cs typeface="Arial"/>
              </a:rPr>
              <a:t>&gt; apt update -y</a:t>
            </a:r>
          </a:p>
          <a:p>
            <a:r>
              <a:rPr lang="en-GB" sz="900" spc="-1" err="1">
                <a:latin typeface="Consolas"/>
                <a:cs typeface="Arial"/>
              </a:rPr>
              <a:t>Apptainer</a:t>
            </a:r>
            <a:r>
              <a:rPr lang="en-GB" sz="900" spc="-1">
                <a:latin typeface="Consolas"/>
                <a:cs typeface="Arial"/>
              </a:rPr>
              <a:t>&gt; apt upgrade -y</a:t>
            </a:r>
          </a:p>
          <a:p>
            <a:r>
              <a:rPr lang="hr-HR" sz="900" spc="-1">
                <a:latin typeface="Consolas"/>
              </a:rPr>
              <a:t>...</a:t>
            </a:r>
          </a:p>
          <a:p>
            <a:r>
              <a:rPr lang="en-GB" sz="900" spc="-1" err="1">
                <a:latin typeface="Consolas"/>
                <a:ea typeface="+mn-lt"/>
                <a:cs typeface="+mn-lt"/>
              </a:rPr>
              <a:t>Apptainer</a:t>
            </a:r>
            <a:r>
              <a:rPr lang="en-GB" sz="900" spc="-1">
                <a:latin typeface="Consolas"/>
                <a:ea typeface="+mn-lt"/>
                <a:cs typeface="+mn-lt"/>
              </a:rPr>
              <a:t>&gt; apt install python3-pip –y</a:t>
            </a:r>
            <a:endParaRPr lang="hr-HR" sz="900">
              <a:latin typeface="Consolas"/>
              <a:ea typeface="+mn-lt"/>
              <a:cs typeface="+mn-lt"/>
            </a:endParaRPr>
          </a:p>
          <a:p>
            <a:r>
              <a:rPr lang="en-GB" sz="900" spc="-1">
                <a:latin typeface="Consolas"/>
                <a:cs typeface="Arial"/>
              </a:rPr>
              <a:t>…</a:t>
            </a:r>
          </a:p>
          <a:p>
            <a:r>
              <a:rPr lang="en-GB" sz="900" spc="-1" err="1">
                <a:latin typeface="Consolas"/>
                <a:ea typeface="+mn-lt"/>
                <a:cs typeface="+mn-lt"/>
              </a:rPr>
              <a:t>Apptainer</a:t>
            </a:r>
            <a:r>
              <a:rPr lang="en-GB" sz="900" spc="-1">
                <a:latin typeface="Consolas"/>
                <a:ea typeface="+mn-lt"/>
                <a:cs typeface="+mn-lt"/>
              </a:rPr>
              <a:t>&gt; python3 –m pip install </a:t>
            </a:r>
            <a:r>
              <a:rPr lang="en-GB" sz="900" spc="-1" err="1">
                <a:latin typeface="Consolas"/>
                <a:ea typeface="+mn-lt"/>
                <a:cs typeface="+mn-lt"/>
              </a:rPr>
              <a:t>numpy</a:t>
            </a:r>
            <a:endParaRPr lang="en-GB" sz="900" spc="-1">
              <a:latin typeface="Consolas"/>
              <a:ea typeface="+mn-lt"/>
              <a:cs typeface="+mn-lt"/>
            </a:endParaRPr>
          </a:p>
          <a:p>
            <a:r>
              <a:rPr lang="en-GB" sz="900" spc="-1">
                <a:latin typeface="Consolas"/>
                <a:ea typeface="+mn-lt"/>
                <a:cs typeface="+mn-lt"/>
              </a:rPr>
              <a:t>…</a:t>
            </a:r>
          </a:p>
          <a:p>
            <a:r>
              <a:rPr lang="en-GB" sz="900" spc="-1" err="1">
                <a:latin typeface="Consolas"/>
                <a:ea typeface="+mn-lt"/>
                <a:cs typeface="+mn-lt"/>
              </a:rPr>
              <a:t>Apptainer</a:t>
            </a:r>
            <a:r>
              <a:rPr lang="en-GB" sz="900" spc="-1">
                <a:latin typeface="Consolas"/>
                <a:ea typeface="+mn-lt"/>
                <a:cs typeface="+mn-lt"/>
              </a:rPr>
              <a:t>&gt; exit</a:t>
            </a:r>
          </a:p>
          <a:p>
            <a:endParaRPr lang="en-GB" sz="900" spc="-1">
              <a:latin typeface="Consolas"/>
              <a:ea typeface="+mn-lt"/>
              <a:cs typeface="+mn-lt"/>
            </a:endParaRPr>
          </a:p>
          <a:p>
            <a:r>
              <a:rPr lang="en-GB" sz="900" spc="-1">
                <a:latin typeface="Consolas"/>
                <a:ea typeface="+mn-lt"/>
                <a:cs typeface="+mn-lt"/>
              </a:rPr>
              <a:t>[korisnik@x3000c0s27b0n0 </a:t>
            </a:r>
            <a:r>
              <a:rPr lang="en-GB" sz="900" spc="-1" err="1">
                <a:latin typeface="Consolas"/>
                <a:ea typeface="+mn-lt"/>
                <a:cs typeface="+mn-lt"/>
              </a:rPr>
              <a:t>korisnik</a:t>
            </a:r>
            <a:r>
              <a:rPr lang="en-GB" sz="900" spc="-1">
                <a:latin typeface="Consolas"/>
                <a:ea typeface="+mn-lt"/>
                <a:cs typeface="+mn-lt"/>
              </a:rPr>
              <a:t>]$ </a:t>
            </a:r>
            <a:r>
              <a:rPr lang="en-GB" sz="900" spc="-1" err="1">
                <a:latin typeface="Consolas"/>
                <a:ea typeface="+mn-lt"/>
                <a:cs typeface="+mn-lt"/>
              </a:rPr>
              <a:t>apptainer</a:t>
            </a:r>
            <a:r>
              <a:rPr lang="en-GB" sz="900" spc="-1">
                <a:latin typeface="Consolas"/>
                <a:ea typeface="+mn-lt"/>
                <a:cs typeface="+mn-lt"/>
              </a:rPr>
              <a:t> build </a:t>
            </a:r>
            <a:r>
              <a:rPr lang="en-GB" sz="900" spc="-1" err="1">
                <a:latin typeface="Consolas"/>
                <a:ea typeface="+mn-lt"/>
                <a:cs typeface="+mn-lt"/>
              </a:rPr>
              <a:t>pip.sif</a:t>
            </a:r>
            <a:r>
              <a:rPr lang="en-GB" sz="900" spc="-1">
                <a:latin typeface="Consolas"/>
                <a:ea typeface="+mn-lt"/>
                <a:cs typeface="+mn-lt"/>
              </a:rPr>
              <a:t> pip/</a:t>
            </a:r>
          </a:p>
        </p:txBody>
      </p:sp>
      <p:sp>
        <p:nvSpPr>
          <p:cNvPr id="750" name="CustomShape 4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8A86F1AF-6DDF-4A81-B201-5E5E0AC5D93B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14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519D4B-9440-5437-0379-EB355B95DA41}"/>
              </a:ext>
            </a:extLst>
          </p:cNvPr>
          <p:cNvSpPr/>
          <p:nvPr/>
        </p:nvSpPr>
        <p:spPr>
          <a:xfrm>
            <a:off x="6129675" y="1414800"/>
            <a:ext cx="3526615" cy="2585323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45720" rIns="91440" bIns="45720" anchor="t">
            <a:spAutoFit/>
          </a:bodyPr>
          <a:lstStyle/>
          <a:p>
            <a:pPr marL="228600" indent="-228600">
              <a:buAutoNum type="arabicParenR"/>
            </a:pPr>
            <a:r>
              <a:rPr lang="en-GB" sz="900" spc="-1" err="1">
                <a:latin typeface="Consolas"/>
              </a:rPr>
              <a:t>Spoji</a:t>
            </a:r>
            <a:r>
              <a:rPr lang="en-GB" sz="900" spc="-1">
                <a:latin typeface="Consolas"/>
              </a:rPr>
              <a:t> se </a:t>
            </a:r>
            <a:r>
              <a:rPr lang="en-GB" sz="900" spc="-1" err="1">
                <a:latin typeface="Consolas"/>
              </a:rPr>
              <a:t>na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pristupni</a:t>
            </a:r>
            <a:r>
              <a:rPr lang="en-GB" sz="900" spc="-1">
                <a:latin typeface="Consolas"/>
              </a:rPr>
              <a:t> GPU </a:t>
            </a:r>
            <a:r>
              <a:rPr lang="en-GB" sz="900" spc="-1" err="1">
                <a:latin typeface="Consolas"/>
              </a:rPr>
              <a:t>poslužitelj</a:t>
            </a:r>
            <a:endParaRPr lang="en-US" err="1"/>
          </a:p>
          <a:p>
            <a:pPr marL="228600" indent="-228600">
              <a:buAutoNum type="arabicParenR"/>
            </a:pPr>
            <a:endParaRPr lang="en-GB" sz="9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en-GB" sz="900" spc="-1" err="1">
                <a:latin typeface="Consolas"/>
              </a:rPr>
              <a:t>Pomakni</a:t>
            </a:r>
            <a:r>
              <a:rPr lang="en-GB" sz="900" spc="-1">
                <a:latin typeface="Consolas"/>
              </a:rPr>
              <a:t> se u </a:t>
            </a:r>
            <a:r>
              <a:rPr lang="en-GB" sz="900" spc="-1" err="1">
                <a:latin typeface="Consolas"/>
              </a:rPr>
              <a:t>direktorij</a:t>
            </a:r>
            <a:r>
              <a:rPr lang="en-GB" sz="900" spc="-1">
                <a:latin typeface="Consolas"/>
              </a:rPr>
              <a:t> za </a:t>
            </a:r>
            <a:r>
              <a:rPr lang="en-GB" sz="900" spc="-1" err="1">
                <a:latin typeface="Consolas"/>
              </a:rPr>
              <a:t>izgradnju</a:t>
            </a:r>
            <a:endParaRPr lang="en-GB" sz="900" spc="-1" err="1">
              <a:solidFill>
                <a:srgbClr val="000000"/>
              </a:solidFill>
              <a:latin typeface="Consolas"/>
            </a:endParaRPr>
          </a:p>
          <a:p>
            <a:pPr marL="228600" indent="-228600">
              <a:buAutoNum type="arabicParenR"/>
            </a:pPr>
            <a:r>
              <a:rPr lang="en-GB" sz="900" spc="-1" err="1">
                <a:latin typeface="Consolas"/>
              </a:rPr>
              <a:t>Napravi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korisnički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direktorij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i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pomakni</a:t>
            </a:r>
            <a:r>
              <a:rPr lang="en-GB" sz="900" spc="-1">
                <a:latin typeface="Consolas"/>
              </a:rPr>
              <a:t> se</a:t>
            </a:r>
          </a:p>
          <a:p>
            <a:pPr marL="228600" indent="-228600">
              <a:buAutoNum type="arabicParenR"/>
            </a:pPr>
            <a:endParaRPr lang="en-GB" sz="9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en-GB" sz="900" spc="-1" err="1">
                <a:latin typeface="Consolas"/>
              </a:rPr>
              <a:t>Napravi</a:t>
            </a:r>
            <a:r>
              <a:rPr lang="en-GB" sz="900" spc="-1">
                <a:latin typeface="Consolas"/>
              </a:rPr>
              <a:t> sandbox </a:t>
            </a:r>
            <a:r>
              <a:rPr lang="en-GB" sz="900" spc="-1" err="1">
                <a:latin typeface="Consolas"/>
              </a:rPr>
              <a:t>kontejner</a:t>
            </a:r>
            <a:r>
              <a:rPr lang="en-GB" sz="900" spc="-1">
                <a:latin typeface="Consolas"/>
              </a:rPr>
              <a:t> s Ubuntu 22.04 OS-om</a:t>
            </a:r>
          </a:p>
          <a:p>
            <a:pPr marL="228600" indent="-228600">
              <a:buAutoNum type="arabicParenR"/>
            </a:pPr>
            <a:r>
              <a:rPr lang="en-GB" sz="900" spc="-1" err="1">
                <a:latin typeface="Consolas"/>
              </a:rPr>
              <a:t>Otvori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interaktivnu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sjednicu</a:t>
            </a:r>
            <a:endParaRPr lang="en-GB" sz="900" spc="-1">
              <a:latin typeface="Consolas"/>
            </a:endParaRPr>
          </a:p>
          <a:p>
            <a:pPr marL="228600" indent="-228600">
              <a:buAutoNum type="arabicParenR"/>
            </a:pPr>
            <a:endParaRPr lang="en-GB" sz="9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en-GB" sz="900" spc="-1" err="1">
                <a:latin typeface="Consolas"/>
              </a:rPr>
              <a:t>Osvježi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repozitorije</a:t>
            </a:r>
            <a:endParaRPr lang="en-GB" sz="9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en-GB" sz="900" spc="-1" err="1">
                <a:latin typeface="Consolas"/>
              </a:rPr>
              <a:t>Nadogradi</a:t>
            </a:r>
            <a:r>
              <a:rPr lang="en-GB" sz="900" spc="-1">
                <a:latin typeface="Consolas"/>
              </a:rPr>
              <a:t> OS</a:t>
            </a:r>
          </a:p>
          <a:p>
            <a:pPr marL="228600" indent="-228600">
              <a:buAutoNum type="arabicParenR"/>
            </a:pPr>
            <a:endParaRPr lang="en-GB" sz="9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en-GB" sz="900" spc="-1" err="1">
                <a:latin typeface="Consolas"/>
              </a:rPr>
              <a:t>Instaliraj</a:t>
            </a:r>
            <a:r>
              <a:rPr lang="en-GB" sz="900" spc="-1">
                <a:latin typeface="Consolas"/>
              </a:rPr>
              <a:t> python </a:t>
            </a:r>
            <a:r>
              <a:rPr lang="en-GB" sz="900" spc="-1" err="1">
                <a:latin typeface="Consolas"/>
              </a:rPr>
              <a:t>i</a:t>
            </a:r>
            <a:r>
              <a:rPr lang="en-GB" sz="900" spc="-1">
                <a:latin typeface="Consolas"/>
              </a:rPr>
              <a:t> pip</a:t>
            </a:r>
          </a:p>
          <a:p>
            <a:pPr marL="228600" indent="-228600">
              <a:buAutoNum type="arabicParenR"/>
            </a:pPr>
            <a:endParaRPr lang="en-GB" sz="9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en-GB" sz="900" spc="-1" err="1">
                <a:latin typeface="Consolas"/>
              </a:rPr>
              <a:t>Instaliraj</a:t>
            </a:r>
            <a:r>
              <a:rPr lang="en-GB" sz="900" spc="-1">
                <a:latin typeface="Consolas"/>
              </a:rPr>
              <a:t> pip </a:t>
            </a:r>
            <a:r>
              <a:rPr lang="en-GB" sz="900" spc="-1" err="1">
                <a:latin typeface="Consolas"/>
              </a:rPr>
              <a:t>knjižnicu</a:t>
            </a:r>
            <a:endParaRPr lang="en-GB" sz="900" spc="-1">
              <a:latin typeface="Consolas"/>
            </a:endParaRPr>
          </a:p>
          <a:p>
            <a:pPr marL="228600" indent="-228600">
              <a:buAutoNum type="arabicParenR"/>
            </a:pPr>
            <a:endParaRPr lang="en-GB" sz="9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en-GB" sz="900" spc="-1" err="1">
                <a:latin typeface="Consolas"/>
              </a:rPr>
              <a:t>Izađi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iz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interaktivne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sjednice</a:t>
            </a:r>
          </a:p>
          <a:p>
            <a:pPr marL="228600" indent="-228600">
              <a:buAutoNum type="arabicParenR"/>
            </a:pPr>
            <a:endParaRPr lang="en-GB" sz="9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en-GB" sz="900" spc="-1" err="1">
                <a:latin typeface="Consolas"/>
              </a:rPr>
              <a:t>Prebaci</a:t>
            </a:r>
            <a:r>
              <a:rPr lang="en-GB" sz="900" spc="-1">
                <a:latin typeface="Consolas"/>
              </a:rPr>
              <a:t> </a:t>
            </a:r>
            <a:r>
              <a:rPr lang="en-GB" sz="900" spc="-1" err="1">
                <a:latin typeface="Consolas"/>
              </a:rPr>
              <a:t>iz</a:t>
            </a:r>
            <a:r>
              <a:rPr lang="en-GB" sz="900" spc="-1">
                <a:latin typeface="Consolas"/>
              </a:rPr>
              <a:t> sandbox </a:t>
            </a:r>
            <a:r>
              <a:rPr lang="en-GB" sz="900" spc="-1" err="1">
                <a:latin typeface="Consolas"/>
              </a:rPr>
              <a:t>direktorija</a:t>
            </a:r>
            <a:r>
              <a:rPr lang="en-GB" sz="900" spc="-1">
                <a:latin typeface="Consolas"/>
              </a:rPr>
              <a:t> u image</a:t>
            </a: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5145374E-A1E0-299C-76D5-93C1933B7255}"/>
              </a:ext>
            </a:extLst>
          </p:cNvPr>
          <p:cNvSpPr/>
          <p:nvPr/>
        </p:nvSpPr>
        <p:spPr>
          <a:xfrm>
            <a:off x="1465166" y="4181714"/>
            <a:ext cx="3678892" cy="2464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>
                <a:solidFill>
                  <a:srgbClr val="FF0000"/>
                </a:solidFill>
                <a:latin typeface="Arial"/>
              </a:rPr>
              <a:t>Kod 3 </a:t>
            </a:r>
            <a:r>
              <a:rPr lang="hr-HR" sz="800" spc="-1">
                <a:solidFill>
                  <a:srgbClr val="000000"/>
                </a:solidFill>
                <a:latin typeface="Arial"/>
              </a:rPr>
              <a:t>Primjer izgradnje kontejnera na Supeku</a:t>
            </a:r>
            <a:endParaRPr lang="hr-HR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Apptainer i kontejneri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52" name="CustomShape 2"/>
          <p:cNvSpPr/>
          <p:nvPr/>
        </p:nvSpPr>
        <p:spPr>
          <a:xfrm>
            <a:off x="885240" y="930960"/>
            <a:ext cx="7147800" cy="48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norm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trike="noStrike" spc="-1">
                <a:solidFill>
                  <a:srgbClr val="EE2027"/>
                </a:solidFill>
                <a:uFillTx/>
                <a:latin typeface="Arial"/>
                <a:ea typeface="Arial"/>
              </a:rPr>
              <a:t>Izgradnja jednostavnog kontejnera iz definicijske .def datoteke</a:t>
            </a:r>
            <a:endParaRPr lang="hr-HR" sz="1400" b="0" strike="noStrike" spc="-1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512596" y="1477080"/>
            <a:ext cx="4586400" cy="2015331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9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Bootstrap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lang="hr-HR" sz="9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docker</a:t>
            </a:r>
            <a:endParaRPr lang="hr-HR" sz="900" b="0" strike="noStrike" spc="-1"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hr-HR" sz="9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From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: ubuntu:22.04</a:t>
            </a:r>
            <a:endParaRPr lang="hr-HR" sz="900" b="0" strike="noStrike" spc="-1">
              <a:latin typeface="Consolas"/>
            </a:endParaRPr>
          </a:p>
          <a:p>
            <a:pPr>
              <a:lnSpc>
                <a:spcPct val="100000"/>
              </a:lnSpc>
            </a:pPr>
            <a:endParaRPr lang="hr-HR" sz="900" b="0" strike="noStrike" spc="-1"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%post</a:t>
            </a:r>
            <a:endParaRPr lang="hr-HR" sz="900" b="0" strike="noStrike" spc="-1">
              <a:latin typeface="Consolas"/>
            </a:endParaRPr>
          </a:p>
          <a:p>
            <a:pPr>
              <a:lnSpc>
                <a:spcPct val="100000"/>
              </a:lnSpc>
            </a:pPr>
            <a:endParaRPr lang="hr-HR" sz="900" b="0" strike="noStrike" spc="-1">
              <a:latin typeface="Consolas"/>
            </a:endParaRPr>
          </a:p>
          <a:p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  # Ažuriranje OS-a</a:t>
            </a:r>
            <a:endParaRPr lang="hr-HR" sz="900" spc="-1">
              <a:solidFill>
                <a:srgbClr val="000000"/>
              </a:solidFill>
              <a:latin typeface="DejaVu Sans"/>
              <a:ea typeface="Consolas"/>
            </a:endParaRPr>
          </a:p>
          <a:p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 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9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apt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9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update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–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y</a:t>
            </a:r>
            <a:endParaRPr lang="hr-HR" sz="900" spc="-1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lang="hr-HR" sz="900" spc="-1">
                <a:latin typeface="Consolas"/>
              </a:rPr>
              <a:t>  </a:t>
            </a:r>
            <a:r>
              <a:rPr lang="hr-HR" sz="900" spc="-1" err="1">
                <a:latin typeface="Consolas"/>
              </a:rPr>
              <a:t>apt</a:t>
            </a:r>
            <a:r>
              <a:rPr lang="hr-HR" sz="900" spc="-1">
                <a:latin typeface="Consolas"/>
              </a:rPr>
              <a:t> </a:t>
            </a:r>
            <a:r>
              <a:rPr lang="hr-HR" sz="900" spc="-1" err="1">
                <a:latin typeface="Consolas"/>
              </a:rPr>
              <a:t>upgrade</a:t>
            </a:r>
            <a:r>
              <a:rPr lang="hr-HR" sz="900" spc="-1">
                <a:latin typeface="Consolas"/>
              </a:rPr>
              <a:t> -y</a:t>
            </a:r>
            <a:endParaRPr lang="hr-HR" sz="900" b="0" strike="noStrike" spc="-1">
              <a:latin typeface="Consolas"/>
            </a:endParaRPr>
          </a:p>
          <a:p>
            <a:endParaRPr lang="hr-HR" sz="900" b="0" strike="noStrike" spc="-1">
              <a:latin typeface="Consolas"/>
            </a:endParaRPr>
          </a:p>
          <a:p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  # Instalacija Pythona i </a:t>
            </a:r>
            <a:r>
              <a:rPr lang="hr-HR" sz="900" spc="-1" err="1">
                <a:solidFill>
                  <a:srgbClr val="000000"/>
                </a:solidFill>
                <a:latin typeface="Consolas"/>
                <a:ea typeface="Consolas"/>
              </a:rPr>
              <a:t>pip</a:t>
            </a:r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 modula</a:t>
            </a:r>
          </a:p>
          <a:p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  </a:t>
            </a:r>
            <a:r>
              <a:rPr lang="hr-HR" sz="9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apt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9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install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 -y python3-pip</a:t>
            </a:r>
            <a:endParaRPr lang="hr-HR" sz="900" b="0" strike="noStrike" spc="-1">
              <a:latin typeface="Consolas"/>
            </a:endParaRPr>
          </a:p>
          <a:p>
            <a:endParaRPr lang="hr-HR" sz="900" spc="-1">
              <a:solidFill>
                <a:srgbClr val="000000"/>
              </a:solidFill>
              <a:latin typeface="Consolas"/>
              <a:ea typeface="Consolas"/>
            </a:endParaRPr>
          </a:p>
          <a:p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  # Instaliraj </a:t>
            </a:r>
            <a:r>
              <a:rPr lang="hr-HR" sz="900" spc="-1" err="1">
                <a:solidFill>
                  <a:srgbClr val="000000"/>
                </a:solidFill>
                <a:latin typeface="Consolas"/>
                <a:ea typeface="Consolas"/>
              </a:rPr>
              <a:t>numpy</a:t>
            </a:r>
          </a:p>
          <a:p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  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python3 -m </a:t>
            </a:r>
            <a:r>
              <a:rPr lang="hr-HR" sz="9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pip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9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install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9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numpy</a:t>
            </a:r>
            <a:endParaRPr lang="hr-HR" sz="900" b="0" strike="noStrike" spc="-1">
              <a:latin typeface="Consolas"/>
            </a:endParaRPr>
          </a:p>
        </p:txBody>
      </p:sp>
      <p:sp>
        <p:nvSpPr>
          <p:cNvPr id="754" name="CustomShape 4"/>
          <p:cNvSpPr/>
          <p:nvPr/>
        </p:nvSpPr>
        <p:spPr>
          <a:xfrm>
            <a:off x="5103360" y="1477080"/>
            <a:ext cx="3936960" cy="2015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spAutoFit/>
          </a:bodyPr>
          <a:lstStyle/>
          <a:p>
            <a:pPr marL="228600" indent="-228600">
              <a:buAutoNum type="arabicParenR"/>
              <a:tabLst>
                <a:tab pos="0" algn="l"/>
              </a:tabLst>
            </a:pPr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Preuzmi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 s </a:t>
            </a:r>
            <a:r>
              <a:rPr lang="hr-HR" sz="9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DockerHuba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...</a:t>
            </a:r>
            <a:endParaRPr lang="hr-HR" sz="900" b="0" strike="noStrike" spc="-1">
              <a:latin typeface="Consolas"/>
            </a:endParaRPr>
          </a:p>
          <a:p>
            <a:pPr>
              <a:tabLst>
                <a:tab pos="0" algn="l"/>
              </a:tabLst>
            </a:pPr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2)  ...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 Ubuntu </a:t>
            </a:r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verziju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 22.04</a:t>
            </a:r>
            <a:endParaRPr lang="hr-HR" sz="900" b="0" strike="noStrike" spc="-1">
              <a:latin typeface="Consola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hr-HR" sz="900" b="0" strike="noStrike" spc="-1">
              <a:latin typeface="Consola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hr-HR" sz="900" b="0" strike="noStrike" spc="-1">
              <a:latin typeface="Consola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hr-HR" sz="900" b="0" strike="noStrike" spc="-1">
              <a:latin typeface="Consolas"/>
            </a:endParaRPr>
          </a:p>
          <a:p>
            <a:pPr>
              <a:tabLst>
                <a:tab pos="0" algn="l"/>
              </a:tabLst>
            </a:pPr>
            <a:endParaRPr lang="hr-HR" sz="900" spc="-1">
              <a:solidFill>
                <a:srgbClr val="000000"/>
              </a:solidFill>
              <a:latin typeface="Consolas"/>
              <a:ea typeface="Consolas"/>
            </a:endParaRPr>
          </a:p>
          <a:p>
            <a:pPr>
              <a:tabLst>
                <a:tab pos="0" algn="l"/>
              </a:tabLst>
            </a:pPr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3) Osvježavanje repozitorija</a:t>
            </a:r>
          </a:p>
          <a:p>
            <a:pPr>
              <a:tabLst>
                <a:tab pos="0" algn="l"/>
              </a:tabLst>
            </a:pPr>
            <a:r>
              <a:rPr lang="hr-HR" sz="900" spc="-1">
                <a:latin typeface="Consolas"/>
              </a:rPr>
              <a:t>4) Nadogradnja OS-a</a:t>
            </a:r>
            <a:endParaRPr lang="hr-HR" sz="900" b="0" strike="noStrike" spc="-1">
              <a:latin typeface="Consola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hr-HR" sz="900" b="0" strike="noStrike" spc="-1">
              <a:latin typeface="Consolas"/>
            </a:endParaRPr>
          </a:p>
          <a:p>
            <a:pPr>
              <a:tabLst>
                <a:tab pos="0" algn="l"/>
              </a:tabLst>
            </a:pPr>
            <a:endParaRPr lang="hr-HR" sz="900" spc="-1">
              <a:latin typeface="Consolas"/>
            </a:endParaRPr>
          </a:p>
          <a:p>
            <a:pPr>
              <a:tabLst>
                <a:tab pos="0" algn="l"/>
              </a:tabLst>
            </a:pPr>
            <a:r>
              <a:rPr lang="hr-HR" sz="900" spc="-1">
                <a:latin typeface="Consolas"/>
              </a:rPr>
              <a:t>5) </a:t>
            </a:r>
            <a:r>
              <a:rPr lang="hr-HR" sz="900" spc="-1">
                <a:solidFill>
                  <a:srgbClr val="000000"/>
                </a:solidFill>
                <a:latin typeface="Consolas"/>
              </a:rPr>
              <a:t>Instalacija Pythona i pipa</a:t>
            </a:r>
            <a:endParaRPr lang="hr-HR" sz="900" b="0" strike="noStrike" spc="-1">
              <a:latin typeface="Consola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hr-HR" sz="900" b="0" strike="noStrike" spc="-1">
              <a:latin typeface="Consola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hr-HR" sz="900" b="0" strike="noStrike" spc="-1">
              <a:latin typeface="Consolas"/>
            </a:endParaRPr>
          </a:p>
          <a:p>
            <a:pPr>
              <a:tabLst>
                <a:tab pos="0" algn="l"/>
              </a:tabLst>
            </a:pPr>
            <a:r>
              <a:rPr lang="hr-HR" sz="900" spc="-1">
                <a:solidFill>
                  <a:srgbClr val="000000"/>
                </a:solidFill>
                <a:latin typeface="Consolas"/>
                <a:ea typeface="Consolas"/>
              </a:rPr>
              <a:t>6) </a:t>
            </a:r>
            <a:r>
              <a:rPr lang="hr-HR" sz="900" b="0" strike="noStrike" spc="-1">
                <a:solidFill>
                  <a:srgbClr val="000000"/>
                </a:solidFill>
                <a:latin typeface="Consolas"/>
                <a:ea typeface="Consolas"/>
              </a:rPr>
              <a:t>Instalacija Python paketa</a:t>
            </a:r>
            <a:endParaRPr lang="hr-HR" sz="900" b="0" strike="noStrike" spc="-1">
              <a:latin typeface="Consolas"/>
            </a:endParaRPr>
          </a:p>
        </p:txBody>
      </p:sp>
      <p:sp>
        <p:nvSpPr>
          <p:cNvPr id="756" name="CustomShape 6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89005432-3D6C-4737-A206-FB41A4ACD444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15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23375212-9850-2360-D8D8-E124FA33FCE0}"/>
              </a:ext>
            </a:extLst>
          </p:cNvPr>
          <p:cNvSpPr/>
          <p:nvPr/>
        </p:nvSpPr>
        <p:spPr>
          <a:xfrm>
            <a:off x="836277" y="3571381"/>
            <a:ext cx="3940564" cy="265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>
                <a:solidFill>
                  <a:srgbClr val="FF0000"/>
                </a:solidFill>
                <a:latin typeface="Arial"/>
              </a:rPr>
              <a:t>Kod 4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Primjer izgradnje kontejnera korištenjem definicijske datoteke na Supeku</a:t>
            </a:r>
            <a:endParaRPr lang="hr-HR" sz="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 fontScale="88000" lnSpcReduction="10000"/>
          </a:bodyPr>
          <a:lstStyle/>
          <a:p>
            <a:pPr>
              <a:lnSpc>
                <a:spcPct val="90000"/>
              </a:lnSpc>
            </a:pPr>
            <a:r>
              <a:rPr lang="hr-HR" sz="2600" b="1" spc="-1" dirty="0" err="1">
                <a:solidFill>
                  <a:srgbClr val="EE2027"/>
                </a:solidFill>
                <a:latin typeface="Arial"/>
                <a:cs typeface="Arial"/>
              </a:rPr>
              <a:t>Apptainer</a:t>
            </a:r>
            <a:r>
              <a:rPr lang="hr-HR" sz="2600" b="1" spc="-1" dirty="0">
                <a:solidFill>
                  <a:srgbClr val="EE2027"/>
                </a:solidFill>
                <a:latin typeface="Arial"/>
                <a:cs typeface="Arial"/>
              </a:rPr>
              <a:t> i kontejneri</a:t>
            </a:r>
            <a:br>
              <a:rPr lang="hr-HR" dirty="0"/>
            </a:br>
            <a:r>
              <a:rPr lang="hr-HR" sz="2600" b="1" spc="-1" dirty="0">
                <a:solidFill>
                  <a:srgbClr val="EE2027"/>
                </a:solidFill>
                <a:latin typeface="Arial"/>
                <a:cs typeface="Arial"/>
              </a:rPr>
              <a:t> </a:t>
            </a:r>
            <a:r>
              <a:rPr lang="hr-HR" sz="2600" b="1" spc="-1" dirty="0">
                <a:solidFill>
                  <a:srgbClr val="EE2027"/>
                </a:solidFill>
                <a:latin typeface="Arial"/>
                <a:ea typeface="Arial"/>
                <a:cs typeface="Arial"/>
              </a:rPr>
              <a:t>    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~/tutorial/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6_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apptainer/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run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.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sh</a:t>
            </a:r>
            <a:endParaRPr lang="hr-HR" sz="2000" b="0" strike="noStrike" spc="-1" dirty="0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1171911" y="2269157"/>
            <a:ext cx="3831840" cy="845780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#PBS -q </a:t>
            </a:r>
            <a:r>
              <a:rPr lang="hr-HR" sz="1000" b="0" strike="noStrike" spc="-1" err="1">
                <a:solidFill>
                  <a:srgbClr val="000000"/>
                </a:solidFill>
                <a:latin typeface="Consolas"/>
                <a:ea typeface="Consolas"/>
              </a:rPr>
              <a:t>cpu</a:t>
            </a:r>
            <a:endParaRPr lang="hr-HR" sz="10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cd ${PBS_O_WORKDIR}</a:t>
            </a:r>
            <a:endParaRPr lang="hr-H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hr-H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r-HR" sz="1000" b="0" strike="noStrike" spc="-1" err="1">
                <a:solidFill>
                  <a:srgbClr val="000000"/>
                </a:solidFill>
                <a:latin typeface="Consolas"/>
                <a:ea typeface="Arial"/>
              </a:rPr>
              <a:t>apptainer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Arial"/>
              </a:rPr>
              <a:t> </a:t>
            </a:r>
            <a:r>
              <a:rPr lang="hr-HR" sz="1000" b="0" strike="noStrike" spc="-1" err="1">
                <a:solidFill>
                  <a:srgbClr val="000000"/>
                </a:solidFill>
                <a:latin typeface="Consolas"/>
                <a:ea typeface="Arial"/>
              </a:rPr>
              <a:t>exec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Arial"/>
              </a:rPr>
              <a:t> </a:t>
            </a:r>
            <a:r>
              <a:rPr lang="hr-HR" sz="1000" b="0" strike="noStrike" spc="-1" err="1">
                <a:solidFill>
                  <a:srgbClr val="000000"/>
                </a:solidFill>
                <a:latin typeface="Consolas"/>
                <a:ea typeface="Arial"/>
              </a:rPr>
              <a:t>pip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Arial"/>
              </a:rPr>
              <a:t>.sif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Arial"/>
              </a:rPr>
              <a:t> python3 </a:t>
            </a:r>
            <a:r>
              <a:rPr lang="hr-HR" sz="1000" spc="-1">
                <a:solidFill>
                  <a:srgbClr val="000000"/>
                </a:solidFill>
                <a:latin typeface="Consolas"/>
                <a:ea typeface="Arial"/>
              </a:rPr>
              <a:t>input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Arial"/>
              </a:rPr>
              <a:t>.py</a:t>
            </a:r>
            <a:endParaRPr lang="hr-HR" sz="1000" b="0" strike="noStrike" spc="-1">
              <a:latin typeface="Arial"/>
            </a:endParaRPr>
          </a:p>
        </p:txBody>
      </p:sp>
      <p:sp>
        <p:nvSpPr>
          <p:cNvPr id="761" name="CustomShape 5"/>
          <p:cNvSpPr/>
          <p:nvPr/>
        </p:nvSpPr>
        <p:spPr>
          <a:xfrm>
            <a:off x="5003731" y="2269157"/>
            <a:ext cx="3936960" cy="8457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reda</a:t>
            </a:r>
            <a:endParaRPr lang="hr-HR" sz="1000" spc="-1">
              <a:latin typeface="Arial"/>
            </a:endParaRPr>
          </a:p>
          <a:p>
            <a:pPr marL="228600" indent="-228600">
              <a:buAutoNum type="arabicParenR"/>
            </a:pPr>
            <a:endParaRPr lang="hr-HR" sz="10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Premještanje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u radni </a:t>
            </a: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direktorij</a:t>
            </a:r>
            <a:endParaRPr lang="hr-HR" sz="1000" spc="-1">
              <a:solidFill>
                <a:srgbClr val="000000"/>
              </a:solidFill>
              <a:latin typeface="Arial"/>
              <a:ea typeface="Consolas"/>
            </a:endParaRP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Pokretanje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python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skripte </a:t>
            </a: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putem kontejnera</a:t>
            </a:r>
            <a:endParaRPr lang="hr-HR" sz="1000" b="0" strike="noStrike" spc="-1">
              <a:latin typeface="Arial"/>
            </a:endParaRPr>
          </a:p>
        </p:txBody>
      </p:sp>
      <p:sp>
        <p:nvSpPr>
          <p:cNvPr id="762" name="CustomShape 6"/>
          <p:cNvSpPr/>
          <p:nvPr/>
        </p:nvSpPr>
        <p:spPr>
          <a:xfrm>
            <a:off x="876240" y="836640"/>
            <a:ext cx="49870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trike="noStrike" spc="-1">
                <a:solidFill>
                  <a:srgbClr val="EE2027"/>
                </a:solidFill>
                <a:uFillTx/>
                <a:latin typeface="Arial"/>
                <a:ea typeface="Arial"/>
              </a:rPr>
              <a:t>Korištenje kontejnera u PBS skripti</a:t>
            </a:r>
            <a:endParaRPr lang="hr-HR" sz="1400" b="0" strike="noStrike" spc="-1">
              <a:latin typeface="Arial"/>
            </a:endParaRPr>
          </a:p>
        </p:txBody>
      </p:sp>
      <p:sp>
        <p:nvSpPr>
          <p:cNvPr id="763" name="CustomShape 7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AE53352-4DDA-42A7-960C-0C6BE5C75752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70AFDBF1-924B-F5A2-D5AC-871FA3105F45}"/>
              </a:ext>
            </a:extLst>
          </p:cNvPr>
          <p:cNvSpPr/>
          <p:nvPr/>
        </p:nvSpPr>
        <p:spPr>
          <a:xfrm>
            <a:off x="1116504" y="3160340"/>
            <a:ext cx="3940564" cy="265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>
                <a:solidFill>
                  <a:srgbClr val="FF0000"/>
                </a:solidFill>
                <a:latin typeface="Arial"/>
              </a:rPr>
              <a:t>Kod 5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Primjer skripte PBS za pokretanje kontejnera</a:t>
            </a:r>
            <a:endParaRPr lang="hr-HR" sz="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687960" y="1413720"/>
            <a:ext cx="8694000" cy="235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Strojno učenje na Supeku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65" name="CustomShape 2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87FF636F-5EC1-47A6-8F5D-02B149C09669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17</a:t>
            </a:fld>
            <a:endParaRPr lang="hr-H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Strojno učenje na Supeku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67" name="CustomShape 2"/>
          <p:cNvSpPr/>
          <p:nvPr/>
        </p:nvSpPr>
        <p:spPr>
          <a:xfrm>
            <a:off x="879010" y="1509480"/>
            <a:ext cx="4157263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 lnSpcReduction="10000"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b="0" strike="noStrike" spc="-1">
                <a:solidFill>
                  <a:srgbClr val="4E4C4D"/>
                </a:solidFill>
                <a:latin typeface="Arial"/>
                <a:ea typeface="Arial"/>
              </a:rPr>
              <a:t>NVIDIA NGC</a:t>
            </a: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 </a:t>
            </a:r>
            <a:endParaRPr lang="hr-HR" sz="1400" b="0" strike="noStrike" spc="-1"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b="0" strike="noStrike" spc="-1">
                <a:solidFill>
                  <a:srgbClr val="4E4C4D"/>
                </a:solidFill>
                <a:latin typeface="Arial"/>
                <a:ea typeface="Arial"/>
              </a:rPr>
              <a:t>kontejneri optimizirani za izvođenje na GPU</a:t>
            </a: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 </a:t>
            </a:r>
            <a:endParaRPr lang="hr-HR" sz="1400" b="0" strike="noStrike" spc="-1">
              <a:latin typeface="Arial"/>
            </a:endParaRPr>
          </a:p>
          <a:p>
            <a:pPr marL="189865" indent="-176530">
              <a:lnSpc>
                <a:spcPct val="100000"/>
              </a:lnSpc>
              <a:buClr>
                <a:srgbClr val="4E4C4D"/>
              </a:buClr>
              <a:buFont typeface="Arial"/>
              <a:buChar char="●"/>
            </a:pPr>
            <a:endParaRPr lang="hr-HR" sz="1400" b="0" strike="noStrike" spc="-1"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b="0" strike="noStrike" spc="-1">
                <a:solidFill>
                  <a:srgbClr val="4E4C4D"/>
                </a:solidFill>
                <a:latin typeface="Arial"/>
                <a:ea typeface="Arial"/>
              </a:rPr>
              <a:t>Dostupne </a:t>
            </a: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aplikacije</a:t>
            </a:r>
            <a:endParaRPr lang="hr-HR" sz="1400" spc="-1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ea typeface="Arial"/>
              </a:rPr>
              <a:t>Tensorflow</a:t>
            </a:r>
            <a:r>
              <a:rPr lang="hr-HR" sz="1400" b="0" strike="noStrike" spc="-1">
                <a:solidFill>
                  <a:srgbClr val="4E4C4D"/>
                </a:solidFill>
                <a:latin typeface="Arial"/>
                <a:ea typeface="Arial"/>
              </a:rPr>
              <a:t> </a:t>
            </a: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2.10.1</a:t>
            </a:r>
            <a:endParaRPr lang="hr-HR" sz="1400" spc="-1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ea typeface="Arial"/>
              </a:rPr>
              <a:t>PyTorch</a:t>
            </a:r>
            <a:r>
              <a:rPr lang="hr-HR" sz="1400" b="0" strike="noStrike" spc="-1">
                <a:solidFill>
                  <a:srgbClr val="4E4C4D"/>
                </a:solidFill>
                <a:latin typeface="Arial"/>
                <a:ea typeface="Arial"/>
              </a:rPr>
              <a:t> 1.8.0, 1.14.0 i </a:t>
            </a: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2.0.0</a:t>
            </a:r>
            <a:endParaRPr lang="hr-HR" sz="1400" spc="-1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ea typeface="Arial"/>
              </a:rPr>
              <a:t>Dask</a:t>
            </a:r>
            <a:r>
              <a:rPr lang="hr-HR" sz="1400" b="0" strike="noStrike" spc="-1">
                <a:solidFill>
                  <a:srgbClr val="4E4C4D"/>
                </a:solidFill>
                <a:latin typeface="Arial"/>
                <a:ea typeface="Arial"/>
              </a:rPr>
              <a:t> </a:t>
            </a: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2023.7.0</a:t>
            </a:r>
            <a:endParaRPr lang="hr-HR" sz="1400" spc="-1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lnSpc>
                <a:spcPct val="100000"/>
              </a:lnSpc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ea typeface="Arial"/>
              </a:rPr>
              <a:t>Scikit-learn</a:t>
            </a:r>
            <a:r>
              <a:rPr lang="hr-HR" sz="1400" b="0" strike="noStrike" spc="-1">
                <a:solidFill>
                  <a:srgbClr val="4E4C4D"/>
                </a:solidFill>
                <a:latin typeface="Arial"/>
                <a:ea typeface="Arial"/>
              </a:rPr>
              <a:t> 0.24.1-2, 1.2.2, 1.30</a:t>
            </a:r>
            <a:endParaRPr lang="hr-HR" sz="1400" b="0" strike="noStrike" spc="-1"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,Sans-Serif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Ray 2.4.0</a:t>
            </a:r>
          </a:p>
          <a:p>
            <a:pPr marL="4318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r-HR" sz="1400" b="0" strike="noStrike" spc="-1">
              <a:solidFill>
                <a:srgbClr val="000000"/>
              </a:solidFill>
              <a:latin typeface="DejaVu Sans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b="0" strike="noStrike" spc="-1">
                <a:solidFill>
                  <a:srgbClr val="4E4C4D"/>
                </a:solidFill>
                <a:latin typeface="Arial"/>
                <a:ea typeface="Arial"/>
              </a:rPr>
              <a:t>U </a:t>
            </a: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izradi</a:t>
            </a:r>
            <a:endParaRPr lang="hr-HR" sz="1400" spc="-1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lnSpc>
                <a:spcPct val="100000"/>
              </a:lnSpc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ea typeface="Arial"/>
              </a:rPr>
              <a:t>Horovod</a:t>
            </a:r>
            <a:endParaRPr lang="hr-HR" sz="1400" b="0" strike="noStrike" spc="-1" err="1">
              <a:solidFill>
                <a:srgbClr val="4E4C4D"/>
              </a:solidFill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ea typeface="Arial"/>
              </a:rPr>
              <a:t>Rapids</a:t>
            </a:r>
            <a:endParaRPr lang="hr-HR" sz="1400" spc="-1">
              <a:solidFill>
                <a:srgbClr val="4E4C4D"/>
              </a:solidFill>
              <a:latin typeface="Arial"/>
              <a:ea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ea typeface="Arial"/>
              </a:rPr>
              <a:t>Lightning</a:t>
            </a: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 AI</a:t>
            </a:r>
          </a:p>
        </p:txBody>
      </p:sp>
      <p:sp>
        <p:nvSpPr>
          <p:cNvPr id="768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trike="noStrike" spc="-1">
                <a:solidFill>
                  <a:srgbClr val="EE2027"/>
                </a:solidFill>
                <a:uFillTx/>
                <a:latin typeface="Arial"/>
                <a:ea typeface="Arial"/>
              </a:rPr>
              <a:t>Aplikacije</a:t>
            </a:r>
            <a:endParaRPr lang="hr-HR" sz="1400" b="0" strike="noStrike" spc="-1">
              <a:latin typeface="Arial"/>
            </a:endParaRPr>
          </a:p>
        </p:txBody>
      </p:sp>
      <p:sp>
        <p:nvSpPr>
          <p:cNvPr id="769" name="CustomShape 4"/>
          <p:cNvSpPr/>
          <p:nvPr/>
        </p:nvSpPr>
        <p:spPr>
          <a:xfrm>
            <a:off x="6378120" y="4349880"/>
            <a:ext cx="255744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0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527E2F79-4ADB-4CE5-9117-81C0BA9F01B8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18</a:t>
            </a:fld>
            <a:endParaRPr lang="hr-HR" sz="1000" b="0" strike="noStrike" spc="-1">
              <a:latin typeface="Arial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B0E34C-504B-0B29-8948-5B25584F3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232" y="2082106"/>
            <a:ext cx="2425095" cy="541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75D05-0F09-7A87-5245-9994CCD9F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12" y="1540676"/>
            <a:ext cx="2138388" cy="543352"/>
          </a:xfrm>
          <a:prstGeom prst="rect">
            <a:avLst/>
          </a:prstGeom>
        </p:spPr>
      </p:pic>
      <p:pic>
        <p:nvPicPr>
          <p:cNvPr id="7" name="Picture 6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DF70EAA9-A84F-ADFF-EE1B-785C12F8C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217" y="2324916"/>
            <a:ext cx="2175769" cy="793454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BC43B012-1741-AEBD-36EF-DC48219A5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025" y="2789079"/>
            <a:ext cx="2088546" cy="1042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9F97EB-EFF0-8810-4533-3D27A960B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713" y="3340036"/>
            <a:ext cx="1546510" cy="837344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8153E2E2-89DB-BF85-BA5E-A11A55248B7B}"/>
              </a:ext>
            </a:extLst>
          </p:cNvPr>
          <p:cNvSpPr/>
          <p:nvPr/>
        </p:nvSpPr>
        <p:spPr>
          <a:xfrm>
            <a:off x="6104722" y="4375397"/>
            <a:ext cx="3087016" cy="1654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>
                <a:solidFill>
                  <a:srgbClr val="FF0000"/>
                </a:solidFill>
                <a:latin typeface="Arial"/>
                <a:ea typeface="Arial"/>
                <a:cs typeface="Arial"/>
              </a:rPr>
              <a:t>Slika 7 </a:t>
            </a:r>
            <a:r>
              <a:rPr lang="hr-HR" sz="800" spc="-1">
                <a:latin typeface="Arial"/>
                <a:ea typeface="Arial"/>
                <a:cs typeface="Arial"/>
              </a:rPr>
              <a:t>Trenutni repertoar knjižnica za strojno učenje</a:t>
            </a:r>
            <a:endParaRPr lang="hr-HR" sz="800" b="0" strike="noStrike" spc="-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Strojno učenje na Supeku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78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Resnet50 performanse</a:t>
            </a:r>
            <a:endParaRPr lang="hr-HR" sz="1400" b="0" strike="noStrike" spc="-1">
              <a:latin typeface="Arial"/>
            </a:endParaRPr>
          </a:p>
        </p:txBody>
      </p:sp>
      <p:sp>
        <p:nvSpPr>
          <p:cNvPr id="779" name="CustomShape 4"/>
          <p:cNvSpPr/>
          <p:nvPr/>
        </p:nvSpPr>
        <p:spPr>
          <a:xfrm>
            <a:off x="6378120" y="4349880"/>
            <a:ext cx="255744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43CFD76-0CAB-40AC-B65A-5AB4121C7FFE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19</a:t>
            </a:fld>
            <a:endParaRPr lang="hr-HR" sz="1000" b="0" strike="noStrike" spc="-1">
              <a:latin typeface="Arial"/>
            </a:endParaRPr>
          </a:p>
        </p:txBody>
      </p:sp>
      <p:pic>
        <p:nvPicPr>
          <p:cNvPr id="781" name="Picture 780"/>
          <p:cNvPicPr/>
          <p:nvPr/>
        </p:nvPicPr>
        <p:blipFill>
          <a:blip r:embed="rId2"/>
          <a:stretch/>
        </p:blipFill>
        <p:spPr>
          <a:xfrm>
            <a:off x="1173403" y="1234697"/>
            <a:ext cx="7107117" cy="3290739"/>
          </a:xfrm>
          <a:prstGeom prst="rect">
            <a:avLst/>
          </a:prstGeom>
          <a:ln w="0"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B647915F-8C26-1344-643B-A40E6FC5AEA0}"/>
              </a:ext>
            </a:extLst>
          </p:cNvPr>
          <p:cNvSpPr/>
          <p:nvPr/>
        </p:nvSpPr>
        <p:spPr>
          <a:xfrm>
            <a:off x="2255305" y="4456360"/>
            <a:ext cx="4949875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Slika 8 </a:t>
            </a:r>
            <a:r>
              <a:rPr lang="hr-HR" sz="8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Brzina treniranja modela ResNet50 [</a:t>
            </a:r>
            <a:r>
              <a:rPr lang="hr-HR" sz="800" spc="-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img</a:t>
            </a:r>
            <a:r>
              <a:rPr lang="hr-HR" sz="8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</a:t>
            </a:r>
            <a:r>
              <a:rPr lang="hr-HR" sz="800" spc="-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sec</a:t>
            </a:r>
            <a:r>
              <a:rPr lang="hr-HR" sz="8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] korištenjem </a:t>
            </a:r>
            <a:r>
              <a:rPr lang="hr-HR" sz="800" spc="-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PyTorcha</a:t>
            </a:r>
            <a:r>
              <a:rPr lang="hr-HR" sz="8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(lijevo) i </a:t>
            </a:r>
            <a:r>
              <a:rPr lang="hr-HR" sz="800" spc="-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TensorFlowa</a:t>
            </a:r>
            <a:r>
              <a:rPr lang="hr-HR" sz="8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(desno) na klasteru Supek (plavo) i Isabella (narančasto)</a:t>
            </a:r>
            <a:endParaRPr lang="hr-HR" sz="800" b="0" strike="noStrike" spc="-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3"/>
          <p:cNvSpPr/>
          <p:nvPr/>
        </p:nvSpPr>
        <p:spPr>
          <a:xfrm>
            <a:off x="1062720" y="263160"/>
            <a:ext cx="7463160" cy="52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Sadržaj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31590FD5-6A95-E0B4-F445-6E0A1D21ECD9}"/>
              </a:ext>
            </a:extLst>
          </p:cNvPr>
          <p:cNvSpPr/>
          <p:nvPr/>
        </p:nvSpPr>
        <p:spPr>
          <a:xfrm>
            <a:off x="1065815" y="1173174"/>
            <a:ext cx="3309944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 lnSpcReduction="10000"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b="1" spc="-1" dirty="0">
                <a:solidFill>
                  <a:srgbClr val="4E4C4D"/>
                </a:solidFill>
                <a:latin typeface="Arial"/>
              </a:rPr>
              <a:t>Python i </a:t>
            </a:r>
            <a:r>
              <a:rPr lang="hr-HR" sz="1400" b="1" spc="-1" dirty="0" err="1">
                <a:solidFill>
                  <a:srgbClr val="4E4C4D"/>
                </a:solidFill>
                <a:latin typeface="Arial"/>
              </a:rPr>
              <a:t>Lustre</a:t>
            </a:r>
            <a:endParaRPr lang="hr-HR" sz="1400" b="1" spc="-1" dirty="0" err="1">
              <a:solidFill>
                <a:srgbClr val="4E4C4D"/>
              </a:solidFill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</a:rPr>
              <a:t>Python, </a:t>
            </a:r>
            <a:r>
              <a:rPr lang="hr-HR" sz="1400" spc="-1" dirty="0" err="1">
                <a:solidFill>
                  <a:srgbClr val="4E4C4D"/>
                </a:solidFill>
                <a:latin typeface="Arial"/>
              </a:rPr>
              <a:t>pip</a:t>
            </a:r>
            <a:r>
              <a:rPr lang="hr-HR" sz="1400" spc="-1" dirty="0">
                <a:solidFill>
                  <a:srgbClr val="4E4C4D"/>
                </a:solidFill>
                <a:latin typeface="Arial"/>
              </a:rPr>
              <a:t> i </a:t>
            </a:r>
            <a:r>
              <a:rPr lang="hr-HR" sz="1400" spc="-1" dirty="0" err="1">
                <a:solidFill>
                  <a:srgbClr val="4E4C4D"/>
                </a:solidFill>
                <a:latin typeface="Arial"/>
              </a:rPr>
              <a:t>conda</a:t>
            </a:r>
            <a:endParaRPr lang="hr-HR" sz="1400" spc="-1" dirty="0">
              <a:solidFill>
                <a:srgbClr val="4E4C4D"/>
              </a:solidFill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</a:rPr>
              <a:t>Kako </a:t>
            </a:r>
            <a:r>
              <a:rPr lang="hr-HR" sz="1400" spc="-1" dirty="0" err="1">
                <a:solidFill>
                  <a:srgbClr val="4E4C4D"/>
                </a:solidFill>
                <a:latin typeface="Arial"/>
              </a:rPr>
              <a:t>Lustre</a:t>
            </a:r>
            <a:r>
              <a:rPr lang="hr-HR" sz="1400" spc="-1" dirty="0">
                <a:solidFill>
                  <a:srgbClr val="4E4C4D"/>
                </a:solidFill>
                <a:latin typeface="Arial"/>
              </a:rPr>
              <a:t> funkcionira?</a:t>
            </a:r>
          </a:p>
          <a:p>
            <a:pPr marL="13335">
              <a:buClr>
                <a:srgbClr val="4E4C4D"/>
              </a:buClr>
            </a:pP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b="1" spc="-1" err="1">
                <a:solidFill>
                  <a:srgbClr val="4E4C4D"/>
                </a:solidFill>
                <a:latin typeface="Arial"/>
              </a:rPr>
              <a:t>Apptainer</a:t>
            </a:r>
            <a:endParaRPr lang="hr-HR" b="1" err="1">
              <a:solidFill>
                <a:srgbClr val="000000"/>
              </a:solidFill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</a:rPr>
              <a:t>Uvod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</a:rPr>
              <a:t>Izgradnja na Supeku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</a:rPr>
              <a:t>Izvršavanje</a:t>
            </a: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b="1" spc="-1" dirty="0">
                <a:solidFill>
                  <a:srgbClr val="4E4C4D"/>
                </a:solidFill>
                <a:latin typeface="Arial"/>
              </a:rPr>
              <a:t>Strojno učenje na Supeku</a:t>
            </a:r>
            <a:endParaRPr lang="hr-HR" b="1" dirty="0">
              <a:solidFill>
                <a:srgbClr val="000000"/>
              </a:solidFill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</a:rPr>
              <a:t>Aplikacije i performanse</a:t>
            </a:r>
            <a:endParaRPr lang="hr-HR" dirty="0"/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</a:rPr>
              <a:t>Način implementacije</a:t>
            </a:r>
            <a:endParaRPr lang="hr-HR" dirty="0"/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b="1" spc="-1" dirty="0">
                <a:solidFill>
                  <a:srgbClr val="4E4C4D"/>
                </a:solidFill>
                <a:latin typeface="Arial"/>
              </a:rPr>
              <a:t>Primjeri</a:t>
            </a:r>
            <a:endParaRPr lang="hr-HR" b="1" dirty="0"/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Strojno učenje na Supeku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885240" y="1509480"/>
            <a:ext cx="5785560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ea typeface="Arial"/>
              </a:rPr>
              <a:t>Modulefiles</a:t>
            </a:r>
            <a:endParaRPr lang="hr-HR" sz="1400" spc="-1" err="1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Consolas"/>
                <a:ea typeface="Arial"/>
                <a:cs typeface="Arial"/>
              </a:rPr>
              <a:t>$IMAGE_PATH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  <a:cs typeface="Arial"/>
              </a:rPr>
              <a:t> - d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efinicija 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staze kontejnera</a:t>
            </a:r>
            <a:endParaRPr lang="hr-HR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Consolas"/>
                <a:ea typeface="+mn-lt"/>
                <a:cs typeface="+mn-lt"/>
              </a:rPr>
              <a:t>$PATH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+mn-lt"/>
                <a:cs typeface="Arial"/>
              </a:rPr>
              <a:t> -  dodavanje </a:t>
            </a:r>
            <a:r>
              <a:rPr lang="hr-HR" sz="1400" spc="-1" dirty="0" err="1">
                <a:solidFill>
                  <a:srgbClr val="4E4C4D"/>
                </a:solidFill>
                <a:latin typeface="Arial"/>
                <a:ea typeface="+mn-lt"/>
                <a:cs typeface="Arial"/>
              </a:rPr>
              <a:t>wrappera</a:t>
            </a:r>
            <a:endParaRPr lang="hr-HR" sz="1400" b="0" strike="noStrike" spc="-1" dirty="0" err="1">
              <a:solidFill>
                <a:srgbClr val="4E4C4D"/>
              </a:solidFill>
              <a:latin typeface="Arial"/>
            </a:endParaRPr>
          </a:p>
          <a:p>
            <a:pPr marL="189865" indent="-176530">
              <a:lnSpc>
                <a:spcPct val="100000"/>
              </a:lnSpc>
              <a:buClr>
                <a:srgbClr val="4E4C4D"/>
              </a:buClr>
              <a:buFont typeface="Arial"/>
              <a:buChar char="●"/>
            </a:pPr>
            <a:endParaRPr lang="hr-HR" sz="1400" b="0" strike="noStrike" spc="-1"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ea typeface="Arial"/>
              </a:rPr>
              <a:t>Wrapperi</a:t>
            </a:r>
            <a:endParaRPr lang="hr-HR" sz="1400" spc="-1" err="1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lnSpc>
                <a:spcPct val="100000"/>
              </a:lnSpc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Izvršne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</a:t>
            </a:r>
            <a:r>
              <a:rPr lang="hr-HR" sz="1400" b="0" strike="noStrike" spc="-1" dirty="0" err="1">
                <a:solidFill>
                  <a:srgbClr val="4E4C4D"/>
                </a:solidFill>
                <a:latin typeface="Arial"/>
                <a:ea typeface="Arial"/>
              </a:rPr>
              <a:t>shell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skripte koje osiguravaju integraciju s PBS-om</a:t>
            </a:r>
            <a:endParaRPr lang="hr-HR" sz="1400" b="0" strike="noStrike" spc="-1" dirty="0">
              <a:latin typeface="Arial"/>
            </a:endParaRPr>
          </a:p>
          <a:p>
            <a:pPr marL="431800" lvl="1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hr-HR" sz="1400" b="0" strike="noStrike" spc="-1"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Više inačica ovisno o 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potrebama</a:t>
            </a:r>
            <a:endParaRPr lang="hr-HR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b="1" spc="-1" dirty="0">
                <a:solidFill>
                  <a:srgbClr val="4E4C4D"/>
                </a:solidFill>
                <a:latin typeface="Consolas"/>
                <a:ea typeface="Arial"/>
              </a:rPr>
              <a:t>run-singlenode</a:t>
            </a:r>
            <a:r>
              <a:rPr lang="hr-HR" sz="1400" b="1" strike="noStrike" spc="-1" dirty="0">
                <a:solidFill>
                  <a:srgbClr val="4E4C4D"/>
                </a:solidFill>
                <a:latin typeface="Consolas"/>
                <a:ea typeface="Arial"/>
              </a:rPr>
              <a:t>.sh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– </a:t>
            </a:r>
            <a:r>
              <a:rPr lang="hr-HR" sz="1400" b="0" strike="noStrike" spc="-1" dirty="0" err="1">
                <a:solidFill>
                  <a:srgbClr val="4E4C4D"/>
                </a:solidFill>
                <a:latin typeface="Arial"/>
                <a:ea typeface="Arial"/>
              </a:rPr>
              <a:t>Tensorflow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na jednom </a:t>
            </a:r>
            <a:r>
              <a:rPr lang="hr-HR" sz="1400" spc="-1" dirty="0">
                <a:solidFill>
                  <a:srgbClr val="4E4C4D"/>
                </a:solidFill>
                <a:latin typeface="Arial"/>
                <a:ea typeface="Arial"/>
              </a:rPr>
              <a:t>čvoru</a:t>
            </a:r>
            <a:endParaRPr lang="hr-HR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lnSpc>
                <a:spcPct val="100000"/>
              </a:lnSpc>
              <a:buClr>
                <a:srgbClr val="4E4C4D"/>
              </a:buClr>
              <a:buFont typeface="Arial"/>
              <a:buChar char="●"/>
            </a:pPr>
            <a:r>
              <a:rPr lang="hr-HR" sz="1400" b="1" spc="-1" dirty="0">
                <a:solidFill>
                  <a:srgbClr val="4E4C4D"/>
                </a:solidFill>
                <a:latin typeface="Consolas"/>
                <a:ea typeface="Arial"/>
              </a:rPr>
              <a:t>torchrun-multinode</a:t>
            </a:r>
            <a:r>
              <a:rPr lang="hr-HR" sz="1400" b="1" strike="noStrike" spc="-1" dirty="0">
                <a:solidFill>
                  <a:srgbClr val="4E4C4D"/>
                </a:solidFill>
                <a:latin typeface="Consolas"/>
                <a:ea typeface="Arial"/>
              </a:rPr>
              <a:t>.sh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– </a:t>
            </a:r>
            <a:r>
              <a:rPr lang="hr-HR" sz="1400" b="0" strike="noStrike" spc="-1" dirty="0" err="1">
                <a:solidFill>
                  <a:srgbClr val="4E4C4D"/>
                </a:solidFill>
                <a:latin typeface="Arial"/>
                <a:ea typeface="Arial"/>
              </a:rPr>
              <a:t>PyTorch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</a:t>
            </a:r>
            <a:r>
              <a:rPr lang="hr-HR" sz="1400" b="0" strike="noStrike" spc="-1" dirty="0" err="1">
                <a:solidFill>
                  <a:srgbClr val="4E4C4D"/>
                </a:solidFill>
                <a:latin typeface="Arial"/>
                <a:ea typeface="Arial"/>
              </a:rPr>
              <a:t>torchrun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na više čvorova</a:t>
            </a:r>
            <a:endParaRPr lang="hr-HR" sz="1400" b="0" strike="noStrike" spc="-1" dirty="0">
              <a:latin typeface="Arial"/>
            </a:endParaRPr>
          </a:p>
          <a:p>
            <a:pPr marL="647065" lvl="1" indent="-176530">
              <a:lnSpc>
                <a:spcPct val="100000"/>
              </a:lnSpc>
              <a:buClr>
                <a:srgbClr val="4E4C4D"/>
              </a:buClr>
              <a:buFont typeface="Arial"/>
              <a:buChar char="●"/>
            </a:pPr>
            <a:r>
              <a:rPr lang="hr-HR" sz="1400" b="1" strike="noStrike" spc="-1" dirty="0">
                <a:solidFill>
                  <a:srgbClr val="4E4C4D"/>
                </a:solidFill>
                <a:latin typeface="Consolas"/>
                <a:ea typeface="Arial"/>
              </a:rPr>
              <a:t>dask-launcher.sh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– </a:t>
            </a:r>
            <a:r>
              <a:rPr lang="hr-HR" sz="1400" b="0" strike="noStrike" spc="-1" dirty="0" err="1">
                <a:solidFill>
                  <a:srgbClr val="4E4C4D"/>
                </a:solidFill>
                <a:latin typeface="Arial"/>
                <a:ea typeface="Arial"/>
              </a:rPr>
              <a:t>Dask</a:t>
            </a:r>
            <a:r>
              <a:rPr lang="hr-HR" sz="1400" b="0" strike="noStrike" spc="-1" dirty="0">
                <a:solidFill>
                  <a:srgbClr val="4E4C4D"/>
                </a:solidFill>
                <a:latin typeface="Arial"/>
                <a:ea typeface="Arial"/>
              </a:rPr>
              <a:t> općenito</a:t>
            </a:r>
            <a:endParaRPr lang="hr-HR" sz="1400" b="0" strike="noStrike" spc="-1" dirty="0">
              <a:latin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Implementacija</a:t>
            </a:r>
            <a:endParaRPr lang="en-US"/>
          </a:p>
        </p:txBody>
      </p:sp>
      <p:sp>
        <p:nvSpPr>
          <p:cNvPr id="774" name="CustomShape 4"/>
          <p:cNvSpPr/>
          <p:nvPr/>
        </p:nvSpPr>
        <p:spPr>
          <a:xfrm>
            <a:off x="6378120" y="4349880"/>
            <a:ext cx="255744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20</a:t>
            </a:fld>
            <a:endParaRPr lang="hr-H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Strojno učenje na Supeku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NCCL – Nvidia 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Collective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Communications 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Library</a:t>
            </a:r>
            <a:endParaRPr lang="en-US" err="1"/>
          </a:p>
        </p:txBody>
      </p:sp>
      <p:sp>
        <p:nvSpPr>
          <p:cNvPr id="774" name="CustomShape 4"/>
          <p:cNvSpPr/>
          <p:nvPr/>
        </p:nvSpPr>
        <p:spPr>
          <a:xfrm>
            <a:off x="6378120" y="4349880"/>
            <a:ext cx="255744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 dirty="0">
                <a:solidFill>
                  <a:srgbClr val="888888"/>
                </a:solidFill>
                <a:latin typeface="Calibri"/>
                <a:ea typeface="Calibri"/>
              </a:rPr>
              <a:t>21</a:t>
            </a:fld>
            <a:endParaRPr lang="hr-HR" sz="1000" b="0" strike="noStrike" spc="-1" dirty="0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ACEF830-ED78-C15F-189F-5002691B121B}"/>
              </a:ext>
            </a:extLst>
          </p:cNvPr>
          <p:cNvSpPr/>
          <p:nvPr/>
        </p:nvSpPr>
        <p:spPr>
          <a:xfrm>
            <a:off x="5705273" y="3945650"/>
            <a:ext cx="2919052" cy="3087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Slika 9 </a:t>
            </a:r>
            <a:r>
              <a:rPr lang="hr-HR" sz="8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Ring </a:t>
            </a:r>
            <a:r>
              <a:rPr lang="hr-HR" sz="800" spc="-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AllReduce</a:t>
            </a:r>
            <a:r>
              <a:rPr lang="hr-HR" sz="800" spc="-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algoritam (</a:t>
            </a:r>
            <a:r>
              <a:rPr lang="hr-HR" sz="800" i="1" spc="-1" dirty="0">
                <a:solidFill>
                  <a:srgbClr val="000000"/>
                </a:solidFill>
                <a:latin typeface="DejaVu Sans"/>
                <a:ea typeface="Arial"/>
                <a:cs typeface="Arial"/>
              </a:rPr>
              <a:t>Figure 4.</a:t>
            </a:r>
            <a:r>
              <a:rPr lang="hr-HR" sz="800" spc="-1" dirty="0">
                <a:solidFill>
                  <a:srgbClr val="000000"/>
                </a:solidFill>
                <a:latin typeface="DejaVu Sans"/>
                <a:ea typeface="Arial"/>
                <a:cs typeface="Arial"/>
              </a:rPr>
              <a:t> u </a:t>
            </a:r>
            <a:r>
              <a:rPr lang="hr-HR" sz="800" spc="-1" dirty="0">
                <a:solidFill>
                  <a:srgbClr val="000000"/>
                </a:solidFill>
                <a:latin typeface="DejaVu Sans"/>
                <a:ea typeface="Arial"/>
                <a:cs typeface="Arial"/>
                <a:hlinkClick r:id="rId2"/>
              </a:rPr>
              <a:t>izvoru</a:t>
            </a:r>
            <a:r>
              <a:rPr lang="hr-HR" sz="800" spc="-1" dirty="0">
                <a:solidFill>
                  <a:srgbClr val="000000"/>
                </a:solidFill>
                <a:latin typeface="DejaVu Sans"/>
                <a:ea typeface="Arial"/>
                <a:cs typeface="Arial"/>
              </a:rPr>
              <a:t>)</a:t>
            </a:r>
            <a:endParaRPr lang="hr-HR" sz="800" b="0" strike="noStrike" spc="-1" dirty="0">
              <a:latin typeface="Arial"/>
              <a:cs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B3A7A75-2169-371D-A347-D1A4A244CF5B}"/>
              </a:ext>
            </a:extLst>
          </p:cNvPr>
          <p:cNvSpPr/>
          <p:nvPr/>
        </p:nvSpPr>
        <p:spPr>
          <a:xfrm>
            <a:off x="879002" y="1509480"/>
            <a:ext cx="3733256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 fontScale="92500" lnSpcReduction="10000"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</a:rPr>
              <a:t>"Data </a:t>
            </a:r>
            <a:r>
              <a:rPr lang="hr-HR" sz="1400" spc="-1" err="1">
                <a:solidFill>
                  <a:srgbClr val="4E4C4D"/>
                </a:solidFill>
                <a:latin typeface="Arial"/>
              </a:rPr>
              <a:t>parallel</a:t>
            </a:r>
            <a:r>
              <a:rPr lang="hr-HR" sz="1400" spc="-1" dirty="0">
                <a:solidFill>
                  <a:srgbClr val="4E4C4D"/>
                </a:solidFill>
                <a:latin typeface="Arial"/>
              </a:rPr>
              <a:t>" problem </a:t>
            </a:r>
            <a:r>
              <a:rPr lang="hr-HR" sz="1400" b="1" spc="-1">
                <a:solidFill>
                  <a:srgbClr val="FF0000"/>
                </a:solidFill>
                <a:ea typeface="+mn-lt"/>
                <a:cs typeface="+mn-lt"/>
              </a:rPr>
              <a:t>*</a:t>
            </a:r>
            <a:endParaRPr lang="en-US"/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Usklađivanje gradijenata na više čvorova/procesora</a:t>
            </a:r>
            <a:endParaRPr lang="hr-HR" sz="1400" spc="-1" dirty="0">
              <a:solidFill>
                <a:srgbClr val="4E4C4D"/>
              </a:solidFill>
              <a:cs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endParaRPr lang="hr-HR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NCCL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NVIDIA MPI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NVLink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– 600GB/s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endParaRPr lang="hr-HR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AllReduce</a:t>
            </a:r>
            <a:endParaRPr lang="hr-HR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Ring &amp; </a:t>
            </a: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Tree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</a:t>
            </a:r>
            <a:r>
              <a:rPr lang="hr-HR" sz="1400" b="1" spc="-1" dirty="0">
                <a:solidFill>
                  <a:srgbClr val="FF0000"/>
                </a:solidFill>
                <a:latin typeface="Arial"/>
                <a:cs typeface="Arial"/>
              </a:rPr>
              <a:t>**</a:t>
            </a:r>
            <a:endParaRPr lang="hr-HR"/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endParaRPr lang="hr-HR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endParaRPr lang="hr-HR" sz="1400" spc="-1" dirty="0">
              <a:solidFill>
                <a:srgbClr val="4E4C4D"/>
              </a:solidFill>
              <a:ea typeface="+mn-lt"/>
              <a:cs typeface="+mn-lt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endParaRPr lang="hr-HR" sz="1400" spc="-1" dirty="0">
              <a:solidFill>
                <a:srgbClr val="4E4C4D"/>
              </a:solidFill>
              <a:ea typeface="+mn-lt"/>
              <a:cs typeface="+mn-lt"/>
            </a:endParaRPr>
          </a:p>
          <a:p>
            <a:pPr marL="470535" lvl="1">
              <a:buClr>
                <a:srgbClr val="4E4C4D"/>
              </a:buClr>
            </a:pPr>
            <a:endParaRPr lang="hr-HR" sz="1400" spc="-1" dirty="0">
              <a:solidFill>
                <a:srgbClr val="4E4C4D"/>
              </a:solidFill>
              <a:ea typeface="+mn-lt"/>
              <a:cs typeface="+mn-lt"/>
            </a:endParaRPr>
          </a:p>
          <a:p>
            <a:pPr marL="13335">
              <a:buClr>
                <a:srgbClr val="4E4C4D"/>
              </a:buClr>
            </a:pPr>
            <a:r>
              <a:rPr lang="hr-HR" sz="600" b="1" spc="-1" dirty="0">
                <a:solidFill>
                  <a:srgbClr val="FF0000"/>
                </a:solidFill>
                <a:ea typeface="+mn-lt"/>
                <a:cs typeface="+mn-lt"/>
              </a:rPr>
              <a:t>*</a:t>
            </a:r>
            <a:r>
              <a:rPr lang="hr-HR" sz="600" spc="-1" dirty="0">
                <a:solidFill>
                  <a:srgbClr val="4E4C4D"/>
                </a:solidFill>
                <a:ea typeface="+mn-lt"/>
                <a:cs typeface="+mn-lt"/>
              </a:rPr>
              <a:t> https://siboehm.com/articles/22/data-parallel-training</a:t>
            </a:r>
          </a:p>
          <a:p>
            <a:pPr marL="13335"/>
            <a:r>
              <a:rPr lang="hr-HR" sz="600" b="1" spc="-1" dirty="0">
                <a:solidFill>
                  <a:srgbClr val="FF0000"/>
                </a:solidFill>
                <a:ea typeface="+mn-lt"/>
                <a:cs typeface="+mn-lt"/>
              </a:rPr>
              <a:t>**</a:t>
            </a:r>
            <a:r>
              <a:rPr lang="hr-HR" sz="600" spc="-1" dirty="0">
                <a:solidFill>
                  <a:srgbClr val="4E4C4D"/>
                </a:solidFill>
                <a:ea typeface="+mn-lt"/>
                <a:cs typeface="+mn-lt"/>
              </a:rPr>
              <a:t> https://marek.ai/allreduce-the-basis-of-multi-device-communication-for-neural-network-training.html</a:t>
            </a:r>
            <a:endParaRPr lang="hr-HR" dirty="0"/>
          </a:p>
        </p:txBody>
      </p:sp>
      <p:pic>
        <p:nvPicPr>
          <p:cNvPr id="7" name="Picture 6" descr="A diagram of a work flow&#10;&#10;Description automatically generated">
            <a:extLst>
              <a:ext uri="{FF2B5EF4-FFF2-40B4-BE49-F238E27FC236}">
                <a16:creationId xmlns:a16="http://schemas.microsoft.com/office/drawing/2014/main" id="{772A46FF-6465-CF2B-BEDA-54459D383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011" y="1819363"/>
            <a:ext cx="5369306" cy="21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1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687960" y="1413720"/>
            <a:ext cx="8694000" cy="235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>
                <a:solidFill>
                  <a:srgbClr val="EE2027"/>
                </a:solidFill>
                <a:latin typeface="Arial"/>
              </a:rPr>
              <a:t>Primjeri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65" name="CustomShape 2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87FF636F-5EC1-47A6-8F5D-02B149C09669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22</a:t>
            </a:fld>
            <a:endParaRPr lang="hr-H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63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 dirty="0">
                <a:solidFill>
                  <a:srgbClr val="EE2027"/>
                </a:solidFill>
                <a:latin typeface="Arial"/>
              </a:rPr>
              <a:t>Primjeri</a:t>
            </a:r>
            <a:endParaRPr lang="hr-HR" sz="2600" b="0" strike="noStrike" spc="-1" dirty="0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879010" y="1509480"/>
            <a:ext cx="3411817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 lnSpcReduction="10000"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Primjeri</a:t>
            </a:r>
            <a:endParaRPr lang="hr-HR" sz="1400" spc="-1">
              <a:solidFill>
                <a:srgbClr val="000000"/>
              </a:solidFill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Tensorflow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 i </a:t>
            </a:r>
            <a:r>
              <a:rPr lang="hr-HR" sz="1400" spc="-1" err="1">
                <a:solidFill>
                  <a:srgbClr val="4E4C4D"/>
                </a:solidFill>
                <a:latin typeface="Arial"/>
              </a:rPr>
              <a:t>PyTorch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 </a:t>
            </a:r>
          </a:p>
          <a:p>
            <a:pPr marL="1104265" lvl="2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single GPU</a:t>
            </a:r>
            <a:endParaRPr lang="hr-HR">
              <a:solidFill>
                <a:srgbClr val="000000"/>
              </a:solidFill>
              <a:latin typeface="Arial"/>
            </a:endParaRPr>
          </a:p>
          <a:p>
            <a:pPr marL="1104265" lvl="2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multi GPU</a:t>
            </a:r>
            <a:endParaRPr lang="hr-HR"/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Scikit-learn</a:t>
            </a: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104265" lvl="2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Xgboost</a:t>
            </a: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104265" lvl="2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Xgboost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 &amp; </a:t>
            </a:r>
            <a:r>
              <a:rPr lang="hr-HR" sz="1400" spc="-1" err="1">
                <a:solidFill>
                  <a:srgbClr val="4E4C4D"/>
                </a:solidFill>
                <a:latin typeface="Arial"/>
              </a:rPr>
              <a:t>Dask</a:t>
            </a: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104265" lvl="2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Xgboost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 &amp; </a:t>
            </a:r>
            <a:r>
              <a:rPr lang="hr-HR" sz="1400" spc="-1" err="1">
                <a:solidFill>
                  <a:srgbClr val="4E4C4D"/>
                </a:solidFill>
                <a:latin typeface="Arial"/>
              </a:rPr>
              <a:t>Dask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**2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Ray</a:t>
            </a:r>
          </a:p>
          <a:p>
            <a:pPr marL="1104265" lvl="2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PyTorch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 </a:t>
            </a:r>
            <a:r>
              <a:rPr lang="hr-HR" sz="1400" spc="-1" err="1">
                <a:solidFill>
                  <a:srgbClr val="4E4C4D"/>
                </a:solidFill>
                <a:latin typeface="Arial"/>
              </a:rPr>
              <a:t>Train</a:t>
            </a:r>
          </a:p>
          <a:p>
            <a:pPr marL="1104265" lvl="2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TensorFlow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 Tune</a:t>
            </a: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000000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Priprema/</a:t>
            </a:r>
            <a:r>
              <a:rPr lang="hr-HR" sz="1400" spc="-1" err="1">
                <a:solidFill>
                  <a:srgbClr val="4E4C4D"/>
                </a:solidFill>
                <a:latin typeface="Arial"/>
              </a:rPr>
              <a:t>git</a:t>
            </a: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Consolas"/>
                <a:hlinkClick r:id="rId2"/>
              </a:rPr>
              <a:t>mkvakic-srce/fer-20231006</a:t>
            </a:r>
            <a:endParaRPr lang="hr-HR" sz="1400" b="0" strike="noStrike" spc="-1">
              <a:solidFill>
                <a:srgbClr val="4E4C4D"/>
              </a:solidFill>
              <a:latin typeface="Consolas"/>
              <a:hlinkClick r:id="rId2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Priprema</a:t>
            </a:r>
            <a:endParaRPr lang="en-US"/>
          </a:p>
        </p:txBody>
      </p:sp>
      <p:sp>
        <p:nvSpPr>
          <p:cNvPr id="774" name="CustomShape 4"/>
          <p:cNvSpPr/>
          <p:nvPr/>
        </p:nvSpPr>
        <p:spPr>
          <a:xfrm>
            <a:off x="6378120" y="4349880"/>
            <a:ext cx="2557440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23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10BD7A08-8876-748E-5B21-E297DA7BC583}"/>
              </a:ext>
            </a:extLst>
          </p:cNvPr>
          <p:cNvSpPr/>
          <p:nvPr/>
        </p:nvSpPr>
        <p:spPr>
          <a:xfrm>
            <a:off x="4292178" y="1364978"/>
            <a:ext cx="5365188" cy="2984827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900" spc="-1">
                <a:latin typeface="Consolas"/>
                <a:ea typeface="+mn-lt"/>
                <a:cs typeface="+mn-lt"/>
              </a:rPr>
              <a:t>[korisnik@x3000c0s25b0n0 ~]$ </a:t>
            </a:r>
            <a:r>
              <a:rPr lang="hr-HR" sz="900" spc="-1" err="1">
                <a:latin typeface="Consolas"/>
                <a:ea typeface="+mn-lt"/>
                <a:cs typeface="+mn-lt"/>
              </a:rPr>
              <a:t>git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clone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git@github.com:mkvakic-srce</a:t>
            </a:r>
            <a:r>
              <a:rPr lang="hr-HR" sz="900" spc="-1">
                <a:latin typeface="Consolas"/>
                <a:ea typeface="+mn-lt"/>
                <a:cs typeface="+mn-lt"/>
              </a:rPr>
              <a:t>/fer-20231006.git</a:t>
            </a: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Cloning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into</a:t>
            </a:r>
            <a:r>
              <a:rPr lang="hr-HR" sz="900" spc="-1">
                <a:latin typeface="Consolas"/>
                <a:ea typeface="+mn-lt"/>
                <a:cs typeface="+mn-lt"/>
              </a:rPr>
              <a:t> 'fer-20231006'...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remote</a:t>
            </a:r>
            <a:r>
              <a:rPr lang="hr-HR" sz="900" spc="-1">
                <a:latin typeface="Consolas"/>
                <a:ea typeface="+mn-lt"/>
                <a:cs typeface="+mn-lt"/>
              </a:rPr>
              <a:t>: </a:t>
            </a:r>
            <a:r>
              <a:rPr lang="hr-HR" sz="900" spc="-1" err="1">
                <a:latin typeface="Consolas"/>
                <a:ea typeface="+mn-lt"/>
                <a:cs typeface="+mn-lt"/>
              </a:rPr>
              <a:t>Enumerating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objects</a:t>
            </a:r>
            <a:r>
              <a:rPr lang="hr-HR" sz="900" spc="-1">
                <a:latin typeface="Consolas"/>
                <a:ea typeface="+mn-lt"/>
                <a:cs typeface="+mn-lt"/>
              </a:rPr>
              <a:t>: 70, </a:t>
            </a:r>
            <a:r>
              <a:rPr lang="hr-HR" sz="900" spc="-1" err="1">
                <a:latin typeface="Consolas"/>
                <a:ea typeface="+mn-lt"/>
                <a:cs typeface="+mn-lt"/>
              </a:rPr>
              <a:t>done</a:t>
            </a:r>
            <a:r>
              <a:rPr lang="hr-HR" sz="900" spc="-1">
                <a:latin typeface="Consolas"/>
                <a:ea typeface="+mn-lt"/>
                <a:cs typeface="+mn-lt"/>
              </a:rPr>
              <a:t>.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remote</a:t>
            </a:r>
            <a:r>
              <a:rPr lang="hr-HR" sz="900" spc="-1">
                <a:latin typeface="Consolas"/>
                <a:ea typeface="+mn-lt"/>
                <a:cs typeface="+mn-lt"/>
              </a:rPr>
              <a:t>: </a:t>
            </a:r>
            <a:r>
              <a:rPr lang="hr-HR" sz="900" spc="-1" err="1">
                <a:latin typeface="Consolas"/>
                <a:ea typeface="+mn-lt"/>
                <a:cs typeface="+mn-lt"/>
              </a:rPr>
              <a:t>Counting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objects</a:t>
            </a:r>
            <a:r>
              <a:rPr lang="hr-HR" sz="900" spc="-1">
                <a:latin typeface="Consolas"/>
                <a:ea typeface="+mn-lt"/>
                <a:cs typeface="+mn-lt"/>
              </a:rPr>
              <a:t>: 100% (70/70), </a:t>
            </a:r>
            <a:r>
              <a:rPr lang="hr-HR" sz="900" spc="-1" err="1">
                <a:latin typeface="Consolas"/>
                <a:ea typeface="+mn-lt"/>
                <a:cs typeface="+mn-lt"/>
              </a:rPr>
              <a:t>done</a:t>
            </a:r>
            <a:r>
              <a:rPr lang="hr-HR" sz="900" spc="-1">
                <a:latin typeface="Consolas"/>
                <a:ea typeface="+mn-lt"/>
                <a:cs typeface="+mn-lt"/>
              </a:rPr>
              <a:t>.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remote</a:t>
            </a:r>
            <a:r>
              <a:rPr lang="hr-HR" sz="900" spc="-1">
                <a:latin typeface="Consolas"/>
                <a:ea typeface="+mn-lt"/>
                <a:cs typeface="+mn-lt"/>
              </a:rPr>
              <a:t>: </a:t>
            </a:r>
            <a:r>
              <a:rPr lang="hr-HR" sz="900" spc="-1" err="1">
                <a:latin typeface="Consolas"/>
                <a:ea typeface="+mn-lt"/>
                <a:cs typeface="+mn-lt"/>
              </a:rPr>
              <a:t>Compressing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objects</a:t>
            </a:r>
            <a:r>
              <a:rPr lang="hr-HR" sz="900" spc="-1">
                <a:latin typeface="Consolas"/>
                <a:ea typeface="+mn-lt"/>
                <a:cs typeface="+mn-lt"/>
              </a:rPr>
              <a:t>: 100% (44/44), </a:t>
            </a:r>
            <a:r>
              <a:rPr lang="hr-HR" sz="900" spc="-1" err="1">
                <a:latin typeface="Consolas"/>
                <a:ea typeface="+mn-lt"/>
                <a:cs typeface="+mn-lt"/>
              </a:rPr>
              <a:t>done</a:t>
            </a:r>
            <a:r>
              <a:rPr lang="hr-HR" sz="900" spc="-1">
                <a:latin typeface="Consolas"/>
                <a:ea typeface="+mn-lt"/>
                <a:cs typeface="+mn-lt"/>
              </a:rPr>
              <a:t>.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remote</a:t>
            </a:r>
            <a:r>
              <a:rPr lang="hr-HR" sz="900" spc="-1">
                <a:latin typeface="Consolas"/>
                <a:ea typeface="+mn-lt"/>
                <a:cs typeface="+mn-lt"/>
              </a:rPr>
              <a:t>: Total 70 (delta 38), </a:t>
            </a:r>
            <a:r>
              <a:rPr lang="hr-HR" sz="900" spc="-1" err="1">
                <a:latin typeface="Consolas"/>
                <a:ea typeface="+mn-lt"/>
                <a:cs typeface="+mn-lt"/>
              </a:rPr>
              <a:t>reused</a:t>
            </a:r>
            <a:r>
              <a:rPr lang="hr-HR" sz="900" spc="-1">
                <a:latin typeface="Consolas"/>
                <a:ea typeface="+mn-lt"/>
                <a:cs typeface="+mn-lt"/>
              </a:rPr>
              <a:t> 58 (delta 26), 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pack-reused</a:t>
            </a:r>
            <a:r>
              <a:rPr lang="hr-HR" sz="900" spc="-1">
                <a:latin typeface="Consolas"/>
                <a:ea typeface="+mn-lt"/>
                <a:cs typeface="+mn-lt"/>
              </a:rPr>
              <a:t> 0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Receiving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objects</a:t>
            </a:r>
            <a:r>
              <a:rPr lang="hr-HR" sz="900" spc="-1">
                <a:latin typeface="Consolas"/>
                <a:ea typeface="+mn-lt"/>
                <a:cs typeface="+mn-lt"/>
              </a:rPr>
              <a:t>: 100% (70/70), 11.26 </a:t>
            </a:r>
            <a:r>
              <a:rPr lang="hr-HR" sz="900" spc="-1" err="1">
                <a:latin typeface="Consolas"/>
                <a:ea typeface="+mn-lt"/>
                <a:cs typeface="+mn-lt"/>
              </a:rPr>
              <a:t>KiB</a:t>
            </a:r>
            <a:r>
              <a:rPr lang="hr-HR" sz="900" spc="-1">
                <a:latin typeface="Consolas"/>
                <a:ea typeface="+mn-lt"/>
                <a:cs typeface="+mn-lt"/>
              </a:rPr>
              <a:t> | 2.25 </a:t>
            </a:r>
            <a:r>
              <a:rPr lang="hr-HR" sz="900" spc="-1" err="1">
                <a:latin typeface="Consolas"/>
                <a:ea typeface="+mn-lt"/>
                <a:cs typeface="+mn-lt"/>
              </a:rPr>
              <a:t>MiB</a:t>
            </a:r>
            <a:r>
              <a:rPr lang="hr-HR" sz="900" spc="-1">
                <a:latin typeface="Consolas"/>
                <a:ea typeface="+mn-lt"/>
                <a:cs typeface="+mn-lt"/>
              </a:rPr>
              <a:t>/s, </a:t>
            </a:r>
            <a:r>
              <a:rPr lang="hr-HR" sz="900" spc="-1" err="1">
                <a:latin typeface="Consolas"/>
                <a:ea typeface="+mn-lt"/>
                <a:cs typeface="+mn-lt"/>
              </a:rPr>
              <a:t>done</a:t>
            </a:r>
            <a:r>
              <a:rPr lang="hr-HR" sz="900" spc="-1">
                <a:latin typeface="Consolas"/>
                <a:ea typeface="+mn-lt"/>
                <a:cs typeface="+mn-lt"/>
              </a:rPr>
              <a:t>.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Resolving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deltas</a:t>
            </a:r>
            <a:r>
              <a:rPr lang="hr-HR" sz="900" spc="-1">
                <a:latin typeface="Consolas"/>
                <a:ea typeface="+mn-lt"/>
                <a:cs typeface="+mn-lt"/>
              </a:rPr>
              <a:t>: 100% (38/38), </a:t>
            </a:r>
            <a:r>
              <a:rPr lang="hr-HR" sz="900" spc="-1" err="1">
                <a:latin typeface="Consolas"/>
                <a:ea typeface="+mn-lt"/>
                <a:cs typeface="+mn-lt"/>
              </a:rPr>
              <a:t>done</a:t>
            </a:r>
            <a:r>
              <a:rPr lang="hr-HR" sz="900" spc="-1">
                <a:latin typeface="Consolas"/>
                <a:ea typeface="+mn-lt"/>
                <a:cs typeface="+mn-lt"/>
              </a:rPr>
              <a:t>.</a:t>
            </a:r>
          </a:p>
          <a:p>
            <a:endParaRPr lang="hr-HR" sz="900" spc="-1">
              <a:latin typeface="Consolas"/>
              <a:cs typeface="Arial"/>
            </a:endParaRPr>
          </a:p>
          <a:p>
            <a:r>
              <a:rPr lang="hr-HR" sz="900" spc="-1">
                <a:latin typeface="Consolas"/>
                <a:cs typeface="Arial"/>
              </a:rPr>
              <a:t>[korisnik@x3000c0s25b0n0 ~]$ cd fer-20231006</a:t>
            </a:r>
            <a:endParaRPr lang="hr-HR">
              <a:latin typeface="Consolas"/>
            </a:endParaRPr>
          </a:p>
          <a:p>
            <a:endParaRPr lang="hr-HR" sz="900" spc="-1">
              <a:latin typeface="Consolas"/>
              <a:cs typeface="Arial"/>
            </a:endParaRPr>
          </a:p>
          <a:p>
            <a:r>
              <a:rPr lang="hr-HR" sz="900" spc="-1">
                <a:latin typeface="Consolas"/>
                <a:cs typeface="Arial"/>
              </a:rPr>
              <a:t>[</a:t>
            </a:r>
            <a:r>
              <a:rPr lang="hr-HR" sz="900" spc="-1">
                <a:latin typeface="Consolas"/>
                <a:ea typeface="+mn-lt"/>
                <a:cs typeface="+mn-lt"/>
              </a:rPr>
              <a:t>mkvakic@x3000c0s25b0n0 fer-20231006]$ </a:t>
            </a:r>
            <a:r>
              <a:rPr lang="hr-HR" sz="900" spc="-1" err="1">
                <a:latin typeface="Consolas"/>
                <a:ea typeface="+mn-lt"/>
                <a:cs typeface="+mn-lt"/>
              </a:rPr>
              <a:t>ls</a:t>
            </a:r>
            <a:r>
              <a:rPr lang="hr-HR" sz="900" spc="-1">
                <a:latin typeface="Consolas"/>
                <a:ea typeface="+mn-lt"/>
                <a:cs typeface="+mn-lt"/>
              </a:rPr>
              <a:t> -1</a:t>
            </a:r>
            <a:endParaRPr lang="hr-HR">
              <a:latin typeface="Consolas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README.md</a:t>
            </a:r>
            <a:endParaRPr lang="hr-HR">
              <a:latin typeface="Consolas"/>
              <a:ea typeface="+mn-lt"/>
              <a:cs typeface="+mn-lt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pytorch_distributed.py</a:t>
            </a:r>
            <a:endParaRPr lang="hr-HR">
              <a:latin typeface="Consolas"/>
              <a:ea typeface="+mn-lt"/>
              <a:cs typeface="+mn-lt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pytorch_distributed.sh</a:t>
            </a:r>
            <a:endParaRPr lang="hr-HR">
              <a:latin typeface="Consolas"/>
              <a:ea typeface="+mn-lt"/>
              <a:cs typeface="+mn-lt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pytorch_ray_train.py</a:t>
            </a:r>
            <a:endParaRPr lang="hr-HR">
              <a:latin typeface="Consolas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pytorch_ray_train.sh</a:t>
            </a:r>
            <a:endParaRPr lang="hr-HR">
              <a:latin typeface="Consolas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pytorch_singlegpu.py</a:t>
            </a:r>
            <a:endParaRPr lang="hr-HR">
              <a:latin typeface="Consolas"/>
              <a:ea typeface="+mn-lt"/>
              <a:cs typeface="+mn-lt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pytorch_singlegpu.sh</a:t>
            </a:r>
            <a:endParaRPr lang="hr-HR">
              <a:latin typeface="Consolas"/>
            </a:endParaRPr>
          </a:p>
          <a:p>
            <a:r>
              <a:rPr lang="hr-HR" sz="900" spc="-1">
                <a:latin typeface="Consolas"/>
                <a:cs typeface="Arial"/>
              </a:rPr>
              <a:t>...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A4456CF-06C9-F15F-0561-958AB2B1CC32}"/>
              </a:ext>
            </a:extLst>
          </p:cNvPr>
          <p:cNvSpPr/>
          <p:nvPr/>
        </p:nvSpPr>
        <p:spPr>
          <a:xfrm>
            <a:off x="4503184" y="4418993"/>
            <a:ext cx="4949875" cy="2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>
                <a:solidFill>
                  <a:srgbClr val="FF0000"/>
                </a:solidFill>
                <a:latin typeface="Arial"/>
                <a:ea typeface="Arial"/>
                <a:cs typeface="Arial"/>
              </a:rPr>
              <a:t>Kod 6 </a:t>
            </a:r>
            <a:r>
              <a:rPr lang="hr-HR" sz="800" spc="-1" dirty="0">
                <a:latin typeface="Arial"/>
                <a:ea typeface="Arial"/>
                <a:cs typeface="Arial"/>
              </a:rPr>
              <a:t>Priprema direktorija s primjerima korištenjem komande </a:t>
            </a:r>
            <a:r>
              <a:rPr lang="hr-HR" sz="800" b="1" spc="-1" dirty="0" err="1">
                <a:latin typeface="Consolas"/>
                <a:ea typeface="Arial"/>
                <a:cs typeface="Arial"/>
              </a:rPr>
              <a:t>git</a:t>
            </a:r>
            <a:endParaRPr lang="hr-HR" sz="800" b="1" strike="noStrike" spc="-1" dirty="0" err="1"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80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 dirty="0">
                <a:solidFill>
                  <a:srgbClr val="EE2027"/>
                </a:solidFill>
                <a:latin typeface="Arial"/>
              </a:rPr>
              <a:t>Primjeri</a:t>
            </a:r>
            <a:endParaRPr lang="hr-HR" sz="2600" b="1" strike="noStrike" spc="-1" dirty="0">
              <a:solidFill>
                <a:srgbClr val="EE2027"/>
              </a:solidFill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879010" y="1509480"/>
            <a:ext cx="3474121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Zadano ponašanje - 1 GPU</a:t>
            </a:r>
            <a:endParaRPr lang="hr-HR"/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000000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Distribuirani proračun</a:t>
            </a:r>
            <a:endParaRPr lang="hr-HR" sz="1400" spc="-1">
              <a:solidFill>
                <a:srgbClr val="000000"/>
              </a:solidFill>
              <a:latin typeface="DejaVu Sans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korištenjem "strategija"</a:t>
            </a:r>
            <a:endParaRPr lang="hr-HR" sz="1400" b="0" strike="noStrike" spc="-1">
              <a:latin typeface="DejaVu Sans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ea typeface="Arial"/>
              </a:rPr>
              <a:t>Kompajliranje</a:t>
            </a: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 modela unutar djelokruga (</a:t>
            </a:r>
            <a:r>
              <a:rPr lang="hr-HR" sz="1400" i="1" spc="-1" err="1">
                <a:solidFill>
                  <a:srgbClr val="4E4C4D"/>
                </a:solidFill>
                <a:latin typeface="Arial"/>
                <a:ea typeface="Arial"/>
              </a:rPr>
              <a:t>scopea</a:t>
            </a: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) strategije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  <a:ea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Strategije</a:t>
            </a:r>
            <a:endParaRPr lang="hr-HR" sz="1400" spc="-1">
              <a:solidFill>
                <a:srgbClr val="000000"/>
              </a:solidFill>
              <a:latin typeface="DejaVu Sans"/>
              <a:ea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b="1" spc="-1" err="1">
                <a:solidFill>
                  <a:srgbClr val="4E4C4D"/>
                </a:solidFill>
                <a:latin typeface="Consolas"/>
                <a:ea typeface="Arial"/>
              </a:rPr>
              <a:t>OneDeviceStrategy</a:t>
            </a:r>
            <a:endParaRPr lang="hr-HR" sz="1400" b="1" spc="-1">
              <a:solidFill>
                <a:srgbClr val="4E4C4D"/>
              </a:solidFill>
              <a:latin typeface="Consolas"/>
              <a:ea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b="1" spc="-1" err="1">
                <a:solidFill>
                  <a:srgbClr val="4E4C4D"/>
                </a:solidFill>
                <a:latin typeface="Consolas"/>
                <a:ea typeface="Arial"/>
              </a:rPr>
              <a:t>MirroredStrategy</a:t>
            </a:r>
            <a:endParaRPr lang="hr-HR" sz="1400" spc="-1" err="1">
              <a:solidFill>
                <a:srgbClr val="000000"/>
              </a:solidFill>
              <a:latin typeface="DejaVu Sans"/>
              <a:ea typeface="Arial"/>
              <a:cs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b="1" spc="-1" err="1">
                <a:solidFill>
                  <a:srgbClr val="4E4C4D"/>
                </a:solidFill>
                <a:latin typeface="Consolas"/>
                <a:ea typeface="Arial"/>
                <a:cs typeface="Arial"/>
              </a:rPr>
              <a:t>MultiWorkerMirroredStrategy</a:t>
            </a:r>
            <a:endParaRPr lang="hr-HR" sz="1400" b="1" spc="-1">
              <a:solidFill>
                <a:srgbClr val="4E4C4D"/>
              </a:solidFill>
              <a:latin typeface="Consolas"/>
              <a:ea typeface="Arial"/>
              <a:cs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endParaRPr lang="hr-HR" sz="1400" b="1" spc="-1">
              <a:solidFill>
                <a:srgbClr val="4E4C4D"/>
              </a:solidFill>
              <a:latin typeface="Consolas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Podaci se dijele među procesorima</a:t>
            </a:r>
            <a:endParaRPr lang="hr-HR" sz="1400" b="1" spc="-1">
              <a:solidFill>
                <a:srgbClr val="4E4C4D"/>
              </a:solidFill>
              <a:latin typeface="Consolas"/>
              <a:cs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TensorFlow</a:t>
            </a:r>
            <a:endParaRPr lang="en-US" err="1"/>
          </a:p>
        </p:txBody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24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FBB57AB-9042-0FB4-7702-6B936E5174DC}"/>
              </a:ext>
            </a:extLst>
          </p:cNvPr>
          <p:cNvSpPr/>
          <p:nvPr/>
        </p:nvSpPr>
        <p:spPr>
          <a:xfrm>
            <a:off x="4858890" y="1632776"/>
            <a:ext cx="3221965" cy="2230774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1000" spc="-1">
                <a:latin typeface="Consolas"/>
              </a:rPr>
              <a:t>...</a:t>
            </a:r>
          </a:p>
          <a:p>
            <a:r>
              <a:rPr lang="hr-HR" sz="1000" spc="-1" err="1">
                <a:latin typeface="Consolas"/>
              </a:rPr>
              <a:t>layers</a:t>
            </a:r>
            <a:r>
              <a:rPr lang="hr-HR" sz="1000" spc="-1">
                <a:latin typeface="Consolas"/>
              </a:rPr>
              <a:t> = </a:t>
            </a:r>
            <a:r>
              <a:rPr lang="hr-HR" sz="1000" spc="-1">
                <a:latin typeface="Consolas"/>
                <a:ea typeface="+mn-lt"/>
                <a:cs typeface="+mn-lt"/>
              </a:rPr>
              <a:t>[</a:t>
            </a:r>
            <a:r>
              <a:rPr lang="hr-HR" sz="1000" spc="-1" err="1">
                <a:latin typeface="Consolas"/>
                <a:ea typeface="+mn-lt"/>
                <a:cs typeface="+mn-lt"/>
              </a:rPr>
              <a:t>tf.keras.Input</a:t>
            </a:r>
            <a:r>
              <a:rPr lang="hr-HR" sz="1000" spc="-1">
                <a:latin typeface="Consolas"/>
                <a:ea typeface="+mn-lt"/>
                <a:cs typeface="+mn-lt"/>
              </a:rPr>
              <a:t>(10),</a:t>
            </a:r>
            <a:endParaRPr lang="en-US">
              <a:latin typeface="Consolas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          </a:t>
            </a:r>
            <a:r>
              <a:rPr lang="hr-HR" sz="1000" spc="-1" err="1">
                <a:latin typeface="Consolas"/>
                <a:ea typeface="+mn-lt"/>
                <a:cs typeface="+mn-lt"/>
              </a:rPr>
              <a:t>tf.keras.layers.Dense</a:t>
            </a:r>
            <a:r>
              <a:rPr lang="hr-HR" sz="1000" spc="-1">
                <a:latin typeface="Consolas"/>
                <a:ea typeface="+mn-lt"/>
                <a:cs typeface="+mn-lt"/>
              </a:rPr>
              <a:t>(10),</a:t>
            </a:r>
            <a:endParaRPr lang="en-US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         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tf.keras.layers.Softmax</a:t>
            </a:r>
            <a:r>
              <a:rPr lang="hr-HR" sz="1000" spc="-1">
                <a:latin typeface="Consolas"/>
                <a:ea typeface="+mn-lt"/>
                <a:cs typeface="+mn-lt"/>
              </a:rPr>
              <a:t>()]</a:t>
            </a: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model =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tf.keras.Sequential</a:t>
            </a:r>
            <a:r>
              <a:rPr lang="hr-HR" sz="1000" spc="-1">
                <a:latin typeface="Consolas"/>
                <a:ea typeface="+mn-lt"/>
                <a:cs typeface="+mn-lt"/>
              </a:rPr>
              <a:t>(</a:t>
            </a:r>
            <a:r>
              <a:rPr lang="hr-HR" sz="1000" spc="-1" err="1">
                <a:latin typeface="Consolas"/>
                <a:ea typeface="+mn-lt"/>
                <a:cs typeface="+mn-lt"/>
              </a:rPr>
              <a:t>layers</a:t>
            </a:r>
            <a:r>
              <a:rPr lang="hr-HR" sz="1000" spc="-1">
                <a:latin typeface="Consolas"/>
                <a:ea typeface="+mn-lt"/>
                <a:cs typeface="+mn-lt"/>
              </a:rPr>
              <a:t>)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 err="1">
                <a:latin typeface="Consolas"/>
                <a:ea typeface="+mn-lt"/>
                <a:cs typeface="+mn-lt"/>
              </a:rPr>
              <a:t>strategy</a:t>
            </a:r>
            <a:r>
              <a:rPr lang="hr-HR" sz="1000" spc="-1">
                <a:latin typeface="Consolas"/>
                <a:ea typeface="+mn-lt"/>
                <a:cs typeface="+mn-lt"/>
              </a:rPr>
              <a:t> =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tf.distribute.MirroredStrategy</a:t>
            </a:r>
            <a:r>
              <a:rPr lang="hr-HR" sz="1000" spc="-1">
                <a:latin typeface="Consolas"/>
                <a:ea typeface="+mn-lt"/>
                <a:cs typeface="+mn-lt"/>
              </a:rPr>
              <a:t>()</a:t>
            </a:r>
            <a:endParaRPr lang="hr-HR">
              <a:latin typeface="Consolas"/>
              <a:ea typeface="+mn-lt"/>
              <a:cs typeface="+mn-lt"/>
            </a:endParaRPr>
          </a:p>
          <a:p>
            <a:endParaRPr lang="hr-HR" sz="1000" spc="-1">
              <a:latin typeface="Consolas"/>
              <a:cs typeface="Arial"/>
            </a:endParaRPr>
          </a:p>
          <a:p>
            <a:r>
              <a:rPr lang="hr-HR" sz="1000" spc="-1" err="1">
                <a:latin typeface="Consolas"/>
              </a:rPr>
              <a:t>with</a:t>
            </a:r>
            <a:r>
              <a:rPr lang="hr-HR" sz="1000" spc="-1">
                <a:latin typeface="Consolas"/>
              </a:rPr>
              <a:t> </a:t>
            </a:r>
            <a:r>
              <a:rPr lang="hr-HR" sz="1000" spc="-1" err="1">
                <a:latin typeface="Consolas"/>
              </a:rPr>
              <a:t>strategy.scope</a:t>
            </a:r>
            <a:r>
              <a:rPr lang="hr-HR" sz="1000" spc="-1">
                <a:latin typeface="Consolas"/>
              </a:rPr>
              <a:t>():</a:t>
            </a:r>
          </a:p>
          <a:p>
            <a:r>
              <a:rPr lang="hr-HR" sz="1000" spc="-1">
                <a:latin typeface="Consolas"/>
              </a:rPr>
              <a:t>    </a:t>
            </a:r>
            <a:r>
              <a:rPr lang="hr-HR" sz="1000" spc="-1" err="1">
                <a:latin typeface="Consolas"/>
              </a:rPr>
              <a:t>model.compile</a:t>
            </a:r>
            <a:r>
              <a:rPr lang="hr-HR" sz="1000" spc="-1">
                <a:latin typeface="Consolas"/>
              </a:rPr>
              <a:t>()</a:t>
            </a:r>
          </a:p>
          <a:p>
            <a:endParaRPr lang="hr-HR" sz="1000" spc="-1">
              <a:latin typeface="Consolas"/>
            </a:endParaRPr>
          </a:p>
          <a:p>
            <a:r>
              <a:rPr lang="hr-HR" sz="1000" spc="-1" err="1">
                <a:latin typeface="Consolas"/>
              </a:rPr>
              <a:t>model.fit</a:t>
            </a:r>
            <a:r>
              <a:rPr lang="hr-HR" sz="1000" spc="-1">
                <a:latin typeface="Consolas"/>
              </a:rPr>
              <a:t>(data)</a:t>
            </a:r>
          </a:p>
          <a:p>
            <a:r>
              <a:rPr lang="hr-HR" sz="1000" spc="-1">
                <a:latin typeface="Consolas"/>
              </a:rPr>
              <a:t>...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204486F3-B022-3444-35FC-601BA87687B0}"/>
              </a:ext>
            </a:extLst>
          </p:cNvPr>
          <p:cNvSpPr/>
          <p:nvPr/>
        </p:nvSpPr>
        <p:spPr>
          <a:xfrm>
            <a:off x="4746030" y="3864710"/>
            <a:ext cx="3448373" cy="371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>
                <a:solidFill>
                  <a:srgbClr val="FF0000"/>
                </a:solidFill>
                <a:latin typeface="Arial"/>
                <a:ea typeface="Arial"/>
                <a:cs typeface="Arial"/>
              </a:rPr>
              <a:t>Kod 7 </a:t>
            </a:r>
            <a:r>
              <a:rPr lang="hr-HR" sz="800" spc="-1" dirty="0">
                <a:latin typeface="Arial"/>
                <a:ea typeface="Arial"/>
                <a:cs typeface="Arial"/>
              </a:rPr>
              <a:t>Priprema </a:t>
            </a:r>
            <a:r>
              <a:rPr lang="hr-HR" sz="800" spc="-1" dirty="0" err="1">
                <a:latin typeface="Arial"/>
                <a:ea typeface="Arial"/>
                <a:cs typeface="Arial"/>
              </a:rPr>
              <a:t>TensorFlow</a:t>
            </a:r>
            <a:r>
              <a:rPr lang="hr-HR" sz="800" spc="-1" dirty="0">
                <a:latin typeface="Arial"/>
                <a:ea typeface="Arial"/>
                <a:cs typeface="Arial"/>
              </a:rPr>
              <a:t> modela sa strategijom </a:t>
            </a:r>
            <a:r>
              <a:rPr lang="hr-HR" sz="800" b="1" spc="-1" dirty="0" err="1">
                <a:latin typeface="Consolas"/>
                <a:ea typeface="Arial"/>
                <a:cs typeface="Arial"/>
              </a:rPr>
              <a:t>MirroredStrategy</a:t>
            </a:r>
            <a:endParaRPr lang="hr-HR" sz="800" b="1" strike="noStrike" spc="-1" dirty="0" err="1">
              <a:latin typeface="Consolas"/>
              <a:cs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FF1B926-8267-BCFD-999F-F3BB8D7D5A96}"/>
              </a:ext>
            </a:extLst>
          </p:cNvPr>
          <p:cNvSpPr/>
          <p:nvPr/>
        </p:nvSpPr>
        <p:spPr>
          <a:xfrm>
            <a:off x="8078954" y="1632775"/>
            <a:ext cx="1745384" cy="2076886"/>
          </a:xfrm>
          <a:prstGeom prst="rect">
            <a:avLst/>
          </a:prstGeom>
          <a:noFill/>
          <a:ln w="9525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endParaRPr lang="hr-HR" sz="10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  <a:ea typeface="+mn-lt"/>
                <a:cs typeface="+mn-lt"/>
              </a:rPr>
              <a:t>Slojevi</a:t>
            </a:r>
          </a:p>
          <a:p>
            <a:pPr marL="228600" indent="-228600">
              <a:buAutoNum type="arabicParenR"/>
            </a:pPr>
            <a:endParaRPr lang="hr-HR" sz="10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1000" spc="-1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endParaRPr lang="hr-HR" sz="1000" spc="-1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  <a:cs typeface="Arial"/>
              </a:rPr>
              <a:t>Model</a:t>
            </a:r>
            <a:endParaRPr lang="hr-HR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endParaRPr lang="hr-HR" sz="1000" spc="-1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  <a:cs typeface="Arial"/>
              </a:rPr>
              <a:t>Strategija</a:t>
            </a:r>
            <a:endParaRPr lang="hr-HR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1000" spc="-1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  <a:cs typeface="Arial"/>
              </a:rPr>
              <a:t>Djelokrug</a:t>
            </a: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  <a:cs typeface="Arial"/>
              </a:rPr>
              <a:t>Kompiliranje</a:t>
            </a:r>
          </a:p>
          <a:p>
            <a:pPr marL="228600" indent="-228600">
              <a:buAutoNum type="arabicParenR"/>
            </a:pPr>
            <a:endParaRPr lang="hr-HR" sz="1000" spc="-1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  <a:cs typeface="Arial"/>
              </a:rPr>
              <a:t>Treniranje</a:t>
            </a:r>
          </a:p>
        </p:txBody>
      </p:sp>
    </p:spTree>
    <p:extLst>
      <p:ext uri="{BB962C8B-B14F-4D97-AF65-F5344CB8AC3E}">
        <p14:creationId xmlns:p14="http://schemas.microsoft.com/office/powerpoint/2010/main" val="3361642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 fontScale="88000" lnSpcReduction="10000"/>
          </a:bodyPr>
          <a:lstStyle/>
          <a:p>
            <a:pPr>
              <a:lnSpc>
                <a:spcPct val="90000"/>
              </a:lnSpc>
            </a:pP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Primjeri</a:t>
            </a:r>
            <a:br>
              <a:rPr dirty="0"/>
            </a:b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    </a:t>
            </a:r>
            <a:r>
              <a:rPr lang="hr-HR" sz="2600" b="1" spc="-1" dirty="0">
                <a:solidFill>
                  <a:srgbClr val="EE2027"/>
                </a:solidFill>
                <a:latin typeface="Arial"/>
                <a:ea typeface="Arial"/>
              </a:rPr>
              <a:t> 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~/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fer-20231006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tensorflow-singlegpu.*</a:t>
            </a:r>
            <a:endParaRPr lang="hr-HR" sz="2000" b="0" strike="noStrike" spc="-1" dirty="0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1738553" y="2076093"/>
            <a:ext cx="3831840" cy="1307445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1000" spc="-1">
                <a:latin typeface="Consolas"/>
                <a:ea typeface="+mn-lt"/>
                <a:cs typeface="+mn-lt"/>
              </a:rPr>
              <a:t>#PBS -q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gpu</a:t>
            </a:r>
            <a:endParaRPr lang="en-US">
              <a:latin typeface="Consolas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#PBS -l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ngpus</a:t>
            </a:r>
            <a:r>
              <a:rPr lang="hr-HR" sz="1000" spc="-1">
                <a:latin typeface="Consolas"/>
                <a:ea typeface="+mn-lt"/>
                <a:cs typeface="+mn-lt"/>
              </a:rPr>
              <a:t>=1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module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load</a:t>
            </a:r>
            <a:r>
              <a:rPr lang="hr-HR" sz="1000" spc="-1">
                <a:latin typeface="Consolas"/>
                <a:ea typeface="+mn-lt"/>
                <a:cs typeface="+mn-lt"/>
              </a:rPr>
              <a:t>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scientific</a:t>
            </a:r>
            <a:r>
              <a:rPr lang="hr-HR" sz="1000" spc="-1">
                <a:latin typeface="Consolas"/>
                <a:ea typeface="+mn-lt"/>
                <a:cs typeface="+mn-lt"/>
              </a:rPr>
              <a:t>/</a:t>
            </a:r>
            <a:r>
              <a:rPr lang="hr-HR" sz="1000" spc="-1" err="1">
                <a:latin typeface="Consolas"/>
                <a:ea typeface="+mn-lt"/>
                <a:cs typeface="+mn-lt"/>
              </a:rPr>
              <a:t>tensorflow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cd ${PBS_O_WORKDIR:-""}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run-singlenode.sh tensorflow-singlegpu.py</a:t>
            </a:r>
            <a:endParaRPr lang="hr-HR">
              <a:latin typeface="Consolas"/>
            </a:endParaRPr>
          </a:p>
        </p:txBody>
      </p:sp>
      <p:sp>
        <p:nvSpPr>
          <p:cNvPr id="761" name="CustomShape 5"/>
          <p:cNvSpPr/>
          <p:nvPr/>
        </p:nvSpPr>
        <p:spPr>
          <a:xfrm>
            <a:off x="5557917" y="2076093"/>
            <a:ext cx="3426076" cy="13074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reda</a:t>
            </a: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resursa</a:t>
            </a:r>
          </a:p>
          <a:p>
            <a:pPr marL="228600" indent="-228600">
              <a:buAutoNum type="arabicParenR"/>
            </a:pPr>
            <a:endParaRPr lang="hr-HR" sz="10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Dopremanje</a:t>
            </a:r>
            <a:r>
              <a:rPr lang="hr-HR" sz="1000" spc="-1">
                <a:latin typeface="Consolas"/>
                <a:ea typeface="Consolas"/>
              </a:rPr>
              <a:t> </a:t>
            </a:r>
            <a:r>
              <a:rPr lang="hr-HR" sz="1000" spc="-1" err="1">
                <a:latin typeface="Consolas"/>
                <a:ea typeface="Consolas"/>
              </a:rPr>
              <a:t>TensorFlowa</a:t>
            </a:r>
            <a:endParaRPr lang="hr-HR" sz="1000" spc="-1" err="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Pomicanje u radni direktorij</a:t>
            </a: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Pokretanje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python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skripte </a:t>
            </a: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putem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wrappera</a:t>
            </a:r>
            <a:endParaRPr lang="hr-HR" sz="1000" b="0" strike="noStrike" spc="-1" err="1">
              <a:latin typeface="Consolas"/>
            </a:endParaRPr>
          </a:p>
        </p:txBody>
      </p:sp>
      <p:sp>
        <p:nvSpPr>
          <p:cNvPr id="762" name="CustomShape 6"/>
          <p:cNvSpPr/>
          <p:nvPr/>
        </p:nvSpPr>
        <p:spPr>
          <a:xfrm>
            <a:off x="882467" y="948742"/>
            <a:ext cx="49870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TensorFlow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na jednom GPU procesoru</a:t>
            </a:r>
            <a:endParaRPr lang="en-US"/>
          </a:p>
        </p:txBody>
      </p:sp>
      <p:sp>
        <p:nvSpPr>
          <p:cNvPr id="763" name="CustomShape 7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AE53352-4DDA-42A7-960C-0C6BE5C75752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25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70AFDBF1-924B-F5A2-D5AC-871FA3105F45}"/>
              </a:ext>
            </a:extLst>
          </p:cNvPr>
          <p:cNvSpPr/>
          <p:nvPr/>
        </p:nvSpPr>
        <p:spPr>
          <a:xfrm>
            <a:off x="1701826" y="3384545"/>
            <a:ext cx="3940564" cy="265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</a:rPr>
              <a:t>Kod 8 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Primjer skripte PBS </a:t>
            </a:r>
            <a:r>
              <a:rPr lang="hr-HR" sz="800" b="1" spc="-1" dirty="0">
                <a:solidFill>
                  <a:srgbClr val="000000"/>
                </a:solidFill>
                <a:latin typeface="Consolas"/>
              </a:rPr>
              <a:t>tensorflow-singlegpu.sh</a:t>
            </a:r>
            <a:endParaRPr lang="hr-HR" sz="800" b="1" strike="noStrike" spc="-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088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 fontScale="88000" lnSpcReduction="10000"/>
          </a:bodyPr>
          <a:lstStyle/>
          <a:p>
            <a:pPr>
              <a:lnSpc>
                <a:spcPct val="90000"/>
              </a:lnSpc>
            </a:pP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Primjeri</a:t>
            </a:r>
            <a:br>
              <a:rPr dirty="0"/>
            </a:b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    </a:t>
            </a:r>
            <a:r>
              <a:rPr lang="hr-HR" sz="2600" b="1" spc="-1" dirty="0">
                <a:solidFill>
                  <a:srgbClr val="EE2027"/>
                </a:solidFill>
                <a:latin typeface="Arial"/>
                <a:ea typeface="Arial"/>
              </a:rPr>
              <a:t> 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~/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fer-20231006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tensorflow-strategy.*</a:t>
            </a:r>
            <a:endParaRPr lang="hr-HR" sz="2000" b="0" strike="noStrike" spc="-1" dirty="0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1744780" y="2076093"/>
            <a:ext cx="3831840" cy="1307445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1000" spc="-1">
                <a:latin typeface="Consolas"/>
                <a:ea typeface="+mn-lt"/>
                <a:cs typeface="+mn-lt"/>
              </a:rPr>
              <a:t>#PBS -q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gpu</a:t>
            </a:r>
            <a:endParaRPr lang="en-US">
              <a:latin typeface="Consolas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#PBS -l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select</a:t>
            </a:r>
            <a:r>
              <a:rPr lang="hr-HR" sz="1000" spc="-1">
                <a:latin typeface="Consolas"/>
                <a:ea typeface="+mn-lt"/>
                <a:cs typeface="+mn-lt"/>
              </a:rPr>
              <a:t>=2:ngpus=1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module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load</a:t>
            </a:r>
            <a:r>
              <a:rPr lang="hr-HR" sz="1000" spc="-1">
                <a:latin typeface="Consolas"/>
                <a:ea typeface="+mn-lt"/>
                <a:cs typeface="+mn-lt"/>
              </a:rPr>
              <a:t>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scientific</a:t>
            </a:r>
            <a:r>
              <a:rPr lang="hr-HR" sz="1000" spc="-1">
                <a:latin typeface="Consolas"/>
                <a:ea typeface="+mn-lt"/>
                <a:cs typeface="+mn-lt"/>
              </a:rPr>
              <a:t>/</a:t>
            </a:r>
            <a:r>
              <a:rPr lang="hr-HR" sz="1000" spc="-1" err="1">
                <a:latin typeface="Consolas"/>
                <a:ea typeface="+mn-lt"/>
                <a:cs typeface="+mn-lt"/>
              </a:rPr>
              <a:t>tensorflow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cd ${PBS_O_WORKDIR:-""}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run-multinode.sh tensorflow-strategy.py</a:t>
            </a:r>
            <a:endParaRPr lang="hr-HR">
              <a:latin typeface="Consolas"/>
            </a:endParaRPr>
          </a:p>
        </p:txBody>
      </p:sp>
      <p:sp>
        <p:nvSpPr>
          <p:cNvPr id="761" name="CustomShape 5"/>
          <p:cNvSpPr/>
          <p:nvPr/>
        </p:nvSpPr>
        <p:spPr>
          <a:xfrm>
            <a:off x="5557917" y="2076093"/>
            <a:ext cx="3426076" cy="13074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reda</a:t>
            </a: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resursa</a:t>
            </a:r>
          </a:p>
          <a:p>
            <a:pPr marL="228600" indent="-228600">
              <a:buAutoNum type="arabicParenR"/>
            </a:pPr>
            <a:endParaRPr lang="hr-HR" sz="10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Dopremanje</a:t>
            </a:r>
            <a:r>
              <a:rPr lang="hr-HR" sz="1000" spc="-1">
                <a:latin typeface="Consolas"/>
                <a:ea typeface="Consolas"/>
              </a:rPr>
              <a:t> </a:t>
            </a:r>
            <a:r>
              <a:rPr lang="hr-HR" sz="1000" spc="-1" err="1">
                <a:latin typeface="Consolas"/>
                <a:ea typeface="Consolas"/>
              </a:rPr>
              <a:t>TensorFlowa</a:t>
            </a:r>
            <a:endParaRPr lang="hr-HR" sz="1000" spc="-1" err="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Pomicanje u radni direktorij</a:t>
            </a: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Pokretanje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python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skripte </a:t>
            </a: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putem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wrappera</a:t>
            </a:r>
            <a:endParaRPr lang="hr-HR" sz="1000" b="0" strike="noStrike" spc="-1" err="1">
              <a:latin typeface="Consolas"/>
            </a:endParaRPr>
          </a:p>
        </p:txBody>
      </p:sp>
      <p:sp>
        <p:nvSpPr>
          <p:cNvPr id="762" name="CustomShape 6"/>
          <p:cNvSpPr/>
          <p:nvPr/>
        </p:nvSpPr>
        <p:spPr>
          <a:xfrm>
            <a:off x="876240" y="948742"/>
            <a:ext cx="49870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TensorFlow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na više GPU procesora</a:t>
            </a:r>
            <a:endParaRPr lang="en-US"/>
          </a:p>
        </p:txBody>
      </p:sp>
      <p:sp>
        <p:nvSpPr>
          <p:cNvPr id="763" name="CustomShape 7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AE53352-4DDA-42A7-960C-0C6BE5C75752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26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70AFDBF1-924B-F5A2-D5AC-871FA3105F45}"/>
              </a:ext>
            </a:extLst>
          </p:cNvPr>
          <p:cNvSpPr/>
          <p:nvPr/>
        </p:nvSpPr>
        <p:spPr>
          <a:xfrm>
            <a:off x="1689373" y="3384545"/>
            <a:ext cx="3940564" cy="265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</a:rPr>
              <a:t>Kod 9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Primjer skripte PBS </a:t>
            </a:r>
            <a:r>
              <a:rPr lang="hr-HR" sz="800" b="1" spc="-1" dirty="0">
                <a:solidFill>
                  <a:srgbClr val="000000"/>
                </a:solidFill>
                <a:latin typeface="Consolas"/>
              </a:rPr>
              <a:t>tensorflow-strategy.sh</a:t>
            </a:r>
            <a:endParaRPr lang="hr-HR" sz="800" b="1" strike="noStrike" spc="-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1253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 dirty="0">
                <a:solidFill>
                  <a:srgbClr val="EE2027"/>
                </a:solidFill>
                <a:latin typeface="Arial"/>
              </a:rPr>
              <a:t>Primjeri</a:t>
            </a:r>
            <a:endParaRPr lang="hr-HR" sz="2600" b="0" strike="noStrike" spc="-1" dirty="0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879010" y="1509480"/>
            <a:ext cx="3474121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Ručno postavljanje na dostupne procesore (rangove)</a:t>
            </a: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000000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Consolas"/>
              </a:rPr>
              <a:t>torchrun</a:t>
            </a:r>
            <a:endParaRPr lang="hr-HR" sz="1400" spc="-1">
              <a:solidFill>
                <a:srgbClr val="4E4C4D"/>
              </a:solidFill>
              <a:latin typeface="Consolas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izvorno sučelje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implementacija slična MPI</a:t>
            </a: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Consolas"/>
              </a:rPr>
              <a:t>accelerate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ea typeface="Arial"/>
              </a:rPr>
              <a:t>HuggingFace</a:t>
            </a:r>
            <a:r>
              <a:rPr lang="hr-HR" sz="1400" spc="-1">
                <a:solidFill>
                  <a:srgbClr val="4E4C4D"/>
                </a:solidFill>
                <a:latin typeface="Arial"/>
                <a:ea typeface="Arial"/>
              </a:rPr>
              <a:t> sučelje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viši nivo apstrakcije</a:t>
            </a: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PyTorch</a:t>
            </a:r>
            <a:endParaRPr lang="en-US" err="1"/>
          </a:p>
        </p:txBody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27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FBB57AB-9042-0FB4-7702-6B936E5174DC}"/>
              </a:ext>
            </a:extLst>
          </p:cNvPr>
          <p:cNvSpPr/>
          <p:nvPr/>
        </p:nvSpPr>
        <p:spPr>
          <a:xfrm>
            <a:off x="4510189" y="1825841"/>
            <a:ext cx="2960293" cy="2015331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900" spc="-1">
                <a:latin typeface="Consolas"/>
              </a:rPr>
              <a:t>...</a:t>
            </a: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torch.distributed.init_process_group</a:t>
            </a:r>
            <a:r>
              <a:rPr lang="hr-HR" sz="900" spc="-1">
                <a:latin typeface="Consolas"/>
                <a:ea typeface="+mn-lt"/>
                <a:cs typeface="+mn-lt"/>
              </a:rPr>
              <a:t>('</a:t>
            </a:r>
            <a:r>
              <a:rPr lang="hr-HR" sz="900" spc="-1" err="1">
                <a:latin typeface="Consolas"/>
                <a:ea typeface="+mn-lt"/>
                <a:cs typeface="+mn-lt"/>
              </a:rPr>
              <a:t>nccl</a:t>
            </a:r>
            <a:r>
              <a:rPr lang="hr-HR" sz="900" spc="-1">
                <a:latin typeface="Consolas"/>
                <a:ea typeface="+mn-lt"/>
                <a:cs typeface="+mn-lt"/>
              </a:rPr>
              <a:t>')</a:t>
            </a: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local_rank</a:t>
            </a:r>
            <a:r>
              <a:rPr lang="hr-HR" sz="900" spc="-1">
                <a:latin typeface="Consolas"/>
                <a:ea typeface="+mn-lt"/>
                <a:cs typeface="+mn-lt"/>
              </a:rPr>
              <a:t> = </a:t>
            </a:r>
            <a:r>
              <a:rPr lang="hr-HR" sz="900" spc="-1" err="1">
                <a:latin typeface="Consolas"/>
                <a:ea typeface="+mn-lt"/>
                <a:cs typeface="+mn-lt"/>
              </a:rPr>
              <a:t>int</a:t>
            </a:r>
            <a:r>
              <a:rPr lang="hr-HR" sz="900" spc="-1">
                <a:latin typeface="Consolas"/>
                <a:ea typeface="+mn-lt"/>
                <a:cs typeface="+mn-lt"/>
              </a:rPr>
              <a:t>(</a:t>
            </a:r>
            <a:r>
              <a:rPr lang="hr-HR" sz="900" spc="-1" err="1">
                <a:latin typeface="Consolas"/>
                <a:ea typeface="+mn-lt"/>
                <a:cs typeface="+mn-lt"/>
              </a:rPr>
              <a:t>os.environ</a:t>
            </a:r>
            <a:r>
              <a:rPr lang="hr-HR" sz="900" spc="-1">
                <a:latin typeface="Consolas"/>
                <a:ea typeface="+mn-lt"/>
                <a:cs typeface="+mn-lt"/>
              </a:rPr>
              <a:t>['LOCAL_RANK'])</a:t>
            </a:r>
          </a:p>
          <a:p>
            <a:endParaRPr lang="hr-HR" sz="900" spc="-1">
              <a:latin typeface="Consolas"/>
              <a:ea typeface="+mn-lt"/>
              <a:cs typeface="+mn-lt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model = torchvision.models.resnet50()</a:t>
            </a:r>
            <a:endParaRPr lang="hr-HR" sz="900" spc="-1">
              <a:latin typeface="Consolas"/>
              <a:cs typeface="Arial"/>
            </a:endParaRPr>
          </a:p>
          <a:p>
            <a:r>
              <a:rPr lang="hr-HR" sz="900" spc="-1">
                <a:latin typeface="Consolas"/>
                <a:cs typeface="Arial"/>
              </a:rPr>
              <a:t>model = </a:t>
            </a:r>
            <a:r>
              <a:rPr lang="hr-HR" sz="900" spc="-1" err="1">
                <a:latin typeface="Consolas"/>
                <a:cs typeface="Arial"/>
              </a:rPr>
              <a:t>model.to</a:t>
            </a:r>
            <a:r>
              <a:rPr lang="hr-HR" sz="900" spc="-1">
                <a:latin typeface="Consolas"/>
                <a:cs typeface="Arial"/>
              </a:rPr>
              <a:t>(</a:t>
            </a:r>
            <a:r>
              <a:rPr lang="hr-HR" sz="900" spc="-1" err="1">
                <a:latin typeface="Consolas"/>
                <a:cs typeface="Arial"/>
              </a:rPr>
              <a:t>local_rank</a:t>
            </a:r>
            <a:r>
              <a:rPr lang="hr-HR" sz="900" spc="-1">
                <a:latin typeface="Consolas"/>
                <a:cs typeface="Arial"/>
              </a:rPr>
              <a:t>)</a:t>
            </a:r>
          </a:p>
          <a:p>
            <a:endParaRPr lang="hr-HR" sz="900" spc="-1">
              <a:latin typeface="Consolas"/>
              <a:cs typeface="Arial"/>
            </a:endParaRPr>
          </a:p>
          <a:p>
            <a:r>
              <a:rPr lang="hr-HR" sz="900" spc="-1">
                <a:latin typeface="Consolas"/>
              </a:rPr>
              <a:t>for input, output </a:t>
            </a:r>
            <a:r>
              <a:rPr lang="hr-HR" sz="900" spc="-1" err="1">
                <a:latin typeface="Consolas"/>
              </a:rPr>
              <a:t>in</a:t>
            </a:r>
            <a:r>
              <a:rPr lang="hr-HR" sz="900" spc="-1">
                <a:latin typeface="Consolas"/>
              </a:rPr>
              <a:t> </a:t>
            </a:r>
            <a:r>
              <a:rPr lang="hr-HR" sz="900" spc="-1" err="1">
                <a:latin typeface="Consolas"/>
              </a:rPr>
              <a:t>dataloader</a:t>
            </a:r>
            <a:r>
              <a:rPr lang="hr-HR" sz="900" spc="-1">
                <a:latin typeface="Consolas"/>
              </a:rPr>
              <a:t>:</a:t>
            </a:r>
          </a:p>
          <a:p>
            <a:r>
              <a:rPr lang="hr-HR" sz="900" spc="-1">
                <a:latin typeface="Consolas"/>
              </a:rPr>
              <a:t>    </a:t>
            </a:r>
            <a:r>
              <a:rPr lang="hr-HR" sz="900" spc="-1" err="1">
                <a:latin typeface="Consolas"/>
              </a:rPr>
              <a:t>optimizer.zero_grad</a:t>
            </a:r>
            <a:r>
              <a:rPr lang="hr-HR" sz="900" spc="-1">
                <a:latin typeface="Consolas"/>
              </a:rPr>
              <a:t>()</a:t>
            </a:r>
          </a:p>
          <a:p>
            <a:r>
              <a:rPr lang="hr-HR" sz="900" spc="-1">
                <a:latin typeface="Consolas"/>
              </a:rPr>
              <a:t>    </a:t>
            </a:r>
            <a:r>
              <a:rPr lang="hr-HR" sz="900" spc="-1" err="1">
                <a:latin typeface="Consolas"/>
              </a:rPr>
              <a:t>predicted</a:t>
            </a:r>
            <a:r>
              <a:rPr lang="hr-HR" sz="900" spc="-1">
                <a:latin typeface="Consolas"/>
              </a:rPr>
              <a:t> = model(input)</a:t>
            </a:r>
          </a:p>
          <a:p>
            <a:r>
              <a:rPr lang="hr-HR" sz="900" spc="-1">
                <a:latin typeface="Consolas"/>
              </a:rPr>
              <a:t>    </a:t>
            </a:r>
            <a:r>
              <a:rPr lang="hr-HR" sz="900" spc="-1" err="1">
                <a:latin typeface="Consolas"/>
              </a:rPr>
              <a:t>loss</a:t>
            </a:r>
            <a:r>
              <a:rPr lang="hr-HR" sz="900" spc="-1">
                <a:latin typeface="Consolas"/>
              </a:rPr>
              <a:t> = </a:t>
            </a:r>
            <a:r>
              <a:rPr lang="hr-HR" sz="900" spc="-1" err="1">
                <a:latin typeface="Consolas"/>
              </a:rPr>
              <a:t>loss_fn</a:t>
            </a:r>
            <a:r>
              <a:rPr lang="hr-HR" sz="900" spc="-1">
                <a:latin typeface="Consolas"/>
              </a:rPr>
              <a:t>(</a:t>
            </a:r>
            <a:r>
              <a:rPr lang="hr-HR" sz="900" spc="-1" err="1">
                <a:latin typeface="Consolas"/>
              </a:rPr>
              <a:t>predicted</a:t>
            </a:r>
            <a:r>
              <a:rPr lang="hr-HR" sz="900" spc="-1">
                <a:latin typeface="Consolas"/>
              </a:rPr>
              <a:t>, output)</a:t>
            </a:r>
          </a:p>
          <a:p>
            <a:r>
              <a:rPr lang="hr-HR" sz="900" spc="-1">
                <a:latin typeface="Consolas"/>
              </a:rPr>
              <a:t>    </a:t>
            </a:r>
            <a:r>
              <a:rPr lang="hr-HR" sz="900" spc="-1" err="1">
                <a:latin typeface="Consolas"/>
              </a:rPr>
              <a:t>loss.backward</a:t>
            </a:r>
            <a:r>
              <a:rPr lang="hr-HR" sz="900" spc="-1">
                <a:latin typeface="Consolas"/>
              </a:rPr>
              <a:t>()</a:t>
            </a:r>
          </a:p>
          <a:p>
            <a:r>
              <a:rPr lang="hr-HR" sz="900" spc="-1">
                <a:latin typeface="Consolas"/>
              </a:rPr>
              <a:t>    </a:t>
            </a:r>
            <a:r>
              <a:rPr lang="hr-HR" sz="900" spc="-1" err="1">
                <a:latin typeface="Consolas"/>
              </a:rPr>
              <a:t>optimizer.step</a:t>
            </a:r>
            <a:r>
              <a:rPr lang="hr-HR" sz="900" spc="-1">
                <a:latin typeface="Consolas"/>
              </a:rPr>
              <a:t>()</a:t>
            </a:r>
          </a:p>
          <a:p>
            <a:r>
              <a:rPr lang="hr-HR" sz="900" spc="-1">
                <a:latin typeface="Consolas"/>
              </a:rPr>
              <a:t>...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204486F3-B022-3444-35FC-601BA87687B0}"/>
              </a:ext>
            </a:extLst>
          </p:cNvPr>
          <p:cNvSpPr/>
          <p:nvPr/>
        </p:nvSpPr>
        <p:spPr>
          <a:xfrm>
            <a:off x="4727349" y="3895850"/>
            <a:ext cx="2532519" cy="371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Kod 10 </a:t>
            </a:r>
            <a:r>
              <a:rPr lang="hr-HR" sz="800" spc="-1" dirty="0">
                <a:latin typeface="Arial"/>
                <a:ea typeface="Arial"/>
                <a:cs typeface="Arial"/>
              </a:rPr>
              <a:t>Priprema </a:t>
            </a:r>
            <a:r>
              <a:rPr lang="hr-HR" sz="800" spc="-1" dirty="0" err="1">
                <a:latin typeface="Arial"/>
                <a:ea typeface="Arial"/>
                <a:cs typeface="Arial"/>
              </a:rPr>
              <a:t>PyTorch</a:t>
            </a:r>
            <a:r>
              <a:rPr lang="hr-HR" sz="800" spc="-1" dirty="0">
                <a:latin typeface="Arial"/>
                <a:ea typeface="Arial"/>
                <a:cs typeface="Arial"/>
              </a:rPr>
              <a:t> modela sa </a:t>
            </a:r>
            <a:r>
              <a:rPr lang="hr-HR" sz="800" b="1" spc="-1" dirty="0" err="1">
                <a:latin typeface="Consolas"/>
                <a:ea typeface="Arial"/>
                <a:cs typeface="Arial"/>
              </a:rPr>
              <a:t>torchrun</a:t>
            </a:r>
            <a:endParaRPr lang="hr-HR" sz="800" b="1" strike="noStrike" spc="-1" dirty="0" err="1">
              <a:latin typeface="Consolas"/>
              <a:cs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FF1B926-8267-BCFD-999F-F3BB8D7D5A96}"/>
              </a:ext>
            </a:extLst>
          </p:cNvPr>
          <p:cNvSpPr/>
          <p:nvPr/>
        </p:nvSpPr>
        <p:spPr>
          <a:xfrm>
            <a:off x="7468580" y="1825840"/>
            <a:ext cx="2007056" cy="1184334"/>
          </a:xfrm>
          <a:prstGeom prst="rect">
            <a:avLst/>
          </a:prstGeom>
          <a:noFill/>
          <a:ln w="9525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endParaRPr lang="hr-HR" sz="9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ea typeface="+mn-lt"/>
                <a:cs typeface="+mn-lt"/>
              </a:rPr>
              <a:t>Inicijalizacija</a:t>
            </a: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ea typeface="+mn-lt"/>
                <a:cs typeface="+mn-lt"/>
              </a:rPr>
              <a:t>Definiraj lokalni rang</a:t>
            </a:r>
          </a:p>
          <a:p>
            <a:pPr marL="228600" indent="-228600">
              <a:buAutoNum type="arabicParenR"/>
            </a:pPr>
            <a:endParaRPr lang="hr-HR" sz="900" spc="-1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cs typeface="Arial"/>
              </a:rPr>
              <a:t>Model</a:t>
            </a:r>
            <a:endParaRPr lang="hr-HR" sz="900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cs typeface="Arial"/>
              </a:rPr>
              <a:t>Postavi na lokalni rang</a:t>
            </a:r>
            <a:endParaRPr lang="hr-HR" sz="900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cs typeface="Arial"/>
              </a:rPr>
              <a:t>Treniraj</a:t>
            </a:r>
          </a:p>
        </p:txBody>
      </p:sp>
    </p:spTree>
    <p:extLst>
      <p:ext uri="{BB962C8B-B14F-4D97-AF65-F5344CB8AC3E}">
        <p14:creationId xmlns:p14="http://schemas.microsoft.com/office/powerpoint/2010/main" val="1490039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 fontScale="88000" lnSpcReduction="10000"/>
          </a:bodyPr>
          <a:lstStyle/>
          <a:p>
            <a:pPr>
              <a:lnSpc>
                <a:spcPct val="90000"/>
              </a:lnSpc>
            </a:pP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Primjeri</a:t>
            </a:r>
            <a:br>
              <a:rPr dirty="0"/>
            </a:b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    </a:t>
            </a:r>
            <a:r>
              <a:rPr lang="hr-HR" sz="2600" b="1" spc="-1" dirty="0">
                <a:solidFill>
                  <a:srgbClr val="EE2027"/>
                </a:solidFill>
                <a:latin typeface="Arial"/>
                <a:ea typeface="Arial"/>
              </a:rPr>
              <a:t> 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~/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fer-20231006/pytorch-singlegpu.*</a:t>
            </a:r>
            <a:endParaRPr lang="hr-HR" sz="2000" b="0" strike="noStrike" spc="-1" dirty="0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1744780" y="2076093"/>
            <a:ext cx="3831840" cy="1307445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1000" spc="-1">
                <a:latin typeface="Consolas"/>
                <a:ea typeface="+mn-lt"/>
                <a:cs typeface="+mn-lt"/>
              </a:rPr>
              <a:t>#PBS -q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gpu</a:t>
            </a:r>
            <a:endParaRPr lang="en-US">
              <a:latin typeface="Consolas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#PBS -l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ngpus</a:t>
            </a:r>
            <a:r>
              <a:rPr lang="hr-HR" sz="1000" spc="-1">
                <a:latin typeface="Consolas"/>
                <a:ea typeface="+mn-lt"/>
                <a:cs typeface="+mn-lt"/>
              </a:rPr>
              <a:t>=1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module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load</a:t>
            </a:r>
            <a:r>
              <a:rPr lang="hr-HR" sz="1000" spc="-1">
                <a:latin typeface="Consolas"/>
                <a:ea typeface="+mn-lt"/>
                <a:cs typeface="+mn-lt"/>
              </a:rPr>
              <a:t>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scientific</a:t>
            </a:r>
            <a:r>
              <a:rPr lang="hr-HR" sz="1000" spc="-1">
                <a:latin typeface="Consolas"/>
                <a:ea typeface="+mn-lt"/>
                <a:cs typeface="+mn-lt"/>
              </a:rPr>
              <a:t>/</a:t>
            </a:r>
            <a:r>
              <a:rPr lang="hr-HR" sz="1000" spc="-1" err="1">
                <a:latin typeface="Consolas"/>
                <a:ea typeface="+mn-lt"/>
                <a:cs typeface="+mn-lt"/>
              </a:rPr>
              <a:t>pytorch</a:t>
            </a:r>
            <a:endParaRPr lang="hr-HR" err="1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cd ${PBS_O_WORKDIR:-""}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run-singlegpu.sh pytorch-singlegpu.py</a:t>
            </a:r>
            <a:endParaRPr lang="hr-HR">
              <a:latin typeface="Consolas"/>
            </a:endParaRPr>
          </a:p>
        </p:txBody>
      </p:sp>
      <p:sp>
        <p:nvSpPr>
          <p:cNvPr id="761" name="CustomShape 5"/>
          <p:cNvSpPr/>
          <p:nvPr/>
        </p:nvSpPr>
        <p:spPr>
          <a:xfrm>
            <a:off x="5557917" y="2076093"/>
            <a:ext cx="3426076" cy="13074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reda</a:t>
            </a: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resursa</a:t>
            </a:r>
          </a:p>
          <a:p>
            <a:pPr marL="228600" indent="-228600">
              <a:buAutoNum type="arabicParenR"/>
            </a:pPr>
            <a:endParaRPr lang="hr-HR" sz="10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Dopremanje</a:t>
            </a:r>
            <a:r>
              <a:rPr lang="hr-HR" sz="1000" spc="-1">
                <a:latin typeface="Consolas"/>
                <a:ea typeface="Consolas"/>
              </a:rPr>
              <a:t> </a:t>
            </a:r>
            <a:r>
              <a:rPr lang="hr-HR" sz="1000" spc="-1" err="1">
                <a:latin typeface="Consolas"/>
                <a:ea typeface="Consolas"/>
              </a:rPr>
              <a:t>PyTorcha</a:t>
            </a:r>
            <a:endParaRPr lang="hr-HR" sz="1000" spc="-1" err="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Pomicanje u radni direktorij</a:t>
            </a: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Pokretanje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python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skripte </a:t>
            </a: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putem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wrappera</a:t>
            </a:r>
            <a:endParaRPr lang="hr-HR" sz="1000" b="0" strike="noStrike" spc="-1" err="1">
              <a:latin typeface="Consolas"/>
            </a:endParaRPr>
          </a:p>
        </p:txBody>
      </p:sp>
      <p:sp>
        <p:nvSpPr>
          <p:cNvPr id="762" name="CustomShape 6"/>
          <p:cNvSpPr/>
          <p:nvPr/>
        </p:nvSpPr>
        <p:spPr>
          <a:xfrm>
            <a:off x="876240" y="930059"/>
            <a:ext cx="49870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PyTorch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na jednom GPU procesoru</a:t>
            </a:r>
            <a:endParaRPr lang="en-US"/>
          </a:p>
        </p:txBody>
      </p:sp>
      <p:sp>
        <p:nvSpPr>
          <p:cNvPr id="763" name="CustomShape 7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AE53352-4DDA-42A7-960C-0C6BE5C75752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28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70AFDBF1-924B-F5A2-D5AC-871FA3105F45}"/>
              </a:ext>
            </a:extLst>
          </p:cNvPr>
          <p:cNvSpPr/>
          <p:nvPr/>
        </p:nvSpPr>
        <p:spPr>
          <a:xfrm>
            <a:off x="1708053" y="3384545"/>
            <a:ext cx="3940564" cy="265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>
                <a:solidFill>
                  <a:srgbClr val="FF0000"/>
                </a:solidFill>
                <a:latin typeface="Arial"/>
              </a:rPr>
              <a:t>Kod 11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Primjer skripte PBS </a:t>
            </a:r>
            <a:r>
              <a:rPr lang="hr-HR" sz="800" b="1" spc="-1" dirty="0">
                <a:solidFill>
                  <a:srgbClr val="000000"/>
                </a:solidFill>
                <a:latin typeface="Consolas"/>
              </a:rPr>
              <a:t>pytorch-singlegpu.sh</a:t>
            </a:r>
            <a:endParaRPr lang="hr-HR" sz="800" b="1" strike="noStrike" spc="-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458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 fontScale="88000" lnSpcReduction="10000"/>
          </a:bodyPr>
          <a:lstStyle/>
          <a:p>
            <a:pPr>
              <a:lnSpc>
                <a:spcPct val="90000"/>
              </a:lnSpc>
            </a:pP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Primjeri</a:t>
            </a:r>
            <a:br>
              <a:rPr dirty="0"/>
            </a:b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    </a:t>
            </a:r>
            <a:r>
              <a:rPr lang="hr-HR" sz="2600" b="1" spc="-1" dirty="0">
                <a:solidFill>
                  <a:srgbClr val="EE2027"/>
                </a:solidFill>
                <a:latin typeface="Arial"/>
                <a:ea typeface="Arial"/>
              </a:rPr>
              <a:t> 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~/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fer-20231006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pytorch-torchrun.*</a:t>
            </a:r>
            <a:endParaRPr lang="hr-HR" sz="2000" b="0" strike="noStrike" spc="-1" dirty="0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1775919" y="2076093"/>
            <a:ext cx="3831840" cy="1307445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1000" spc="-1">
                <a:latin typeface="Consolas"/>
                <a:ea typeface="+mn-lt"/>
                <a:cs typeface="+mn-lt"/>
              </a:rPr>
              <a:t>#PBS -q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gpu</a:t>
            </a:r>
            <a:endParaRPr lang="en-US">
              <a:latin typeface="Consolas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#PBS -l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select</a:t>
            </a:r>
            <a:r>
              <a:rPr lang="hr-HR" sz="1000" spc="-1">
                <a:latin typeface="Consolas"/>
                <a:ea typeface="+mn-lt"/>
                <a:cs typeface="+mn-lt"/>
              </a:rPr>
              <a:t>=2:ngpus=1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module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load</a:t>
            </a:r>
            <a:r>
              <a:rPr lang="hr-HR" sz="1000" spc="-1">
                <a:latin typeface="Consolas"/>
                <a:ea typeface="+mn-lt"/>
                <a:cs typeface="+mn-lt"/>
              </a:rPr>
              <a:t>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scientific</a:t>
            </a:r>
            <a:r>
              <a:rPr lang="hr-HR" sz="1000" spc="-1">
                <a:latin typeface="Consolas"/>
                <a:ea typeface="+mn-lt"/>
                <a:cs typeface="+mn-lt"/>
              </a:rPr>
              <a:t>/</a:t>
            </a:r>
            <a:r>
              <a:rPr lang="hr-HR" sz="1000" spc="-1" err="1">
                <a:latin typeface="Consolas"/>
                <a:ea typeface="+mn-lt"/>
                <a:cs typeface="+mn-lt"/>
              </a:rPr>
              <a:t>pytorch</a:t>
            </a:r>
            <a:endParaRPr lang="hr-HR" err="1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cd ${PBS_O_WORKDIR:-""}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torchrun-multinode.sh pytorch-torchrun.py</a:t>
            </a:r>
            <a:endParaRPr lang="hr-HR">
              <a:latin typeface="Consolas"/>
            </a:endParaRPr>
          </a:p>
        </p:txBody>
      </p:sp>
      <p:sp>
        <p:nvSpPr>
          <p:cNvPr id="761" name="CustomShape 5"/>
          <p:cNvSpPr/>
          <p:nvPr/>
        </p:nvSpPr>
        <p:spPr>
          <a:xfrm>
            <a:off x="5557917" y="2076093"/>
            <a:ext cx="3426076" cy="13074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reda</a:t>
            </a: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resursa</a:t>
            </a:r>
          </a:p>
          <a:p>
            <a:pPr marL="228600" indent="-228600">
              <a:buAutoNum type="arabicParenR"/>
            </a:pPr>
            <a:endParaRPr lang="hr-HR" sz="10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Dopremanje</a:t>
            </a:r>
            <a:r>
              <a:rPr lang="hr-HR" sz="1000" spc="-1">
                <a:latin typeface="Consolas"/>
                <a:ea typeface="Consolas"/>
              </a:rPr>
              <a:t> </a:t>
            </a:r>
            <a:r>
              <a:rPr lang="hr-HR" sz="1000" spc="-1" err="1">
                <a:latin typeface="Consolas"/>
                <a:ea typeface="Consolas"/>
              </a:rPr>
              <a:t>PyTorcha</a:t>
            </a:r>
            <a:endParaRPr lang="hr-HR" sz="1000" spc="-1" err="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Pomicanje u radni direktorij</a:t>
            </a: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Pokretanje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python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skripte </a:t>
            </a: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putem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wrappera</a:t>
            </a:r>
            <a:endParaRPr lang="hr-HR" sz="1000" b="0" strike="noStrike" spc="-1" err="1">
              <a:latin typeface="Consolas"/>
            </a:endParaRPr>
          </a:p>
        </p:txBody>
      </p:sp>
      <p:sp>
        <p:nvSpPr>
          <p:cNvPr id="762" name="CustomShape 6"/>
          <p:cNvSpPr/>
          <p:nvPr/>
        </p:nvSpPr>
        <p:spPr>
          <a:xfrm>
            <a:off x="876240" y="936287"/>
            <a:ext cx="49870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PyTorch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na više GPU procesora</a:t>
            </a:r>
            <a:endParaRPr lang="en-US"/>
          </a:p>
        </p:txBody>
      </p:sp>
      <p:sp>
        <p:nvSpPr>
          <p:cNvPr id="763" name="CustomShape 7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AE53352-4DDA-42A7-960C-0C6BE5C75752}" type="slidenum">
              <a:rPr lang="hr-HR" sz="1000" b="0" strike="noStrike" spc="-1" dirty="0">
                <a:solidFill>
                  <a:srgbClr val="888888"/>
                </a:solidFill>
                <a:latin typeface="Calibri"/>
                <a:ea typeface="Calibri"/>
              </a:rPr>
              <a:t>29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70AFDBF1-924B-F5A2-D5AC-871FA3105F45}"/>
              </a:ext>
            </a:extLst>
          </p:cNvPr>
          <p:cNvSpPr/>
          <p:nvPr/>
        </p:nvSpPr>
        <p:spPr>
          <a:xfrm>
            <a:off x="1720512" y="3384545"/>
            <a:ext cx="3940564" cy="265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>
                <a:solidFill>
                  <a:srgbClr val="FF0000"/>
                </a:solidFill>
                <a:latin typeface="Arial"/>
              </a:rPr>
              <a:t>Kod 12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Primjer skripte PBS </a:t>
            </a:r>
            <a:r>
              <a:rPr lang="hr-HR" sz="800" b="1" spc="-1" dirty="0">
                <a:solidFill>
                  <a:srgbClr val="000000"/>
                </a:solidFill>
                <a:latin typeface="Consolas"/>
              </a:rPr>
              <a:t>pytorch-torchrun.sh</a:t>
            </a:r>
            <a:endParaRPr lang="hr-HR" sz="800" b="1" strike="noStrike" spc="-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4985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687960" y="1413720"/>
            <a:ext cx="8694000" cy="235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>
                <a:solidFill>
                  <a:srgbClr val="EE2027"/>
                </a:solidFill>
                <a:latin typeface="Arial"/>
              </a:rPr>
              <a:t>Python i </a:t>
            </a:r>
            <a:r>
              <a:rPr lang="hr-HR" sz="2600" b="1" spc="-1" err="1">
                <a:solidFill>
                  <a:srgbClr val="EE2027"/>
                </a:solidFill>
                <a:latin typeface="Arial"/>
              </a:rPr>
              <a:t>Lustre</a:t>
            </a:r>
            <a:endParaRPr lang="en-US" err="1"/>
          </a:p>
        </p:txBody>
      </p:sp>
      <p:sp>
        <p:nvSpPr>
          <p:cNvPr id="731" name="CustomShape 2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153B6E23-3386-4D58-8A53-7A4BE7BA10F8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lang="hr-H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 dirty="0">
                <a:solidFill>
                  <a:srgbClr val="EE2027"/>
                </a:solidFill>
                <a:latin typeface="Arial"/>
              </a:rPr>
              <a:t>Primjeri</a:t>
            </a:r>
            <a:endParaRPr lang="hr-HR" sz="2600" b="0" strike="noStrike" spc="-1" dirty="0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879010" y="1509480"/>
            <a:ext cx="3916472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Namijenjeno </a:t>
            </a:r>
            <a:r>
              <a:rPr lang="hr-HR" sz="1400" spc="-1" err="1">
                <a:solidFill>
                  <a:srgbClr val="4E4C4D"/>
                </a:solidFill>
                <a:latin typeface="Arial"/>
                <a:cs typeface="Arial"/>
              </a:rPr>
              <a:t>paralelizaciji</a:t>
            </a: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 Python koda i 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distribuiranoj obradi OOM podataka</a:t>
            </a:r>
            <a:endParaRPr lang="hr-HR" sz="1400" spc="-1">
              <a:solidFill>
                <a:srgbClr val="4E4C4D"/>
              </a:solidFill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Razlaganje programa na jednostavne operacije </a:t>
            </a:r>
            <a:r>
              <a:rPr lang="hr-HR" sz="1400" spc="-1" err="1">
                <a:solidFill>
                  <a:srgbClr val="4E4C4D"/>
                </a:solidFill>
                <a:latin typeface="Arial"/>
                <a:cs typeface="Arial"/>
              </a:rPr>
              <a:t>koristenjem</a:t>
            </a: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 </a:t>
            </a:r>
            <a:r>
              <a:rPr lang="hr-HR" sz="1400" b="1" spc="-1" err="1">
                <a:solidFill>
                  <a:srgbClr val="4E4C4D"/>
                </a:solidFill>
                <a:latin typeface="Arial"/>
                <a:cs typeface="Arial"/>
              </a:rPr>
              <a:t>dask</a:t>
            </a:r>
            <a:r>
              <a:rPr lang="hr-HR" sz="1400" b="1" spc="-1">
                <a:solidFill>
                  <a:srgbClr val="4E4C4D"/>
                </a:solidFill>
                <a:latin typeface="Arial"/>
                <a:cs typeface="Arial"/>
              </a:rPr>
              <a:t> </a:t>
            </a: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grafova</a:t>
            </a: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Komponente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cs typeface="Arial"/>
              </a:rPr>
              <a:t>Array</a:t>
            </a: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 – tenzori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cs typeface="Arial"/>
              </a:rPr>
              <a:t>DataFrame</a:t>
            </a: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 – strukturirani podaci</a:t>
            </a:r>
            <a:endParaRPr lang="hr-HR"/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cs typeface="Arial"/>
              </a:rPr>
              <a:t>Bag</a:t>
            </a: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 – nizovi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cs typeface="Arial"/>
              </a:rPr>
              <a:t>Delayed</a:t>
            </a: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 – </a:t>
            </a:r>
            <a:r>
              <a:rPr lang="hr-HR" sz="1400" spc="-1" err="1">
                <a:solidFill>
                  <a:srgbClr val="4E4C4D"/>
                </a:solidFill>
                <a:latin typeface="Arial"/>
                <a:cs typeface="Arial"/>
              </a:rPr>
              <a:t>custom</a:t>
            </a: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 funkcije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cs typeface="Arial"/>
              </a:rPr>
              <a:t>Futures</a:t>
            </a: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 – </a:t>
            </a:r>
            <a:r>
              <a:rPr lang="hr-HR" sz="1400" spc="-1" err="1">
                <a:solidFill>
                  <a:srgbClr val="4E4C4D"/>
                </a:solidFill>
                <a:latin typeface="Arial"/>
                <a:cs typeface="Arial"/>
              </a:rPr>
              <a:t>eager</a:t>
            </a:r>
            <a:r>
              <a:rPr lang="hr-HR" sz="1400" spc="-1">
                <a:solidFill>
                  <a:srgbClr val="4E4C4D"/>
                </a:solidFill>
                <a:latin typeface="Arial"/>
                <a:cs typeface="Arial"/>
              </a:rPr>
              <a:t> </a:t>
            </a:r>
            <a:r>
              <a:rPr lang="hr-HR" sz="1400" spc="-1" err="1">
                <a:solidFill>
                  <a:srgbClr val="4E4C4D"/>
                </a:solidFill>
                <a:latin typeface="Arial"/>
                <a:cs typeface="Arial"/>
              </a:rPr>
              <a:t>Delayed</a:t>
            </a: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  <a:cs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Dask</a:t>
            </a:r>
            <a:endParaRPr lang="hr-HR" sz="1400" b="1" u="sng" spc="-1" err="1">
              <a:solidFill>
                <a:srgbClr val="EE2027"/>
              </a:solidFill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30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0774BDE-3215-100D-A16D-3092F657C09B}"/>
              </a:ext>
            </a:extLst>
          </p:cNvPr>
          <p:cNvSpPr/>
          <p:nvPr/>
        </p:nvSpPr>
        <p:spPr>
          <a:xfrm>
            <a:off x="5761160" y="4070261"/>
            <a:ext cx="3149318" cy="3149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Slika 10 </a:t>
            </a:r>
            <a:r>
              <a:rPr lang="hr-HR" sz="800" spc="-1" dirty="0">
                <a:latin typeface="Arial"/>
                <a:ea typeface="Arial"/>
                <a:cs typeface="Arial"/>
              </a:rPr>
              <a:t>Shema aplikacije na klasteru</a:t>
            </a:r>
            <a:r>
              <a:rPr lang="hr-HR" sz="800" spc="-1" dirty="0">
                <a:latin typeface="Arial"/>
                <a:cs typeface="Arial"/>
              </a:rPr>
              <a:t> </a:t>
            </a:r>
            <a:r>
              <a:rPr lang="hr-HR" sz="800" spc="-1" dirty="0" err="1">
                <a:latin typeface="Arial"/>
                <a:cs typeface="Arial"/>
              </a:rPr>
              <a:t>Dask</a:t>
            </a:r>
            <a:r>
              <a:rPr lang="hr-HR" sz="800" spc="-1" dirty="0">
                <a:latin typeface="Arial"/>
                <a:cs typeface="Arial"/>
              </a:rPr>
              <a:t> (</a:t>
            </a:r>
            <a:r>
              <a:rPr lang="hr-HR" sz="800" spc="-1" dirty="0">
                <a:latin typeface="Arial"/>
                <a:cs typeface="Arial"/>
                <a:hlinkClick r:id="rId2"/>
              </a:rPr>
              <a:t>izvor</a:t>
            </a:r>
            <a:r>
              <a:rPr lang="hr-HR" sz="800" spc="-1" dirty="0">
                <a:latin typeface="Arial"/>
                <a:cs typeface="Arial"/>
              </a:rPr>
              <a:t>)</a:t>
            </a:r>
            <a:endParaRPr lang="hr-HR" sz="800" strike="noStrike" spc="-1" dirty="0"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BCBC82-A32A-E368-01C2-E727B3A6F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1713" y="1878552"/>
            <a:ext cx="5011027" cy="21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99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 dirty="0">
                <a:solidFill>
                  <a:srgbClr val="EE2027"/>
                </a:solidFill>
                <a:latin typeface="Arial"/>
              </a:rPr>
              <a:t>Primjeri</a:t>
            </a:r>
            <a:endParaRPr lang="hr-HR" sz="2600" b="0" strike="noStrike" spc="-1" dirty="0">
              <a:latin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Dask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grafovi</a:t>
            </a:r>
            <a:endParaRPr lang="hr-HR" sz="1400" b="1" u="sng" spc="-1" err="1">
              <a:solidFill>
                <a:srgbClr val="EE2027"/>
              </a:solidFill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31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204486F3-B022-3444-35FC-601BA87687B0}"/>
              </a:ext>
            </a:extLst>
          </p:cNvPr>
          <p:cNvSpPr/>
          <p:nvPr/>
        </p:nvSpPr>
        <p:spPr>
          <a:xfrm>
            <a:off x="3774647" y="4182332"/>
            <a:ext cx="2532519" cy="371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Slika 11 </a:t>
            </a:r>
            <a:r>
              <a:rPr lang="hr-HR" sz="800" spc="-1" dirty="0">
                <a:latin typeface="Arial"/>
                <a:ea typeface="Arial"/>
                <a:cs typeface="Arial"/>
              </a:rPr>
              <a:t>Osnovni</a:t>
            </a:r>
            <a:r>
              <a:rPr lang="hr-HR" sz="800" spc="-1" dirty="0">
                <a:latin typeface="Arial"/>
                <a:cs typeface="Arial"/>
              </a:rPr>
              <a:t> graf </a:t>
            </a:r>
            <a:r>
              <a:rPr lang="hr-HR" sz="800" spc="-1" dirty="0" err="1">
                <a:latin typeface="Arial"/>
                <a:cs typeface="Arial"/>
              </a:rPr>
              <a:t>Dask</a:t>
            </a:r>
            <a:r>
              <a:rPr lang="hr-HR" sz="800" spc="-1" dirty="0">
                <a:latin typeface="Arial"/>
                <a:cs typeface="Arial"/>
              </a:rPr>
              <a:t> (</a:t>
            </a:r>
            <a:r>
              <a:rPr lang="hr-HR" sz="800" i="1" spc="-1" dirty="0" err="1">
                <a:latin typeface="Arial"/>
                <a:cs typeface="Arial"/>
              </a:rPr>
              <a:t>Fig</a:t>
            </a:r>
            <a:r>
              <a:rPr lang="hr-HR" sz="800" i="1" spc="-1" dirty="0">
                <a:latin typeface="Arial"/>
                <a:cs typeface="Arial"/>
              </a:rPr>
              <a:t> 1.</a:t>
            </a:r>
            <a:r>
              <a:rPr lang="hr-HR" sz="800" spc="-1" dirty="0">
                <a:latin typeface="Arial"/>
                <a:cs typeface="Arial"/>
              </a:rPr>
              <a:t> u </a:t>
            </a:r>
            <a:r>
              <a:rPr lang="hr-HR" sz="800" spc="-1" dirty="0">
                <a:latin typeface="Arial"/>
                <a:cs typeface="Arial"/>
                <a:hlinkClick r:id="rId2"/>
              </a:rPr>
              <a:t>izvoru</a:t>
            </a:r>
            <a:r>
              <a:rPr lang="hr-HR" sz="800" spc="-1" dirty="0">
                <a:latin typeface="Arial"/>
                <a:cs typeface="Arial"/>
              </a:rPr>
              <a:t>)</a:t>
            </a:r>
            <a:endParaRPr lang="hr-HR" sz="800" strike="noStrike" spc="-1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ADF01-428E-1442-B1B0-4F4B7CB6F377}"/>
              </a:ext>
            </a:extLst>
          </p:cNvPr>
          <p:cNvSpPr txBox="1"/>
          <p:nvPr/>
        </p:nvSpPr>
        <p:spPr>
          <a:xfrm>
            <a:off x="1472069" y="1958463"/>
            <a:ext cx="155236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00B050"/>
                </a:solidFill>
                <a:latin typeface="Consolas"/>
              </a:rPr>
              <a:t>def </a:t>
            </a:r>
            <a:r>
              <a:rPr lang="en-US" sz="1200" err="1">
                <a:solidFill>
                  <a:srgbClr val="0070C0"/>
                </a:solidFill>
                <a:latin typeface="Consolas"/>
              </a:rPr>
              <a:t>inc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latin typeface="Consolas"/>
              </a:rPr>
              <a:t>i</a:t>
            </a:r>
            <a:r>
              <a:rPr lang="en-US" sz="1200">
                <a:latin typeface="Consolas"/>
              </a:rPr>
              <a:t>):</a:t>
            </a:r>
          </a:p>
          <a:p>
            <a:r>
              <a:rPr lang="en-US" sz="1200">
                <a:latin typeface="Consolas"/>
              </a:rPr>
              <a:t>    </a:t>
            </a:r>
            <a:r>
              <a:rPr lang="en-US" sz="1200" b="1">
                <a:solidFill>
                  <a:srgbClr val="00B050"/>
                </a:solidFill>
                <a:latin typeface="Consolas"/>
              </a:rPr>
              <a:t>return </a:t>
            </a:r>
            <a:r>
              <a:rPr lang="en-US" sz="1200" err="1">
                <a:latin typeface="Consolas"/>
              </a:rPr>
              <a:t>i</a:t>
            </a:r>
            <a:r>
              <a:rPr lang="en-US" sz="1200">
                <a:latin typeface="Consolas"/>
              </a:rPr>
              <a:t> + </a:t>
            </a:r>
            <a:r>
              <a:rPr lang="en-US" sz="1200">
                <a:solidFill>
                  <a:srgbClr val="0070C0"/>
                </a:solidFill>
                <a:latin typeface="Consolas"/>
              </a:rPr>
              <a:t>1</a:t>
            </a:r>
          </a:p>
          <a:p>
            <a:endParaRPr lang="en-US" sz="1200">
              <a:latin typeface="Consolas"/>
            </a:endParaRPr>
          </a:p>
          <a:p>
            <a:r>
              <a:rPr lang="en-US" sz="1200" b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def </a:t>
            </a:r>
            <a:r>
              <a:rPr lang="en-US" sz="1200">
                <a:solidFill>
                  <a:srgbClr val="0070C0"/>
                </a:solidFill>
                <a:latin typeface="Consolas"/>
                <a:ea typeface="+mn-lt"/>
                <a:cs typeface="+mn-lt"/>
              </a:rPr>
              <a:t>add</a:t>
            </a:r>
            <a:r>
              <a:rPr lang="en-US" sz="1200">
                <a:latin typeface="Consolas"/>
              </a:rPr>
              <a:t>(a, b):</a:t>
            </a:r>
          </a:p>
          <a:p>
            <a:r>
              <a:rPr lang="en-US" sz="1200">
                <a:latin typeface="Consolas"/>
              </a:rPr>
              <a:t>   </a:t>
            </a:r>
            <a:r>
              <a:rPr lang="en-US" sz="1200" b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return </a:t>
            </a:r>
            <a:r>
              <a:rPr lang="en-US" sz="12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a</a:t>
            </a:r>
            <a:r>
              <a:rPr lang="en-US" sz="1200">
                <a:latin typeface="Consolas"/>
                <a:ea typeface="+mn-lt"/>
                <a:cs typeface="+mn-lt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+ b</a:t>
            </a:r>
            <a:endParaRPr lang="en-US" sz="1200">
              <a:solidFill>
                <a:srgbClr val="0070C0"/>
              </a:solidFill>
              <a:latin typeface="Consolas"/>
              <a:cs typeface="Arial"/>
            </a:endParaRPr>
          </a:p>
          <a:p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</a:rPr>
              <a:t>x = </a:t>
            </a:r>
            <a:r>
              <a:rPr lang="en-US" sz="1200">
                <a:solidFill>
                  <a:srgbClr val="0070C0"/>
                </a:solidFill>
                <a:latin typeface="Consolas"/>
              </a:rPr>
              <a:t>1</a:t>
            </a:r>
          </a:p>
          <a:p>
            <a:r>
              <a:rPr lang="en-US" sz="1200">
                <a:latin typeface="Consolas"/>
              </a:rPr>
              <a:t>y = </a:t>
            </a:r>
            <a:r>
              <a:rPr lang="en-US" sz="1200" err="1">
                <a:latin typeface="Consolas"/>
              </a:rPr>
              <a:t>inc</a:t>
            </a:r>
            <a:r>
              <a:rPr lang="en-US" sz="1200">
                <a:latin typeface="Consolas"/>
              </a:rPr>
              <a:t>(x)</a:t>
            </a:r>
          </a:p>
          <a:p>
            <a:r>
              <a:rPr lang="en-US" sz="1200">
                <a:latin typeface="Consolas"/>
              </a:rPr>
              <a:t>z = add(y, </a:t>
            </a:r>
            <a:r>
              <a:rPr lang="en-US" sz="1200">
                <a:solidFill>
                  <a:srgbClr val="0070C0"/>
                </a:solidFill>
                <a:latin typeface="Consolas"/>
              </a:rPr>
              <a:t>10</a:t>
            </a:r>
            <a:r>
              <a:rPr lang="en-US" sz="1200">
                <a:latin typeface="Consolas"/>
              </a:rPr>
              <a:t>)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EFDD84F-B856-D207-9DFE-956FA9CB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554" y="1468427"/>
            <a:ext cx="1068940" cy="2606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197CB-C0BD-CB49-C6A3-5B23A1EEE028}"/>
              </a:ext>
            </a:extLst>
          </p:cNvPr>
          <p:cNvSpPr txBox="1"/>
          <p:nvPr/>
        </p:nvSpPr>
        <p:spPr>
          <a:xfrm>
            <a:off x="7051511" y="2687126"/>
            <a:ext cx="26177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nsolas"/>
              </a:rPr>
              <a:t>d = {</a:t>
            </a:r>
            <a:r>
              <a:rPr lang="en-US" sz="1200">
                <a:solidFill>
                  <a:srgbClr val="0070C0"/>
                </a:solidFill>
                <a:latin typeface="Consolas"/>
              </a:rPr>
              <a:t>'x'</a:t>
            </a:r>
            <a:r>
              <a:rPr lang="en-US" sz="1200">
                <a:latin typeface="Consolas"/>
              </a:rPr>
              <a:t>: </a:t>
            </a:r>
            <a:r>
              <a:rPr lang="en-US" sz="1200">
                <a:solidFill>
                  <a:srgbClr val="00B050"/>
                </a:solidFill>
                <a:latin typeface="Consolas"/>
              </a:rPr>
              <a:t>1</a:t>
            </a:r>
            <a:r>
              <a:rPr lang="en-US" sz="1200">
                <a:latin typeface="Consolas"/>
              </a:rPr>
              <a:t>,</a:t>
            </a:r>
          </a:p>
          <a:p>
            <a:r>
              <a:rPr lang="en-US" sz="1200">
                <a:latin typeface="Consolas"/>
              </a:rPr>
              <a:t>     </a:t>
            </a:r>
            <a:r>
              <a:rPr lang="en-US" sz="1200">
                <a:solidFill>
                  <a:srgbClr val="0070C0"/>
                </a:solidFill>
                <a:latin typeface="Consolas"/>
              </a:rPr>
              <a:t>'y'</a:t>
            </a:r>
            <a:r>
              <a:rPr lang="en-US" sz="1200">
                <a:latin typeface="Consolas"/>
              </a:rPr>
              <a:t>: (</a:t>
            </a:r>
            <a:r>
              <a:rPr lang="en-US" sz="1200" err="1">
                <a:latin typeface="Consolas"/>
              </a:rPr>
              <a:t>inc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70C0"/>
                </a:solidFill>
                <a:latin typeface="Consolas"/>
              </a:rPr>
              <a:t>'x'</a:t>
            </a:r>
            <a:r>
              <a:rPr lang="en-US" sz="1200">
                <a:latin typeface="Consolas"/>
              </a:rPr>
              <a:t>),</a:t>
            </a:r>
          </a:p>
          <a:p>
            <a:r>
              <a:rPr lang="en-US" sz="1200">
                <a:latin typeface="Consolas"/>
              </a:rPr>
              <a:t>     </a:t>
            </a:r>
            <a:r>
              <a:rPr lang="en-US" sz="1200">
                <a:solidFill>
                  <a:srgbClr val="0070C0"/>
                </a:solidFill>
                <a:latin typeface="Consolas"/>
              </a:rPr>
              <a:t>'z'</a:t>
            </a:r>
            <a:r>
              <a:rPr lang="en-US" sz="1200">
                <a:latin typeface="Consolas"/>
              </a:rPr>
              <a:t>: (add, </a:t>
            </a:r>
            <a:r>
              <a:rPr lang="en-US" sz="1200">
                <a:solidFill>
                  <a:srgbClr val="0070C0"/>
                </a:solidFill>
                <a:latin typeface="Consolas"/>
              </a:rPr>
              <a:t>'y'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B050"/>
                </a:solidFill>
                <a:latin typeface="Consolas"/>
              </a:rPr>
              <a:t>10</a:t>
            </a:r>
            <a:r>
              <a:rPr lang="en-US" sz="1200">
                <a:latin typeface="Consolas"/>
              </a:rPr>
              <a:t>)}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BC36A-CA43-6E7F-B128-C3E0138EF57D}"/>
              </a:ext>
            </a:extLst>
          </p:cNvPr>
          <p:cNvCxnSpPr/>
          <p:nvPr/>
        </p:nvCxnSpPr>
        <p:spPr>
          <a:xfrm flipV="1">
            <a:off x="3255849" y="2831370"/>
            <a:ext cx="958011" cy="1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B4189B-B7F7-5344-7136-F1B45B654117}"/>
              </a:ext>
            </a:extLst>
          </p:cNvPr>
          <p:cNvCxnSpPr>
            <a:cxnSpLocks/>
          </p:cNvCxnSpPr>
          <p:nvPr/>
        </p:nvCxnSpPr>
        <p:spPr>
          <a:xfrm flipV="1">
            <a:off x="5915283" y="2831370"/>
            <a:ext cx="958011" cy="1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219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 dirty="0">
                <a:solidFill>
                  <a:srgbClr val="EE2027"/>
                </a:solidFill>
                <a:latin typeface="Arial"/>
              </a:rPr>
              <a:t>Primjeri</a:t>
            </a:r>
            <a:endParaRPr lang="hr-HR" sz="2600" b="0" strike="noStrike" spc="-1" dirty="0">
              <a:latin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Dask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Array</a:t>
            </a:r>
            <a:endParaRPr lang="hr-HR" sz="1400" b="1" u="sng" spc="-1" err="1">
              <a:solidFill>
                <a:srgbClr val="EE2027"/>
              </a:solidFill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32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204486F3-B022-3444-35FC-601BA87687B0}"/>
              </a:ext>
            </a:extLst>
          </p:cNvPr>
          <p:cNvSpPr/>
          <p:nvPr/>
        </p:nvSpPr>
        <p:spPr>
          <a:xfrm>
            <a:off x="2790811" y="4294434"/>
            <a:ext cx="4015330" cy="371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Slika 12 </a:t>
            </a:r>
            <a:r>
              <a:rPr lang="hr-HR" sz="800" spc="-1" dirty="0">
                <a:latin typeface="Arial"/>
                <a:cs typeface="Arial"/>
              </a:rPr>
              <a:t> </a:t>
            </a:r>
            <a:r>
              <a:rPr lang="hr-HR" sz="800" spc="-1" dirty="0" err="1">
                <a:latin typeface="Arial"/>
                <a:cs typeface="Arial"/>
              </a:rPr>
              <a:t>Dask</a:t>
            </a:r>
            <a:r>
              <a:rPr lang="hr-HR" sz="800" spc="-1" dirty="0">
                <a:latin typeface="Arial"/>
                <a:cs typeface="Arial"/>
              </a:rPr>
              <a:t> </a:t>
            </a:r>
            <a:r>
              <a:rPr lang="hr-HR" sz="800" spc="-1" dirty="0" err="1">
                <a:latin typeface="Arial"/>
                <a:cs typeface="Arial"/>
              </a:rPr>
              <a:t>Array</a:t>
            </a:r>
            <a:r>
              <a:rPr lang="hr-HR" sz="800" spc="-1" dirty="0">
                <a:latin typeface="Arial"/>
                <a:cs typeface="Arial"/>
              </a:rPr>
              <a:t> i operacija zbrajanja u obliku grafa (</a:t>
            </a:r>
            <a:r>
              <a:rPr lang="hr-HR" sz="800" i="1" spc="-1" dirty="0" err="1">
                <a:latin typeface="Arial"/>
                <a:cs typeface="Arial"/>
              </a:rPr>
              <a:t>Example</a:t>
            </a:r>
            <a:r>
              <a:rPr lang="hr-HR" sz="800" i="1" spc="-1" dirty="0">
                <a:latin typeface="Arial"/>
                <a:cs typeface="Arial"/>
              </a:rPr>
              <a:t>: </a:t>
            </a:r>
            <a:r>
              <a:rPr lang="hr-HR" sz="800" i="1" spc="-1" dirty="0" err="1">
                <a:latin typeface="Arial"/>
                <a:cs typeface="Arial"/>
              </a:rPr>
              <a:t>arange</a:t>
            </a:r>
            <a:r>
              <a:rPr lang="hr-HR" sz="800" spc="-1" dirty="0">
                <a:latin typeface="Arial"/>
                <a:cs typeface="Arial"/>
              </a:rPr>
              <a:t> u </a:t>
            </a:r>
            <a:r>
              <a:rPr lang="hr-HR" sz="800" spc="-1" dirty="0">
                <a:latin typeface="Arial"/>
                <a:cs typeface="Arial"/>
                <a:hlinkClick r:id="rId2"/>
              </a:rPr>
              <a:t>izvoru</a:t>
            </a:r>
            <a:r>
              <a:rPr lang="hr-HR" sz="800" spc="-1" dirty="0">
                <a:latin typeface="Arial"/>
                <a:cs typeface="Arial"/>
              </a:rPr>
              <a:t>)</a:t>
            </a:r>
            <a:endParaRPr lang="hr-HR" sz="800" strike="noStrike" spc="-1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ADF01-428E-1442-B1B0-4F4B7CB6F377}"/>
              </a:ext>
            </a:extLst>
          </p:cNvPr>
          <p:cNvSpPr txBox="1"/>
          <p:nvPr/>
        </p:nvSpPr>
        <p:spPr>
          <a:xfrm>
            <a:off x="1072595" y="1372477"/>
            <a:ext cx="2891874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>
                <a:latin typeface="Consolas"/>
              </a:rPr>
              <a:t>&gt;&gt;&gt; </a:t>
            </a:r>
            <a:r>
              <a:rPr lang="en-US" sz="800" b="1">
                <a:solidFill>
                  <a:srgbClr val="00B050"/>
                </a:solidFill>
                <a:latin typeface="Consolas"/>
              </a:rPr>
              <a:t>import </a:t>
            </a:r>
            <a:r>
              <a:rPr lang="en-US" sz="800" err="1">
                <a:solidFill>
                  <a:srgbClr val="0070C0"/>
                </a:solidFill>
                <a:latin typeface="Consolas"/>
              </a:rPr>
              <a:t>dask.array</a:t>
            </a:r>
            <a:r>
              <a:rPr lang="en-US" sz="80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800">
                <a:solidFill>
                  <a:srgbClr val="00B050"/>
                </a:solidFill>
                <a:latin typeface="Consolas"/>
              </a:rPr>
              <a:t>as</a:t>
            </a:r>
            <a:r>
              <a:rPr lang="en-US" sz="800">
                <a:solidFill>
                  <a:srgbClr val="0070C0"/>
                </a:solidFill>
                <a:latin typeface="Consolas"/>
              </a:rPr>
              <a:t> da </a:t>
            </a:r>
          </a:p>
          <a:p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</a:rPr>
              <a:t>&gt;&gt;&gt; x = </a:t>
            </a:r>
            <a:r>
              <a:rPr lang="en-US" sz="800" err="1">
                <a:latin typeface="Consolas"/>
              </a:rPr>
              <a:t>da.arange</a:t>
            </a:r>
            <a:r>
              <a:rPr lang="en-US" sz="800">
                <a:latin typeface="Consolas"/>
              </a:rPr>
              <a:t>(</a:t>
            </a:r>
            <a:r>
              <a:rPr lang="en-US" sz="800">
                <a:solidFill>
                  <a:srgbClr val="00B0F0"/>
                </a:solidFill>
                <a:latin typeface="Consolas"/>
              </a:rPr>
              <a:t>15</a:t>
            </a:r>
            <a:r>
              <a:rPr lang="en-US" sz="800">
                <a:latin typeface="Consolas"/>
              </a:rPr>
              <a:t>, chunks=(</a:t>
            </a:r>
            <a:r>
              <a:rPr lang="en-US" sz="800">
                <a:solidFill>
                  <a:srgbClr val="00B0F0"/>
                </a:solidFill>
                <a:latin typeface="Consolas"/>
              </a:rPr>
              <a:t>5</a:t>
            </a:r>
            <a:r>
              <a:rPr lang="en-US" sz="800">
                <a:latin typeface="Consolas"/>
              </a:rPr>
              <a:t>))</a:t>
            </a:r>
          </a:p>
          <a:p>
            <a:r>
              <a:rPr lang="en-US" sz="800">
                <a:latin typeface="Consolas"/>
              </a:rPr>
              <a:t>&gt;&gt;&gt; </a:t>
            </a:r>
            <a:r>
              <a:rPr lang="en-US" sz="800" err="1">
                <a:latin typeface="Consolas"/>
              </a:rPr>
              <a:t>x.dask</a:t>
            </a:r>
            <a:endParaRPr lang="en-US" sz="800">
              <a:latin typeface="Consolas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{('x', 0): (</a:t>
            </a:r>
            <a:r>
              <a:rPr lang="en-US" sz="800" err="1">
                <a:latin typeface="Consolas"/>
                <a:ea typeface="+mn-lt"/>
                <a:cs typeface="+mn-lt"/>
              </a:rPr>
              <a:t>np.arange</a:t>
            </a:r>
            <a:r>
              <a:rPr lang="en-US" sz="800">
                <a:latin typeface="Consolas"/>
                <a:ea typeface="+mn-lt"/>
                <a:cs typeface="+mn-lt"/>
              </a:rPr>
              <a:t>, 0, 5),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('x', 1): (</a:t>
            </a:r>
            <a:r>
              <a:rPr lang="en-US" sz="800" err="1">
                <a:latin typeface="Consolas"/>
                <a:ea typeface="+mn-lt"/>
                <a:cs typeface="+mn-lt"/>
              </a:rPr>
              <a:t>np.arange</a:t>
            </a:r>
            <a:r>
              <a:rPr lang="en-US" sz="800">
                <a:latin typeface="Consolas"/>
                <a:ea typeface="+mn-lt"/>
                <a:cs typeface="+mn-lt"/>
              </a:rPr>
              <a:t>, 5, 10),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('x', 2): (</a:t>
            </a:r>
            <a:r>
              <a:rPr lang="en-US" sz="800" err="1">
                <a:latin typeface="Consolas"/>
                <a:ea typeface="+mn-lt"/>
                <a:cs typeface="+mn-lt"/>
              </a:rPr>
              <a:t>np.arange</a:t>
            </a:r>
            <a:r>
              <a:rPr lang="en-US" sz="800">
                <a:latin typeface="Consolas"/>
                <a:ea typeface="+mn-lt"/>
                <a:cs typeface="+mn-lt"/>
              </a:rPr>
              <a:t>, 10, 15)}</a:t>
            </a:r>
          </a:p>
          <a:p>
            <a:endParaRPr lang="en-US" sz="800">
              <a:latin typeface="Consolas"/>
              <a:cs typeface="Arial"/>
            </a:endParaRPr>
          </a:p>
          <a:p>
            <a:r>
              <a:rPr lang="en-US" sz="800">
                <a:latin typeface="Consolas"/>
                <a:cs typeface="Arial"/>
              </a:rPr>
              <a:t>&gt;&gt;&gt; z = (x + </a:t>
            </a:r>
            <a:r>
              <a:rPr lang="en-US" sz="800">
                <a:solidFill>
                  <a:srgbClr val="00B0F0"/>
                </a:solidFill>
                <a:latin typeface="Consolas"/>
                <a:cs typeface="Arial"/>
              </a:rPr>
              <a:t>100</a:t>
            </a:r>
            <a:r>
              <a:rPr lang="en-US" sz="800">
                <a:latin typeface="Consolas"/>
                <a:cs typeface="Arial"/>
              </a:rPr>
              <a:t>).sum()</a:t>
            </a:r>
          </a:p>
          <a:p>
            <a:r>
              <a:rPr lang="en-US" sz="800">
                <a:latin typeface="Consolas"/>
                <a:cs typeface="Arial"/>
              </a:rPr>
              <a:t>&gt;&gt;&gt; </a:t>
            </a:r>
            <a:r>
              <a:rPr lang="en-US" sz="800" err="1">
                <a:latin typeface="Consolas"/>
                <a:cs typeface="Arial"/>
              </a:rPr>
              <a:t>z.dask</a:t>
            </a:r>
            <a:endParaRPr lang="en-US" sz="800">
              <a:latin typeface="Consolas"/>
              <a:cs typeface="Arial"/>
            </a:endParaRPr>
          </a:p>
          <a:p>
            <a:r>
              <a:rPr lang="en-US" sz="800">
                <a:latin typeface="Consolas"/>
                <a:ea typeface="+mn-lt"/>
                <a:cs typeface="+mn-lt"/>
              </a:rPr>
              <a:t>{('x', 0): (</a:t>
            </a:r>
            <a:r>
              <a:rPr lang="en-US" sz="800" err="1">
                <a:latin typeface="Consolas"/>
                <a:ea typeface="+mn-lt"/>
                <a:cs typeface="+mn-lt"/>
              </a:rPr>
              <a:t>np.arange</a:t>
            </a:r>
            <a:r>
              <a:rPr lang="en-US" sz="800">
                <a:latin typeface="Consolas"/>
                <a:ea typeface="+mn-lt"/>
                <a:cs typeface="+mn-lt"/>
              </a:rPr>
              <a:t>, 0, 5),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('x', 1): (</a:t>
            </a:r>
            <a:r>
              <a:rPr lang="en-US" sz="800" err="1">
                <a:latin typeface="Consolas"/>
                <a:ea typeface="+mn-lt"/>
                <a:cs typeface="+mn-lt"/>
              </a:rPr>
              <a:t>np.arange</a:t>
            </a:r>
            <a:r>
              <a:rPr lang="en-US" sz="800">
                <a:latin typeface="Consolas"/>
                <a:ea typeface="+mn-lt"/>
                <a:cs typeface="+mn-lt"/>
              </a:rPr>
              <a:t>, 5, 10),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('x', 2): (</a:t>
            </a:r>
            <a:r>
              <a:rPr lang="en-US" sz="800" err="1">
                <a:latin typeface="Consolas"/>
                <a:ea typeface="+mn-lt"/>
                <a:cs typeface="+mn-lt"/>
              </a:rPr>
              <a:t>np.arange</a:t>
            </a:r>
            <a:r>
              <a:rPr lang="en-US" sz="800">
                <a:latin typeface="Consolas"/>
                <a:ea typeface="+mn-lt"/>
                <a:cs typeface="+mn-lt"/>
              </a:rPr>
              <a:t>, 10, 15),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('y', 0): (add, ('x', 0), 100),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('y', 1): (add, ('x', 1), 100),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('y', 2): (add, ('x', 2), 100),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('z', 0): (</a:t>
            </a:r>
            <a:r>
              <a:rPr lang="en-US" sz="800" err="1">
                <a:latin typeface="Consolas"/>
                <a:ea typeface="+mn-lt"/>
                <a:cs typeface="+mn-lt"/>
              </a:rPr>
              <a:t>np.sum</a:t>
            </a:r>
            <a:r>
              <a:rPr lang="en-US" sz="800">
                <a:latin typeface="Consolas"/>
                <a:ea typeface="+mn-lt"/>
                <a:cs typeface="+mn-lt"/>
              </a:rPr>
              <a:t>, ('y', 0)),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('z', 1): (</a:t>
            </a:r>
            <a:r>
              <a:rPr lang="en-US" sz="800" err="1">
                <a:latin typeface="Consolas"/>
                <a:ea typeface="+mn-lt"/>
                <a:cs typeface="+mn-lt"/>
              </a:rPr>
              <a:t>np.sum</a:t>
            </a:r>
            <a:r>
              <a:rPr lang="en-US" sz="800">
                <a:latin typeface="Consolas"/>
                <a:ea typeface="+mn-lt"/>
                <a:cs typeface="+mn-lt"/>
              </a:rPr>
              <a:t>, ('y', 1)),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('z', 2): (</a:t>
            </a:r>
            <a:r>
              <a:rPr lang="en-US" sz="800" err="1">
                <a:latin typeface="Consolas"/>
                <a:ea typeface="+mn-lt"/>
                <a:cs typeface="+mn-lt"/>
              </a:rPr>
              <a:t>np.sum</a:t>
            </a:r>
            <a:r>
              <a:rPr lang="en-US" sz="800">
                <a:latin typeface="Consolas"/>
                <a:ea typeface="+mn-lt"/>
                <a:cs typeface="+mn-lt"/>
              </a:rPr>
              <a:t>, ('y', 2)),</a:t>
            </a:r>
          </a:p>
          <a:p>
            <a:r>
              <a:rPr lang="en-US" sz="800">
                <a:latin typeface="Consolas"/>
                <a:ea typeface="+mn-lt"/>
                <a:cs typeface="+mn-lt"/>
              </a:rPr>
              <a:t> ('z',): (sum, [('z', 0), ('z', 1), ('z', 2)])}</a:t>
            </a:r>
          </a:p>
          <a:p>
            <a:endParaRPr lang="en-US" sz="800">
              <a:latin typeface="Consolas"/>
              <a:cs typeface="Arial"/>
            </a:endParaRPr>
          </a:p>
          <a:p>
            <a:r>
              <a:rPr lang="en-US" sz="800">
                <a:latin typeface="Consolas"/>
                <a:cs typeface="Arial"/>
              </a:rPr>
              <a:t>&gt;&gt;&gt; </a:t>
            </a:r>
            <a:r>
              <a:rPr lang="en-US" sz="800" err="1">
                <a:latin typeface="Consolas"/>
                <a:cs typeface="Arial"/>
              </a:rPr>
              <a:t>z.compute</a:t>
            </a:r>
            <a:r>
              <a:rPr lang="en-US" sz="800">
                <a:latin typeface="Consolas"/>
                <a:cs typeface="Arial"/>
              </a:rPr>
              <a:t>()</a:t>
            </a:r>
          </a:p>
          <a:p>
            <a:r>
              <a:rPr lang="en-US" sz="800">
                <a:solidFill>
                  <a:srgbClr val="00B0F0"/>
                </a:solidFill>
                <a:latin typeface="Consolas"/>
                <a:cs typeface="Arial"/>
              </a:rPr>
              <a:t>1605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BC36A-CA43-6E7F-B128-C3E0138EF57D}"/>
              </a:ext>
            </a:extLst>
          </p:cNvPr>
          <p:cNvCxnSpPr/>
          <p:nvPr/>
        </p:nvCxnSpPr>
        <p:spPr>
          <a:xfrm flipV="1">
            <a:off x="4090241" y="2837598"/>
            <a:ext cx="958011" cy="1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454A67AA-263F-6330-7E8F-7C81C9C5A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7448" y="1061113"/>
            <a:ext cx="2537600" cy="31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16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 dirty="0">
                <a:solidFill>
                  <a:srgbClr val="EE2027"/>
                </a:solidFill>
                <a:latin typeface="Arial"/>
              </a:rPr>
              <a:t>Primjeri</a:t>
            </a:r>
            <a:endParaRPr lang="hr-HR" sz="2600" b="0" strike="noStrike" spc="-1" dirty="0">
              <a:latin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Dask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OOM podaci</a:t>
            </a:r>
            <a:endParaRPr lang="hr-HR" sz="1400" b="1" u="sng" spc="-1" err="1">
              <a:solidFill>
                <a:srgbClr val="EE2027"/>
              </a:solidFill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 dirty="0">
                <a:solidFill>
                  <a:srgbClr val="888888"/>
                </a:solidFill>
                <a:latin typeface="Calibri"/>
                <a:ea typeface="Calibri"/>
              </a:rPr>
              <a:t>33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204486F3-B022-3444-35FC-601BA87687B0}"/>
              </a:ext>
            </a:extLst>
          </p:cNvPr>
          <p:cNvSpPr/>
          <p:nvPr/>
        </p:nvSpPr>
        <p:spPr>
          <a:xfrm>
            <a:off x="2666274" y="4095142"/>
            <a:ext cx="4264542" cy="371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 err="1">
                <a:solidFill>
                  <a:srgbClr val="FF0000"/>
                </a:solidFill>
                <a:latin typeface="Arial"/>
                <a:ea typeface="Arial"/>
                <a:cs typeface="Arial"/>
              </a:rPr>
              <a:t>Slka</a:t>
            </a: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 13 </a:t>
            </a:r>
            <a:r>
              <a:rPr lang="hr-HR" sz="800" spc="-1" dirty="0">
                <a:latin typeface="Arial"/>
                <a:ea typeface="Arial"/>
                <a:cs typeface="Arial"/>
              </a:rPr>
              <a:t>Distribucija podataka na klasteru</a:t>
            </a:r>
            <a:r>
              <a:rPr lang="hr-HR" sz="800" spc="-1" dirty="0">
                <a:latin typeface="Arial"/>
                <a:cs typeface="Arial"/>
              </a:rPr>
              <a:t> </a:t>
            </a:r>
            <a:r>
              <a:rPr lang="hr-HR" sz="800" spc="-1" dirty="0" err="1">
                <a:latin typeface="Arial"/>
                <a:cs typeface="Arial"/>
              </a:rPr>
              <a:t>Dask</a:t>
            </a:r>
            <a:r>
              <a:rPr lang="hr-HR" sz="800" spc="-1" dirty="0">
                <a:latin typeface="Arial"/>
                <a:cs typeface="Arial"/>
              </a:rPr>
              <a:t> u slučaju </a:t>
            </a:r>
            <a:r>
              <a:rPr lang="hr-HR" sz="800" spc="-1" dirty="0" err="1">
                <a:latin typeface="Arial"/>
                <a:cs typeface="Arial"/>
              </a:rPr>
              <a:t>Dask</a:t>
            </a:r>
            <a:r>
              <a:rPr lang="hr-HR" sz="800" spc="-1" dirty="0">
                <a:latin typeface="Arial"/>
                <a:cs typeface="Arial"/>
              </a:rPr>
              <a:t> </a:t>
            </a:r>
            <a:r>
              <a:rPr lang="hr-HR" sz="800" spc="-1" dirty="0" err="1">
                <a:latin typeface="Arial"/>
                <a:cs typeface="Arial"/>
              </a:rPr>
              <a:t>Arraya</a:t>
            </a:r>
            <a:r>
              <a:rPr lang="hr-HR" sz="800" spc="-1" dirty="0">
                <a:latin typeface="Arial"/>
                <a:cs typeface="Arial"/>
              </a:rPr>
              <a:t> (</a:t>
            </a:r>
            <a:r>
              <a:rPr lang="hr-HR" sz="800" spc="-1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izvor</a:t>
            </a:r>
            <a:r>
              <a:rPr lang="hr-HR" sz="800" spc="-1" dirty="0">
                <a:latin typeface="Arial"/>
                <a:cs typeface="Arial"/>
              </a:rPr>
              <a:t>)</a:t>
            </a:r>
            <a:endParaRPr lang="hr-HR" sz="800" strike="noStrike" spc="-1" dirty="0"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13CDE0-5CAB-90EF-8F8D-CF3DF8F73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6879" y="1540449"/>
            <a:ext cx="5166784" cy="24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42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 fontScale="88000" lnSpcReduction="10000"/>
          </a:bodyPr>
          <a:lstStyle/>
          <a:p>
            <a:pPr>
              <a:lnSpc>
                <a:spcPct val="90000"/>
              </a:lnSpc>
            </a:pP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Primjeri</a:t>
            </a:r>
            <a:br>
              <a:rPr dirty="0"/>
            </a:b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    </a:t>
            </a:r>
            <a:r>
              <a:rPr lang="hr-HR" sz="2600" b="1" spc="-1" dirty="0">
                <a:solidFill>
                  <a:srgbClr val="EE2027"/>
                </a:solidFill>
                <a:latin typeface="Arial"/>
                <a:ea typeface="Arial"/>
              </a:rPr>
              <a:t> 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~/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fer-20231006/sklearn-threads.*</a:t>
            </a:r>
            <a:endParaRPr lang="hr-HR" sz="2000" b="0" strike="noStrike" spc="-1" dirty="0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1638910" y="2076093"/>
            <a:ext cx="3831840" cy="1307445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1000" spc="-1">
                <a:latin typeface="Consolas"/>
                <a:ea typeface="+mn-lt"/>
                <a:cs typeface="+mn-lt"/>
              </a:rPr>
              <a:t>#PBS -q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cpu</a:t>
            </a:r>
            <a:endParaRPr lang="en-US" err="1">
              <a:latin typeface="Consolas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#PBS -l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select</a:t>
            </a:r>
            <a:r>
              <a:rPr lang="hr-HR" sz="1000" spc="-1">
                <a:latin typeface="Consolas"/>
                <a:ea typeface="+mn-lt"/>
                <a:cs typeface="+mn-lt"/>
              </a:rPr>
              <a:t>=1:ncpus=16</a:t>
            </a:r>
            <a:endParaRPr lang="hr-HR" sz="1000" spc="-1">
              <a:latin typeface="Consolas"/>
              <a:cs typeface="Arial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module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load</a:t>
            </a:r>
            <a:r>
              <a:rPr lang="hr-HR" sz="1000" spc="-1">
                <a:latin typeface="Consolas"/>
                <a:ea typeface="+mn-lt"/>
                <a:cs typeface="+mn-lt"/>
              </a:rPr>
              <a:t>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scientific</a:t>
            </a:r>
            <a:r>
              <a:rPr lang="hr-HR" sz="1000" spc="-1">
                <a:latin typeface="Consolas"/>
                <a:ea typeface="+mn-lt"/>
                <a:cs typeface="+mn-lt"/>
              </a:rPr>
              <a:t>/</a:t>
            </a:r>
            <a:r>
              <a:rPr lang="hr-HR" sz="1000" spc="-1" err="1">
                <a:latin typeface="Consolas"/>
                <a:ea typeface="+mn-lt"/>
                <a:cs typeface="+mn-lt"/>
              </a:rPr>
              <a:t>dask</a:t>
            </a:r>
            <a:endParaRPr lang="hr-HR" err="1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cd ${PBS_O_WORKDIR:-""}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$IMAGE_PATH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python</a:t>
            </a:r>
            <a:r>
              <a:rPr lang="hr-HR" sz="1000" spc="-1">
                <a:latin typeface="Consolas"/>
                <a:ea typeface="+mn-lt"/>
                <a:cs typeface="+mn-lt"/>
              </a:rPr>
              <a:t> sklearn-threads.py</a:t>
            </a:r>
            <a:endParaRPr lang="hr-HR">
              <a:latin typeface="Consolas"/>
            </a:endParaRPr>
          </a:p>
        </p:txBody>
      </p:sp>
      <p:sp>
        <p:nvSpPr>
          <p:cNvPr id="761" name="CustomShape 5"/>
          <p:cNvSpPr/>
          <p:nvPr/>
        </p:nvSpPr>
        <p:spPr>
          <a:xfrm>
            <a:off x="5557917" y="2076093"/>
            <a:ext cx="3426076" cy="13074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reda</a:t>
            </a: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resursa</a:t>
            </a:r>
          </a:p>
          <a:p>
            <a:pPr marL="228600" indent="-228600">
              <a:buAutoNum type="arabicParenR"/>
            </a:pPr>
            <a:endParaRPr lang="hr-HR" sz="10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Dopremanje</a:t>
            </a:r>
            <a:r>
              <a:rPr lang="hr-HR" sz="1000" spc="-1">
                <a:latin typeface="Consolas"/>
                <a:ea typeface="Consolas"/>
              </a:rPr>
              <a:t> Daska</a:t>
            </a:r>
            <a:endParaRPr lang="hr-HR" sz="1000" spc="-1" err="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Pomicanje u radni direktorij</a:t>
            </a: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Pokretanje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python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skripte </a:t>
            </a: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putem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wrappera</a:t>
            </a:r>
            <a:endParaRPr lang="hr-HR" sz="1000" b="0" strike="noStrike" spc="-1" err="1">
              <a:latin typeface="Consolas"/>
            </a:endParaRPr>
          </a:p>
        </p:txBody>
      </p:sp>
      <p:sp>
        <p:nvSpPr>
          <p:cNvPr id="762" name="CustomShape 6"/>
          <p:cNvSpPr/>
          <p:nvPr/>
        </p:nvSpPr>
        <p:spPr>
          <a:xfrm>
            <a:off x="876240" y="936287"/>
            <a:ext cx="49870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Scikit-learn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putem multi-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threadinga</a:t>
            </a:r>
            <a:endParaRPr lang="en-US" err="1"/>
          </a:p>
        </p:txBody>
      </p:sp>
      <p:sp>
        <p:nvSpPr>
          <p:cNvPr id="763" name="CustomShape 7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AE53352-4DDA-42A7-960C-0C6BE5C75752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34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70AFDBF1-924B-F5A2-D5AC-871FA3105F45}"/>
              </a:ext>
            </a:extLst>
          </p:cNvPr>
          <p:cNvSpPr/>
          <p:nvPr/>
        </p:nvSpPr>
        <p:spPr>
          <a:xfrm>
            <a:off x="1602183" y="3384545"/>
            <a:ext cx="3940564" cy="265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</a:rPr>
              <a:t>Kod 13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Primjer skripte PBS </a:t>
            </a:r>
            <a:r>
              <a:rPr lang="hr-HR" sz="800" b="1" spc="-1" dirty="0">
                <a:solidFill>
                  <a:srgbClr val="000000"/>
                </a:solidFill>
                <a:latin typeface="Consolas"/>
              </a:rPr>
              <a:t>sklearn-threads.sh</a:t>
            </a:r>
            <a:endParaRPr lang="hr-HR" sz="800" b="1" strike="noStrike" spc="-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11449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 fontScale="88000" lnSpcReduction="10000"/>
          </a:bodyPr>
          <a:lstStyle/>
          <a:p>
            <a:pPr>
              <a:lnSpc>
                <a:spcPct val="90000"/>
              </a:lnSpc>
            </a:pP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Primjeri</a:t>
            </a:r>
            <a:br>
              <a:rPr dirty="0"/>
            </a:b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    </a:t>
            </a:r>
            <a:r>
              <a:rPr lang="hr-HR" sz="2600" b="1" spc="-1" dirty="0">
                <a:solidFill>
                  <a:srgbClr val="EE2027"/>
                </a:solidFill>
                <a:latin typeface="Arial"/>
                <a:ea typeface="Arial"/>
              </a:rPr>
              <a:t> 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~/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fer-20231006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sklearn-dask.*</a:t>
            </a:r>
            <a:endParaRPr lang="hr-HR" sz="2000" b="0" strike="noStrike" spc="-1" dirty="0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1719870" y="2076093"/>
            <a:ext cx="3831840" cy="1307445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1000" spc="-1">
                <a:latin typeface="Consolas"/>
                <a:ea typeface="+mn-lt"/>
                <a:cs typeface="+mn-lt"/>
              </a:rPr>
              <a:t>#PBS -q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cpu</a:t>
            </a:r>
            <a:endParaRPr lang="en-US" err="1">
              <a:latin typeface="Consolas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#PBS -l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select</a:t>
            </a:r>
            <a:r>
              <a:rPr lang="hr-HR" sz="1000" spc="-1">
                <a:latin typeface="Consolas"/>
                <a:ea typeface="+mn-lt"/>
                <a:cs typeface="+mn-lt"/>
              </a:rPr>
              <a:t>=2:ncpus=16:mem=50GB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module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load</a:t>
            </a:r>
            <a:r>
              <a:rPr lang="hr-HR" sz="1000" spc="-1">
                <a:latin typeface="Consolas"/>
                <a:ea typeface="+mn-lt"/>
                <a:cs typeface="+mn-lt"/>
              </a:rPr>
              <a:t>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scientific</a:t>
            </a:r>
            <a:r>
              <a:rPr lang="hr-HR" sz="1000" spc="-1">
                <a:latin typeface="Consolas"/>
                <a:ea typeface="+mn-lt"/>
                <a:cs typeface="+mn-lt"/>
              </a:rPr>
              <a:t>/</a:t>
            </a:r>
            <a:r>
              <a:rPr lang="hr-HR" sz="1000" spc="-1" err="1">
                <a:latin typeface="Consolas"/>
                <a:ea typeface="+mn-lt"/>
                <a:cs typeface="+mn-lt"/>
              </a:rPr>
              <a:t>dask</a:t>
            </a:r>
            <a:endParaRPr lang="hr-HR" err="1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cd ${PBS_O_WORKDIR:-""}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dask-launcher.sh sklearn-dask.py</a:t>
            </a:r>
            <a:endParaRPr lang="hr-HR">
              <a:latin typeface="Consolas"/>
            </a:endParaRPr>
          </a:p>
        </p:txBody>
      </p:sp>
      <p:sp>
        <p:nvSpPr>
          <p:cNvPr id="761" name="CustomShape 5"/>
          <p:cNvSpPr/>
          <p:nvPr/>
        </p:nvSpPr>
        <p:spPr>
          <a:xfrm>
            <a:off x="5557917" y="2076093"/>
            <a:ext cx="3426076" cy="13074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reda</a:t>
            </a: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resursa</a:t>
            </a:r>
          </a:p>
          <a:p>
            <a:pPr marL="228600" indent="-228600">
              <a:buAutoNum type="arabicParenR"/>
            </a:pPr>
            <a:endParaRPr lang="hr-HR" sz="10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Dopremanje</a:t>
            </a:r>
            <a:r>
              <a:rPr lang="hr-HR" sz="1000" spc="-1">
                <a:latin typeface="Consolas"/>
                <a:ea typeface="Consolas"/>
              </a:rPr>
              <a:t> Daska</a:t>
            </a:r>
            <a:endParaRPr lang="hr-HR" sz="1000" spc="-1" err="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Pomicanje u radni direktorij</a:t>
            </a: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Pokretanje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python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skripte </a:t>
            </a: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putem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wrappera</a:t>
            </a:r>
            <a:endParaRPr lang="hr-HR" sz="1000" b="0" strike="noStrike" spc="-1" err="1">
              <a:latin typeface="Consolas"/>
            </a:endParaRPr>
          </a:p>
        </p:txBody>
      </p:sp>
      <p:sp>
        <p:nvSpPr>
          <p:cNvPr id="762" name="CustomShape 6"/>
          <p:cNvSpPr/>
          <p:nvPr/>
        </p:nvSpPr>
        <p:spPr>
          <a:xfrm>
            <a:off x="876240" y="936287"/>
            <a:ext cx="49870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Scikit-learn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+ 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Dask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na više čvorova</a:t>
            </a:r>
            <a:endParaRPr lang="en-US"/>
          </a:p>
        </p:txBody>
      </p:sp>
      <p:sp>
        <p:nvSpPr>
          <p:cNvPr id="763" name="CustomShape 7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AE53352-4DDA-42A7-960C-0C6BE5C75752}" type="slidenum">
              <a:rPr lang="hr-HR" sz="1000" b="0" strike="noStrike" spc="-1" dirty="0">
                <a:solidFill>
                  <a:srgbClr val="888888"/>
                </a:solidFill>
                <a:latin typeface="Calibri"/>
                <a:ea typeface="Calibri"/>
              </a:rPr>
              <a:t>35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70AFDBF1-924B-F5A2-D5AC-871FA3105F45}"/>
              </a:ext>
            </a:extLst>
          </p:cNvPr>
          <p:cNvSpPr/>
          <p:nvPr/>
        </p:nvSpPr>
        <p:spPr>
          <a:xfrm>
            <a:off x="1664463" y="3384545"/>
            <a:ext cx="3940564" cy="265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>
                <a:solidFill>
                  <a:srgbClr val="FF0000"/>
                </a:solidFill>
                <a:latin typeface="Arial"/>
              </a:rPr>
              <a:t>Kod 14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Primjer skripte PBS </a:t>
            </a:r>
            <a:r>
              <a:rPr lang="hr-HR" sz="800" b="1" spc="-1" dirty="0">
                <a:solidFill>
                  <a:srgbClr val="000000"/>
                </a:solidFill>
                <a:latin typeface="Consolas"/>
              </a:rPr>
              <a:t>sklearn-dask.sh</a:t>
            </a:r>
            <a:endParaRPr lang="hr-HR" sz="800" b="1" strike="noStrike" spc="-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8535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 fontScale="88000" lnSpcReduction="10000"/>
          </a:bodyPr>
          <a:lstStyle/>
          <a:p>
            <a:pPr>
              <a:lnSpc>
                <a:spcPct val="90000"/>
              </a:lnSpc>
            </a:pP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Primjeri</a:t>
            </a:r>
            <a:br>
              <a:rPr dirty="0"/>
            </a:b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    </a:t>
            </a:r>
            <a:r>
              <a:rPr lang="hr-HR" sz="2600" b="1" spc="-1" dirty="0">
                <a:solidFill>
                  <a:srgbClr val="EE2027"/>
                </a:solidFill>
                <a:latin typeface="Arial"/>
                <a:ea typeface="Arial"/>
              </a:rPr>
              <a:t> 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~/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fer-20231006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sklearn-dask-dask.*</a:t>
            </a:r>
            <a:endParaRPr lang="hr-HR" sz="2000" b="0" strike="noStrike" spc="-1" dirty="0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1433397" y="2076093"/>
            <a:ext cx="3831840" cy="1307445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1000" spc="-1">
                <a:latin typeface="Consolas"/>
                <a:ea typeface="+mn-lt"/>
                <a:cs typeface="+mn-lt"/>
              </a:rPr>
              <a:t>#PBS -q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cpu</a:t>
            </a:r>
            <a:endParaRPr lang="en-US" err="1">
              <a:latin typeface="Consolas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#PBS -l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select</a:t>
            </a:r>
            <a:r>
              <a:rPr lang="hr-HR" sz="1000" spc="-1">
                <a:latin typeface="Consolas"/>
                <a:ea typeface="+mn-lt"/>
                <a:cs typeface="+mn-lt"/>
              </a:rPr>
              <a:t>=2:ngpus=1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module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load</a:t>
            </a:r>
            <a:r>
              <a:rPr lang="hr-HR" sz="1000" spc="-1">
                <a:latin typeface="Consolas"/>
                <a:ea typeface="+mn-lt"/>
                <a:cs typeface="+mn-lt"/>
              </a:rPr>
              <a:t> </a:t>
            </a:r>
            <a:r>
              <a:rPr lang="hr-HR" sz="1000" spc="-1" err="1">
                <a:latin typeface="Consolas"/>
                <a:ea typeface="+mn-lt"/>
                <a:cs typeface="+mn-lt"/>
              </a:rPr>
              <a:t>scientific</a:t>
            </a:r>
            <a:r>
              <a:rPr lang="hr-HR" sz="1000" spc="-1">
                <a:latin typeface="Consolas"/>
                <a:ea typeface="+mn-lt"/>
                <a:cs typeface="+mn-lt"/>
              </a:rPr>
              <a:t>/</a:t>
            </a:r>
            <a:r>
              <a:rPr lang="hr-HR" sz="1000" spc="-1" err="1">
                <a:latin typeface="Consolas"/>
                <a:ea typeface="+mn-lt"/>
                <a:cs typeface="+mn-lt"/>
              </a:rPr>
              <a:t>dask</a:t>
            </a:r>
            <a:endParaRPr lang="hr-HR" err="1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cd ${PBS_O_WORKDIR:-""}</a:t>
            </a:r>
            <a:endParaRPr lang="hr-HR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>
                <a:latin typeface="Consolas"/>
                <a:ea typeface="+mn-lt"/>
                <a:cs typeface="+mn-lt"/>
              </a:rPr>
              <a:t>dask-launcher.sh sklearn-dask-dask.py</a:t>
            </a:r>
            <a:endParaRPr lang="hr-HR">
              <a:latin typeface="Consolas"/>
            </a:endParaRPr>
          </a:p>
        </p:txBody>
      </p:sp>
      <p:sp>
        <p:nvSpPr>
          <p:cNvPr id="761" name="CustomShape 5"/>
          <p:cNvSpPr/>
          <p:nvPr/>
        </p:nvSpPr>
        <p:spPr>
          <a:xfrm>
            <a:off x="5557917" y="2076093"/>
            <a:ext cx="3426076" cy="13074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reda</a:t>
            </a: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Definiranje resursa</a:t>
            </a:r>
          </a:p>
          <a:p>
            <a:pPr marL="228600" indent="-228600">
              <a:buAutoNum type="arabicParenR"/>
            </a:pPr>
            <a:endParaRPr lang="hr-HR" sz="10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latin typeface="Consolas"/>
              </a:rPr>
              <a:t>Dopremanje</a:t>
            </a:r>
            <a:r>
              <a:rPr lang="hr-HR" sz="1000" spc="-1">
                <a:latin typeface="Consolas"/>
                <a:ea typeface="Consolas"/>
              </a:rPr>
              <a:t> Daska</a:t>
            </a:r>
            <a:endParaRPr lang="hr-HR" sz="1000" spc="-1" err="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Pomicanje u radni direktorij</a:t>
            </a: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Pokretanje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python</a:t>
            </a:r>
            <a:r>
              <a:rPr lang="hr-HR" sz="1000" b="0" strike="noStrike" spc="-1">
                <a:solidFill>
                  <a:srgbClr val="000000"/>
                </a:solidFill>
                <a:latin typeface="Consolas"/>
                <a:ea typeface="Consolas"/>
              </a:rPr>
              <a:t> skripte </a:t>
            </a:r>
            <a:r>
              <a:rPr lang="hr-HR" sz="1000" spc="-1">
                <a:solidFill>
                  <a:srgbClr val="000000"/>
                </a:solidFill>
                <a:latin typeface="Consolas"/>
                <a:ea typeface="Consolas"/>
              </a:rPr>
              <a:t>putem </a:t>
            </a:r>
            <a:r>
              <a:rPr lang="hr-HR" sz="1000" spc="-1" err="1">
                <a:solidFill>
                  <a:srgbClr val="000000"/>
                </a:solidFill>
                <a:latin typeface="Consolas"/>
                <a:ea typeface="Consolas"/>
              </a:rPr>
              <a:t>wrappera</a:t>
            </a:r>
            <a:endParaRPr lang="hr-HR" sz="1000" b="0" strike="noStrike" spc="-1" err="1">
              <a:latin typeface="Consolas"/>
            </a:endParaRPr>
          </a:p>
        </p:txBody>
      </p:sp>
      <p:sp>
        <p:nvSpPr>
          <p:cNvPr id="762" name="CustomShape 6"/>
          <p:cNvSpPr/>
          <p:nvPr/>
        </p:nvSpPr>
        <p:spPr>
          <a:xfrm>
            <a:off x="876240" y="942514"/>
            <a:ext cx="49870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Dask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na više čvorova</a:t>
            </a:r>
            <a:endParaRPr lang="en-US"/>
          </a:p>
        </p:txBody>
      </p:sp>
      <p:sp>
        <p:nvSpPr>
          <p:cNvPr id="763" name="CustomShape 7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AE53352-4DDA-42A7-960C-0C6BE5C75752}" type="slidenum">
              <a:rPr lang="hr-HR" sz="1000" b="0" strike="noStrike" spc="-1" dirty="0">
                <a:solidFill>
                  <a:srgbClr val="888888"/>
                </a:solidFill>
                <a:latin typeface="Calibri"/>
                <a:ea typeface="Calibri"/>
              </a:rPr>
              <a:t>36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70AFDBF1-924B-F5A2-D5AC-871FA3105F45}"/>
              </a:ext>
            </a:extLst>
          </p:cNvPr>
          <p:cNvSpPr/>
          <p:nvPr/>
        </p:nvSpPr>
        <p:spPr>
          <a:xfrm>
            <a:off x="1377990" y="3384545"/>
            <a:ext cx="3940564" cy="265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>
                <a:solidFill>
                  <a:srgbClr val="FF0000"/>
                </a:solidFill>
                <a:latin typeface="Arial"/>
              </a:rPr>
              <a:t>Kod 15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Primjer skripte PBS </a:t>
            </a:r>
            <a:r>
              <a:rPr lang="hr-HR" sz="800" b="1" spc="-1" dirty="0">
                <a:solidFill>
                  <a:srgbClr val="000000"/>
                </a:solidFill>
                <a:latin typeface="Consolas"/>
              </a:rPr>
              <a:t>sklearn-dask-dask.sh</a:t>
            </a:r>
            <a:endParaRPr lang="hr-HR" sz="800" b="1" strike="noStrike" spc="-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82494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 dirty="0">
                <a:solidFill>
                  <a:srgbClr val="EE2027"/>
                </a:solidFill>
                <a:latin typeface="Arial"/>
              </a:rPr>
              <a:t>Primjeri</a:t>
            </a:r>
            <a:endParaRPr lang="hr-HR" sz="2600" b="0" strike="noStrike" spc="-1" dirty="0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879010" y="1509480"/>
            <a:ext cx="3916472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</a:rPr>
              <a:t>Originalno</a:t>
            </a:r>
            <a:endParaRPr lang="hr-HR" sz="1400" spc="-1" dirty="0" err="1">
              <a:solidFill>
                <a:srgbClr val="4E4C4D"/>
              </a:solidFill>
              <a:latin typeface="Arial"/>
              <a:cs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</a:rPr>
              <a:t>Distribuirano ojačano učenje </a:t>
            </a:r>
            <a:endParaRPr lang="hr-HR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Komponente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Ray Core – osnovne elementi</a:t>
            </a:r>
            <a:endParaRPr lang="hr-HR" dirty="0"/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Ray Air – distribucija ML</a:t>
            </a:r>
            <a:endParaRPr lang="hr-HR" dirty="0"/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Ray </a:t>
            </a: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Ecosystem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– prilagodba postojećim knjižnicama ML</a:t>
            </a:r>
            <a:endParaRPr lang="hr-HR" dirty="0"/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,Sans-Serif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Osnovni elementi – Ray Core</a:t>
            </a:r>
            <a:endParaRPr lang="en-US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647065" lvl="1" indent="-176530">
              <a:buFont typeface="Arial,Sans-Serif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Tasks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– funkcije</a:t>
            </a:r>
            <a:endParaRPr lang="en-US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647065" lvl="1" indent="-176530">
              <a:buFont typeface="Arial,Sans-Serif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Actors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– klase</a:t>
            </a:r>
            <a:endParaRPr lang="en-US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647065" lvl="1" indent="-176530">
              <a:buFont typeface="Arial,Sans-Serif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Objects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– varijable</a:t>
            </a:r>
            <a:endParaRPr lang="en-US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 dirty="0">
              <a:solidFill>
                <a:srgbClr val="4E4C4D"/>
              </a:solidFill>
              <a:latin typeface="Arial"/>
              <a:cs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Ray</a:t>
            </a:r>
            <a:endParaRPr lang="hr-HR" sz="1400" b="1" u="sng" spc="-1" err="1">
              <a:solidFill>
                <a:srgbClr val="EE2027"/>
              </a:solidFill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37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0774BDE-3215-100D-A16D-3092F657C09B}"/>
              </a:ext>
            </a:extLst>
          </p:cNvPr>
          <p:cNvSpPr/>
          <p:nvPr/>
        </p:nvSpPr>
        <p:spPr>
          <a:xfrm>
            <a:off x="5638306" y="3843492"/>
            <a:ext cx="3044614" cy="1986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Slika 14 </a:t>
            </a:r>
            <a:r>
              <a:rPr lang="hr-HR" sz="800" spc="-1" dirty="0">
                <a:latin typeface="Arial"/>
                <a:ea typeface="Arial"/>
                <a:cs typeface="Arial"/>
              </a:rPr>
              <a:t>Ray</a:t>
            </a:r>
            <a:r>
              <a:rPr lang="hr-HR" sz="800" spc="-1" dirty="0">
                <a:latin typeface="Arial"/>
                <a:cs typeface="Arial"/>
              </a:rPr>
              <a:t> komponente (</a:t>
            </a:r>
            <a:r>
              <a:rPr lang="hr-HR" sz="800" spc="-1" dirty="0">
                <a:latin typeface="Arial"/>
                <a:cs typeface="Arial"/>
                <a:hlinkClick r:id="rId2"/>
              </a:rPr>
              <a:t>izvor</a:t>
            </a:r>
            <a:r>
              <a:rPr lang="hr-HR" sz="800" spc="-1" dirty="0">
                <a:latin typeface="Arial"/>
                <a:cs typeface="Arial"/>
              </a:rPr>
              <a:t>)</a:t>
            </a:r>
            <a:endParaRPr lang="hr-HR" sz="800" strike="noStrike" spc="-1" dirty="0">
              <a:latin typeface="Arial"/>
              <a:cs typeface="Arial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9A763AD-6DA0-FE19-F2B5-C0F66A3A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61" y="2201367"/>
            <a:ext cx="4820251" cy="16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93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 dirty="0">
                <a:solidFill>
                  <a:srgbClr val="EE2027"/>
                </a:solidFill>
                <a:latin typeface="Arial"/>
              </a:rPr>
              <a:t>Primjeri</a:t>
            </a:r>
            <a:endParaRPr lang="hr-HR" sz="2600" b="0" strike="noStrike" spc="-1" dirty="0">
              <a:latin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dirty="0">
                <a:solidFill>
                  <a:srgbClr val="EE2027"/>
                </a:solidFill>
                <a:latin typeface="Arial"/>
              </a:rPr>
              <a:t>Ray klasteri</a:t>
            </a:r>
            <a:endParaRPr lang="hr-HR" sz="1400" b="1" u="sng" spc="-1" dirty="0" err="1">
              <a:solidFill>
                <a:srgbClr val="EE2027"/>
              </a:solidFill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38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0774BDE-3215-100D-A16D-3092F657C09B}"/>
              </a:ext>
            </a:extLst>
          </p:cNvPr>
          <p:cNvSpPr/>
          <p:nvPr/>
        </p:nvSpPr>
        <p:spPr>
          <a:xfrm>
            <a:off x="5714651" y="3750563"/>
            <a:ext cx="3149318" cy="3149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Slika 15 </a:t>
            </a:r>
            <a:r>
              <a:rPr lang="hr-HR" sz="800" spc="-1" dirty="0">
                <a:latin typeface="Arial"/>
                <a:ea typeface="Arial"/>
                <a:cs typeface="Arial"/>
              </a:rPr>
              <a:t>Shema Ray klastera </a:t>
            </a:r>
            <a:r>
              <a:rPr lang="hr-HR" sz="800" spc="-1" dirty="0">
                <a:latin typeface="Arial"/>
                <a:cs typeface="Arial"/>
              </a:rPr>
              <a:t>(</a:t>
            </a:r>
            <a:r>
              <a:rPr lang="hr-HR" sz="800" i="1" spc="-1" dirty="0">
                <a:latin typeface="Arial"/>
                <a:cs typeface="Arial"/>
              </a:rPr>
              <a:t>Figure 2-3</a:t>
            </a:r>
            <a:r>
              <a:rPr lang="hr-HR" sz="800" spc="-1" dirty="0">
                <a:latin typeface="Arial"/>
                <a:cs typeface="Arial"/>
              </a:rPr>
              <a:t> u </a:t>
            </a:r>
            <a:r>
              <a:rPr lang="hr-HR" sz="800" spc="-1" dirty="0">
                <a:latin typeface="Arial"/>
                <a:cs typeface="Arial"/>
                <a:hlinkClick r:id="rId2"/>
              </a:rPr>
              <a:t>izvoru</a:t>
            </a:r>
            <a:r>
              <a:rPr lang="hr-HR" sz="800" spc="-1" dirty="0">
                <a:latin typeface="Arial"/>
                <a:cs typeface="Arial"/>
              </a:rPr>
              <a:t>)</a:t>
            </a:r>
            <a:endParaRPr lang="hr-HR" sz="800" strike="noStrike" spc="-1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8A1F6-9136-39F1-4E4A-4C3F68AD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864" y="1784421"/>
            <a:ext cx="4610844" cy="1964395"/>
          </a:xfrm>
          <a:prstGeom prst="rect">
            <a:avLst/>
          </a:prstGeom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4CFCB746-295F-799C-134F-FD5E1C5635EF}"/>
              </a:ext>
            </a:extLst>
          </p:cNvPr>
          <p:cNvSpPr/>
          <p:nvPr/>
        </p:nvSpPr>
        <p:spPr>
          <a:xfrm>
            <a:off x="879010" y="1509480"/>
            <a:ext cx="3916472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/>
          </a:bodyPr>
          <a:lstStyle/>
          <a:p>
            <a:pPr marL="189865" indent="-176530">
              <a:buClr>
                <a:srgbClr val="4E4C4D"/>
              </a:buClr>
              <a:buFont typeface="Arial,Sans-Serif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Head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čvor</a:t>
            </a:r>
            <a:endParaRPr lang="en-US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647065" lvl="1" indent="-176530">
              <a:buFont typeface="Arial,Sans-Serif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Driver – glavni program</a:t>
            </a:r>
            <a:endParaRPr lang="en-US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647065" lvl="1" indent="-176530">
              <a:buFont typeface="Arial,Sans-Serif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Global </a:t>
            </a: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Control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Store – koordinacija klastera</a:t>
            </a:r>
            <a:endParaRPr lang="en-US" sz="1400" spc="-1">
              <a:solidFill>
                <a:srgbClr val="4E4C4D"/>
              </a:solidFill>
              <a:latin typeface="Arial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Worker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čvorovi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Worker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– izvršavanje zadataka i "posjedovanje"  referenci</a:t>
            </a: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Raylet</a:t>
            </a:r>
            <a:endParaRPr lang="hr-HR" sz="1400" spc="-1" dirty="0">
              <a:solidFill>
                <a:srgbClr val="4E4C4D"/>
              </a:solidFill>
              <a:latin typeface="Arial"/>
              <a:cs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koordinacija lokalnih resursa</a:t>
            </a:r>
            <a:endParaRPr lang="hr-HR" dirty="0"/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  <a:cs typeface="Arial"/>
              </a:rPr>
              <a:t>Scheduler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– raspoređivanje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  <a:cs typeface="Arial"/>
              </a:rPr>
              <a:t>Object</a:t>
            </a:r>
            <a:r>
              <a:rPr lang="hr-HR" sz="1400" spc="-1" dirty="0">
                <a:solidFill>
                  <a:srgbClr val="4E4C4D"/>
                </a:solidFill>
                <a:latin typeface="Arial"/>
                <a:cs typeface="Arial"/>
              </a:rPr>
              <a:t> Store – pohrana</a:t>
            </a:r>
            <a:endParaRPr lang="hr-HR"/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endParaRPr lang="hr-HR" sz="1400" spc="-1" dirty="0">
              <a:solidFill>
                <a:srgbClr val="4E4C4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491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 dirty="0">
                <a:solidFill>
                  <a:srgbClr val="EE2027"/>
                </a:solidFill>
                <a:latin typeface="Arial"/>
              </a:rPr>
              <a:t>Primjeri</a:t>
            </a:r>
            <a:endParaRPr lang="hr-HR" sz="2600" b="0" strike="noStrike" spc="-1" dirty="0">
              <a:latin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dirty="0">
                <a:solidFill>
                  <a:srgbClr val="EE2027"/>
                </a:solidFill>
                <a:latin typeface="Arial"/>
              </a:rPr>
              <a:t>Ray reference i izvođenje programa</a:t>
            </a:r>
            <a:endParaRPr lang="hr-HR" sz="1400" b="1" u="sng" spc="-1" dirty="0" err="1">
              <a:solidFill>
                <a:srgbClr val="EE2027"/>
              </a:solidFill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7C3564AB-2E65-412D-B8B6-818064D5BDFC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39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0774BDE-3215-100D-A16D-3092F657C09B}"/>
              </a:ext>
            </a:extLst>
          </p:cNvPr>
          <p:cNvSpPr/>
          <p:nvPr/>
        </p:nvSpPr>
        <p:spPr>
          <a:xfrm>
            <a:off x="2918429" y="4093097"/>
            <a:ext cx="3579740" cy="3149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Slika 16 </a:t>
            </a:r>
            <a:r>
              <a:rPr lang="hr-HR" sz="800" spc="-1" dirty="0">
                <a:latin typeface="Arial"/>
                <a:ea typeface="Arial"/>
                <a:cs typeface="Arial"/>
              </a:rPr>
              <a:t>Shema Ray posjedovanja i</a:t>
            </a:r>
            <a:r>
              <a:rPr lang="hr-HR" sz="800" spc="-1" dirty="0">
                <a:latin typeface="Arial"/>
                <a:cs typeface="Arial"/>
              </a:rPr>
              <a:t> izvršavanja (</a:t>
            </a:r>
            <a:r>
              <a:rPr lang="hr-HR" sz="800" i="1" spc="-1" dirty="0" err="1">
                <a:latin typeface="Arial"/>
                <a:cs typeface="Arial"/>
              </a:rPr>
              <a:t>Ownership</a:t>
            </a:r>
            <a:r>
              <a:rPr lang="hr-HR" sz="800" i="1" spc="-1" dirty="0">
                <a:latin typeface="Arial"/>
                <a:cs typeface="Arial"/>
              </a:rPr>
              <a:t>, str. 8</a:t>
            </a:r>
            <a:r>
              <a:rPr lang="hr-HR" sz="800" spc="-1" dirty="0">
                <a:latin typeface="Arial"/>
                <a:cs typeface="Arial"/>
              </a:rPr>
              <a:t> u </a:t>
            </a:r>
            <a:r>
              <a:rPr lang="hr-HR" sz="800" spc="-1" dirty="0">
                <a:latin typeface="Arial"/>
                <a:cs typeface="Arial"/>
                <a:hlinkClick r:id="rId2"/>
              </a:rPr>
              <a:t>izvoru</a:t>
            </a:r>
            <a:r>
              <a:rPr lang="hr-HR" sz="800" spc="-1" dirty="0">
                <a:latin typeface="Arial"/>
                <a:cs typeface="Arial"/>
              </a:rPr>
              <a:t>)</a:t>
            </a:r>
            <a:endParaRPr lang="hr-HR" sz="800" strike="noStrike" spc="-1" dirty="0">
              <a:latin typeface="Arial"/>
              <a:cs typeface="Arial"/>
            </a:endParaRPr>
          </a:p>
        </p:txBody>
      </p:sp>
      <p:pic>
        <p:nvPicPr>
          <p:cNvPr id="2" name="Picture 1" descr="A diagram of a task graph&#10;&#10;Description automatically generated">
            <a:extLst>
              <a:ext uri="{FF2B5EF4-FFF2-40B4-BE49-F238E27FC236}">
                <a16:creationId xmlns:a16="http://schemas.microsoft.com/office/drawing/2014/main" id="{5A78C308-13F5-EA9A-DD35-2EF576CA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964" y="1557777"/>
            <a:ext cx="4957596" cy="24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3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>
                <a:solidFill>
                  <a:srgbClr val="EE2027"/>
                </a:solidFill>
                <a:latin typeface="Arial"/>
                <a:ea typeface="Arial"/>
              </a:rPr>
              <a:t>Python</a:t>
            </a: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 i </a:t>
            </a:r>
            <a:r>
              <a:rPr lang="hr-HR" sz="2600" b="1" spc="-1" err="1">
                <a:solidFill>
                  <a:srgbClr val="EE2027"/>
                </a:solidFill>
                <a:latin typeface="Arial"/>
                <a:ea typeface="Arial"/>
              </a:rPr>
              <a:t>Lustre</a:t>
            </a:r>
            <a:endParaRPr lang="hr-HR" sz="2600" b="0" strike="noStrike" spc="-1" err="1">
              <a:latin typeface="Arial"/>
            </a:endParaRPr>
          </a:p>
        </p:txBody>
      </p:sp>
      <p:sp>
        <p:nvSpPr>
          <p:cNvPr id="733" name="CustomShape 2"/>
          <p:cNvSpPr/>
          <p:nvPr/>
        </p:nvSpPr>
        <p:spPr>
          <a:xfrm>
            <a:off x="879010" y="1509480"/>
            <a:ext cx="3309944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</a:rPr>
              <a:t>Bogat ekosistem</a:t>
            </a:r>
            <a:endParaRPr lang="hr-HR" dirty="0">
              <a:solidFill>
                <a:srgbClr val="000000"/>
              </a:solidFill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</a:rPr>
              <a:t>znanstveno računanje</a:t>
            </a:r>
            <a:endParaRPr lang="hr-HR">
              <a:solidFill>
                <a:srgbClr val="000000"/>
              </a:solidFill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</a:rPr>
              <a:t>podatkovna znanost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</a:rPr>
              <a:t>strojno učenje</a:t>
            </a:r>
          </a:p>
          <a:p>
            <a:pPr marL="470535" lvl="1">
              <a:buClr>
                <a:srgbClr val="4E4C4D"/>
              </a:buClr>
            </a:pP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</a:rPr>
              <a:t>Instalacijski upravitelji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pip</a:t>
            </a: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 err="1">
                <a:solidFill>
                  <a:srgbClr val="4E4C4D"/>
                </a:solidFill>
                <a:latin typeface="Arial"/>
              </a:rPr>
              <a:t>python</a:t>
            </a:r>
            <a:r>
              <a:rPr lang="hr-HR" sz="1400" spc="-1" dirty="0">
                <a:solidFill>
                  <a:srgbClr val="4E4C4D"/>
                </a:solidFill>
                <a:latin typeface="Arial"/>
              </a:rPr>
              <a:t> –m </a:t>
            </a:r>
            <a:r>
              <a:rPr lang="hr-HR" sz="1400" spc="-1" dirty="0" err="1">
                <a:solidFill>
                  <a:srgbClr val="4E4C4D"/>
                </a:solidFill>
                <a:latin typeface="Arial"/>
              </a:rPr>
              <a:t>venv</a:t>
            </a:r>
            <a:endParaRPr lang="hr-HR" sz="1400" spc="-1" dirty="0">
              <a:solidFill>
                <a:srgbClr val="4E4C4D"/>
              </a:solidFill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conda</a:t>
            </a: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dirty="0">
                <a:solidFill>
                  <a:srgbClr val="4E4C4D"/>
                </a:solidFill>
                <a:latin typeface="Arial"/>
              </a:rPr>
              <a:t>Osiguravaju "bezbolnu" instalaciju knjižnica i ovisnosti</a:t>
            </a: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Python, 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pip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i 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conda</a:t>
            </a:r>
            <a:endParaRPr lang="hr-HR" sz="1400" b="1" u="sng" spc="-1" err="1">
              <a:solidFill>
                <a:srgbClr val="EE2027"/>
              </a:solidFill>
            </a:endParaRPr>
          </a:p>
        </p:txBody>
      </p:sp>
      <p:sp>
        <p:nvSpPr>
          <p:cNvPr id="737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DEF8E974-21F6-4EB9-A1CA-628D3F599047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hr-HR" sz="1000" b="0" strike="noStrike" spc="-1">
              <a:latin typeface="Arial"/>
            </a:endParaRPr>
          </a:p>
        </p:txBody>
      </p:sp>
      <p:pic>
        <p:nvPicPr>
          <p:cNvPr id="3" name="Picture 2" descr="A red and black stripes&#10;&#10;Description automatically generated">
            <a:extLst>
              <a:ext uri="{FF2B5EF4-FFF2-40B4-BE49-F238E27FC236}">
                <a16:creationId xmlns:a16="http://schemas.microsoft.com/office/drawing/2014/main" id="{1237A61A-F931-B5D1-41A2-85750211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88" y="901507"/>
            <a:ext cx="3839260" cy="800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14CA78-8F70-208F-BB82-69D9949EB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072" y="1791836"/>
            <a:ext cx="2742727" cy="2420007"/>
          </a:xfrm>
          <a:prstGeom prst="rect">
            <a:avLst/>
          </a:prstGeom>
        </p:spPr>
      </p:pic>
      <p:sp>
        <p:nvSpPr>
          <p:cNvPr id="6" name="CustomShape 4">
            <a:extLst>
              <a:ext uri="{FF2B5EF4-FFF2-40B4-BE49-F238E27FC236}">
                <a16:creationId xmlns:a16="http://schemas.microsoft.com/office/drawing/2014/main" id="{3923E0D8-143B-C38B-AF47-D330F2C43612}"/>
              </a:ext>
            </a:extLst>
          </p:cNvPr>
          <p:cNvSpPr/>
          <p:nvPr/>
        </p:nvSpPr>
        <p:spPr>
          <a:xfrm>
            <a:off x="5070351" y="4287588"/>
            <a:ext cx="3928103" cy="3523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</a:rPr>
              <a:t>Slika 1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Rezultati </a:t>
            </a:r>
            <a:r>
              <a:rPr lang="hr-HR" sz="800" spc="-1" dirty="0" err="1">
                <a:solidFill>
                  <a:srgbClr val="000000"/>
                </a:solidFill>
                <a:latin typeface="Arial"/>
              </a:rPr>
              <a:t>Stack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hr-HR" sz="800" spc="-1" dirty="0" err="1">
                <a:solidFill>
                  <a:srgbClr val="000000"/>
                </a:solidFill>
                <a:latin typeface="Arial"/>
              </a:rPr>
              <a:t>Overflow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ankete iz 2023 (</a:t>
            </a:r>
            <a:r>
              <a:rPr lang="hr-HR" sz="800" spc="-1" dirty="0">
                <a:solidFill>
                  <a:srgbClr val="000000"/>
                </a:solidFill>
                <a:latin typeface="Arial"/>
                <a:hlinkClick r:id="rId4"/>
              </a:rPr>
              <a:t>izvor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) za najkorištenije programske jezike (gore) i 'ostala' programska sučelja (dolje).</a:t>
            </a:r>
            <a:endParaRPr lang="hr-HR" sz="800" b="0" strike="noStrike" spc="-1" dirty="0" err="1">
              <a:latin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8D47BF-3FE7-2F6D-9B9E-AFCCAC9727A6}"/>
              </a:ext>
            </a:extLst>
          </p:cNvPr>
          <p:cNvCxnSpPr/>
          <p:nvPr/>
        </p:nvCxnSpPr>
        <p:spPr>
          <a:xfrm>
            <a:off x="6399118" y="2240797"/>
            <a:ext cx="260494" cy="334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9AAC24-D9E7-4BB9-5F81-CAD6F2181534}"/>
              </a:ext>
            </a:extLst>
          </p:cNvPr>
          <p:cNvCxnSpPr>
            <a:cxnSpLocks/>
          </p:cNvCxnSpPr>
          <p:nvPr/>
        </p:nvCxnSpPr>
        <p:spPr>
          <a:xfrm>
            <a:off x="6415529" y="2432616"/>
            <a:ext cx="260494" cy="334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B648F4-FB82-6E18-2A9B-F6C4F6206C8C}"/>
              </a:ext>
            </a:extLst>
          </p:cNvPr>
          <p:cNvCxnSpPr>
            <a:cxnSpLocks/>
          </p:cNvCxnSpPr>
          <p:nvPr/>
        </p:nvCxnSpPr>
        <p:spPr>
          <a:xfrm>
            <a:off x="6292411" y="3298707"/>
            <a:ext cx="353563" cy="334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B4B04-3FFE-1AA9-78BF-B3CC0A08D5DD}"/>
              </a:ext>
            </a:extLst>
          </p:cNvPr>
          <p:cNvCxnSpPr>
            <a:cxnSpLocks/>
          </p:cNvCxnSpPr>
          <p:nvPr/>
        </p:nvCxnSpPr>
        <p:spPr>
          <a:xfrm>
            <a:off x="6279771" y="3513776"/>
            <a:ext cx="376830" cy="334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2D32F5-85AC-F96B-19EB-B16638535DA6}"/>
              </a:ext>
            </a:extLst>
          </p:cNvPr>
          <p:cNvCxnSpPr>
            <a:cxnSpLocks/>
          </p:cNvCxnSpPr>
          <p:nvPr/>
        </p:nvCxnSpPr>
        <p:spPr>
          <a:xfrm>
            <a:off x="6185742" y="4158984"/>
            <a:ext cx="458266" cy="334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 fontScale="88000" lnSpcReduction="10000"/>
          </a:bodyPr>
          <a:lstStyle/>
          <a:p>
            <a:pPr>
              <a:lnSpc>
                <a:spcPct val="90000"/>
              </a:lnSpc>
            </a:pP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Primjeri</a:t>
            </a:r>
            <a:br>
              <a:rPr dirty="0"/>
            </a:b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    </a:t>
            </a:r>
            <a:r>
              <a:rPr lang="hr-HR" sz="2600" b="1" spc="-1" dirty="0">
                <a:solidFill>
                  <a:srgbClr val="EE2027"/>
                </a:solidFill>
                <a:latin typeface="Arial"/>
                <a:ea typeface="Arial"/>
              </a:rPr>
              <a:t> 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~/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fer-20231006/pytorch-ray-train.*</a:t>
            </a:r>
            <a:endParaRPr lang="hr-HR" sz="2000" b="0" strike="noStrike" spc="-1" dirty="0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1433397" y="2076093"/>
            <a:ext cx="3831840" cy="1307445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1000" spc="-1" dirty="0">
                <a:latin typeface="Consolas"/>
                <a:ea typeface="+mn-lt"/>
                <a:cs typeface="+mn-lt"/>
              </a:rPr>
              <a:t>#PBS -q </a:t>
            </a:r>
            <a:r>
              <a:rPr lang="hr-HR" sz="1000" spc="-1" dirty="0" err="1">
                <a:latin typeface="Consolas"/>
                <a:ea typeface="+mn-lt"/>
                <a:cs typeface="+mn-lt"/>
              </a:rPr>
              <a:t>gpu</a:t>
            </a:r>
            <a:endParaRPr lang="en-US" dirty="0" err="1">
              <a:latin typeface="Consolas"/>
            </a:endParaRPr>
          </a:p>
          <a:p>
            <a:r>
              <a:rPr lang="hr-HR" sz="1000" spc="-1" dirty="0">
                <a:latin typeface="Consolas"/>
                <a:ea typeface="+mn-lt"/>
                <a:cs typeface="+mn-lt"/>
              </a:rPr>
              <a:t>#PBS -l </a:t>
            </a:r>
            <a:r>
              <a:rPr lang="hr-HR" sz="1000" spc="-1" dirty="0" err="1">
                <a:latin typeface="Consolas"/>
                <a:ea typeface="+mn-lt"/>
                <a:cs typeface="+mn-lt"/>
              </a:rPr>
              <a:t>select</a:t>
            </a:r>
            <a:r>
              <a:rPr lang="hr-HR" sz="1000" spc="-1" dirty="0">
                <a:latin typeface="Consolas"/>
                <a:ea typeface="+mn-lt"/>
                <a:cs typeface="+mn-lt"/>
              </a:rPr>
              <a:t>=2:ngpus=1:ncpus=4</a:t>
            </a:r>
            <a:endParaRPr lang="hr-HR" sz="1000" spc="-1" dirty="0">
              <a:latin typeface="Consolas"/>
              <a:cs typeface="Arial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 dirty="0">
                <a:latin typeface="Consolas"/>
                <a:ea typeface="+mn-lt"/>
                <a:cs typeface="+mn-lt"/>
              </a:rPr>
              <a:t>module </a:t>
            </a:r>
            <a:r>
              <a:rPr lang="hr-HR" sz="1000" spc="-1" dirty="0" err="1">
                <a:latin typeface="Consolas"/>
                <a:ea typeface="+mn-lt"/>
                <a:cs typeface="+mn-lt"/>
              </a:rPr>
              <a:t>load</a:t>
            </a:r>
            <a:r>
              <a:rPr lang="hr-HR" sz="1000" spc="-1" dirty="0">
                <a:latin typeface="Consolas"/>
                <a:ea typeface="+mn-lt"/>
                <a:cs typeface="+mn-lt"/>
              </a:rPr>
              <a:t> </a:t>
            </a:r>
            <a:r>
              <a:rPr lang="hr-HR" sz="1000" spc="-1" dirty="0" err="1">
                <a:latin typeface="Consolas"/>
                <a:ea typeface="+mn-lt"/>
                <a:cs typeface="+mn-lt"/>
              </a:rPr>
              <a:t>scientific</a:t>
            </a:r>
            <a:r>
              <a:rPr lang="hr-HR" sz="1000" spc="-1" dirty="0">
                <a:latin typeface="Consolas"/>
                <a:ea typeface="+mn-lt"/>
                <a:cs typeface="+mn-lt"/>
              </a:rPr>
              <a:t>/ray</a:t>
            </a:r>
            <a:endParaRPr lang="hr-HR" dirty="0" err="1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 dirty="0">
                <a:latin typeface="Consolas"/>
                <a:ea typeface="+mn-lt"/>
                <a:cs typeface="+mn-lt"/>
              </a:rPr>
              <a:t>cd ${PBS_O_WORKDIR:-""}</a:t>
            </a:r>
            <a:endParaRPr lang="hr-HR" dirty="0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 dirty="0">
                <a:latin typeface="Consolas"/>
                <a:ea typeface="+mn-lt"/>
                <a:cs typeface="+mn-lt"/>
              </a:rPr>
              <a:t>ray-launcher.sh pytorch-ray-train.py</a:t>
            </a:r>
            <a:endParaRPr lang="hr-HR" dirty="0">
              <a:latin typeface="Consolas"/>
            </a:endParaRPr>
          </a:p>
        </p:txBody>
      </p:sp>
      <p:sp>
        <p:nvSpPr>
          <p:cNvPr id="761" name="CustomShape 5"/>
          <p:cNvSpPr/>
          <p:nvPr/>
        </p:nvSpPr>
        <p:spPr>
          <a:xfrm>
            <a:off x="5557917" y="2076093"/>
            <a:ext cx="3426076" cy="13074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1000" spc="-1" dirty="0">
                <a:latin typeface="Consolas"/>
              </a:rPr>
              <a:t>Definiranje reda</a:t>
            </a:r>
          </a:p>
          <a:p>
            <a:pPr marL="228600" indent="-228600">
              <a:buAutoNum type="arabicParenR"/>
            </a:pPr>
            <a:r>
              <a:rPr lang="hr-HR" sz="1000" spc="-1" dirty="0">
                <a:latin typeface="Consolas"/>
              </a:rPr>
              <a:t>Definiranje resursa</a:t>
            </a:r>
          </a:p>
          <a:p>
            <a:pPr marL="228600" indent="-228600">
              <a:buAutoNum type="arabicParenR"/>
            </a:pPr>
            <a:endParaRPr lang="hr-HR" sz="10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1000" spc="-1" dirty="0">
                <a:latin typeface="Consolas"/>
              </a:rPr>
              <a:t>Dopremanje</a:t>
            </a:r>
            <a:r>
              <a:rPr lang="hr-HR" sz="1000" spc="-1" dirty="0">
                <a:latin typeface="Consolas"/>
                <a:ea typeface="Consolas"/>
              </a:rPr>
              <a:t> </a:t>
            </a:r>
            <a:r>
              <a:rPr lang="hr-HR" sz="1000" spc="-1" dirty="0" err="1">
                <a:latin typeface="Consolas"/>
                <a:ea typeface="Consolas"/>
              </a:rPr>
              <a:t>Raya</a:t>
            </a:r>
            <a:endParaRPr lang="hr-HR" sz="1000" spc="-1" dirty="0" err="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 dirty="0">
                <a:solidFill>
                  <a:srgbClr val="000000"/>
                </a:solidFill>
                <a:latin typeface="Consolas"/>
                <a:ea typeface="Consolas"/>
              </a:rPr>
              <a:t>Pomicanje u radni direktorij</a:t>
            </a: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 dirty="0">
                <a:solidFill>
                  <a:srgbClr val="000000"/>
                </a:solidFill>
                <a:latin typeface="Consolas"/>
                <a:ea typeface="Consolas"/>
              </a:rPr>
              <a:t>Pokretanje</a:t>
            </a:r>
            <a:r>
              <a:rPr lang="hr-HR" sz="1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1000" spc="-1" dirty="0" err="1">
                <a:solidFill>
                  <a:srgbClr val="000000"/>
                </a:solidFill>
                <a:latin typeface="Consolas"/>
                <a:ea typeface="Consolas"/>
              </a:rPr>
              <a:t>python</a:t>
            </a:r>
            <a:r>
              <a:rPr lang="hr-HR" sz="1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skripte </a:t>
            </a:r>
            <a:r>
              <a:rPr lang="hr-HR" sz="1000" spc="-1" dirty="0">
                <a:solidFill>
                  <a:srgbClr val="000000"/>
                </a:solidFill>
                <a:latin typeface="Consolas"/>
                <a:ea typeface="Consolas"/>
              </a:rPr>
              <a:t>putem </a:t>
            </a:r>
            <a:r>
              <a:rPr lang="hr-HR" sz="1000" spc="-1" dirty="0" err="1">
                <a:solidFill>
                  <a:srgbClr val="000000"/>
                </a:solidFill>
                <a:latin typeface="Consolas"/>
                <a:ea typeface="Consolas"/>
              </a:rPr>
              <a:t>wrappera</a:t>
            </a:r>
            <a:endParaRPr lang="hr-HR" sz="1000" b="0" strike="noStrike" spc="-1" dirty="0" err="1">
              <a:latin typeface="Consolas"/>
            </a:endParaRPr>
          </a:p>
        </p:txBody>
      </p:sp>
      <p:sp>
        <p:nvSpPr>
          <p:cNvPr id="762" name="CustomShape 6"/>
          <p:cNvSpPr/>
          <p:nvPr/>
        </p:nvSpPr>
        <p:spPr>
          <a:xfrm>
            <a:off x="876240" y="936287"/>
            <a:ext cx="49870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dirty="0" err="1">
                <a:solidFill>
                  <a:srgbClr val="EE2027"/>
                </a:solidFill>
                <a:latin typeface="Arial"/>
              </a:rPr>
              <a:t>PyTorch</a:t>
            </a:r>
            <a:r>
              <a:rPr lang="hr-HR" sz="1400" b="1" u="sng" spc="-1" dirty="0">
                <a:solidFill>
                  <a:srgbClr val="EE2027"/>
                </a:solidFill>
                <a:latin typeface="Arial"/>
              </a:rPr>
              <a:t> putem Ray </a:t>
            </a:r>
            <a:r>
              <a:rPr lang="hr-HR" sz="1400" b="1" u="sng" spc="-1" dirty="0" err="1">
                <a:solidFill>
                  <a:srgbClr val="EE2027"/>
                </a:solidFill>
                <a:latin typeface="Arial"/>
              </a:rPr>
              <a:t>Traina</a:t>
            </a:r>
            <a:endParaRPr lang="hr-HR" sz="1400" b="1" u="sng" spc="-1" dirty="0" err="1">
              <a:solidFill>
                <a:srgbClr val="EE2027"/>
              </a:solidFill>
            </a:endParaRPr>
          </a:p>
        </p:txBody>
      </p:sp>
      <p:sp>
        <p:nvSpPr>
          <p:cNvPr id="763" name="CustomShape 7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AE53352-4DDA-42A7-960C-0C6BE5C75752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40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70AFDBF1-924B-F5A2-D5AC-871FA3105F45}"/>
              </a:ext>
            </a:extLst>
          </p:cNvPr>
          <p:cNvSpPr/>
          <p:nvPr/>
        </p:nvSpPr>
        <p:spPr>
          <a:xfrm>
            <a:off x="1396670" y="3384545"/>
            <a:ext cx="3940564" cy="265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</a:rPr>
              <a:t>Kod 16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Primjer skripte PBS </a:t>
            </a:r>
            <a:r>
              <a:rPr lang="hr-HR" sz="800" b="1" spc="-1" dirty="0">
                <a:solidFill>
                  <a:srgbClr val="000000"/>
                </a:solidFill>
                <a:latin typeface="Consolas"/>
              </a:rPr>
              <a:t>pytorch-ray-train.sh</a:t>
            </a:r>
            <a:endParaRPr lang="hr-HR" sz="800" b="1" strike="noStrike" spc="-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98635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 fontScale="88000" lnSpcReduction="10000"/>
          </a:bodyPr>
          <a:lstStyle/>
          <a:p>
            <a:pPr>
              <a:lnSpc>
                <a:spcPct val="90000"/>
              </a:lnSpc>
            </a:pP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Primjeri</a:t>
            </a:r>
            <a:br>
              <a:rPr dirty="0"/>
            </a:br>
            <a:r>
              <a:rPr lang="hr-HR" sz="2600" b="1" strike="noStrike" spc="-1" dirty="0">
                <a:solidFill>
                  <a:srgbClr val="EE2027"/>
                </a:solidFill>
                <a:latin typeface="Arial"/>
                <a:ea typeface="Arial"/>
              </a:rPr>
              <a:t>    </a:t>
            </a:r>
            <a:r>
              <a:rPr lang="hr-HR" sz="2600" b="1" spc="-1" dirty="0">
                <a:solidFill>
                  <a:srgbClr val="EE2027"/>
                </a:solidFill>
                <a:latin typeface="Arial"/>
                <a:ea typeface="Arial"/>
              </a:rPr>
              <a:t> 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~/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fer-20231006</a:t>
            </a:r>
            <a:r>
              <a:rPr lang="hr-HR" sz="2000" b="1" strike="noStrike" spc="-1" dirty="0">
                <a:solidFill>
                  <a:srgbClr val="4E4C4D"/>
                </a:solidFill>
                <a:latin typeface="Consolas"/>
                <a:ea typeface="Consolas"/>
              </a:rPr>
              <a:t>/</a:t>
            </a:r>
            <a:r>
              <a:rPr lang="hr-HR" sz="2000" b="1" spc="-1" dirty="0">
                <a:solidFill>
                  <a:srgbClr val="4E4C4D"/>
                </a:solidFill>
                <a:latin typeface="Consolas"/>
                <a:ea typeface="Consolas"/>
              </a:rPr>
              <a:t>tensorflow-ray-tune.*</a:t>
            </a:r>
            <a:endParaRPr lang="hr-HR" sz="2000" b="0" strike="noStrike" spc="-1" dirty="0">
              <a:latin typeface="Arial"/>
            </a:endParaRPr>
          </a:p>
        </p:txBody>
      </p:sp>
      <p:sp>
        <p:nvSpPr>
          <p:cNvPr id="760" name="CustomShape 4"/>
          <p:cNvSpPr/>
          <p:nvPr/>
        </p:nvSpPr>
        <p:spPr>
          <a:xfrm>
            <a:off x="1433397" y="2076093"/>
            <a:ext cx="3831840" cy="1307445"/>
          </a:xfrm>
          <a:prstGeom prst="rect">
            <a:avLst/>
          </a:prstGeom>
          <a:solidFill>
            <a:srgbClr val="B4C7DC"/>
          </a:solidFill>
          <a:ln w="9525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r>
              <a:rPr lang="hr-HR" sz="1000" spc="-1" dirty="0">
                <a:latin typeface="Consolas"/>
                <a:ea typeface="+mn-lt"/>
                <a:cs typeface="+mn-lt"/>
              </a:rPr>
              <a:t>#PBS -q </a:t>
            </a:r>
            <a:r>
              <a:rPr lang="hr-HR" sz="1000" spc="-1" dirty="0" err="1">
                <a:latin typeface="Consolas"/>
                <a:ea typeface="+mn-lt"/>
                <a:cs typeface="+mn-lt"/>
              </a:rPr>
              <a:t>gpu</a:t>
            </a:r>
            <a:endParaRPr lang="en-US" dirty="0" err="1">
              <a:latin typeface="Consolas"/>
            </a:endParaRPr>
          </a:p>
          <a:p>
            <a:r>
              <a:rPr lang="hr-HR" sz="1000" spc="-1" dirty="0">
                <a:latin typeface="Consolas"/>
                <a:ea typeface="+mn-lt"/>
                <a:cs typeface="+mn-lt"/>
              </a:rPr>
              <a:t>#PBS -l </a:t>
            </a:r>
            <a:r>
              <a:rPr lang="hr-HR" sz="1000" spc="-1" dirty="0" err="1">
                <a:latin typeface="Consolas"/>
                <a:ea typeface="+mn-lt"/>
                <a:cs typeface="+mn-lt"/>
              </a:rPr>
              <a:t>select</a:t>
            </a:r>
            <a:r>
              <a:rPr lang="hr-HR" sz="1000" spc="-1" dirty="0">
                <a:latin typeface="Consolas"/>
                <a:ea typeface="+mn-lt"/>
                <a:cs typeface="+mn-lt"/>
              </a:rPr>
              <a:t>=2:ngpus=1:ncpus=4</a:t>
            </a:r>
            <a:endParaRPr lang="hr-HR" dirty="0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 dirty="0">
                <a:latin typeface="Consolas"/>
                <a:ea typeface="+mn-lt"/>
                <a:cs typeface="+mn-lt"/>
              </a:rPr>
              <a:t>module </a:t>
            </a:r>
            <a:r>
              <a:rPr lang="hr-HR" sz="1000" spc="-1" dirty="0" err="1">
                <a:latin typeface="Consolas"/>
                <a:ea typeface="+mn-lt"/>
                <a:cs typeface="+mn-lt"/>
              </a:rPr>
              <a:t>load</a:t>
            </a:r>
            <a:r>
              <a:rPr lang="hr-HR" sz="1000" spc="-1" dirty="0">
                <a:latin typeface="Consolas"/>
                <a:ea typeface="+mn-lt"/>
                <a:cs typeface="+mn-lt"/>
              </a:rPr>
              <a:t> </a:t>
            </a:r>
            <a:r>
              <a:rPr lang="hr-HR" sz="1000" spc="-1" dirty="0" err="1">
                <a:latin typeface="Consolas"/>
                <a:ea typeface="+mn-lt"/>
                <a:cs typeface="+mn-lt"/>
              </a:rPr>
              <a:t>scientific</a:t>
            </a:r>
            <a:r>
              <a:rPr lang="hr-HR" sz="1000" spc="-1" dirty="0">
                <a:latin typeface="Consolas"/>
                <a:ea typeface="+mn-lt"/>
                <a:cs typeface="+mn-lt"/>
              </a:rPr>
              <a:t>/ray</a:t>
            </a:r>
            <a:endParaRPr lang="hr-HR" dirty="0" err="1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 dirty="0">
                <a:latin typeface="Consolas"/>
                <a:ea typeface="+mn-lt"/>
                <a:cs typeface="+mn-lt"/>
              </a:rPr>
              <a:t>cd ${PBS_O_WORKDIR:-""}</a:t>
            </a:r>
            <a:endParaRPr lang="hr-HR" dirty="0">
              <a:latin typeface="Consolas"/>
            </a:endParaRPr>
          </a:p>
          <a:p>
            <a:endParaRPr lang="hr-HR" sz="1000" spc="-1">
              <a:latin typeface="Consolas"/>
              <a:ea typeface="+mn-lt"/>
              <a:cs typeface="+mn-lt"/>
            </a:endParaRPr>
          </a:p>
          <a:p>
            <a:r>
              <a:rPr lang="hr-HR" sz="1000" spc="-1" dirty="0">
                <a:latin typeface="Consolas"/>
                <a:ea typeface="+mn-lt"/>
                <a:cs typeface="+mn-lt"/>
              </a:rPr>
              <a:t>ray-launcher.sh tensorflow-ray-tune.py</a:t>
            </a:r>
            <a:endParaRPr lang="hr-HR" dirty="0">
              <a:latin typeface="Consolas"/>
            </a:endParaRPr>
          </a:p>
        </p:txBody>
      </p:sp>
      <p:sp>
        <p:nvSpPr>
          <p:cNvPr id="761" name="CustomShape 5"/>
          <p:cNvSpPr/>
          <p:nvPr/>
        </p:nvSpPr>
        <p:spPr>
          <a:xfrm>
            <a:off x="5557917" y="2076093"/>
            <a:ext cx="3426076" cy="1307445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1000" spc="-1" dirty="0">
                <a:latin typeface="Consolas"/>
              </a:rPr>
              <a:t>Definiranje reda</a:t>
            </a:r>
          </a:p>
          <a:p>
            <a:pPr marL="228600" indent="-228600">
              <a:buAutoNum type="arabicParenR"/>
            </a:pPr>
            <a:r>
              <a:rPr lang="hr-HR" sz="1000" spc="-1" dirty="0">
                <a:latin typeface="Consolas"/>
              </a:rPr>
              <a:t>Definiranje resursa</a:t>
            </a:r>
          </a:p>
          <a:p>
            <a:pPr marL="228600" indent="-228600">
              <a:buAutoNum type="arabicParenR"/>
            </a:pPr>
            <a:endParaRPr lang="hr-HR" sz="1000" spc="-1">
              <a:latin typeface="Consolas"/>
            </a:endParaRPr>
          </a:p>
          <a:p>
            <a:pPr marL="228600" indent="-228600">
              <a:buAutoNum type="arabicParenR"/>
            </a:pPr>
            <a:r>
              <a:rPr lang="hr-HR" sz="1000" spc="-1" dirty="0">
                <a:latin typeface="Consolas"/>
              </a:rPr>
              <a:t>Dopremanje</a:t>
            </a:r>
            <a:r>
              <a:rPr lang="hr-HR" sz="1000" spc="-1" dirty="0">
                <a:latin typeface="Consolas"/>
                <a:ea typeface="Consolas"/>
              </a:rPr>
              <a:t> </a:t>
            </a:r>
            <a:r>
              <a:rPr lang="hr-HR" sz="1000" spc="-1" dirty="0" err="1">
                <a:latin typeface="Consolas"/>
                <a:ea typeface="Consolas"/>
              </a:rPr>
              <a:t>Raya</a:t>
            </a:r>
            <a:endParaRPr lang="hr-HR" sz="1000" spc="-1" dirty="0" err="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 dirty="0">
                <a:solidFill>
                  <a:srgbClr val="000000"/>
                </a:solidFill>
                <a:latin typeface="Consolas"/>
                <a:ea typeface="Consolas"/>
              </a:rPr>
              <a:t>Pomicanje u radni direktorij</a:t>
            </a:r>
          </a:p>
          <a:p>
            <a:pPr marL="228600" indent="-228600">
              <a:buAutoNum type="arabicParenR"/>
            </a:pPr>
            <a:endParaRPr lang="hr-HR" sz="1000" spc="-1">
              <a:solidFill>
                <a:srgbClr val="000000"/>
              </a:solidFill>
              <a:latin typeface="Consolas"/>
              <a:ea typeface="Consolas"/>
            </a:endParaRPr>
          </a:p>
          <a:p>
            <a:pPr marL="228600" indent="-228600">
              <a:buAutoNum type="arabicParenR"/>
            </a:pPr>
            <a:r>
              <a:rPr lang="hr-HR" sz="1000" spc="-1" dirty="0">
                <a:solidFill>
                  <a:srgbClr val="000000"/>
                </a:solidFill>
                <a:latin typeface="Consolas"/>
                <a:ea typeface="Consolas"/>
              </a:rPr>
              <a:t>Pokretanje</a:t>
            </a:r>
            <a:r>
              <a:rPr lang="hr-HR" sz="1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hr-HR" sz="1000" spc="-1" dirty="0" err="1">
                <a:solidFill>
                  <a:srgbClr val="000000"/>
                </a:solidFill>
                <a:latin typeface="Consolas"/>
                <a:ea typeface="Consolas"/>
              </a:rPr>
              <a:t>python</a:t>
            </a:r>
            <a:r>
              <a:rPr lang="hr-HR" sz="10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skripte </a:t>
            </a:r>
            <a:r>
              <a:rPr lang="hr-HR" sz="1000" spc="-1" dirty="0">
                <a:solidFill>
                  <a:srgbClr val="000000"/>
                </a:solidFill>
                <a:latin typeface="Consolas"/>
                <a:ea typeface="Consolas"/>
              </a:rPr>
              <a:t>putem </a:t>
            </a:r>
            <a:r>
              <a:rPr lang="hr-HR" sz="1000" spc="-1" dirty="0" err="1">
                <a:solidFill>
                  <a:srgbClr val="000000"/>
                </a:solidFill>
                <a:latin typeface="Consolas"/>
                <a:ea typeface="Consolas"/>
              </a:rPr>
              <a:t>wrappera</a:t>
            </a:r>
            <a:endParaRPr lang="hr-HR" sz="1000" b="0" strike="noStrike" spc="-1" dirty="0" err="1">
              <a:latin typeface="Consolas"/>
            </a:endParaRPr>
          </a:p>
        </p:txBody>
      </p:sp>
      <p:sp>
        <p:nvSpPr>
          <p:cNvPr id="762" name="CustomShape 6"/>
          <p:cNvSpPr/>
          <p:nvPr/>
        </p:nvSpPr>
        <p:spPr>
          <a:xfrm>
            <a:off x="876240" y="936287"/>
            <a:ext cx="49870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dirty="0" err="1">
                <a:solidFill>
                  <a:srgbClr val="EE2027"/>
                </a:solidFill>
                <a:latin typeface="Arial"/>
              </a:rPr>
              <a:t>TensorFlow</a:t>
            </a:r>
            <a:r>
              <a:rPr lang="hr-HR" sz="1400" b="1" u="sng" spc="-1" dirty="0">
                <a:solidFill>
                  <a:srgbClr val="EE2027"/>
                </a:solidFill>
                <a:latin typeface="Arial"/>
              </a:rPr>
              <a:t> putem Ray </a:t>
            </a:r>
            <a:r>
              <a:rPr lang="hr-HR" sz="1400" b="1" u="sng" spc="-1" dirty="0" err="1">
                <a:solidFill>
                  <a:srgbClr val="EE2027"/>
                </a:solidFill>
                <a:latin typeface="Arial"/>
              </a:rPr>
              <a:t>Tunea</a:t>
            </a:r>
            <a:endParaRPr lang="hr-HR" sz="1400" b="1" u="sng" spc="-1" dirty="0" err="1">
              <a:solidFill>
                <a:srgbClr val="EE2027"/>
              </a:solidFill>
            </a:endParaRPr>
          </a:p>
        </p:txBody>
      </p:sp>
      <p:sp>
        <p:nvSpPr>
          <p:cNvPr id="763" name="CustomShape 7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BAE53352-4DDA-42A7-960C-0C6BE5C75752}" type="slidenum">
              <a:rPr lang="hr-HR" sz="1000" b="0" strike="noStrike" spc="-1" dirty="0">
                <a:solidFill>
                  <a:srgbClr val="888888"/>
                </a:solidFill>
                <a:latin typeface="Calibri"/>
                <a:ea typeface="Calibri"/>
              </a:rPr>
              <a:t>41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70AFDBF1-924B-F5A2-D5AC-871FA3105F45}"/>
              </a:ext>
            </a:extLst>
          </p:cNvPr>
          <p:cNvSpPr/>
          <p:nvPr/>
        </p:nvSpPr>
        <p:spPr>
          <a:xfrm>
            <a:off x="1377990" y="3384545"/>
            <a:ext cx="3940564" cy="2651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</a:rPr>
              <a:t>Kod 17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Primjer skripte PBS </a:t>
            </a:r>
            <a:r>
              <a:rPr lang="hr-HR" sz="800" b="1" spc="-1" dirty="0">
                <a:solidFill>
                  <a:srgbClr val="000000"/>
                </a:solidFill>
                <a:latin typeface="Consolas"/>
              </a:rPr>
              <a:t>tensorflow-ray-tune.sh</a:t>
            </a:r>
            <a:endParaRPr lang="hr-HR" sz="800" b="1" strike="noStrike" spc="-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690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CustomShape 1"/>
          <p:cNvSpPr/>
          <p:nvPr/>
        </p:nvSpPr>
        <p:spPr>
          <a:xfrm>
            <a:off x="1126440" y="248688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Hvala na pažnji!</a:t>
            </a:r>
            <a:endParaRPr lang="hr-HR" sz="2600" b="0" strike="noStrike" spc="-1">
              <a:latin typeface="Arial"/>
            </a:endParaRPr>
          </a:p>
        </p:txBody>
      </p:sp>
      <p:sp>
        <p:nvSpPr>
          <p:cNvPr id="783" name="CustomShape 2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88FDDE02-414D-4556-B90B-908A303D9A2E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42</a:t>
            </a:fld>
            <a:endParaRPr lang="hr-H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>
                <a:solidFill>
                  <a:srgbClr val="EE2027"/>
                </a:solidFill>
                <a:latin typeface="Arial"/>
                <a:ea typeface="Arial"/>
              </a:rPr>
              <a:t>Python</a:t>
            </a: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 i </a:t>
            </a:r>
            <a:r>
              <a:rPr lang="hr-HR" sz="2600" b="1" spc="-1" err="1">
                <a:solidFill>
                  <a:srgbClr val="EE2027"/>
                </a:solidFill>
                <a:latin typeface="Arial"/>
                <a:ea typeface="Arial"/>
              </a:rPr>
              <a:t>Lustre</a:t>
            </a:r>
            <a:endParaRPr lang="hr-HR" sz="2600" b="0" strike="noStrike" spc="-1" err="1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Python, 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pip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i 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conda</a:t>
            </a:r>
            <a:endParaRPr lang="hr-HR" sz="1400" b="1" u="sng" spc="-1" err="1">
              <a:solidFill>
                <a:srgbClr val="EE2027"/>
              </a:solidFill>
            </a:endParaRPr>
          </a:p>
        </p:txBody>
      </p:sp>
      <p:sp>
        <p:nvSpPr>
          <p:cNvPr id="737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DEF8E974-21F6-4EB9-A1CA-628D3F599047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EBA5A1B6-CFE2-1904-26CC-1612D6557CB7}"/>
              </a:ext>
            </a:extLst>
          </p:cNvPr>
          <p:cNvSpPr/>
          <p:nvPr/>
        </p:nvSpPr>
        <p:spPr>
          <a:xfrm>
            <a:off x="817206" y="1296242"/>
            <a:ext cx="5240581" cy="30851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0" anchor="t">
            <a:spAutoFit/>
          </a:bodyPr>
          <a:lstStyle/>
          <a:p>
            <a:r>
              <a:rPr lang="hr-HR" sz="900" spc="-1" err="1">
                <a:latin typeface="Consolas"/>
              </a:rPr>
              <a:t>korisnik@kompjuter</a:t>
            </a:r>
            <a:r>
              <a:rPr lang="hr-HR" sz="900" spc="-1">
                <a:latin typeface="Consolas"/>
              </a:rPr>
              <a:t>:~ python3 –m </a:t>
            </a:r>
            <a:r>
              <a:rPr lang="hr-HR" sz="900" spc="-1" err="1">
                <a:latin typeface="Consolas"/>
              </a:rPr>
              <a:t>venv</a:t>
            </a:r>
            <a:r>
              <a:rPr lang="hr-HR" sz="900" spc="-1">
                <a:latin typeface="Consolas"/>
              </a:rPr>
              <a:t> </a:t>
            </a:r>
            <a:r>
              <a:rPr lang="hr-HR" sz="900" spc="-1" err="1">
                <a:latin typeface="Consolas"/>
              </a:rPr>
              <a:t>venv-dir</a:t>
            </a:r>
            <a:endParaRPr lang="hr-HR" sz="900" spc="-1">
              <a:latin typeface="Consolas"/>
            </a:endParaRPr>
          </a:p>
          <a:p>
            <a:endParaRPr lang="hr-HR" sz="900" spc="-1">
              <a:latin typeface="Consolas"/>
              <a:ea typeface="+mn-lt"/>
              <a:cs typeface="+mn-lt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korisnik@kompjuter</a:t>
            </a:r>
            <a:r>
              <a:rPr lang="hr-HR" sz="900" spc="-1">
                <a:latin typeface="Consolas"/>
                <a:ea typeface="+mn-lt"/>
                <a:cs typeface="+mn-lt"/>
              </a:rPr>
              <a:t>:~ </a:t>
            </a:r>
            <a:r>
              <a:rPr lang="hr-HR" sz="900" spc="-1" err="1">
                <a:latin typeface="Consolas"/>
                <a:ea typeface="+mn-lt"/>
                <a:cs typeface="+mn-lt"/>
              </a:rPr>
              <a:t>source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/bin/</a:t>
            </a:r>
            <a:r>
              <a:rPr lang="hr-HR" sz="900" spc="-1" err="1">
                <a:latin typeface="Consolas"/>
                <a:ea typeface="+mn-lt"/>
                <a:cs typeface="+mn-lt"/>
              </a:rPr>
              <a:t>activate</a:t>
            </a:r>
            <a:endParaRPr lang="hr-HR" sz="900" spc="-1">
              <a:latin typeface="Consolas"/>
              <a:ea typeface="+mn-lt"/>
              <a:cs typeface="+mn-lt"/>
            </a:endParaRPr>
          </a:p>
          <a:p>
            <a:endParaRPr lang="hr-HR" sz="900" spc="-1">
              <a:latin typeface="Consolas"/>
              <a:cs typeface="Arial"/>
            </a:endParaRPr>
          </a:p>
          <a:p>
            <a:r>
              <a:rPr lang="hr-HR" sz="900" spc="-1">
                <a:latin typeface="Consolas"/>
                <a:cs typeface="Arial"/>
              </a:rPr>
              <a:t>(</a:t>
            </a:r>
            <a:r>
              <a:rPr lang="hr-HR" sz="900" spc="-1" err="1">
                <a:latin typeface="Consolas"/>
                <a:cs typeface="Arial"/>
              </a:rPr>
              <a:t>venv-dir</a:t>
            </a:r>
            <a:r>
              <a:rPr lang="hr-HR" sz="900" spc="-1">
                <a:latin typeface="Consolas"/>
                <a:cs typeface="Arial"/>
              </a:rPr>
              <a:t>) </a:t>
            </a:r>
            <a:r>
              <a:rPr lang="hr-HR" sz="900" spc="-1" err="1">
                <a:latin typeface="Consolas"/>
                <a:cs typeface="Arial"/>
              </a:rPr>
              <a:t>korisnik@kompjuter</a:t>
            </a:r>
            <a:r>
              <a:rPr lang="hr-HR" sz="900" spc="-1">
                <a:latin typeface="Consolas"/>
                <a:cs typeface="Arial"/>
              </a:rPr>
              <a:t>:~ </a:t>
            </a:r>
            <a:r>
              <a:rPr lang="hr-HR" sz="900" spc="-1" err="1">
                <a:latin typeface="Consolas"/>
                <a:cs typeface="Arial"/>
              </a:rPr>
              <a:t>pip</a:t>
            </a:r>
            <a:r>
              <a:rPr lang="hr-HR" sz="900" spc="-1">
                <a:latin typeface="Consolas"/>
                <a:cs typeface="Arial"/>
              </a:rPr>
              <a:t> </a:t>
            </a:r>
            <a:r>
              <a:rPr lang="hr-HR" sz="900" spc="-1" err="1">
                <a:latin typeface="Consolas"/>
                <a:cs typeface="Arial"/>
              </a:rPr>
              <a:t>install</a:t>
            </a:r>
            <a:r>
              <a:rPr lang="hr-HR" sz="900" spc="-1">
                <a:latin typeface="Consolas"/>
                <a:cs typeface="Arial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numpy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scipy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pandas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matplotlib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ipython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cs typeface="Arial"/>
              </a:rPr>
              <a:t>Collecting</a:t>
            </a:r>
            <a:r>
              <a:rPr lang="hr-HR" sz="900" spc="-1">
                <a:latin typeface="Consolas"/>
                <a:cs typeface="Arial"/>
              </a:rPr>
              <a:t> </a:t>
            </a:r>
            <a:r>
              <a:rPr lang="hr-HR" sz="900" spc="-1" err="1">
                <a:latin typeface="Consolas"/>
                <a:cs typeface="Arial"/>
              </a:rPr>
              <a:t>numpy</a:t>
            </a:r>
            <a:endParaRPr lang="hr-HR" sz="900" spc="-1">
              <a:latin typeface="Consolas"/>
              <a:cs typeface="Arial"/>
            </a:endParaRPr>
          </a:p>
          <a:p>
            <a:r>
              <a:rPr lang="hr-HR" sz="900" spc="-1">
                <a:latin typeface="Consolas"/>
                <a:cs typeface="Arial"/>
              </a:rPr>
              <a:t>…</a:t>
            </a: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Successfully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installed</a:t>
            </a:r>
            <a:r>
              <a:rPr lang="hr-HR" sz="900" spc="-1">
                <a:latin typeface="Consolas"/>
                <a:ea typeface="+mn-lt"/>
                <a:cs typeface="+mn-lt"/>
              </a:rPr>
              <a:t> ...</a:t>
            </a:r>
            <a:endParaRPr lang="hr-HR" sz="900">
              <a:latin typeface="Consolas"/>
            </a:endParaRPr>
          </a:p>
          <a:p>
            <a:endParaRPr lang="hr-HR" sz="900" spc="-1">
              <a:latin typeface="Consolas"/>
              <a:cs typeface="Arial"/>
            </a:endParaRPr>
          </a:p>
          <a:p>
            <a:r>
              <a:rPr lang="hr-HR" sz="900" spc="-1">
                <a:latin typeface="Consolas"/>
                <a:cs typeface="Arial"/>
              </a:rPr>
              <a:t>(</a:t>
            </a:r>
            <a:r>
              <a:rPr lang="hr-HR" sz="900" spc="-1" err="1">
                <a:latin typeface="Consolas"/>
                <a:cs typeface="Arial"/>
              </a:rPr>
              <a:t>venv-dir</a:t>
            </a:r>
            <a:r>
              <a:rPr lang="hr-HR" sz="900" spc="-1">
                <a:latin typeface="Consolas"/>
                <a:cs typeface="Arial"/>
              </a:rPr>
              <a:t>) </a:t>
            </a:r>
            <a:r>
              <a:rPr lang="hr-HR" sz="900" spc="-1" err="1">
                <a:latin typeface="Consolas"/>
                <a:cs typeface="Arial"/>
              </a:rPr>
              <a:t>korisnik@kompjuter</a:t>
            </a:r>
            <a:r>
              <a:rPr lang="hr-HR" sz="900" spc="-1">
                <a:latin typeface="Consolas"/>
                <a:cs typeface="Arial"/>
              </a:rPr>
              <a:t>:~ </a:t>
            </a:r>
            <a:r>
              <a:rPr lang="hr-HR" sz="900" spc="-1" err="1">
                <a:latin typeface="Consolas"/>
                <a:cs typeface="Arial"/>
              </a:rPr>
              <a:t>pip</a:t>
            </a:r>
            <a:r>
              <a:rPr lang="hr-HR" sz="900" spc="-1">
                <a:latin typeface="Consolas"/>
                <a:cs typeface="Arial"/>
              </a:rPr>
              <a:t> list</a:t>
            </a: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Package</a:t>
            </a:r>
            <a:r>
              <a:rPr lang="hr-HR" sz="900" spc="-1">
                <a:latin typeface="Consolas"/>
                <a:ea typeface="+mn-lt"/>
                <a:cs typeface="+mn-lt"/>
              </a:rPr>
              <a:t>            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Version</a:t>
            </a:r>
            <a:endParaRPr lang="hr-HR" sz="900">
              <a:latin typeface="Consolas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------------------- ------------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asttokens</a:t>
            </a:r>
            <a:r>
              <a:rPr lang="hr-HR" sz="900" spc="-1">
                <a:latin typeface="Consolas"/>
                <a:ea typeface="+mn-lt"/>
                <a:cs typeface="+mn-lt"/>
              </a:rPr>
              <a:t>           2.4.0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backcall</a:t>
            </a:r>
            <a:r>
              <a:rPr lang="hr-HR" sz="900" spc="-1">
                <a:latin typeface="Consolas"/>
                <a:ea typeface="+mn-lt"/>
                <a:cs typeface="+mn-lt"/>
              </a:rPr>
              <a:t>            0.2.0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contourpy</a:t>
            </a:r>
            <a:r>
              <a:rPr lang="hr-HR" sz="900" spc="-1">
                <a:latin typeface="Consolas"/>
                <a:ea typeface="+mn-lt"/>
                <a:cs typeface="+mn-lt"/>
              </a:rPr>
              <a:t>           1.1.1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cycler</a:t>
            </a:r>
            <a:r>
              <a:rPr lang="hr-HR" sz="900" spc="-1">
                <a:latin typeface="Consolas"/>
                <a:ea typeface="+mn-lt"/>
                <a:cs typeface="+mn-lt"/>
              </a:rPr>
              <a:t>              0.11.0</a:t>
            </a:r>
            <a:endParaRPr lang="hr-HR" sz="900">
              <a:latin typeface="Consolas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decorator</a:t>
            </a:r>
            <a:r>
              <a:rPr lang="hr-HR" sz="900" spc="-1">
                <a:latin typeface="Consolas"/>
                <a:ea typeface="+mn-lt"/>
                <a:cs typeface="+mn-lt"/>
              </a:rPr>
              <a:t>           5.1.1</a:t>
            </a:r>
            <a:endParaRPr lang="hr-HR" sz="900">
              <a:latin typeface="Consolas"/>
            </a:endParaRPr>
          </a:p>
          <a:p>
            <a:r>
              <a:rPr lang="hr-HR" sz="900" spc="-1">
                <a:latin typeface="Consolas"/>
                <a:cs typeface="Arial"/>
              </a:rPr>
              <a:t>…</a:t>
            </a:r>
          </a:p>
          <a:p>
            <a:endParaRPr lang="hr-HR" sz="900" spc="-1">
              <a:latin typeface="Consolas"/>
              <a:cs typeface="Arial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(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) </a:t>
            </a:r>
            <a:r>
              <a:rPr lang="hr-HR" sz="900" spc="-1" err="1">
                <a:latin typeface="Consolas"/>
                <a:ea typeface="+mn-lt"/>
                <a:cs typeface="+mn-lt"/>
              </a:rPr>
              <a:t>korisnik@kompjuter</a:t>
            </a:r>
            <a:r>
              <a:rPr lang="hr-HR" sz="900" spc="-1">
                <a:latin typeface="Consolas"/>
                <a:ea typeface="+mn-lt"/>
                <a:cs typeface="+mn-lt"/>
              </a:rPr>
              <a:t>:~ </a:t>
            </a:r>
            <a:r>
              <a:rPr lang="hr-HR" sz="900" spc="-1" err="1">
                <a:latin typeface="Consolas"/>
                <a:ea typeface="+mn-lt"/>
                <a:cs typeface="+mn-lt"/>
              </a:rPr>
              <a:t>python</a:t>
            </a:r>
            <a:r>
              <a:rPr lang="hr-HR" sz="900" spc="-1">
                <a:latin typeface="Consolas"/>
                <a:ea typeface="+mn-lt"/>
                <a:cs typeface="+mn-lt"/>
              </a:rPr>
              <a:t> moja-skripta.py</a:t>
            </a: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...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FC0D91-D330-AB94-B5EB-1417F06BCA7A}"/>
              </a:ext>
            </a:extLst>
          </p:cNvPr>
          <p:cNvSpPr/>
          <p:nvPr/>
        </p:nvSpPr>
        <p:spPr>
          <a:xfrm>
            <a:off x="6061560" y="1296242"/>
            <a:ext cx="3103588" cy="2846327"/>
          </a:xfrm>
          <a:prstGeom prst="rect">
            <a:avLst/>
          </a:prstGeom>
          <a:noFill/>
          <a:ln w="9525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900" spc="-1">
                <a:latin typeface="Consolas"/>
                <a:ea typeface="+mn-lt"/>
                <a:cs typeface="+mn-lt"/>
              </a:rPr>
              <a:t>Napravi virtualno okruženje</a:t>
            </a:r>
            <a:r>
              <a:rPr lang="hr-HR" sz="900" b="1" spc="-1">
                <a:latin typeface="Consolas"/>
                <a:ea typeface="+mn-lt"/>
                <a:cs typeface="+mn-lt"/>
              </a:rPr>
              <a:t> </a:t>
            </a:r>
            <a:r>
              <a:rPr lang="hr-HR" sz="900" b="1" spc="-1" err="1">
                <a:latin typeface="Consolas"/>
                <a:ea typeface="+mn-lt"/>
                <a:cs typeface="+mn-lt"/>
              </a:rPr>
              <a:t>venv-dir</a:t>
            </a:r>
            <a:endParaRPr lang="hr-HR" sz="900" b="1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b="1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ea typeface="+mn-lt"/>
                <a:cs typeface="+mn-lt"/>
              </a:rPr>
              <a:t>Aktiviraj virtualno okruženje</a:t>
            </a:r>
          </a:p>
          <a:p>
            <a:pPr marL="228600" indent="-228600">
              <a:buAutoNum type="arabicParenR"/>
            </a:pPr>
            <a:endParaRPr lang="hr-HR" sz="900" b="1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ea typeface="+mn-lt"/>
                <a:cs typeface="+mn-lt"/>
              </a:rPr>
              <a:t>Instaliraj knjižnice</a:t>
            </a: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ea typeface="+mn-lt"/>
                <a:cs typeface="+mn-lt"/>
              </a:rPr>
              <a:t>Ispiši instalirane knjižnice</a:t>
            </a: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ea typeface="+mn-lt"/>
                <a:cs typeface="+mn-lt"/>
              </a:rPr>
              <a:t>Izvrši skriptu </a:t>
            </a:r>
            <a:r>
              <a:rPr lang="hr-HR" sz="900" spc="-1" err="1">
                <a:latin typeface="Consolas"/>
                <a:ea typeface="+mn-lt"/>
                <a:cs typeface="+mn-lt"/>
              </a:rPr>
              <a:t>python</a:t>
            </a:r>
            <a:endParaRPr lang="hr-HR" sz="900" spc="-1">
              <a:latin typeface="Consolas"/>
              <a:ea typeface="+mn-lt"/>
              <a:cs typeface="+mn-lt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90B1D0FC-9E26-B064-C53B-93E9F9C3CFFD}"/>
              </a:ext>
            </a:extLst>
          </p:cNvPr>
          <p:cNvSpPr/>
          <p:nvPr/>
        </p:nvSpPr>
        <p:spPr>
          <a:xfrm>
            <a:off x="1353083" y="4424601"/>
            <a:ext cx="3678892" cy="3523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</a:rPr>
              <a:t>Kod 1 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Primjer instalacije knjižnica </a:t>
            </a:r>
            <a:r>
              <a:rPr lang="hr-HR" sz="800" spc="-1" dirty="0" err="1">
                <a:solidFill>
                  <a:srgbClr val="000000"/>
                </a:solidFill>
                <a:latin typeface="Arial"/>
              </a:rPr>
              <a:t>python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korištenjem virtualnog okruženja</a:t>
            </a:r>
            <a:endParaRPr lang="hr-HR" sz="800" b="0" strike="noStrike" spc="-1" dirty="0" err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94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>
                <a:solidFill>
                  <a:srgbClr val="EE2027"/>
                </a:solidFill>
                <a:latin typeface="Arial"/>
                <a:ea typeface="Arial"/>
              </a:rPr>
              <a:t>Python</a:t>
            </a: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 i </a:t>
            </a:r>
            <a:r>
              <a:rPr lang="hr-HR" sz="2600" b="1" spc="-1" err="1">
                <a:solidFill>
                  <a:srgbClr val="EE2027"/>
                </a:solidFill>
                <a:latin typeface="Arial"/>
                <a:ea typeface="Arial"/>
              </a:rPr>
              <a:t>Lustre</a:t>
            </a:r>
            <a:endParaRPr lang="hr-HR" sz="2600" b="0" strike="noStrike" spc="-1" err="1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Python, 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pip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i 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conda</a:t>
            </a:r>
            <a:endParaRPr lang="hr-HR" sz="1400" b="1" u="sng" spc="-1" err="1">
              <a:solidFill>
                <a:srgbClr val="EE2027"/>
              </a:solidFill>
            </a:endParaRPr>
          </a:p>
        </p:txBody>
      </p:sp>
      <p:sp>
        <p:nvSpPr>
          <p:cNvPr id="737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DEF8E974-21F6-4EB9-A1CA-628D3F599047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EBA5A1B6-CFE2-1904-26CC-1612D6557CB7}"/>
              </a:ext>
            </a:extLst>
          </p:cNvPr>
          <p:cNvSpPr/>
          <p:nvPr/>
        </p:nvSpPr>
        <p:spPr>
          <a:xfrm>
            <a:off x="817206" y="1296242"/>
            <a:ext cx="5240581" cy="2946658"/>
          </a:xfrm>
          <a:prstGeom prst="rect">
            <a:avLst/>
          </a:prstGeom>
          <a:solidFill>
            <a:srgbClr val="B4C7DC"/>
          </a:solidFill>
          <a:ln w="9525">
            <a:solidFill>
              <a:schemeClr val="tx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0" anchor="t">
            <a:spAutoFit/>
          </a:bodyPr>
          <a:lstStyle/>
          <a:p>
            <a:r>
              <a:rPr lang="hr-HR" sz="900" spc="-1" err="1">
                <a:latin typeface="Consolas"/>
              </a:rPr>
              <a:t>korisnik@kompjuter</a:t>
            </a:r>
            <a:r>
              <a:rPr lang="hr-HR" sz="900" spc="-1">
                <a:latin typeface="Consolas"/>
              </a:rPr>
              <a:t>:~ </a:t>
            </a:r>
            <a:r>
              <a:rPr lang="hr-HR" sz="900" spc="-1" err="1">
                <a:latin typeface="Consolas"/>
              </a:rPr>
              <a:t>find</a:t>
            </a:r>
            <a:r>
              <a:rPr lang="hr-HR" sz="900" spc="-1">
                <a:latin typeface="Consolas"/>
              </a:rPr>
              <a:t> </a:t>
            </a:r>
            <a:r>
              <a:rPr lang="hr-HR" sz="900" spc="-1" err="1">
                <a:latin typeface="Consolas"/>
              </a:rPr>
              <a:t>venv-dir</a:t>
            </a:r>
            <a:r>
              <a:rPr lang="hr-HR" sz="900" spc="-1">
                <a:latin typeface="Consolas"/>
              </a:rPr>
              <a:t> -</a:t>
            </a:r>
            <a:r>
              <a:rPr lang="hr-HR" sz="900" spc="-1" err="1">
                <a:latin typeface="Consolas"/>
              </a:rPr>
              <a:t>type</a:t>
            </a:r>
            <a:r>
              <a:rPr lang="hr-HR" sz="900" spc="-1">
                <a:latin typeface="Consolas"/>
              </a:rPr>
              <a:t> f | wc -l</a:t>
            </a: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13863</a:t>
            </a:r>
            <a:endParaRPr lang="hr-HR" sz="900" spc="-1">
              <a:latin typeface="Consolas"/>
              <a:cs typeface="Arial"/>
            </a:endParaRPr>
          </a:p>
          <a:p>
            <a:endParaRPr lang="hr-HR" sz="900" spc="-1">
              <a:latin typeface="Arial"/>
              <a:ea typeface="+mn-lt"/>
              <a:cs typeface="+mn-lt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korisnik@kompjuter</a:t>
            </a:r>
            <a:r>
              <a:rPr lang="hr-HR" sz="900" spc="-1">
                <a:latin typeface="Consolas"/>
                <a:ea typeface="+mn-lt"/>
                <a:cs typeface="+mn-lt"/>
              </a:rPr>
              <a:t>:~ </a:t>
            </a:r>
            <a:r>
              <a:rPr lang="hr-HR" sz="900" spc="-1" err="1">
                <a:latin typeface="Consolas"/>
                <a:ea typeface="+mn-lt"/>
                <a:cs typeface="+mn-lt"/>
              </a:rPr>
              <a:t>find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 -</a:t>
            </a:r>
            <a:r>
              <a:rPr lang="hr-HR" sz="900" spc="-1" err="1">
                <a:latin typeface="Consolas"/>
                <a:ea typeface="+mn-lt"/>
                <a:cs typeface="+mn-lt"/>
              </a:rPr>
              <a:t>type</a:t>
            </a:r>
            <a:r>
              <a:rPr lang="hr-HR" sz="900" spc="-1">
                <a:latin typeface="Consolas"/>
                <a:ea typeface="+mn-lt"/>
                <a:cs typeface="+mn-lt"/>
              </a:rPr>
              <a:t> d | wc -l</a:t>
            </a:r>
            <a:endParaRPr lang="hr-HR"/>
          </a:p>
          <a:p>
            <a:r>
              <a:rPr lang="hr-HR" sz="900" spc="-1">
                <a:latin typeface="Consolas"/>
                <a:ea typeface="+mn-lt"/>
                <a:cs typeface="+mn-lt"/>
              </a:rPr>
              <a:t>1325</a:t>
            </a:r>
          </a:p>
          <a:p>
            <a:endParaRPr lang="hr-HR" sz="900" spc="-1">
              <a:latin typeface="Consolas"/>
              <a:ea typeface="+mn-lt"/>
              <a:cs typeface="+mn-lt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korisnik@kompjuter</a:t>
            </a:r>
            <a:r>
              <a:rPr lang="hr-HR" sz="900" spc="-1">
                <a:latin typeface="Consolas"/>
                <a:ea typeface="+mn-lt"/>
                <a:cs typeface="+mn-lt"/>
              </a:rPr>
              <a:t>:~ </a:t>
            </a:r>
            <a:r>
              <a:rPr lang="hr-HR" sz="900" spc="-1" err="1">
                <a:latin typeface="Consolas"/>
                <a:ea typeface="+mn-lt"/>
                <a:cs typeface="+mn-lt"/>
              </a:rPr>
              <a:t>du</a:t>
            </a:r>
            <a:r>
              <a:rPr lang="hr-HR" sz="900" spc="-1">
                <a:latin typeface="Consolas"/>
                <a:ea typeface="+mn-lt"/>
                <a:cs typeface="+mn-lt"/>
              </a:rPr>
              <a:t> -</a:t>
            </a:r>
            <a:r>
              <a:rPr lang="hr-HR" sz="900" spc="-1" err="1">
                <a:latin typeface="Consolas"/>
                <a:ea typeface="+mn-lt"/>
                <a:cs typeface="+mn-lt"/>
              </a:rPr>
              <a:t>bs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endParaRPr lang="en-US" sz="900" spc="-1" err="1">
              <a:latin typeface="Consolas"/>
              <a:ea typeface="+mn-lt"/>
              <a:cs typeface="+mn-lt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373471553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endParaRPr lang="hr-HR" err="1">
              <a:latin typeface="Consolas"/>
            </a:endParaRPr>
          </a:p>
          <a:p>
            <a:endParaRPr lang="hr-HR" sz="900" spc="-1">
              <a:latin typeface="Consolas"/>
              <a:ea typeface="+mn-lt"/>
              <a:cs typeface="+mn-lt"/>
            </a:endParaRPr>
          </a:p>
          <a:p>
            <a:r>
              <a:rPr lang="hr-HR" sz="900" spc="-1" err="1">
                <a:latin typeface="Consolas"/>
                <a:ea typeface="+mn-lt"/>
                <a:cs typeface="+mn-lt"/>
              </a:rPr>
              <a:t>korisnik@kompjuter</a:t>
            </a:r>
            <a:r>
              <a:rPr lang="hr-HR" sz="900" spc="-1">
                <a:latin typeface="Consolas"/>
                <a:ea typeface="+mn-lt"/>
                <a:cs typeface="+mn-lt"/>
              </a:rPr>
              <a:t>:~ </a:t>
            </a:r>
            <a:r>
              <a:rPr lang="hr-HR" sz="900" spc="-1" err="1">
                <a:latin typeface="Consolas"/>
                <a:ea typeface="+mn-lt"/>
                <a:cs typeface="+mn-lt"/>
              </a:rPr>
              <a:t>find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 -</a:t>
            </a:r>
            <a:r>
              <a:rPr lang="hr-HR" sz="900" spc="-1" err="1">
                <a:latin typeface="Consolas"/>
                <a:ea typeface="+mn-lt"/>
                <a:cs typeface="+mn-lt"/>
              </a:rPr>
              <a:t>type</a:t>
            </a:r>
            <a:r>
              <a:rPr lang="hr-HR" sz="900" spc="-1">
                <a:latin typeface="Consolas"/>
                <a:ea typeface="+mn-lt"/>
                <a:cs typeface="+mn-lt"/>
              </a:rPr>
              <a:t> f | </a:t>
            </a:r>
            <a:r>
              <a:rPr lang="hr-HR" sz="900" spc="-1" err="1">
                <a:latin typeface="Consolas"/>
                <a:ea typeface="+mn-lt"/>
                <a:cs typeface="+mn-lt"/>
              </a:rPr>
              <a:t>xargs</a:t>
            </a:r>
            <a:r>
              <a:rPr lang="hr-HR" sz="900" spc="-1">
                <a:latin typeface="Consolas"/>
                <a:ea typeface="+mn-lt"/>
                <a:cs typeface="+mn-lt"/>
              </a:rPr>
              <a:t> </a:t>
            </a:r>
            <a:r>
              <a:rPr lang="hr-HR" sz="900" spc="-1" err="1">
                <a:latin typeface="Consolas"/>
                <a:ea typeface="+mn-lt"/>
                <a:cs typeface="+mn-lt"/>
              </a:rPr>
              <a:t>ls</a:t>
            </a:r>
            <a:r>
              <a:rPr lang="hr-HR" sz="900" spc="-1">
                <a:latin typeface="Consolas"/>
                <a:ea typeface="+mn-lt"/>
                <a:cs typeface="+mn-lt"/>
              </a:rPr>
              <a:t> -</a:t>
            </a:r>
            <a:r>
              <a:rPr lang="hr-HR" sz="900" spc="-1" err="1">
                <a:latin typeface="Consolas"/>
                <a:ea typeface="+mn-lt"/>
                <a:cs typeface="+mn-lt"/>
              </a:rPr>
              <a:t>sS</a:t>
            </a:r>
            <a:r>
              <a:rPr lang="hr-HR" sz="900" spc="-1">
                <a:latin typeface="Consolas"/>
                <a:ea typeface="+mn-lt"/>
                <a:cs typeface="+mn-lt"/>
              </a:rPr>
              <a:t> | </a:t>
            </a:r>
            <a:r>
              <a:rPr lang="hr-HR" sz="900" spc="-1" err="1">
                <a:latin typeface="Consolas"/>
                <a:ea typeface="+mn-lt"/>
                <a:cs typeface="+mn-lt"/>
              </a:rPr>
              <a:t>ls</a:t>
            </a:r>
            <a:r>
              <a:rPr lang="hr-HR" sz="900" spc="-1">
                <a:latin typeface="Consolas"/>
                <a:ea typeface="+mn-lt"/>
                <a:cs typeface="+mn-lt"/>
              </a:rPr>
              <a:t> -</a:t>
            </a:r>
            <a:r>
              <a:rPr lang="hr-HR" sz="900" spc="-1" err="1">
                <a:latin typeface="Consolas"/>
                <a:ea typeface="+mn-lt"/>
                <a:cs typeface="+mn-lt"/>
              </a:rPr>
              <a:t>sS</a:t>
            </a:r>
            <a:endParaRPr lang="hr-HR" sz="900" spc="-1">
              <a:latin typeface="Consolas"/>
              <a:ea typeface="+mn-lt"/>
              <a:cs typeface="+mn-lt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34304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lib</a:t>
            </a:r>
            <a:r>
              <a:rPr lang="hr-HR" sz="900" spc="-1">
                <a:latin typeface="Consolas"/>
                <a:ea typeface="+mn-lt"/>
                <a:cs typeface="+mn-lt"/>
              </a:rPr>
              <a:t>/python3.9/site-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packages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numpy.libs</a:t>
            </a:r>
            <a:r>
              <a:rPr lang="hr-HR" sz="900" spc="-1">
                <a:latin typeface="Consolas"/>
                <a:ea typeface="+mn-lt"/>
                <a:cs typeface="+mn-lt"/>
              </a:rPr>
              <a:t>/libopenblas64_p-...</a:t>
            </a:r>
            <a:endParaRPr lang="hr-HR" sz="900">
              <a:latin typeface="Consolas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6436 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lib</a:t>
            </a:r>
            <a:r>
              <a:rPr lang="hr-HR" sz="900" spc="-1">
                <a:latin typeface="Consolas"/>
                <a:ea typeface="+mn-lt"/>
                <a:cs typeface="+mn-lt"/>
              </a:rPr>
              <a:t>/python3.9/site-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packages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kiwisolver</a:t>
            </a:r>
            <a:r>
              <a:rPr lang="hr-HR" sz="900" spc="-1">
                <a:latin typeface="Consolas"/>
                <a:ea typeface="+mn-lt"/>
                <a:cs typeface="+mn-lt"/>
              </a:rPr>
              <a:t>/_cext.cpython-39...</a:t>
            </a:r>
            <a:endParaRPr lang="hr-HR" sz="900">
              <a:latin typeface="Consolas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5576 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lib</a:t>
            </a:r>
            <a:r>
              <a:rPr lang="hr-HR" sz="900" spc="-1">
                <a:latin typeface="Consolas"/>
                <a:ea typeface="+mn-lt"/>
                <a:cs typeface="+mn-lt"/>
              </a:rPr>
              <a:t>/python3.9/site-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packages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matplotlib</a:t>
            </a:r>
            <a:r>
              <a:rPr lang="hr-HR" sz="900" spc="-1">
                <a:latin typeface="Consolas"/>
                <a:ea typeface="+mn-lt"/>
                <a:cs typeface="+mn-lt"/>
              </a:rPr>
              <a:t>/ft2font.cpython-...</a:t>
            </a:r>
            <a:endParaRPr lang="hr-HR" sz="900">
              <a:latin typeface="Consolas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3348 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lib</a:t>
            </a:r>
            <a:r>
              <a:rPr lang="hr-HR" sz="900" spc="-1">
                <a:latin typeface="Consolas"/>
                <a:ea typeface="+mn-lt"/>
                <a:cs typeface="+mn-lt"/>
              </a:rPr>
              <a:t>/python3.9/site-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packages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matplotlib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backends</a:t>
            </a:r>
            <a:r>
              <a:rPr lang="hr-HR" sz="900" spc="-1">
                <a:latin typeface="Consolas"/>
                <a:ea typeface="+mn-lt"/>
                <a:cs typeface="+mn-lt"/>
              </a:rPr>
              <a:t>/_</a:t>
            </a:r>
            <a:r>
              <a:rPr lang="hr-HR" sz="900" spc="-1" err="1">
                <a:latin typeface="Consolas"/>
                <a:ea typeface="+mn-lt"/>
                <a:cs typeface="+mn-lt"/>
              </a:rPr>
              <a:t>backen</a:t>
            </a:r>
            <a:r>
              <a:rPr lang="hr-HR" sz="900" spc="-1">
                <a:latin typeface="Consolas"/>
                <a:ea typeface="+mn-lt"/>
                <a:cs typeface="+mn-lt"/>
              </a:rPr>
              <a:t>...</a:t>
            </a:r>
            <a:endParaRPr lang="hr-HR" sz="900">
              <a:latin typeface="Consolas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2624 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lib</a:t>
            </a:r>
            <a:r>
              <a:rPr lang="hr-HR" sz="900" spc="-1">
                <a:latin typeface="Consolas"/>
                <a:ea typeface="+mn-lt"/>
                <a:cs typeface="+mn-lt"/>
              </a:rPr>
              <a:t>/python3.9/site-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packages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numpy.libs</a:t>
            </a:r>
            <a:r>
              <a:rPr lang="hr-HR" sz="900" spc="-1">
                <a:latin typeface="Consolas"/>
                <a:ea typeface="+mn-lt"/>
                <a:cs typeface="+mn-lt"/>
              </a:rPr>
              <a:t>/libgfortran-0400...</a:t>
            </a:r>
            <a:endParaRPr lang="hr-HR" sz="900">
              <a:latin typeface="Consolas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2364 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lib</a:t>
            </a:r>
            <a:r>
              <a:rPr lang="hr-HR" sz="900" spc="-1">
                <a:latin typeface="Consolas"/>
                <a:ea typeface="+mn-lt"/>
                <a:cs typeface="+mn-lt"/>
              </a:rPr>
              <a:t>/python3.9/site-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packages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matplotlib</a:t>
            </a:r>
            <a:r>
              <a:rPr lang="hr-HR" sz="900" spc="-1">
                <a:latin typeface="Consolas"/>
                <a:ea typeface="+mn-lt"/>
                <a:cs typeface="+mn-lt"/>
              </a:rPr>
              <a:t>/_image.cpython-3...</a:t>
            </a:r>
            <a:endParaRPr lang="hr-HR" sz="900">
              <a:latin typeface="Consolas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2348 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lib</a:t>
            </a:r>
            <a:r>
              <a:rPr lang="hr-HR" sz="900" spc="-1">
                <a:latin typeface="Consolas"/>
                <a:ea typeface="+mn-lt"/>
                <a:cs typeface="+mn-lt"/>
              </a:rPr>
              <a:t>/python3.9/site-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packages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matplotlib</a:t>
            </a:r>
            <a:r>
              <a:rPr lang="hr-HR" sz="900" spc="-1">
                <a:latin typeface="Consolas"/>
                <a:ea typeface="+mn-lt"/>
                <a:cs typeface="+mn-lt"/>
              </a:rPr>
              <a:t>/_qhull.cpython-3...</a:t>
            </a:r>
            <a:endParaRPr lang="hr-HR" sz="900">
              <a:latin typeface="Consolas"/>
              <a:ea typeface="+mn-lt"/>
              <a:cs typeface="+mn-lt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1780 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lib</a:t>
            </a:r>
            <a:r>
              <a:rPr lang="hr-HR" sz="900" spc="-1">
                <a:latin typeface="Consolas"/>
                <a:ea typeface="+mn-lt"/>
                <a:cs typeface="+mn-lt"/>
              </a:rPr>
              <a:t>/python3.9/site-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packages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matplotlib</a:t>
            </a:r>
            <a:r>
              <a:rPr lang="hr-HR" sz="900" spc="-1">
                <a:latin typeface="Consolas"/>
                <a:ea typeface="+mn-lt"/>
                <a:cs typeface="+mn-lt"/>
              </a:rPr>
              <a:t>/_path.cpython-39...</a:t>
            </a:r>
            <a:endParaRPr lang="hr-HR" sz="900">
              <a:latin typeface="Consolas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740  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lib</a:t>
            </a:r>
            <a:r>
              <a:rPr lang="hr-HR" sz="900" spc="-1">
                <a:latin typeface="Consolas"/>
                <a:ea typeface="+mn-lt"/>
                <a:cs typeface="+mn-lt"/>
              </a:rPr>
              <a:t>/python3.9/site-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packages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matplotlib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mpl</a:t>
            </a:r>
            <a:r>
              <a:rPr lang="hr-HR" sz="900" spc="-1">
                <a:latin typeface="Consolas"/>
                <a:ea typeface="+mn-lt"/>
                <a:cs typeface="+mn-lt"/>
              </a:rPr>
              <a:t>-data/</a:t>
            </a:r>
            <a:r>
              <a:rPr lang="hr-HR" sz="900" spc="-1" err="1">
                <a:latin typeface="Consolas"/>
                <a:ea typeface="+mn-lt"/>
                <a:cs typeface="+mn-lt"/>
              </a:rPr>
              <a:t>fonts</a:t>
            </a:r>
            <a:r>
              <a:rPr lang="hr-HR" sz="900" spc="-1">
                <a:latin typeface="Consolas"/>
                <a:ea typeface="+mn-lt"/>
                <a:cs typeface="+mn-lt"/>
              </a:rPr>
              <a:t>/t...</a:t>
            </a:r>
            <a:endParaRPr lang="hr-HR" sz="900" spc="-1">
              <a:latin typeface="Consolas"/>
              <a:cs typeface="Arial"/>
            </a:endParaRPr>
          </a:p>
          <a:p>
            <a:r>
              <a:rPr lang="hr-HR" sz="900" spc="-1">
                <a:latin typeface="Consolas"/>
                <a:ea typeface="+mn-lt"/>
                <a:cs typeface="+mn-lt"/>
              </a:rPr>
              <a:t>688   </a:t>
            </a:r>
            <a:r>
              <a:rPr lang="hr-HR" sz="900" spc="-1" err="1">
                <a:latin typeface="Consolas"/>
                <a:ea typeface="+mn-lt"/>
                <a:cs typeface="+mn-lt"/>
              </a:rPr>
              <a:t>venv-dir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lib</a:t>
            </a:r>
            <a:r>
              <a:rPr lang="hr-HR" sz="900" spc="-1">
                <a:latin typeface="Consolas"/>
                <a:ea typeface="+mn-lt"/>
                <a:cs typeface="+mn-lt"/>
              </a:rPr>
              <a:t>/python3.9/site-</a:t>
            </a:r>
            <a:r>
              <a:rPr lang="hr-HR" sz="900" spc="-1" err="1">
                <a:latin typeface="Consolas"/>
                <a:ea typeface="+mn-lt"/>
                <a:cs typeface="+mn-lt"/>
              </a:rPr>
              <a:t>packages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matplotlib</a:t>
            </a:r>
            <a:r>
              <a:rPr lang="hr-HR" sz="900" spc="-1">
                <a:latin typeface="Consolas"/>
                <a:ea typeface="+mn-lt"/>
                <a:cs typeface="+mn-lt"/>
              </a:rPr>
              <a:t>/</a:t>
            </a:r>
            <a:r>
              <a:rPr lang="hr-HR" sz="900" spc="-1" err="1">
                <a:latin typeface="Consolas"/>
                <a:ea typeface="+mn-lt"/>
                <a:cs typeface="+mn-lt"/>
              </a:rPr>
              <a:t>mpl</a:t>
            </a:r>
            <a:r>
              <a:rPr lang="hr-HR" sz="900" spc="-1">
                <a:latin typeface="Consolas"/>
                <a:ea typeface="+mn-lt"/>
                <a:cs typeface="+mn-lt"/>
              </a:rPr>
              <a:t>-data/</a:t>
            </a:r>
            <a:r>
              <a:rPr lang="hr-HR" sz="900" spc="-1" err="1">
                <a:latin typeface="Consolas"/>
                <a:ea typeface="+mn-lt"/>
                <a:cs typeface="+mn-lt"/>
              </a:rPr>
              <a:t>fonts</a:t>
            </a:r>
            <a:r>
              <a:rPr lang="hr-HR" sz="900" spc="-1">
                <a:latin typeface="Consolas"/>
                <a:ea typeface="+mn-lt"/>
                <a:cs typeface="+mn-lt"/>
              </a:rPr>
              <a:t>/t...</a:t>
            </a:r>
            <a:endParaRPr lang="hr-HR" sz="900" spc="-1">
              <a:latin typeface="Consolas"/>
              <a:cs typeface="Arial"/>
            </a:endParaRPr>
          </a:p>
          <a:p>
            <a:endParaRPr lang="hr-HR" sz="900" spc="-1">
              <a:latin typeface="Consolas"/>
              <a:ea typeface="+mn-lt"/>
              <a:cs typeface="+mn-lt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FC0D91-D330-AB94-B5EB-1417F06BCA7A}"/>
              </a:ext>
            </a:extLst>
          </p:cNvPr>
          <p:cNvSpPr/>
          <p:nvPr/>
        </p:nvSpPr>
        <p:spPr>
          <a:xfrm>
            <a:off x="6061560" y="1296242"/>
            <a:ext cx="3103588" cy="1461333"/>
          </a:xfrm>
          <a:prstGeom prst="rect">
            <a:avLst/>
          </a:prstGeom>
          <a:noFill/>
          <a:ln w="9525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75600" tIns="37800" rIns="75600" bIns="37800" anchor="t">
            <a:spAutoFit/>
          </a:bodyPr>
          <a:lstStyle/>
          <a:p>
            <a:pPr marL="228600" indent="-228600">
              <a:buAutoNum type="arabicParenR"/>
            </a:pPr>
            <a:r>
              <a:rPr lang="hr-HR" sz="900" spc="-1">
                <a:latin typeface="Consolas"/>
                <a:ea typeface="+mn-lt"/>
                <a:cs typeface="+mn-lt"/>
              </a:rPr>
              <a:t>Broj datoteka u virtualnom okruženju</a:t>
            </a:r>
            <a:endParaRPr lang="hr-HR" sz="900" b="1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b="1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ea typeface="+mn-lt"/>
              <a:cs typeface="+mn-lt"/>
            </a:endParaRP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ea typeface="+mn-lt"/>
                <a:cs typeface="+mn-lt"/>
              </a:rPr>
              <a:t>Broj direktorija u virtualnom okruženju</a:t>
            </a:r>
          </a:p>
          <a:p>
            <a:pPr marL="228600" indent="-228600">
              <a:buAutoNum type="arabicParenR"/>
            </a:pPr>
            <a:endParaRPr lang="hr-HR" sz="900" spc="-1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cs typeface="Arial"/>
              </a:rPr>
              <a:t>Veličina direktorija virtualnog okruženja</a:t>
            </a:r>
          </a:p>
          <a:p>
            <a:pPr marL="228600" indent="-228600">
              <a:buAutoNum type="arabicParenR"/>
            </a:pPr>
            <a:endParaRPr lang="hr-HR" sz="900" spc="-1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endParaRPr lang="hr-HR" sz="900" spc="-1">
              <a:latin typeface="Consolas"/>
              <a:cs typeface="Arial"/>
            </a:endParaRPr>
          </a:p>
          <a:p>
            <a:pPr marL="228600" indent="-228600">
              <a:buAutoNum type="arabicParenR"/>
            </a:pPr>
            <a:r>
              <a:rPr lang="hr-HR" sz="900" spc="-1">
                <a:latin typeface="Consolas"/>
                <a:cs typeface="Arial"/>
              </a:rPr>
              <a:t>Ispiši 10 najvećih datoteka</a:t>
            </a: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90B1D0FC-9E26-B064-C53B-93E9F9C3CFFD}"/>
              </a:ext>
            </a:extLst>
          </p:cNvPr>
          <p:cNvSpPr/>
          <p:nvPr/>
        </p:nvSpPr>
        <p:spPr>
          <a:xfrm>
            <a:off x="1353083" y="4281360"/>
            <a:ext cx="3678892" cy="3523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</a:rPr>
              <a:t>Kod 2 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Ispis značajke kreiranog virtualnog okruženja</a:t>
            </a:r>
            <a:endParaRPr lang="hr-HR" sz="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96218-0F27-93BE-E55F-1D34299DF102}"/>
              </a:ext>
            </a:extLst>
          </p:cNvPr>
          <p:cNvSpPr txBox="1"/>
          <p:nvPr/>
        </p:nvSpPr>
        <p:spPr>
          <a:xfrm>
            <a:off x="6141938" y="3389015"/>
            <a:ext cx="36896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Prosječna</a:t>
            </a:r>
            <a:r>
              <a:rPr lang="en-US" sz="2000"/>
              <a:t> </a:t>
            </a:r>
            <a:r>
              <a:rPr lang="en-US" sz="2000" err="1"/>
              <a:t>veličina</a:t>
            </a:r>
            <a:r>
              <a:rPr lang="en-US" sz="2000"/>
              <a:t> = </a:t>
            </a:r>
            <a:r>
              <a:rPr lang="en-US" sz="2000" b="1"/>
              <a:t>28 </a:t>
            </a:r>
            <a:r>
              <a:rPr lang="en-US" sz="2000" b="1" err="1"/>
              <a:t>kbytea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25510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>
                <a:solidFill>
                  <a:srgbClr val="EE2027"/>
                </a:solidFill>
                <a:latin typeface="Arial"/>
                <a:ea typeface="Arial"/>
              </a:rPr>
              <a:t>Python</a:t>
            </a: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 i </a:t>
            </a:r>
            <a:r>
              <a:rPr lang="hr-HR" sz="2600" b="1" spc="-1" err="1">
                <a:solidFill>
                  <a:srgbClr val="EE2027"/>
                </a:solidFill>
                <a:latin typeface="Arial"/>
                <a:ea typeface="Arial"/>
              </a:rPr>
              <a:t>Lustre</a:t>
            </a:r>
            <a:endParaRPr lang="hr-HR" sz="2600" b="0" strike="noStrike" spc="-1" err="1">
              <a:latin typeface="Arial"/>
            </a:endParaRPr>
          </a:p>
        </p:txBody>
      </p:sp>
      <p:sp>
        <p:nvSpPr>
          <p:cNvPr id="733" name="CustomShape 2"/>
          <p:cNvSpPr/>
          <p:nvPr/>
        </p:nvSpPr>
        <p:spPr>
          <a:xfrm>
            <a:off x="879010" y="1509480"/>
            <a:ext cx="3309944" cy="302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rmAutofit/>
          </a:bodyPr>
          <a:lstStyle/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Paralelni distribuirani datotečni sustav namijenjen HPC okruženju</a:t>
            </a:r>
            <a:endParaRPr lang="en-US"/>
          </a:p>
          <a:p>
            <a:pPr marL="13335">
              <a:buClr>
                <a:srgbClr val="4E4C4D"/>
              </a:buClr>
            </a:pP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Odvajanje virtualnog od fizičkog zapisa raspodijeljenog na više poslužitelja</a:t>
            </a: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Komponente</a:t>
            </a:r>
            <a:endParaRPr lang="hr-HR">
              <a:solidFill>
                <a:srgbClr val="000000"/>
              </a:solidFill>
              <a:latin typeface="Arial"/>
            </a:endParaRP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Management – usklađivanje  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Metadata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 – virtualni zapis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Object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 </a:t>
            </a:r>
            <a:r>
              <a:rPr lang="hr-HR" sz="1400" spc="-1" err="1">
                <a:solidFill>
                  <a:srgbClr val="4E4C4D"/>
                </a:solidFill>
                <a:latin typeface="Arial"/>
              </a:rPr>
              <a:t>Storage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 – stvarni zapis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 err="1">
                <a:solidFill>
                  <a:srgbClr val="4E4C4D"/>
                </a:solidFill>
                <a:latin typeface="Arial"/>
              </a:rPr>
              <a:t>Client</a:t>
            </a:r>
            <a:r>
              <a:rPr lang="hr-HR" sz="1400" spc="-1">
                <a:solidFill>
                  <a:srgbClr val="4E4C4D"/>
                </a:solidFill>
                <a:latin typeface="Arial"/>
              </a:rPr>
              <a:t> – korisnik</a:t>
            </a:r>
          </a:p>
          <a:p>
            <a:pPr marL="647065" lvl="1" indent="-176530">
              <a:buClr>
                <a:srgbClr val="4E4C4D"/>
              </a:buClr>
              <a:buFont typeface="Arial"/>
              <a:buChar char="●"/>
            </a:pPr>
            <a:r>
              <a:rPr lang="hr-HR" sz="1400" spc="-1">
                <a:solidFill>
                  <a:srgbClr val="4E4C4D"/>
                </a:solidFill>
                <a:latin typeface="Arial"/>
              </a:rPr>
              <a:t>Network – veza </a:t>
            </a: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</a:endParaRPr>
          </a:p>
          <a:p>
            <a:pPr marL="189865" indent="-176530">
              <a:buClr>
                <a:srgbClr val="4E4C4D"/>
              </a:buClr>
              <a:buFont typeface="Arial"/>
              <a:buChar char="●"/>
            </a:pPr>
            <a:endParaRPr lang="hr-HR" sz="1400" spc="-1">
              <a:solidFill>
                <a:srgbClr val="4E4C4D"/>
              </a:solidFill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Kako </a:t>
            </a: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Lustre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funkcionira?</a:t>
            </a:r>
            <a:endParaRPr lang="en-US"/>
          </a:p>
        </p:txBody>
      </p:sp>
      <p:sp>
        <p:nvSpPr>
          <p:cNvPr id="736" name="CustomShape 4"/>
          <p:cNvSpPr/>
          <p:nvPr/>
        </p:nvSpPr>
        <p:spPr>
          <a:xfrm>
            <a:off x="5170119" y="4792047"/>
            <a:ext cx="3678892" cy="159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</a:rPr>
              <a:t>Slika 2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Shema datotečnog sustava </a:t>
            </a:r>
            <a:r>
              <a:rPr lang="hr-HR" sz="800" spc="-1" dirty="0" err="1">
                <a:solidFill>
                  <a:srgbClr val="000000"/>
                </a:solidFill>
                <a:latin typeface="Arial"/>
              </a:rPr>
              <a:t>Lustre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hr-HR" sz="800" i="1" spc="-1" dirty="0">
                <a:solidFill>
                  <a:srgbClr val="000000"/>
                </a:solidFill>
                <a:latin typeface="Arial"/>
              </a:rPr>
              <a:t>Figure 1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u </a:t>
            </a:r>
            <a:r>
              <a:rPr lang="hr-HR" sz="800" spc="-1" dirty="0">
                <a:solidFill>
                  <a:srgbClr val="000000"/>
                </a:solidFill>
                <a:latin typeface="Arial"/>
                <a:hlinkClick r:id="rId2"/>
              </a:rPr>
              <a:t>izvoru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)</a:t>
            </a:r>
            <a:endParaRPr lang="hr-HR" sz="800" b="0" strike="noStrike" spc="-1" dirty="0" err="1">
              <a:latin typeface="Arial"/>
            </a:endParaRPr>
          </a:p>
        </p:txBody>
      </p:sp>
      <p:sp>
        <p:nvSpPr>
          <p:cNvPr id="737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DEF8E974-21F6-4EB9-A1CA-628D3F599047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hr-HR" sz="1000" b="0" strike="noStrike" spc="-1">
              <a:latin typeface="Arial"/>
            </a:endParaRPr>
          </a:p>
        </p:txBody>
      </p:sp>
      <p:pic>
        <p:nvPicPr>
          <p:cNvPr id="2" name="Picture 1" descr="A diagram of a server&#10;&#10;Description automatically generated">
            <a:extLst>
              <a:ext uri="{FF2B5EF4-FFF2-40B4-BE49-F238E27FC236}">
                <a16:creationId xmlns:a16="http://schemas.microsoft.com/office/drawing/2014/main" id="{6DE73D2B-7DC4-7EC6-4F0F-4122F219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29" y="1024768"/>
            <a:ext cx="4960713" cy="37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0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>
                <a:solidFill>
                  <a:srgbClr val="EE2027"/>
                </a:solidFill>
                <a:latin typeface="Arial"/>
                <a:ea typeface="Arial"/>
              </a:rPr>
              <a:t>Python</a:t>
            </a: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 i </a:t>
            </a:r>
            <a:r>
              <a:rPr lang="hr-HR" sz="2600" b="1" spc="-1" err="1">
                <a:solidFill>
                  <a:srgbClr val="EE2027"/>
                </a:solidFill>
                <a:latin typeface="Arial"/>
                <a:ea typeface="Arial"/>
              </a:rPr>
              <a:t>Lustre</a:t>
            </a:r>
            <a:endParaRPr lang="hr-HR" sz="2600" b="0" strike="noStrike" spc="-1" err="1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dirty="0" err="1">
                <a:solidFill>
                  <a:srgbClr val="EE2027"/>
                </a:solidFill>
                <a:latin typeface="Arial"/>
              </a:rPr>
              <a:t>Lustre</a:t>
            </a:r>
            <a:r>
              <a:rPr lang="hr-HR" sz="1400" b="1" u="sng" spc="-1" dirty="0">
                <a:solidFill>
                  <a:srgbClr val="EE2027"/>
                </a:solidFill>
                <a:latin typeface="Arial"/>
              </a:rPr>
              <a:t> file </a:t>
            </a:r>
            <a:r>
              <a:rPr lang="hr-HR" sz="1400" b="1" u="sng" spc="-1" dirty="0" err="1">
                <a:solidFill>
                  <a:srgbClr val="EE2027"/>
                </a:solidFill>
                <a:latin typeface="Arial"/>
              </a:rPr>
              <a:t>striping</a:t>
            </a:r>
            <a:endParaRPr lang="en-US" dirty="0" err="1"/>
          </a:p>
        </p:txBody>
      </p:sp>
      <p:sp>
        <p:nvSpPr>
          <p:cNvPr id="736" name="CustomShape 4"/>
          <p:cNvSpPr/>
          <p:nvPr/>
        </p:nvSpPr>
        <p:spPr>
          <a:xfrm>
            <a:off x="3083034" y="4100336"/>
            <a:ext cx="3917383" cy="1708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</a:rPr>
              <a:t>Slika 3 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Shema file </a:t>
            </a:r>
            <a:r>
              <a:rPr lang="hr-HR" sz="800" spc="-1" dirty="0" err="1">
                <a:solidFill>
                  <a:srgbClr val="000000"/>
                </a:solidFill>
                <a:latin typeface="Arial"/>
              </a:rPr>
              <a:t>stripinga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u </a:t>
            </a:r>
            <a:r>
              <a:rPr lang="hr-HR" sz="800" spc="-1" dirty="0" err="1">
                <a:solidFill>
                  <a:srgbClr val="000000"/>
                </a:solidFill>
                <a:latin typeface="Arial"/>
              </a:rPr>
              <a:t>Lustreu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hr-HR" sz="800" i="1" spc="-1" dirty="0" err="1">
                <a:solidFill>
                  <a:srgbClr val="000000"/>
                </a:solidFill>
                <a:latin typeface="Arial"/>
              </a:rPr>
              <a:t>Fig</a:t>
            </a:r>
            <a:r>
              <a:rPr lang="hr-HR" sz="800" i="1" spc="-1" dirty="0">
                <a:solidFill>
                  <a:srgbClr val="000000"/>
                </a:solidFill>
                <a:latin typeface="Arial"/>
              </a:rPr>
              <a:t> 1.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 u </a:t>
            </a:r>
            <a:r>
              <a:rPr lang="hr-HR" sz="800" spc="-1" dirty="0">
                <a:solidFill>
                  <a:srgbClr val="000000"/>
                </a:solidFill>
                <a:latin typeface="Arial"/>
                <a:hlinkClick r:id="rId2"/>
              </a:rPr>
              <a:t>izvoru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)</a:t>
            </a:r>
            <a:endParaRPr lang="hr-HR" sz="800" b="0" strike="noStrike" spc="-1" dirty="0" err="1">
              <a:latin typeface="Arial"/>
            </a:endParaRPr>
          </a:p>
        </p:txBody>
      </p:sp>
      <p:sp>
        <p:nvSpPr>
          <p:cNvPr id="737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DEF8E974-21F6-4EB9-A1CA-628D3F599047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hr-HR" sz="10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70074-1EDB-B0DA-0BB4-3F23DE54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94" y="1645248"/>
            <a:ext cx="5576443" cy="24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9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800E496-F046-ACBF-AFBD-4D7CA6BD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72" y="1223756"/>
            <a:ext cx="4383700" cy="3286331"/>
          </a:xfrm>
          <a:prstGeom prst="rect">
            <a:avLst/>
          </a:prstGeom>
        </p:spPr>
      </p:pic>
      <p:sp>
        <p:nvSpPr>
          <p:cNvPr id="732" name="CustomShape 1"/>
          <p:cNvSpPr/>
          <p:nvPr/>
        </p:nvSpPr>
        <p:spPr>
          <a:xfrm>
            <a:off x="885240" y="171360"/>
            <a:ext cx="7827120" cy="69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hr-HR" sz="2600" b="1" spc="-1">
                <a:solidFill>
                  <a:srgbClr val="EE2027"/>
                </a:solidFill>
                <a:latin typeface="Arial"/>
                <a:ea typeface="Arial"/>
              </a:rPr>
              <a:t>Python</a:t>
            </a:r>
            <a:r>
              <a:rPr lang="hr-HR" sz="2600" b="1" strike="noStrike" spc="-1">
                <a:solidFill>
                  <a:srgbClr val="EE2027"/>
                </a:solidFill>
                <a:latin typeface="Arial"/>
                <a:ea typeface="Arial"/>
              </a:rPr>
              <a:t> i </a:t>
            </a:r>
            <a:r>
              <a:rPr lang="hr-HR" sz="2600" b="1" spc="-1" err="1">
                <a:solidFill>
                  <a:srgbClr val="EE2027"/>
                </a:solidFill>
                <a:latin typeface="Arial"/>
                <a:ea typeface="Arial"/>
              </a:rPr>
              <a:t>Lustre</a:t>
            </a:r>
            <a:endParaRPr lang="hr-HR" sz="2600" b="0" strike="noStrike" spc="-1" err="1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876240" y="930960"/>
            <a:ext cx="4636440" cy="23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t">
            <a:noAutofit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hr-HR" sz="1400" b="1" u="sng" spc="-1" err="1">
                <a:solidFill>
                  <a:srgbClr val="EE2027"/>
                </a:solidFill>
                <a:latin typeface="Arial"/>
              </a:rPr>
              <a:t>Lustre</a:t>
            </a:r>
            <a:r>
              <a:rPr lang="hr-HR" sz="1400" b="1" u="sng" spc="-1">
                <a:solidFill>
                  <a:srgbClr val="EE2027"/>
                </a:solidFill>
                <a:latin typeface="Arial"/>
              </a:rPr>
              <a:t> performanse</a:t>
            </a:r>
            <a:endParaRPr lang="en-US"/>
          </a:p>
        </p:txBody>
      </p:sp>
      <p:sp>
        <p:nvSpPr>
          <p:cNvPr id="736" name="CustomShape 4"/>
          <p:cNvSpPr/>
          <p:nvPr/>
        </p:nvSpPr>
        <p:spPr>
          <a:xfrm>
            <a:off x="1956642" y="4505564"/>
            <a:ext cx="5331964" cy="3089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hr-HR" sz="800" spc="-1" dirty="0">
                <a:solidFill>
                  <a:srgbClr val="FF0000"/>
                </a:solidFill>
                <a:latin typeface="Arial"/>
              </a:rPr>
              <a:t>Slika 4 </a:t>
            </a:r>
            <a:r>
              <a:rPr lang="hr-HR" sz="800" spc="-1" dirty="0">
                <a:solidFill>
                  <a:srgbClr val="000000"/>
                </a:solidFill>
                <a:latin typeface="Arial"/>
              </a:rPr>
              <a:t>Performanse učitavanja 10GB podataka raspodijeljenih u 1-1000 direktorija i 1-1000 datoteka po direktoriju</a:t>
            </a:r>
            <a:endParaRPr lang="hr-HR" sz="800" b="0" strike="noStrike" spc="-1" dirty="0" err="1">
              <a:latin typeface="Arial"/>
            </a:endParaRPr>
          </a:p>
        </p:txBody>
      </p:sp>
      <p:sp>
        <p:nvSpPr>
          <p:cNvPr id="737" name="CustomShape 5"/>
          <p:cNvSpPr/>
          <p:nvPr/>
        </p:nvSpPr>
        <p:spPr>
          <a:xfrm>
            <a:off x="1648800" y="5036400"/>
            <a:ext cx="37296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DEF8E974-21F6-4EB9-A1CA-628D3F599047}" type="slidenum">
              <a:rPr lang="hr-HR" sz="1000" b="0" strike="noStrike" spc="-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lang="hr-HR" sz="1000" b="0" strike="noStrike" spc="-1">
              <a:latin typeface="Arial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045527B5-7F00-81B7-8FCA-758860BD2C2D}"/>
              </a:ext>
            </a:extLst>
          </p:cNvPr>
          <p:cNvSpPr/>
          <p:nvPr/>
        </p:nvSpPr>
        <p:spPr>
          <a:xfrm>
            <a:off x="4082949" y="2980065"/>
            <a:ext cx="166938" cy="16691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E8FE9-C6ED-C9A1-8BE8-0E1FFE9E8F0D}"/>
              </a:ext>
            </a:extLst>
          </p:cNvPr>
          <p:cNvSpPr txBox="1"/>
          <p:nvPr/>
        </p:nvSpPr>
        <p:spPr>
          <a:xfrm>
            <a:off x="3157043" y="2644683"/>
            <a:ext cx="1242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rgbClr val="FF0000"/>
                </a:solidFill>
                <a:latin typeface="Consolas"/>
              </a:rPr>
              <a:t>venv-dir</a:t>
            </a:r>
            <a:endParaRPr lang="en-US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633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E2041"/>
      </a:hlink>
      <a:folHlink>
        <a:srgbClr val="CD203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f82ca1-f2d7-4390-8338-4046b7d7d596" xsi:nil="true"/>
    <lcf76f155ced4ddcb4097134ff3c332f xmlns="076f47db-af30-47a5-acec-abafc88c5d1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ADB500C659FD5429AEF0216DA49E2EE" ma:contentTypeVersion="13" ma:contentTypeDescription="Stvaranje novog dokumenta." ma:contentTypeScope="" ma:versionID="39799bcfb3dd171cc1cbc9887212bead">
  <xsd:schema xmlns:xsd="http://www.w3.org/2001/XMLSchema" xmlns:xs="http://www.w3.org/2001/XMLSchema" xmlns:p="http://schemas.microsoft.com/office/2006/metadata/properties" xmlns:ns2="076f47db-af30-47a5-acec-abafc88c5d1e" xmlns:ns3="abf82ca1-f2d7-4390-8338-4046b7d7d596" targetNamespace="http://schemas.microsoft.com/office/2006/metadata/properties" ma:root="true" ma:fieldsID="170e9369879530cf28624b4ab73d463f" ns2:_="" ns3:_="">
    <xsd:import namespace="076f47db-af30-47a5-acec-abafc88c5d1e"/>
    <xsd:import namespace="abf82ca1-f2d7-4390-8338-4046b7d7d5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f47db-af30-47a5-acec-abafc88c5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Oznake slika" ma:readOnly="false" ma:fieldId="{5cf76f15-5ced-4ddc-b409-7134ff3c332f}" ma:taxonomyMulti="true" ma:sspId="d28c0565-f2bf-4097-a5be-b70e64f7fc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f82ca1-f2d7-4390-8338-4046b7d7d59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Sveobuhvatni stupac taksonomije" ma:hidden="true" ma:list="{437c565e-b85f-4012-9667-c87becbb2d82}" ma:internalName="TaxCatchAll" ma:showField="CatchAllData" ma:web="abf82ca1-f2d7-4390-8338-4046b7d7d5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F71064-3389-4D1D-9A58-C3CA0DFBF12B}">
  <ds:schemaRefs>
    <ds:schemaRef ds:uri="076f47db-af30-47a5-acec-abafc88c5d1e"/>
    <ds:schemaRef ds:uri="abf82ca1-f2d7-4390-8338-4046b7d7d59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347C2C-001A-473D-B0C5-166FD5706C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E2BB9-C259-429B-AB78-C20C95B15060}">
  <ds:schemaRefs>
    <ds:schemaRef ds:uri="076f47db-af30-47a5-acec-abafc88c5d1e"/>
    <ds:schemaRef ds:uri="abf82ca1-f2d7-4390-8338-4046b7d7d5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42</Slides>
  <Notes>0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Napredno računanje na Supeku</dc:title>
  <dc:subject/>
  <dc:creator>kristijan</dc:creator>
  <dc:description/>
  <cp:revision>488</cp:revision>
  <dcterms:modified xsi:type="dcterms:W3CDTF">2023-10-04T15:06:23Z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0x0101006ADB500C659FD5429AEF0216DA49E2EE</vt:lpwstr>
  </property>
  <property fmtid="{D5CDD505-2E9C-101B-9397-08002B2CF9AE}" pid="3" name="Notes">
    <vt:i4>83</vt:i4>
  </property>
  <property fmtid="{D5CDD505-2E9C-101B-9397-08002B2CF9AE}" pid="4" name="PresentationFormat">
    <vt:lpwstr>Custom</vt:lpwstr>
  </property>
  <property fmtid="{D5CDD505-2E9C-101B-9397-08002B2CF9AE}" pid="5" name="Slides">
    <vt:i4>83</vt:i4>
  </property>
  <property fmtid="{D5CDD505-2E9C-101B-9397-08002B2CF9AE}" pid="6" name="MediaServiceImageTags">
    <vt:lpwstr/>
  </property>
</Properties>
</file>