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74" r:id="rId8"/>
    <p:sldId id="263" r:id="rId9"/>
    <p:sldId id="264" r:id="rId10"/>
    <p:sldId id="265" r:id="rId11"/>
    <p:sldId id="269" r:id="rId12"/>
    <p:sldId id="267" r:id="rId13"/>
    <p:sldId id="270" r:id="rId14"/>
    <p:sldId id="271" r:id="rId15"/>
    <p:sldId id="272" r:id="rId16"/>
    <p:sldId id="275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39831-4208-4F91-AD58-0CF03DC6C6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265D634-ED10-44A2-9BF5-F344A37104B6}">
      <dgm:prSet/>
      <dgm:spPr/>
      <dgm:t>
        <a:bodyPr/>
        <a:lstStyle/>
        <a:p>
          <a:r>
            <a:rPr lang="en-US"/>
            <a:t>Scores</a:t>
          </a:r>
        </a:p>
      </dgm:t>
    </dgm:pt>
    <dgm:pt modelId="{AD97642E-589E-47CD-B307-8ED4B9332073}" type="parTrans" cxnId="{0408A6D4-9976-4680-B466-22A7182EAE46}">
      <dgm:prSet/>
      <dgm:spPr/>
      <dgm:t>
        <a:bodyPr/>
        <a:lstStyle/>
        <a:p>
          <a:endParaRPr lang="en-US"/>
        </a:p>
      </dgm:t>
    </dgm:pt>
    <dgm:pt modelId="{6AF2E99F-2730-489D-9C8B-1B6DE307DB78}" type="sibTrans" cxnId="{0408A6D4-9976-4680-B466-22A7182EAE46}">
      <dgm:prSet/>
      <dgm:spPr/>
      <dgm:t>
        <a:bodyPr/>
        <a:lstStyle/>
        <a:p>
          <a:endParaRPr lang="en-US"/>
        </a:p>
      </dgm:t>
    </dgm:pt>
    <dgm:pt modelId="{5C208A4A-060F-4B81-B936-700094BADBFC}">
      <dgm:prSet/>
      <dgm:spPr/>
      <dgm:t>
        <a:bodyPr/>
        <a:lstStyle/>
        <a:p>
          <a:r>
            <a:rPr lang="en-US"/>
            <a:t>Survival Analysis </a:t>
          </a:r>
        </a:p>
      </dgm:t>
    </dgm:pt>
    <dgm:pt modelId="{7511F271-3A6C-4FBA-BDDA-7DB29EF95900}" type="parTrans" cxnId="{07BFC6D8-6B63-42AC-A5A5-31707B623AFF}">
      <dgm:prSet/>
      <dgm:spPr/>
      <dgm:t>
        <a:bodyPr/>
        <a:lstStyle/>
        <a:p>
          <a:endParaRPr lang="en-US"/>
        </a:p>
      </dgm:t>
    </dgm:pt>
    <dgm:pt modelId="{12441F3A-804C-4927-B43C-FEAA21FE7385}" type="sibTrans" cxnId="{07BFC6D8-6B63-42AC-A5A5-31707B623AFF}">
      <dgm:prSet/>
      <dgm:spPr/>
      <dgm:t>
        <a:bodyPr/>
        <a:lstStyle/>
        <a:p>
          <a:endParaRPr lang="en-US"/>
        </a:p>
      </dgm:t>
    </dgm:pt>
    <dgm:pt modelId="{8ED6241E-2582-422C-B912-21C2F0588AA2}">
      <dgm:prSet/>
      <dgm:spPr/>
      <dgm:t>
        <a:bodyPr/>
        <a:lstStyle/>
        <a:p>
          <a:r>
            <a:rPr lang="en-US"/>
            <a:t>Cross correlation between scores and all other phenotypes</a:t>
          </a:r>
        </a:p>
      </dgm:t>
    </dgm:pt>
    <dgm:pt modelId="{943264F1-4AFA-4570-A4B2-63ECE41774CF}" type="parTrans" cxnId="{5E844AE0-69DF-4F14-9C40-4DD8BF27CD76}">
      <dgm:prSet/>
      <dgm:spPr/>
      <dgm:t>
        <a:bodyPr/>
        <a:lstStyle/>
        <a:p>
          <a:endParaRPr lang="en-US"/>
        </a:p>
      </dgm:t>
    </dgm:pt>
    <dgm:pt modelId="{42F4C81B-9C62-4619-9982-B5EE28C922C9}" type="sibTrans" cxnId="{5E844AE0-69DF-4F14-9C40-4DD8BF27CD76}">
      <dgm:prSet/>
      <dgm:spPr/>
      <dgm:t>
        <a:bodyPr/>
        <a:lstStyle/>
        <a:p>
          <a:endParaRPr lang="en-US"/>
        </a:p>
      </dgm:t>
    </dgm:pt>
    <dgm:pt modelId="{8B94C28F-A661-49FA-8793-6622C7A4DCE7}">
      <dgm:prSet/>
      <dgm:spPr/>
      <dgm:t>
        <a:bodyPr/>
        <a:lstStyle/>
        <a:p>
          <a:r>
            <a:rPr lang="en-US"/>
            <a:t>Weights</a:t>
          </a:r>
        </a:p>
      </dgm:t>
    </dgm:pt>
    <dgm:pt modelId="{9A7ED333-3C20-4C90-9C99-024A216AC64B}" type="parTrans" cxnId="{389DB3E9-C9B9-44AF-A010-8B8A85C03050}">
      <dgm:prSet/>
      <dgm:spPr/>
      <dgm:t>
        <a:bodyPr/>
        <a:lstStyle/>
        <a:p>
          <a:endParaRPr lang="en-US"/>
        </a:p>
      </dgm:t>
    </dgm:pt>
    <dgm:pt modelId="{6AC407BE-BA64-41F1-A7E1-B72CFD7A1061}" type="sibTrans" cxnId="{389DB3E9-C9B9-44AF-A010-8B8A85C03050}">
      <dgm:prSet/>
      <dgm:spPr/>
      <dgm:t>
        <a:bodyPr/>
        <a:lstStyle/>
        <a:p>
          <a:endParaRPr lang="en-US"/>
        </a:p>
      </dgm:t>
    </dgm:pt>
    <dgm:pt modelId="{2B412736-6798-47F3-AFA9-24E24778A533}" type="pres">
      <dgm:prSet presAssocID="{7A339831-4208-4F91-AD58-0CF03DC6C64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9FC382-C39D-4918-8DD1-F2D243B0E380}" type="pres">
      <dgm:prSet presAssocID="{8B94C28F-A661-49FA-8793-6622C7A4DCE7}" presName="compNode" presStyleCnt="0"/>
      <dgm:spPr/>
    </dgm:pt>
    <dgm:pt modelId="{D4E6B969-C627-4ADE-A361-630A31D39749}" type="pres">
      <dgm:prSet presAssocID="{8B94C28F-A661-49FA-8793-6622C7A4DCE7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ights Uneven"/>
        </a:ext>
      </dgm:extLst>
    </dgm:pt>
    <dgm:pt modelId="{87BD328B-20D3-44E8-B559-EA7F45E40444}" type="pres">
      <dgm:prSet presAssocID="{8B94C28F-A661-49FA-8793-6622C7A4DCE7}" presName="spaceRect" presStyleCnt="0"/>
      <dgm:spPr/>
    </dgm:pt>
    <dgm:pt modelId="{AF68388B-35C0-4570-89B6-D3ACC8CDA74A}" type="pres">
      <dgm:prSet presAssocID="{8B94C28F-A661-49FA-8793-6622C7A4DCE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B71BD8-9A24-4E02-894F-5B1CD3A79AF9}" type="pres">
      <dgm:prSet presAssocID="{6AC407BE-BA64-41F1-A7E1-B72CFD7A1061}" presName="sibTrans" presStyleCnt="0"/>
      <dgm:spPr/>
    </dgm:pt>
    <dgm:pt modelId="{A7353A61-2ABA-4994-A141-9E06D08BA78C}" type="pres">
      <dgm:prSet presAssocID="{6265D634-ED10-44A2-9BF5-F344A37104B6}" presName="compNode" presStyleCnt="0"/>
      <dgm:spPr/>
    </dgm:pt>
    <dgm:pt modelId="{45A15A04-C166-42C0-A5D9-134AC8820530}" type="pres">
      <dgm:prSet presAssocID="{6265D634-ED10-44A2-9BF5-F344A37104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lly"/>
        </a:ext>
      </dgm:extLst>
    </dgm:pt>
    <dgm:pt modelId="{C08492E9-4397-4284-868C-6CF6E6B5E46E}" type="pres">
      <dgm:prSet presAssocID="{6265D634-ED10-44A2-9BF5-F344A37104B6}" presName="spaceRect" presStyleCnt="0"/>
      <dgm:spPr/>
    </dgm:pt>
    <dgm:pt modelId="{F1A25D74-93A9-4FDC-BA56-A8C54396F613}" type="pres">
      <dgm:prSet presAssocID="{6265D634-ED10-44A2-9BF5-F344A37104B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5D090B7-7FC2-4632-8410-58202ED97897}" type="pres">
      <dgm:prSet presAssocID="{6AF2E99F-2730-489D-9C8B-1B6DE307DB78}" presName="sibTrans" presStyleCnt="0"/>
      <dgm:spPr/>
    </dgm:pt>
    <dgm:pt modelId="{01C025CD-D05B-41F4-AF54-F7FA538D4E56}" type="pres">
      <dgm:prSet presAssocID="{5C208A4A-060F-4B81-B936-700094BADBFC}" presName="compNode" presStyleCnt="0"/>
      <dgm:spPr/>
    </dgm:pt>
    <dgm:pt modelId="{2ECB644A-9B9C-49B0-8535-B879E706C473}" type="pres">
      <dgm:prSet presAssocID="{5C208A4A-060F-4B81-B936-700094BADBFC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136835C8-EEA2-47A2-868F-19172D5706F3}" type="pres">
      <dgm:prSet presAssocID="{5C208A4A-060F-4B81-B936-700094BADBFC}" presName="spaceRect" presStyleCnt="0"/>
      <dgm:spPr/>
    </dgm:pt>
    <dgm:pt modelId="{7F4EF9C9-F8CD-4CFE-B8FD-4CE28343B273}" type="pres">
      <dgm:prSet presAssocID="{5C208A4A-060F-4B81-B936-700094BADBF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55C4D76-80B6-4949-AB9B-AFE49FA3671C}" type="pres">
      <dgm:prSet presAssocID="{12441F3A-804C-4927-B43C-FEAA21FE7385}" presName="sibTrans" presStyleCnt="0"/>
      <dgm:spPr/>
    </dgm:pt>
    <dgm:pt modelId="{590E8478-B77A-4371-B4F9-E84D943E359F}" type="pres">
      <dgm:prSet presAssocID="{8ED6241E-2582-422C-B912-21C2F0588AA2}" presName="compNode" presStyleCnt="0"/>
      <dgm:spPr/>
    </dgm:pt>
    <dgm:pt modelId="{7B1B0444-DE5E-47D4-9A1C-357C718C081E}" type="pres">
      <dgm:prSet presAssocID="{8ED6241E-2582-422C-B912-21C2F0588A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catterplot"/>
        </a:ext>
      </dgm:extLst>
    </dgm:pt>
    <dgm:pt modelId="{064FAD95-0ADA-4583-935D-8AD1381466EB}" type="pres">
      <dgm:prSet presAssocID="{8ED6241E-2582-422C-B912-21C2F0588AA2}" presName="spaceRect" presStyleCnt="0"/>
      <dgm:spPr/>
    </dgm:pt>
    <dgm:pt modelId="{A92D83A1-5D36-4AA5-804F-4F795B6C3C62}" type="pres">
      <dgm:prSet presAssocID="{8ED6241E-2582-422C-B912-21C2F0588AA2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8A6D4-9976-4680-B466-22A7182EAE46}" srcId="{7A339831-4208-4F91-AD58-0CF03DC6C648}" destId="{6265D634-ED10-44A2-9BF5-F344A37104B6}" srcOrd="1" destOrd="0" parTransId="{AD97642E-589E-47CD-B307-8ED4B9332073}" sibTransId="{6AF2E99F-2730-489D-9C8B-1B6DE307DB78}"/>
    <dgm:cxn modelId="{389DB3E9-C9B9-44AF-A010-8B8A85C03050}" srcId="{7A339831-4208-4F91-AD58-0CF03DC6C648}" destId="{8B94C28F-A661-49FA-8793-6622C7A4DCE7}" srcOrd="0" destOrd="0" parTransId="{9A7ED333-3C20-4C90-9C99-024A216AC64B}" sibTransId="{6AC407BE-BA64-41F1-A7E1-B72CFD7A1061}"/>
    <dgm:cxn modelId="{07BFC6D8-6B63-42AC-A5A5-31707B623AFF}" srcId="{7A339831-4208-4F91-AD58-0CF03DC6C648}" destId="{5C208A4A-060F-4B81-B936-700094BADBFC}" srcOrd="2" destOrd="0" parTransId="{7511F271-3A6C-4FBA-BDDA-7DB29EF95900}" sibTransId="{12441F3A-804C-4927-B43C-FEAA21FE7385}"/>
    <dgm:cxn modelId="{271BAAAB-D3B0-428B-A910-F01589204E44}" type="presOf" srcId="{7A339831-4208-4F91-AD58-0CF03DC6C648}" destId="{2B412736-6798-47F3-AFA9-24E24778A533}" srcOrd="0" destOrd="0" presId="urn:microsoft.com/office/officeart/2018/2/layout/IconLabelList"/>
    <dgm:cxn modelId="{53A51239-8357-4D23-A77D-0347BDAFFC9B}" type="presOf" srcId="{6265D634-ED10-44A2-9BF5-F344A37104B6}" destId="{F1A25D74-93A9-4FDC-BA56-A8C54396F613}" srcOrd="0" destOrd="0" presId="urn:microsoft.com/office/officeart/2018/2/layout/IconLabelList"/>
    <dgm:cxn modelId="{808946A0-2D6A-4F57-AA99-D7AE52367BB4}" type="presOf" srcId="{5C208A4A-060F-4B81-B936-700094BADBFC}" destId="{7F4EF9C9-F8CD-4CFE-B8FD-4CE28343B273}" srcOrd="0" destOrd="0" presId="urn:microsoft.com/office/officeart/2018/2/layout/IconLabelList"/>
    <dgm:cxn modelId="{5E844AE0-69DF-4F14-9C40-4DD8BF27CD76}" srcId="{7A339831-4208-4F91-AD58-0CF03DC6C648}" destId="{8ED6241E-2582-422C-B912-21C2F0588AA2}" srcOrd="3" destOrd="0" parTransId="{943264F1-4AFA-4570-A4B2-63ECE41774CF}" sibTransId="{42F4C81B-9C62-4619-9982-B5EE28C922C9}"/>
    <dgm:cxn modelId="{52C3ADFA-2A59-4946-87B2-F41BFD70C388}" type="presOf" srcId="{8B94C28F-A661-49FA-8793-6622C7A4DCE7}" destId="{AF68388B-35C0-4570-89B6-D3ACC8CDA74A}" srcOrd="0" destOrd="0" presId="urn:microsoft.com/office/officeart/2018/2/layout/IconLabelList"/>
    <dgm:cxn modelId="{F9A898A0-5E99-4E84-8A25-7881069CFAC8}" type="presOf" srcId="{8ED6241E-2582-422C-B912-21C2F0588AA2}" destId="{A92D83A1-5D36-4AA5-804F-4F795B6C3C62}" srcOrd="0" destOrd="0" presId="urn:microsoft.com/office/officeart/2018/2/layout/IconLabelList"/>
    <dgm:cxn modelId="{23B45AC6-6794-4DD0-A741-D024DB808713}" type="presParOf" srcId="{2B412736-6798-47F3-AFA9-24E24778A533}" destId="{7A9FC382-C39D-4918-8DD1-F2D243B0E380}" srcOrd="0" destOrd="0" presId="urn:microsoft.com/office/officeart/2018/2/layout/IconLabelList"/>
    <dgm:cxn modelId="{43E47335-BCD7-4A8B-AEE9-FF5DACF2210C}" type="presParOf" srcId="{7A9FC382-C39D-4918-8DD1-F2D243B0E380}" destId="{D4E6B969-C627-4ADE-A361-630A31D39749}" srcOrd="0" destOrd="0" presId="urn:microsoft.com/office/officeart/2018/2/layout/IconLabelList"/>
    <dgm:cxn modelId="{212C324E-7886-4D4A-9817-1666BB8482FA}" type="presParOf" srcId="{7A9FC382-C39D-4918-8DD1-F2D243B0E380}" destId="{87BD328B-20D3-44E8-B559-EA7F45E40444}" srcOrd="1" destOrd="0" presId="urn:microsoft.com/office/officeart/2018/2/layout/IconLabelList"/>
    <dgm:cxn modelId="{A14FEBC1-F76C-46D6-A09B-01C260B071F0}" type="presParOf" srcId="{7A9FC382-C39D-4918-8DD1-F2D243B0E380}" destId="{AF68388B-35C0-4570-89B6-D3ACC8CDA74A}" srcOrd="2" destOrd="0" presId="urn:microsoft.com/office/officeart/2018/2/layout/IconLabelList"/>
    <dgm:cxn modelId="{D81145F0-060E-47CA-91CF-1CF8CDF1CD35}" type="presParOf" srcId="{2B412736-6798-47F3-AFA9-24E24778A533}" destId="{51B71BD8-9A24-4E02-894F-5B1CD3A79AF9}" srcOrd="1" destOrd="0" presId="urn:microsoft.com/office/officeart/2018/2/layout/IconLabelList"/>
    <dgm:cxn modelId="{246F8776-500B-4DFF-A654-623E98D7632F}" type="presParOf" srcId="{2B412736-6798-47F3-AFA9-24E24778A533}" destId="{A7353A61-2ABA-4994-A141-9E06D08BA78C}" srcOrd="2" destOrd="0" presId="urn:microsoft.com/office/officeart/2018/2/layout/IconLabelList"/>
    <dgm:cxn modelId="{0E1EB67B-7164-4270-B9C7-7914C23E994F}" type="presParOf" srcId="{A7353A61-2ABA-4994-A141-9E06D08BA78C}" destId="{45A15A04-C166-42C0-A5D9-134AC8820530}" srcOrd="0" destOrd="0" presId="urn:microsoft.com/office/officeart/2018/2/layout/IconLabelList"/>
    <dgm:cxn modelId="{5076135E-0A8E-43E5-8D5E-F9C8BADD3EA5}" type="presParOf" srcId="{A7353A61-2ABA-4994-A141-9E06D08BA78C}" destId="{C08492E9-4397-4284-868C-6CF6E6B5E46E}" srcOrd="1" destOrd="0" presId="urn:microsoft.com/office/officeart/2018/2/layout/IconLabelList"/>
    <dgm:cxn modelId="{6280D1B3-2E01-458D-BEB4-8684B50CB865}" type="presParOf" srcId="{A7353A61-2ABA-4994-A141-9E06D08BA78C}" destId="{F1A25D74-93A9-4FDC-BA56-A8C54396F613}" srcOrd="2" destOrd="0" presId="urn:microsoft.com/office/officeart/2018/2/layout/IconLabelList"/>
    <dgm:cxn modelId="{4500A8C5-B9BF-4786-8346-023175ED0706}" type="presParOf" srcId="{2B412736-6798-47F3-AFA9-24E24778A533}" destId="{C5D090B7-7FC2-4632-8410-58202ED97897}" srcOrd="3" destOrd="0" presId="urn:microsoft.com/office/officeart/2018/2/layout/IconLabelList"/>
    <dgm:cxn modelId="{97143C1D-EEA5-4503-A91A-897640339EC2}" type="presParOf" srcId="{2B412736-6798-47F3-AFA9-24E24778A533}" destId="{01C025CD-D05B-41F4-AF54-F7FA538D4E56}" srcOrd="4" destOrd="0" presId="urn:microsoft.com/office/officeart/2018/2/layout/IconLabelList"/>
    <dgm:cxn modelId="{E9A1B94F-1993-42E5-94B1-28AA8B31609B}" type="presParOf" srcId="{01C025CD-D05B-41F4-AF54-F7FA538D4E56}" destId="{2ECB644A-9B9C-49B0-8535-B879E706C473}" srcOrd="0" destOrd="0" presId="urn:microsoft.com/office/officeart/2018/2/layout/IconLabelList"/>
    <dgm:cxn modelId="{80F65A48-8C64-4B43-A226-C1ADFC7E9920}" type="presParOf" srcId="{01C025CD-D05B-41F4-AF54-F7FA538D4E56}" destId="{136835C8-EEA2-47A2-868F-19172D5706F3}" srcOrd="1" destOrd="0" presId="urn:microsoft.com/office/officeart/2018/2/layout/IconLabelList"/>
    <dgm:cxn modelId="{A38B501C-CC8D-4953-8FE1-08D4D53316B3}" type="presParOf" srcId="{01C025CD-D05B-41F4-AF54-F7FA538D4E56}" destId="{7F4EF9C9-F8CD-4CFE-B8FD-4CE28343B273}" srcOrd="2" destOrd="0" presId="urn:microsoft.com/office/officeart/2018/2/layout/IconLabelList"/>
    <dgm:cxn modelId="{F96EB766-5BF0-4829-B2BD-55A9952090EC}" type="presParOf" srcId="{2B412736-6798-47F3-AFA9-24E24778A533}" destId="{455C4D76-80B6-4949-AB9B-AFE49FA3671C}" srcOrd="5" destOrd="0" presId="urn:microsoft.com/office/officeart/2018/2/layout/IconLabelList"/>
    <dgm:cxn modelId="{59E1AD91-1C18-4FC5-A6D1-B26A691B16CD}" type="presParOf" srcId="{2B412736-6798-47F3-AFA9-24E24778A533}" destId="{590E8478-B77A-4371-B4F9-E84D943E359F}" srcOrd="6" destOrd="0" presId="urn:microsoft.com/office/officeart/2018/2/layout/IconLabelList"/>
    <dgm:cxn modelId="{6FBF9B5D-82D1-4F60-80B7-8CCB7191FB2F}" type="presParOf" srcId="{590E8478-B77A-4371-B4F9-E84D943E359F}" destId="{7B1B0444-DE5E-47D4-9A1C-357C718C081E}" srcOrd="0" destOrd="0" presId="urn:microsoft.com/office/officeart/2018/2/layout/IconLabelList"/>
    <dgm:cxn modelId="{799991D1-A997-48F4-8F23-16698C2B83F4}" type="presParOf" srcId="{590E8478-B77A-4371-B4F9-E84D943E359F}" destId="{064FAD95-0ADA-4583-935D-8AD1381466EB}" srcOrd="1" destOrd="0" presId="urn:microsoft.com/office/officeart/2018/2/layout/IconLabelList"/>
    <dgm:cxn modelId="{97DE14BC-D8B0-4C01-B485-1359BE3611C2}" type="presParOf" srcId="{590E8478-B77A-4371-B4F9-E84D943E359F}" destId="{A92D83A1-5D36-4AA5-804F-4F795B6C3C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B7E3A0-6931-4F7D-A973-D806E8C901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3DF670-ED83-4E28-9917-9CE0D92C0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Curation of the data set</a:t>
          </a:r>
        </a:p>
      </dgm:t>
    </dgm:pt>
    <dgm:pt modelId="{EB838046-0FA4-4B4E-A3C3-2C75FC7A646D}" type="parTrans" cxnId="{5EA06784-BBE9-4B66-BB7E-7B00779845A2}">
      <dgm:prSet/>
      <dgm:spPr/>
      <dgm:t>
        <a:bodyPr/>
        <a:lstStyle/>
        <a:p>
          <a:endParaRPr lang="en-US"/>
        </a:p>
      </dgm:t>
    </dgm:pt>
    <dgm:pt modelId="{8C8F7477-A724-4A4E-AB94-972BF4763E81}" type="sibTrans" cxnId="{5EA06784-BBE9-4B66-BB7E-7B00779845A2}">
      <dgm:prSet/>
      <dgm:spPr/>
      <dgm:t>
        <a:bodyPr/>
        <a:lstStyle/>
        <a:p>
          <a:endParaRPr lang="en-US"/>
        </a:p>
      </dgm:t>
    </dgm:pt>
    <dgm:pt modelId="{3DC38000-E187-4D4F-A17B-CA549F640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Feedback on studies to update/remove/add</a:t>
          </a:r>
        </a:p>
      </dgm:t>
    </dgm:pt>
    <dgm:pt modelId="{D79FA1E9-48D5-4B50-B0B6-35BCE32C79DD}" type="parTrans" cxnId="{88B98264-B7E9-4CD7-9649-72849741BBBF}">
      <dgm:prSet/>
      <dgm:spPr/>
      <dgm:t>
        <a:bodyPr/>
        <a:lstStyle/>
        <a:p>
          <a:endParaRPr lang="en-US"/>
        </a:p>
      </dgm:t>
    </dgm:pt>
    <dgm:pt modelId="{105D064D-55C6-4FE5-94B8-35EBE5E01838}" type="sibTrans" cxnId="{88B98264-B7E9-4CD7-9649-72849741BBBF}">
      <dgm:prSet/>
      <dgm:spPr/>
      <dgm:t>
        <a:bodyPr/>
        <a:lstStyle/>
        <a:p>
          <a:endParaRPr lang="en-US"/>
        </a:p>
      </dgm:t>
    </dgm:pt>
    <dgm:pt modelId="{6A052423-75D4-4D23-8AC1-99B0BBF393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Possible integration with GWAS catalog</a:t>
          </a:r>
        </a:p>
      </dgm:t>
    </dgm:pt>
    <dgm:pt modelId="{2D5D1FCF-E69C-464B-AAD4-2308F1066602}" type="parTrans" cxnId="{49DDCD41-CFBF-4A2C-8FA9-0F3F288D4206}">
      <dgm:prSet/>
      <dgm:spPr/>
      <dgm:t>
        <a:bodyPr/>
        <a:lstStyle/>
        <a:p>
          <a:endParaRPr lang="en-US"/>
        </a:p>
      </dgm:t>
    </dgm:pt>
    <dgm:pt modelId="{3F8701F0-C142-45B5-B963-D3E429B486D2}" type="sibTrans" cxnId="{49DDCD41-CFBF-4A2C-8FA9-0F3F288D4206}">
      <dgm:prSet/>
      <dgm:spPr/>
      <dgm:t>
        <a:bodyPr/>
        <a:lstStyle/>
        <a:p>
          <a:endParaRPr lang="en-US"/>
        </a:p>
      </dgm:t>
    </dgm:pt>
    <dgm:pt modelId="{4D875493-078B-4C53-8C84-C8B7D6D66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regions to exclude</a:t>
          </a:r>
        </a:p>
      </dgm:t>
    </dgm:pt>
    <dgm:pt modelId="{1FF44B7C-6526-4F6F-A5D3-A72032A79564}" type="parTrans" cxnId="{DF5E5AC9-547E-4AC5-9E27-F99151EDF813}">
      <dgm:prSet/>
      <dgm:spPr/>
      <dgm:t>
        <a:bodyPr/>
        <a:lstStyle/>
        <a:p>
          <a:endParaRPr lang="en-US"/>
        </a:p>
      </dgm:t>
    </dgm:pt>
    <dgm:pt modelId="{E97B0FB7-9591-4350-80B0-328724A4C560}" type="sibTrans" cxnId="{DF5E5AC9-547E-4AC5-9E27-F99151EDF813}">
      <dgm:prSet/>
      <dgm:spPr/>
      <dgm:t>
        <a:bodyPr/>
        <a:lstStyle/>
        <a:p>
          <a:endParaRPr lang="en-US"/>
        </a:p>
      </dgm:t>
    </dgm:pt>
    <dgm:pt modelId="{0C062F7E-F1EA-4FE7-BDC8-4050A445E8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in </a:t>
          </a:r>
          <a:r>
            <a:rPr lang="en-US" dirty="0" err="1"/>
            <a:t>pheweb</a:t>
          </a:r>
          <a:r>
            <a:rPr lang="en-US" dirty="0"/>
            <a:t> </a:t>
          </a:r>
          <a:r>
            <a:rPr lang="en-US" dirty="0" err="1"/>
            <a:t>pheno</a:t>
          </a:r>
          <a:r>
            <a:rPr lang="en-US" dirty="0"/>
            <a:t> pages ?</a:t>
          </a:r>
        </a:p>
      </dgm:t>
    </dgm:pt>
    <dgm:pt modelId="{F918052E-258C-4168-9527-35AC32818C18}" type="parTrans" cxnId="{2D337558-D5DC-4818-8EA7-7091AAE77FAC}">
      <dgm:prSet/>
      <dgm:spPr/>
      <dgm:t>
        <a:bodyPr/>
        <a:lstStyle/>
        <a:p>
          <a:endParaRPr lang="en-US"/>
        </a:p>
      </dgm:t>
    </dgm:pt>
    <dgm:pt modelId="{266E3D36-967C-48A7-880B-F2639E9F125A}" type="sibTrans" cxnId="{2D337558-D5DC-4818-8EA7-7091AAE77FAC}">
      <dgm:prSet/>
      <dgm:spPr/>
      <dgm:t>
        <a:bodyPr/>
        <a:lstStyle/>
        <a:p>
          <a:endParaRPr lang="en-US"/>
        </a:p>
      </dgm:t>
    </dgm:pt>
    <dgm:pt modelId="{B84F712B-6AEF-4A63-8BE8-34645E2FB4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Suggestions ? </a:t>
          </a:r>
        </a:p>
      </dgm:t>
    </dgm:pt>
    <dgm:pt modelId="{972596BC-6F7E-4744-B8A8-73F40B8B3BC2}" type="parTrans" cxnId="{83DDC98F-1A84-45BA-906B-7F6D68653A50}">
      <dgm:prSet/>
      <dgm:spPr/>
      <dgm:t>
        <a:bodyPr/>
        <a:lstStyle/>
        <a:p>
          <a:endParaRPr lang="en-US"/>
        </a:p>
      </dgm:t>
    </dgm:pt>
    <dgm:pt modelId="{BC98BAF6-C263-4E55-AF24-99EC0D4BE678}" type="sibTrans" cxnId="{83DDC98F-1A84-45BA-906B-7F6D68653A50}">
      <dgm:prSet/>
      <dgm:spPr/>
      <dgm:t>
        <a:bodyPr/>
        <a:lstStyle/>
        <a:p>
          <a:endParaRPr lang="en-US"/>
        </a:p>
      </dgm:t>
    </dgm:pt>
    <dgm:pt modelId="{05046B05-31A4-4DB1-90A4-7D768D23070F}" type="pres">
      <dgm:prSet presAssocID="{4FB7E3A0-6931-4F7D-A973-D806E8C9013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F8D3D5-959F-4000-8150-53D72D947C9C}" type="pres">
      <dgm:prSet presAssocID="{583DF670-ED83-4E28-9917-9CE0D92C0C53}" presName="compNode" presStyleCnt="0"/>
      <dgm:spPr/>
    </dgm:pt>
    <dgm:pt modelId="{88739F55-6CC0-4D23-992D-0035050513C0}" type="pres">
      <dgm:prSet presAssocID="{583DF670-ED83-4E28-9917-9CE0D92C0C53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tering Plant"/>
        </a:ext>
      </dgm:extLst>
    </dgm:pt>
    <dgm:pt modelId="{79919D53-9BCB-41C4-A2FA-3A69BC046262}" type="pres">
      <dgm:prSet presAssocID="{583DF670-ED83-4E28-9917-9CE0D92C0C53}" presName="spaceRect" presStyleCnt="0"/>
      <dgm:spPr/>
    </dgm:pt>
    <dgm:pt modelId="{94A34C51-D130-4E24-884E-F6793E36F1C3}" type="pres">
      <dgm:prSet presAssocID="{583DF670-ED83-4E28-9917-9CE0D92C0C53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271E5C0-7723-4FAF-9FE8-10BEB3C96D12}" type="pres">
      <dgm:prSet presAssocID="{8C8F7477-A724-4A4E-AB94-972BF4763E81}" presName="sibTrans" presStyleCnt="0"/>
      <dgm:spPr/>
    </dgm:pt>
    <dgm:pt modelId="{953F6AA6-83F0-4E3D-8249-938D09020EE6}" type="pres">
      <dgm:prSet presAssocID="{3DC38000-E187-4D4F-A17B-CA549F640CE1}" presName="compNode" presStyleCnt="0"/>
      <dgm:spPr/>
    </dgm:pt>
    <dgm:pt modelId="{E8F5D2F8-99FA-4858-AE38-F1F03322FD7A}" type="pres">
      <dgm:prSet presAssocID="{3DC38000-E187-4D4F-A17B-CA549F640CE1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FCBCA90-6FBB-4F39-8DD0-7CF999A5C5D9}" type="pres">
      <dgm:prSet presAssocID="{3DC38000-E187-4D4F-A17B-CA549F640CE1}" presName="spaceRect" presStyleCnt="0"/>
      <dgm:spPr/>
    </dgm:pt>
    <dgm:pt modelId="{A38C0E92-349B-45C6-90B1-6FD4212E1033}" type="pres">
      <dgm:prSet presAssocID="{3DC38000-E187-4D4F-A17B-CA549F640CE1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6324AEE-2E3E-42BE-B2A1-B8E2D35BDA93}" type="pres">
      <dgm:prSet presAssocID="{105D064D-55C6-4FE5-94B8-35EBE5E01838}" presName="sibTrans" presStyleCnt="0"/>
      <dgm:spPr/>
    </dgm:pt>
    <dgm:pt modelId="{382999A4-C5A7-4B65-9706-34AC6FB5E207}" type="pres">
      <dgm:prSet presAssocID="{6A052423-75D4-4D23-8AC1-99B0BBF393EA}" presName="compNode" presStyleCnt="0"/>
      <dgm:spPr/>
    </dgm:pt>
    <dgm:pt modelId="{1553DCB8-5647-44BF-B48A-B6591C3973A4}" type="pres">
      <dgm:prSet presAssocID="{6A052423-75D4-4D23-8AC1-99B0BBF393EA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ing Box Archive"/>
        </a:ext>
      </dgm:extLst>
    </dgm:pt>
    <dgm:pt modelId="{3F5433CB-C8F4-4E02-B512-0259BFD1BE53}" type="pres">
      <dgm:prSet presAssocID="{6A052423-75D4-4D23-8AC1-99B0BBF393EA}" presName="spaceRect" presStyleCnt="0"/>
      <dgm:spPr/>
    </dgm:pt>
    <dgm:pt modelId="{147BD1DC-4D49-4EA0-B1D8-1DA393A1A2A8}" type="pres">
      <dgm:prSet presAssocID="{6A052423-75D4-4D23-8AC1-99B0BBF393EA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FF15DFD-8B48-402C-93BC-8D7FF2C2499C}" type="pres">
      <dgm:prSet presAssocID="{3F8701F0-C142-45B5-B963-D3E429B486D2}" presName="sibTrans" presStyleCnt="0"/>
      <dgm:spPr/>
    </dgm:pt>
    <dgm:pt modelId="{F08FB786-A4C9-4BF6-9ECE-2F622AE5CBD9}" type="pres">
      <dgm:prSet presAssocID="{4D875493-078B-4C53-8C84-C8B7D6D66451}" presName="compNode" presStyleCnt="0"/>
      <dgm:spPr/>
    </dgm:pt>
    <dgm:pt modelId="{6FE125B6-8F32-4C44-8D39-31FE79717EA4}" type="pres">
      <dgm:prSet presAssocID="{4D875493-078B-4C53-8C84-C8B7D6D66451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982BD31-589E-4F57-89BA-F2842CB78FF8}" type="pres">
      <dgm:prSet presAssocID="{4D875493-078B-4C53-8C84-C8B7D6D66451}" presName="spaceRect" presStyleCnt="0"/>
      <dgm:spPr/>
    </dgm:pt>
    <dgm:pt modelId="{20E9A4C8-E4DA-4326-81E9-5B39954A2A56}" type="pres">
      <dgm:prSet presAssocID="{4D875493-078B-4C53-8C84-C8B7D6D66451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A36263C-4923-41C4-8433-6468E18006DD}" type="pres">
      <dgm:prSet presAssocID="{E97B0FB7-9591-4350-80B0-328724A4C560}" presName="sibTrans" presStyleCnt="0"/>
      <dgm:spPr/>
    </dgm:pt>
    <dgm:pt modelId="{1C794C16-4BE2-48B5-A939-93EF771CF46E}" type="pres">
      <dgm:prSet presAssocID="{0C062F7E-F1EA-4FE7-BDC8-4050A445E809}" presName="compNode" presStyleCnt="0"/>
      <dgm:spPr/>
    </dgm:pt>
    <dgm:pt modelId="{22887ACF-EC85-439D-8B88-A6DDA00ADF07}" type="pres">
      <dgm:prSet presAssocID="{0C062F7E-F1EA-4FE7-BDC8-4050A445E809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AAA23B-7F0F-4243-A7D3-362E14F987C3}" type="pres">
      <dgm:prSet presAssocID="{0C062F7E-F1EA-4FE7-BDC8-4050A445E809}" presName="spaceRect" presStyleCnt="0"/>
      <dgm:spPr/>
    </dgm:pt>
    <dgm:pt modelId="{B7FDC841-42A9-4AEE-8E36-3B942FA369BC}" type="pres">
      <dgm:prSet presAssocID="{0C062F7E-F1EA-4FE7-BDC8-4050A445E809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1FE151A-997B-4812-8AC2-32B9948401AE}" type="pres">
      <dgm:prSet presAssocID="{266E3D36-967C-48A7-880B-F2639E9F125A}" presName="sibTrans" presStyleCnt="0"/>
      <dgm:spPr/>
    </dgm:pt>
    <dgm:pt modelId="{11DE6E23-5AD6-4358-9281-3A5CE00BAA31}" type="pres">
      <dgm:prSet presAssocID="{B84F712B-6AEF-4A63-8BE8-34645E2FB454}" presName="compNode" presStyleCnt="0"/>
      <dgm:spPr/>
    </dgm:pt>
    <dgm:pt modelId="{D99DD4A8-5D0B-4BD1-9250-5DE052A846BA}" type="pres">
      <dgm:prSet presAssocID="{B84F712B-6AEF-4A63-8BE8-34645E2FB454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125AA8CC-6116-4B3B-8C27-5BD71FCCF8D4}" type="pres">
      <dgm:prSet presAssocID="{B84F712B-6AEF-4A63-8BE8-34645E2FB454}" presName="spaceRect" presStyleCnt="0"/>
      <dgm:spPr/>
    </dgm:pt>
    <dgm:pt modelId="{DB7909EF-D724-4D6E-944E-A3ED26D05F58}" type="pres">
      <dgm:prSet presAssocID="{B84F712B-6AEF-4A63-8BE8-34645E2FB454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37558-D5DC-4818-8EA7-7091AAE77FAC}" srcId="{4FB7E3A0-6931-4F7D-A973-D806E8C90139}" destId="{0C062F7E-F1EA-4FE7-BDC8-4050A445E809}" srcOrd="4" destOrd="0" parTransId="{F918052E-258C-4168-9527-35AC32818C18}" sibTransId="{266E3D36-967C-48A7-880B-F2639E9F125A}"/>
    <dgm:cxn modelId="{49DDCD41-CFBF-4A2C-8FA9-0F3F288D4206}" srcId="{4FB7E3A0-6931-4F7D-A973-D806E8C90139}" destId="{6A052423-75D4-4D23-8AC1-99B0BBF393EA}" srcOrd="2" destOrd="0" parTransId="{2D5D1FCF-E69C-464B-AAD4-2308F1066602}" sibTransId="{3F8701F0-C142-45B5-B963-D3E429B486D2}"/>
    <dgm:cxn modelId="{88B98264-B7E9-4CD7-9649-72849741BBBF}" srcId="{4FB7E3A0-6931-4F7D-A973-D806E8C90139}" destId="{3DC38000-E187-4D4F-A17B-CA549F640CE1}" srcOrd="1" destOrd="0" parTransId="{D79FA1E9-48D5-4B50-B0B6-35BCE32C79DD}" sibTransId="{105D064D-55C6-4FE5-94B8-35EBE5E01838}"/>
    <dgm:cxn modelId="{CE07AA6F-9F20-49D0-BEDD-57D89086AB7B}" type="presOf" srcId="{6A052423-75D4-4D23-8AC1-99B0BBF393EA}" destId="{147BD1DC-4D49-4EA0-B1D8-1DA393A1A2A8}" srcOrd="0" destOrd="0" presId="urn:microsoft.com/office/officeart/2018/2/layout/IconLabelList"/>
    <dgm:cxn modelId="{83DDC98F-1A84-45BA-906B-7F6D68653A50}" srcId="{4FB7E3A0-6931-4F7D-A973-D806E8C90139}" destId="{B84F712B-6AEF-4A63-8BE8-34645E2FB454}" srcOrd="5" destOrd="0" parTransId="{972596BC-6F7E-4744-B8A8-73F40B8B3BC2}" sibTransId="{BC98BAF6-C263-4E55-AF24-99EC0D4BE678}"/>
    <dgm:cxn modelId="{0EC93D5B-2FFF-44A9-9662-41F6DEA2C6CA}" type="presOf" srcId="{4D875493-078B-4C53-8C84-C8B7D6D66451}" destId="{20E9A4C8-E4DA-4326-81E9-5B39954A2A56}" srcOrd="0" destOrd="0" presId="urn:microsoft.com/office/officeart/2018/2/layout/IconLabelList"/>
    <dgm:cxn modelId="{CF75AAE7-788A-4DF3-AB14-6AF22053A8B7}" type="presOf" srcId="{0C062F7E-F1EA-4FE7-BDC8-4050A445E809}" destId="{B7FDC841-42A9-4AEE-8E36-3B942FA369BC}" srcOrd="0" destOrd="0" presId="urn:microsoft.com/office/officeart/2018/2/layout/IconLabelList"/>
    <dgm:cxn modelId="{DF5E5AC9-547E-4AC5-9E27-F99151EDF813}" srcId="{4FB7E3A0-6931-4F7D-A973-D806E8C90139}" destId="{4D875493-078B-4C53-8C84-C8B7D6D66451}" srcOrd="3" destOrd="0" parTransId="{1FF44B7C-6526-4F6F-A5D3-A72032A79564}" sibTransId="{E97B0FB7-9591-4350-80B0-328724A4C560}"/>
    <dgm:cxn modelId="{30957012-B5BB-48DC-8B5C-55FFF644E2C1}" type="presOf" srcId="{583DF670-ED83-4E28-9917-9CE0D92C0C53}" destId="{94A34C51-D130-4E24-884E-F6793E36F1C3}" srcOrd="0" destOrd="0" presId="urn:microsoft.com/office/officeart/2018/2/layout/IconLabelList"/>
    <dgm:cxn modelId="{5EA06784-BBE9-4B66-BB7E-7B00779845A2}" srcId="{4FB7E3A0-6931-4F7D-A973-D806E8C90139}" destId="{583DF670-ED83-4E28-9917-9CE0D92C0C53}" srcOrd="0" destOrd="0" parTransId="{EB838046-0FA4-4B4E-A3C3-2C75FC7A646D}" sibTransId="{8C8F7477-A724-4A4E-AB94-972BF4763E81}"/>
    <dgm:cxn modelId="{620A869B-4D80-437E-9F59-ECB2193D4045}" type="presOf" srcId="{3DC38000-E187-4D4F-A17B-CA549F640CE1}" destId="{A38C0E92-349B-45C6-90B1-6FD4212E1033}" srcOrd="0" destOrd="0" presId="urn:microsoft.com/office/officeart/2018/2/layout/IconLabelList"/>
    <dgm:cxn modelId="{5B3553D6-1573-4B15-B3C8-467701E3772A}" type="presOf" srcId="{B84F712B-6AEF-4A63-8BE8-34645E2FB454}" destId="{DB7909EF-D724-4D6E-944E-A3ED26D05F58}" srcOrd="0" destOrd="0" presId="urn:microsoft.com/office/officeart/2018/2/layout/IconLabelList"/>
    <dgm:cxn modelId="{AD5197C3-5788-4452-8A0C-53259B6D7C00}" type="presOf" srcId="{4FB7E3A0-6931-4F7D-A973-D806E8C90139}" destId="{05046B05-31A4-4DB1-90A4-7D768D23070F}" srcOrd="0" destOrd="0" presId="urn:microsoft.com/office/officeart/2018/2/layout/IconLabelList"/>
    <dgm:cxn modelId="{EA66CEA1-0CEA-402A-BAA2-6687F7A44B12}" type="presParOf" srcId="{05046B05-31A4-4DB1-90A4-7D768D23070F}" destId="{91F8D3D5-959F-4000-8150-53D72D947C9C}" srcOrd="0" destOrd="0" presId="urn:microsoft.com/office/officeart/2018/2/layout/IconLabelList"/>
    <dgm:cxn modelId="{A1B48452-1732-4767-B2CC-2185B23CD128}" type="presParOf" srcId="{91F8D3D5-959F-4000-8150-53D72D947C9C}" destId="{88739F55-6CC0-4D23-992D-0035050513C0}" srcOrd="0" destOrd="0" presId="urn:microsoft.com/office/officeart/2018/2/layout/IconLabelList"/>
    <dgm:cxn modelId="{BD05CA95-36A1-4414-A312-7BC7100D0C18}" type="presParOf" srcId="{91F8D3D5-959F-4000-8150-53D72D947C9C}" destId="{79919D53-9BCB-41C4-A2FA-3A69BC046262}" srcOrd="1" destOrd="0" presId="urn:microsoft.com/office/officeart/2018/2/layout/IconLabelList"/>
    <dgm:cxn modelId="{D05899E2-1867-49B2-A609-99E3DA8D0A83}" type="presParOf" srcId="{91F8D3D5-959F-4000-8150-53D72D947C9C}" destId="{94A34C51-D130-4E24-884E-F6793E36F1C3}" srcOrd="2" destOrd="0" presId="urn:microsoft.com/office/officeart/2018/2/layout/IconLabelList"/>
    <dgm:cxn modelId="{3B4E5AEF-5D5D-4EA5-9981-DD09B39F18BD}" type="presParOf" srcId="{05046B05-31A4-4DB1-90A4-7D768D23070F}" destId="{8271E5C0-7723-4FAF-9FE8-10BEB3C96D12}" srcOrd="1" destOrd="0" presId="urn:microsoft.com/office/officeart/2018/2/layout/IconLabelList"/>
    <dgm:cxn modelId="{409FA17E-1451-488E-9335-843547774199}" type="presParOf" srcId="{05046B05-31A4-4DB1-90A4-7D768D23070F}" destId="{953F6AA6-83F0-4E3D-8249-938D09020EE6}" srcOrd="2" destOrd="0" presId="urn:microsoft.com/office/officeart/2018/2/layout/IconLabelList"/>
    <dgm:cxn modelId="{2BDE185D-D327-4197-9666-C9B48EB63537}" type="presParOf" srcId="{953F6AA6-83F0-4E3D-8249-938D09020EE6}" destId="{E8F5D2F8-99FA-4858-AE38-F1F03322FD7A}" srcOrd="0" destOrd="0" presId="urn:microsoft.com/office/officeart/2018/2/layout/IconLabelList"/>
    <dgm:cxn modelId="{2920AA18-6D8F-4BC7-8645-33A17BE1BB66}" type="presParOf" srcId="{953F6AA6-83F0-4E3D-8249-938D09020EE6}" destId="{8FCBCA90-6FBB-4F39-8DD0-7CF999A5C5D9}" srcOrd="1" destOrd="0" presId="urn:microsoft.com/office/officeart/2018/2/layout/IconLabelList"/>
    <dgm:cxn modelId="{FD233123-59F5-44FE-ABE5-DE09BCB608C5}" type="presParOf" srcId="{953F6AA6-83F0-4E3D-8249-938D09020EE6}" destId="{A38C0E92-349B-45C6-90B1-6FD4212E1033}" srcOrd="2" destOrd="0" presId="urn:microsoft.com/office/officeart/2018/2/layout/IconLabelList"/>
    <dgm:cxn modelId="{97F1CE27-1DC2-4514-87D8-3FBB7BFB6C72}" type="presParOf" srcId="{05046B05-31A4-4DB1-90A4-7D768D23070F}" destId="{E6324AEE-2E3E-42BE-B2A1-B8E2D35BDA93}" srcOrd="3" destOrd="0" presId="urn:microsoft.com/office/officeart/2018/2/layout/IconLabelList"/>
    <dgm:cxn modelId="{9BB4E011-2281-4302-A4D5-CB12FA842933}" type="presParOf" srcId="{05046B05-31A4-4DB1-90A4-7D768D23070F}" destId="{382999A4-C5A7-4B65-9706-34AC6FB5E207}" srcOrd="4" destOrd="0" presId="urn:microsoft.com/office/officeart/2018/2/layout/IconLabelList"/>
    <dgm:cxn modelId="{8F7E3129-C2FB-45D2-B859-EFC30D0285C4}" type="presParOf" srcId="{382999A4-C5A7-4B65-9706-34AC6FB5E207}" destId="{1553DCB8-5647-44BF-B48A-B6591C3973A4}" srcOrd="0" destOrd="0" presId="urn:microsoft.com/office/officeart/2018/2/layout/IconLabelList"/>
    <dgm:cxn modelId="{2FC7D270-C525-4F77-B3A9-767642AB2B96}" type="presParOf" srcId="{382999A4-C5A7-4B65-9706-34AC6FB5E207}" destId="{3F5433CB-C8F4-4E02-B512-0259BFD1BE53}" srcOrd="1" destOrd="0" presId="urn:microsoft.com/office/officeart/2018/2/layout/IconLabelList"/>
    <dgm:cxn modelId="{8CABCE9A-F83B-49C3-91D2-B507A5116485}" type="presParOf" srcId="{382999A4-C5A7-4B65-9706-34AC6FB5E207}" destId="{147BD1DC-4D49-4EA0-B1D8-1DA393A1A2A8}" srcOrd="2" destOrd="0" presId="urn:microsoft.com/office/officeart/2018/2/layout/IconLabelList"/>
    <dgm:cxn modelId="{974E4BB9-CE2C-4A30-8CE2-A2087D2F9076}" type="presParOf" srcId="{05046B05-31A4-4DB1-90A4-7D768D23070F}" destId="{8FF15DFD-8B48-402C-93BC-8D7FF2C2499C}" srcOrd="5" destOrd="0" presId="urn:microsoft.com/office/officeart/2018/2/layout/IconLabelList"/>
    <dgm:cxn modelId="{D8E479AD-2C66-45E9-A6F1-EBA87ED52C18}" type="presParOf" srcId="{05046B05-31A4-4DB1-90A4-7D768D23070F}" destId="{F08FB786-A4C9-4BF6-9ECE-2F622AE5CBD9}" srcOrd="6" destOrd="0" presId="urn:microsoft.com/office/officeart/2018/2/layout/IconLabelList"/>
    <dgm:cxn modelId="{C0A5E38C-EFDF-462F-8803-A73AAB945FBC}" type="presParOf" srcId="{F08FB786-A4C9-4BF6-9ECE-2F622AE5CBD9}" destId="{6FE125B6-8F32-4C44-8D39-31FE79717EA4}" srcOrd="0" destOrd="0" presId="urn:microsoft.com/office/officeart/2018/2/layout/IconLabelList"/>
    <dgm:cxn modelId="{69589116-6F4D-4042-94AE-F59A4C24E57C}" type="presParOf" srcId="{F08FB786-A4C9-4BF6-9ECE-2F622AE5CBD9}" destId="{2982BD31-589E-4F57-89BA-F2842CB78FF8}" srcOrd="1" destOrd="0" presId="urn:microsoft.com/office/officeart/2018/2/layout/IconLabelList"/>
    <dgm:cxn modelId="{85C27B8A-AFB6-43D6-A168-5BCCE6FF0DDA}" type="presParOf" srcId="{F08FB786-A4C9-4BF6-9ECE-2F622AE5CBD9}" destId="{20E9A4C8-E4DA-4326-81E9-5B39954A2A56}" srcOrd="2" destOrd="0" presId="urn:microsoft.com/office/officeart/2018/2/layout/IconLabelList"/>
    <dgm:cxn modelId="{0C1E9F29-0330-430D-A92E-293EEC4D576B}" type="presParOf" srcId="{05046B05-31A4-4DB1-90A4-7D768D23070F}" destId="{2A36263C-4923-41C4-8433-6468E18006DD}" srcOrd="7" destOrd="0" presId="urn:microsoft.com/office/officeart/2018/2/layout/IconLabelList"/>
    <dgm:cxn modelId="{EEE73202-3E0E-4531-AC72-7C29C5D4BA27}" type="presParOf" srcId="{05046B05-31A4-4DB1-90A4-7D768D23070F}" destId="{1C794C16-4BE2-48B5-A939-93EF771CF46E}" srcOrd="8" destOrd="0" presId="urn:microsoft.com/office/officeart/2018/2/layout/IconLabelList"/>
    <dgm:cxn modelId="{443F0915-9EF0-4CCA-BAAE-6169F78A2B0E}" type="presParOf" srcId="{1C794C16-4BE2-48B5-A939-93EF771CF46E}" destId="{22887ACF-EC85-439D-8B88-A6DDA00ADF07}" srcOrd="0" destOrd="0" presId="urn:microsoft.com/office/officeart/2018/2/layout/IconLabelList"/>
    <dgm:cxn modelId="{15103EEC-1147-4457-B802-7F2374D8A8AA}" type="presParOf" srcId="{1C794C16-4BE2-48B5-A939-93EF771CF46E}" destId="{D7AAA23B-7F0F-4243-A7D3-362E14F987C3}" srcOrd="1" destOrd="0" presId="urn:microsoft.com/office/officeart/2018/2/layout/IconLabelList"/>
    <dgm:cxn modelId="{38FD0A89-DA76-4F3A-8F78-177CF28AD8A3}" type="presParOf" srcId="{1C794C16-4BE2-48B5-A939-93EF771CF46E}" destId="{B7FDC841-42A9-4AEE-8E36-3B942FA369BC}" srcOrd="2" destOrd="0" presId="urn:microsoft.com/office/officeart/2018/2/layout/IconLabelList"/>
    <dgm:cxn modelId="{265E758F-20FB-484F-9382-E5D3D2FB19B0}" type="presParOf" srcId="{05046B05-31A4-4DB1-90A4-7D768D23070F}" destId="{01FE151A-997B-4812-8AC2-32B9948401AE}" srcOrd="9" destOrd="0" presId="urn:microsoft.com/office/officeart/2018/2/layout/IconLabelList"/>
    <dgm:cxn modelId="{B49C544E-9E3F-42E4-842A-AC33CE95A0A1}" type="presParOf" srcId="{05046B05-31A4-4DB1-90A4-7D768D23070F}" destId="{11DE6E23-5AD6-4358-9281-3A5CE00BAA31}" srcOrd="10" destOrd="0" presId="urn:microsoft.com/office/officeart/2018/2/layout/IconLabelList"/>
    <dgm:cxn modelId="{DEBB10C5-4B40-41CE-9132-DA9560CF1D14}" type="presParOf" srcId="{11DE6E23-5AD6-4358-9281-3A5CE00BAA31}" destId="{D99DD4A8-5D0B-4BD1-9250-5DE052A846BA}" srcOrd="0" destOrd="0" presId="urn:microsoft.com/office/officeart/2018/2/layout/IconLabelList"/>
    <dgm:cxn modelId="{6B3BAF66-8E7C-4956-B841-24FB17E9D046}" type="presParOf" srcId="{11DE6E23-5AD6-4358-9281-3A5CE00BAA31}" destId="{125AA8CC-6116-4B3B-8C27-5BD71FCCF8D4}" srcOrd="1" destOrd="0" presId="urn:microsoft.com/office/officeart/2018/2/layout/IconLabelList"/>
    <dgm:cxn modelId="{A93D800C-B3E1-4FB6-8C21-A66CA13F974F}" type="presParOf" srcId="{11DE6E23-5AD6-4358-9281-3A5CE00BAA31}" destId="{DB7909EF-D724-4D6E-944E-A3ED26D05F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B969-C627-4ADE-A361-630A31D39749}">
      <dsp:nvSpPr>
        <dsp:cNvPr id="0" name=""/>
        <dsp:cNvSpPr/>
      </dsp:nvSpPr>
      <dsp:spPr>
        <a:xfrm>
          <a:off x="790708" y="1045831"/>
          <a:ext cx="921378" cy="9213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8388B-35C0-4570-89B6-D3ACC8CDA74A}">
      <dsp:nvSpPr>
        <dsp:cNvPr id="0" name=""/>
        <dsp:cNvSpPr/>
      </dsp:nvSpPr>
      <dsp:spPr>
        <a:xfrm>
          <a:off x="227643" y="2256893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Weights</a:t>
          </a:r>
        </a:p>
      </dsp:txBody>
      <dsp:txXfrm>
        <a:off x="227643" y="2256893"/>
        <a:ext cx="2047508" cy="720000"/>
      </dsp:txXfrm>
    </dsp:sp>
    <dsp:sp modelId="{45A15A04-C166-42C0-A5D9-134AC8820530}">
      <dsp:nvSpPr>
        <dsp:cNvPr id="0" name=""/>
        <dsp:cNvSpPr/>
      </dsp:nvSpPr>
      <dsp:spPr>
        <a:xfrm>
          <a:off x="3196530" y="1045831"/>
          <a:ext cx="921378" cy="921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25D74-93A9-4FDC-BA56-A8C54396F613}">
      <dsp:nvSpPr>
        <dsp:cNvPr id="0" name=""/>
        <dsp:cNvSpPr/>
      </dsp:nvSpPr>
      <dsp:spPr>
        <a:xfrm>
          <a:off x="2633465" y="2256893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Scores</a:t>
          </a:r>
        </a:p>
      </dsp:txBody>
      <dsp:txXfrm>
        <a:off x="2633465" y="2256893"/>
        <a:ext cx="2047508" cy="720000"/>
      </dsp:txXfrm>
    </dsp:sp>
    <dsp:sp modelId="{2ECB644A-9B9C-49B0-8535-B879E706C473}">
      <dsp:nvSpPr>
        <dsp:cNvPr id="0" name=""/>
        <dsp:cNvSpPr/>
      </dsp:nvSpPr>
      <dsp:spPr>
        <a:xfrm>
          <a:off x="5602352" y="1045831"/>
          <a:ext cx="921378" cy="9213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EF9C9-F8CD-4CFE-B8FD-4CE28343B273}">
      <dsp:nvSpPr>
        <dsp:cNvPr id="0" name=""/>
        <dsp:cNvSpPr/>
      </dsp:nvSpPr>
      <dsp:spPr>
        <a:xfrm>
          <a:off x="5039287" y="2256893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Survival Analysis </a:t>
          </a:r>
        </a:p>
      </dsp:txBody>
      <dsp:txXfrm>
        <a:off x="5039287" y="2256893"/>
        <a:ext cx="2047508" cy="720000"/>
      </dsp:txXfrm>
    </dsp:sp>
    <dsp:sp modelId="{7B1B0444-DE5E-47D4-9A1C-357C718C081E}">
      <dsp:nvSpPr>
        <dsp:cNvPr id="0" name=""/>
        <dsp:cNvSpPr/>
      </dsp:nvSpPr>
      <dsp:spPr>
        <a:xfrm>
          <a:off x="8008174" y="1045831"/>
          <a:ext cx="921378" cy="9213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D83A1-5D36-4AA5-804F-4F795B6C3C62}">
      <dsp:nvSpPr>
        <dsp:cNvPr id="0" name=""/>
        <dsp:cNvSpPr/>
      </dsp:nvSpPr>
      <dsp:spPr>
        <a:xfrm>
          <a:off x="7445110" y="2256893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Cross correlation between scores and all other phenotypes</a:t>
          </a:r>
        </a:p>
      </dsp:txBody>
      <dsp:txXfrm>
        <a:off x="7445110" y="2256893"/>
        <a:ext cx="204750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39F55-6CC0-4D23-992D-0035050513C0}">
      <dsp:nvSpPr>
        <dsp:cNvPr id="0" name=""/>
        <dsp:cNvSpPr/>
      </dsp:nvSpPr>
      <dsp:spPr>
        <a:xfrm>
          <a:off x="404712" y="1099787"/>
          <a:ext cx="660498" cy="6604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4C51-D130-4E24-884E-F6793E36F1C3}">
      <dsp:nvSpPr>
        <dsp:cNvPr id="0" name=""/>
        <dsp:cNvSpPr/>
      </dsp:nvSpPr>
      <dsp:spPr>
        <a:xfrm>
          <a:off x="1074" y="1980547"/>
          <a:ext cx="1467773" cy="58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Curation of the data set</a:t>
          </a:r>
        </a:p>
      </dsp:txBody>
      <dsp:txXfrm>
        <a:off x="1074" y="1980547"/>
        <a:ext cx="1467773" cy="587109"/>
      </dsp:txXfrm>
    </dsp:sp>
    <dsp:sp modelId="{E8F5D2F8-99FA-4858-AE38-F1F03322FD7A}">
      <dsp:nvSpPr>
        <dsp:cNvPr id="0" name=""/>
        <dsp:cNvSpPr/>
      </dsp:nvSpPr>
      <dsp:spPr>
        <a:xfrm>
          <a:off x="2129346" y="1099787"/>
          <a:ext cx="660498" cy="6604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C0E92-349B-45C6-90B1-6FD4212E1033}">
      <dsp:nvSpPr>
        <dsp:cNvPr id="0" name=""/>
        <dsp:cNvSpPr/>
      </dsp:nvSpPr>
      <dsp:spPr>
        <a:xfrm>
          <a:off x="1725708" y="1980547"/>
          <a:ext cx="1467773" cy="58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Feedback on studies to update/remove/add</a:t>
          </a:r>
        </a:p>
      </dsp:txBody>
      <dsp:txXfrm>
        <a:off x="1725708" y="1980547"/>
        <a:ext cx="1467773" cy="587109"/>
      </dsp:txXfrm>
    </dsp:sp>
    <dsp:sp modelId="{1553DCB8-5647-44BF-B48A-B6591C3973A4}">
      <dsp:nvSpPr>
        <dsp:cNvPr id="0" name=""/>
        <dsp:cNvSpPr/>
      </dsp:nvSpPr>
      <dsp:spPr>
        <a:xfrm>
          <a:off x="3853980" y="1099787"/>
          <a:ext cx="660498" cy="6604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BD1DC-4D49-4EA0-B1D8-1DA393A1A2A8}">
      <dsp:nvSpPr>
        <dsp:cNvPr id="0" name=""/>
        <dsp:cNvSpPr/>
      </dsp:nvSpPr>
      <dsp:spPr>
        <a:xfrm>
          <a:off x="3450342" y="1980547"/>
          <a:ext cx="1467773" cy="58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Possible integration with GWAS catalog</a:t>
          </a:r>
        </a:p>
      </dsp:txBody>
      <dsp:txXfrm>
        <a:off x="3450342" y="1980547"/>
        <a:ext cx="1467773" cy="587109"/>
      </dsp:txXfrm>
    </dsp:sp>
    <dsp:sp modelId="{6FE125B6-8F32-4C44-8D39-31FE79717EA4}">
      <dsp:nvSpPr>
        <dsp:cNvPr id="0" name=""/>
        <dsp:cNvSpPr/>
      </dsp:nvSpPr>
      <dsp:spPr>
        <a:xfrm>
          <a:off x="5578613" y="1099787"/>
          <a:ext cx="660498" cy="6604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A4C8-E4DA-4326-81E9-5B39954A2A56}">
      <dsp:nvSpPr>
        <dsp:cNvPr id="0" name=""/>
        <dsp:cNvSpPr/>
      </dsp:nvSpPr>
      <dsp:spPr>
        <a:xfrm>
          <a:off x="5174976" y="1980547"/>
          <a:ext cx="1467773" cy="58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More regions to exclude</a:t>
          </a:r>
        </a:p>
      </dsp:txBody>
      <dsp:txXfrm>
        <a:off x="5174976" y="1980547"/>
        <a:ext cx="1467773" cy="587109"/>
      </dsp:txXfrm>
    </dsp:sp>
    <dsp:sp modelId="{22887ACF-EC85-439D-8B88-A6DDA00ADF07}">
      <dsp:nvSpPr>
        <dsp:cNvPr id="0" name=""/>
        <dsp:cNvSpPr/>
      </dsp:nvSpPr>
      <dsp:spPr>
        <a:xfrm>
          <a:off x="7303247" y="1099787"/>
          <a:ext cx="660498" cy="6604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C841-42A9-4AEE-8E36-3B942FA369BC}">
      <dsp:nvSpPr>
        <dsp:cNvPr id="0" name=""/>
        <dsp:cNvSpPr/>
      </dsp:nvSpPr>
      <dsp:spPr>
        <a:xfrm>
          <a:off x="6899609" y="1980547"/>
          <a:ext cx="1467773" cy="58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Integration in </a:t>
          </a:r>
          <a:r>
            <a:rPr lang="en-US" sz="1200" kern="1200" dirty="0" err="1"/>
            <a:t>pheweb</a:t>
          </a:r>
          <a:r>
            <a:rPr lang="en-US" sz="1200" kern="1200" dirty="0"/>
            <a:t> </a:t>
          </a:r>
          <a:r>
            <a:rPr lang="en-US" sz="1200" kern="1200" dirty="0" err="1"/>
            <a:t>pheno</a:t>
          </a:r>
          <a:r>
            <a:rPr lang="en-US" sz="1200" kern="1200" dirty="0"/>
            <a:t> pages ?</a:t>
          </a:r>
        </a:p>
      </dsp:txBody>
      <dsp:txXfrm>
        <a:off x="6899609" y="1980547"/>
        <a:ext cx="1467773" cy="587109"/>
      </dsp:txXfrm>
    </dsp:sp>
    <dsp:sp modelId="{D99DD4A8-5D0B-4BD1-9250-5DE052A846BA}">
      <dsp:nvSpPr>
        <dsp:cNvPr id="0" name=""/>
        <dsp:cNvSpPr/>
      </dsp:nvSpPr>
      <dsp:spPr>
        <a:xfrm>
          <a:off x="9027881" y="1099787"/>
          <a:ext cx="660498" cy="6604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909EF-D724-4D6E-944E-A3ED26D05F58}">
      <dsp:nvSpPr>
        <dsp:cNvPr id="0" name=""/>
        <dsp:cNvSpPr/>
      </dsp:nvSpPr>
      <dsp:spPr>
        <a:xfrm>
          <a:off x="8624243" y="1980547"/>
          <a:ext cx="1467773" cy="58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Suggestions ? </a:t>
          </a:r>
        </a:p>
      </dsp:txBody>
      <dsp:txXfrm>
        <a:off x="8624243" y="1980547"/>
        <a:ext cx="1467773" cy="587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F6CE-9C8C-493E-BA8C-2EFFF6209F13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0B932-F861-45BB-B181-CA83A7B19E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54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5DCF-54B4-4B41-89E1-2BE03A789D8F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1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8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715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64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06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187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551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62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03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031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47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C35A2A-601D-4E31-B3D3-D27022BCEC92}" type="datetimeFigureOut">
              <a:rPr lang="fi-FI" smtClean="0"/>
              <a:t>30.9.2020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AE98FB-4615-43AF-95DD-075EC352DDA9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4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avefanc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PRS in </a:t>
            </a:r>
            <a:r>
              <a:rPr lang="en-US" dirty="0" err="1" smtClean="0"/>
              <a:t>Finngen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Pietro </a:t>
            </a:r>
            <a:r>
              <a:rPr lang="en-US" dirty="0" err="1" smtClean="0"/>
              <a:t>della</a:t>
            </a:r>
            <a:r>
              <a:rPr lang="en-US" dirty="0" smtClean="0"/>
              <a:t> Briotta Parolo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97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change?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18610"/>
            <a:ext cx="10058400" cy="288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043319"/>
            <a:ext cx="97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improvements really significant?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 costs in implementing new pipeline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23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1A3-2970-4584-ACFE-807F3448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50637"/>
          </a:xfrm>
        </p:spPr>
        <p:txBody>
          <a:bodyPr>
            <a:normAutofit/>
          </a:bodyPr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76613B7-5338-488E-8154-2EFE0527632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7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39-C997-4CE1-810A-8583C1B1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: </a:t>
            </a:r>
            <a:r>
              <a:rPr lang="en-US" dirty="0" smtClean="0"/>
              <a:t>AUTOMATIZATION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E32B-12D5-4A20-B7D3-E1A84402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The munging pipeline is automatized</a:t>
            </a:r>
          </a:p>
          <a:p>
            <a:r>
              <a:rPr lang="en-US" dirty="0"/>
              <a:t>No more manual work</a:t>
            </a:r>
          </a:p>
          <a:p>
            <a:r>
              <a:rPr lang="en-US" dirty="0"/>
              <a:t>Data is harmonized automatically between </a:t>
            </a:r>
            <a:r>
              <a:rPr lang="en-US" dirty="0" err="1"/>
              <a:t>sumstats,reference</a:t>
            </a:r>
            <a:r>
              <a:rPr lang="en-US" dirty="0"/>
              <a:t> panel and </a:t>
            </a:r>
            <a:r>
              <a:rPr lang="en-US" dirty="0" err="1"/>
              <a:t>finngen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D9777D-9B33-48E1-A849-7B682BD16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r="24363" b="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D2988C-DF23-419D-80F0-79CDE21B9DFF}"/>
              </a:ext>
            </a:extLst>
          </p:cNvPr>
          <p:cNvCxnSpPr>
            <a:cxnSpLocks/>
          </p:cNvCxnSpPr>
          <p:nvPr/>
        </p:nvCxnSpPr>
        <p:spPr>
          <a:xfrm flipH="1">
            <a:off x="3302002" y="3191933"/>
            <a:ext cx="1551557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7AD8E3-C603-453C-A445-C3FA00EEB2B4}"/>
              </a:ext>
            </a:extLst>
          </p:cNvPr>
          <p:cNvSpPr txBox="1"/>
          <p:nvPr/>
        </p:nvSpPr>
        <p:spPr>
          <a:xfrm>
            <a:off x="4572000" y="2463800"/>
            <a:ext cx="100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set of SNPs</a:t>
            </a:r>
          </a:p>
        </p:txBody>
      </p:sp>
    </p:spTree>
    <p:extLst>
      <p:ext uri="{BB962C8B-B14F-4D97-AF65-F5344CB8AC3E}">
        <p14:creationId xmlns:p14="http://schemas.microsoft.com/office/powerpoint/2010/main" val="3735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Plots! </a:t>
            </a:r>
            <a:r>
              <a:rPr lang="en-US" dirty="0" err="1" smtClean="0"/>
              <a:t>Surival</a:t>
            </a:r>
            <a:r>
              <a:rPr lang="en-US" dirty="0" smtClean="0"/>
              <a:t> </a:t>
            </a:r>
            <a:r>
              <a:rPr lang="en-US" dirty="0"/>
              <a:t>analysis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8208"/>
            <a:ext cx="5317188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68" y="1888208"/>
            <a:ext cx="53417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Plots! </a:t>
            </a:r>
            <a:r>
              <a:rPr lang="en-US" dirty="0" err="1" smtClean="0"/>
              <a:t>Surival</a:t>
            </a:r>
            <a:r>
              <a:rPr lang="en-US" dirty="0" smtClean="0"/>
              <a:t>/risk </a:t>
            </a:r>
            <a:r>
              <a:rPr lang="en-US" dirty="0"/>
              <a:t>analysis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77" y="1912690"/>
            <a:ext cx="5333500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01" y="1912690"/>
            <a:ext cx="53845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Plots! </a:t>
            </a:r>
            <a:r>
              <a:rPr lang="en-US" dirty="0" smtClean="0"/>
              <a:t>Survival analysis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5320"/>
            <a:ext cx="5154715" cy="402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524" y="1998647"/>
            <a:ext cx="5037156" cy="39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C7CC-5F09-46B7-8F9F-E081A6F3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70384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UPDATES: CROSS </a:t>
            </a:r>
            <a:r>
              <a:rPr lang="en-US" sz="3700" dirty="0" smtClean="0"/>
              <a:t>CORRELATION</a:t>
            </a:r>
            <a:r>
              <a:rPr lang="en-US" sz="3700" dirty="0"/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BBE7-9962-4DF3-81D1-D1C4934C9980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/>
              <a:t>From R to Python GLM</a:t>
            </a:r>
          </a:p>
          <a:p>
            <a:pPr marL="285750" indent="-28575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/>
              <a:t>More significant results for the most part</a:t>
            </a:r>
          </a:p>
          <a:p>
            <a:pPr marL="285750" indent="-28575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dirty="0"/>
          </a:p>
        </p:txBody>
      </p:sp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8B4145CA-151F-4B87-B127-B002ACAB5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342865"/>
              </p:ext>
            </p:extLst>
          </p:nvPr>
        </p:nvGraphicFramePr>
        <p:xfrm>
          <a:off x="4630722" y="1724581"/>
          <a:ext cx="6921198" cy="40722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4017">
                  <a:extLst>
                    <a:ext uri="{9D8B030D-6E8A-4147-A177-3AD203B41FA5}">
                      <a16:colId xmlns:a16="http://schemas.microsoft.com/office/drawing/2014/main" val="2400435341"/>
                    </a:ext>
                  </a:extLst>
                </a:gridCol>
                <a:gridCol w="686172">
                  <a:extLst>
                    <a:ext uri="{9D8B030D-6E8A-4147-A177-3AD203B41FA5}">
                      <a16:colId xmlns:a16="http://schemas.microsoft.com/office/drawing/2014/main" val="3945248844"/>
                    </a:ext>
                  </a:extLst>
                </a:gridCol>
                <a:gridCol w="677112">
                  <a:extLst>
                    <a:ext uri="{9D8B030D-6E8A-4147-A177-3AD203B41FA5}">
                      <a16:colId xmlns:a16="http://schemas.microsoft.com/office/drawing/2014/main" val="3380507693"/>
                    </a:ext>
                  </a:extLst>
                </a:gridCol>
                <a:gridCol w="669561">
                  <a:extLst>
                    <a:ext uri="{9D8B030D-6E8A-4147-A177-3AD203B41FA5}">
                      <a16:colId xmlns:a16="http://schemas.microsoft.com/office/drawing/2014/main" val="216550634"/>
                    </a:ext>
                  </a:extLst>
                </a:gridCol>
                <a:gridCol w="897580">
                  <a:extLst>
                    <a:ext uri="{9D8B030D-6E8A-4147-A177-3AD203B41FA5}">
                      <a16:colId xmlns:a16="http://schemas.microsoft.com/office/drawing/2014/main" val="2294172462"/>
                    </a:ext>
                  </a:extLst>
                </a:gridCol>
                <a:gridCol w="2576756">
                  <a:extLst>
                    <a:ext uri="{9D8B030D-6E8A-4147-A177-3AD203B41FA5}">
                      <a16:colId xmlns:a16="http://schemas.microsoft.com/office/drawing/2014/main" val="1295501651"/>
                    </a:ext>
                  </a:extLst>
                </a:gridCol>
              </a:tblGrid>
              <a:tr h="367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PHENO</a:t>
                      </a:r>
                      <a:endParaRPr lang="en-U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beta</a:t>
                      </a:r>
                      <a:endParaRPr lang="en-U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pval</a:t>
                      </a:r>
                      <a:endParaRPr lang="en-U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p_R2</a:t>
                      </a:r>
                      <a:endParaRPr lang="en-U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pval_F</a:t>
                      </a:r>
                      <a:endParaRPr lang="en-U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study</a:t>
                      </a:r>
                      <a:endParaRPr lang="en-US" sz="12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1865753138"/>
                  </a:ext>
                </a:extLst>
              </a:tr>
              <a:tr h="4884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G6_AD_WIDE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5.29E-01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3.65E-308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2.73E-02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0.00E+00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G6_ALZHEIMER_AD_sumstats_Jansenetal.txt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561729326"/>
                  </a:ext>
                </a:extLst>
              </a:tr>
              <a:tr h="4884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M13_RHEUMA_INCLAVO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4.34E-01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1.94E-304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8.19E-03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1.53E-283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M13_RHEUMA_RA_GWASmeta_European_v2.txt</a:t>
                      </a:r>
                      <a:endParaRPr lang="fi-FI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2176808517"/>
                  </a:ext>
                </a:extLst>
              </a:tr>
              <a:tr h="4884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F5_MOOD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2.50E-01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5.23E-304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7.21E-03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2.54E-306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F5_DEPRESSIO_MDD2018_ex23andMe.19fields</a:t>
                      </a:r>
                      <a:endParaRPr lang="en-GB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347181618"/>
                  </a:ext>
                </a:extLst>
              </a:tr>
              <a:tr h="4884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KRA_PSY_MOOD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2.50E-01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1.04E-303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7.20E-03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5.07E-306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F5_DEPRESSIO_MDD2018_ex23andMe.19fields</a:t>
                      </a:r>
                      <a:endParaRPr lang="en-GB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1769355645"/>
                  </a:ext>
                </a:extLst>
              </a:tr>
              <a:tr h="315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DIABETES_FG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2.26E-01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1.49E-301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7.46E-03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8.78E-304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BMI_SNP_gwas_mc_merge_nogc.tbl.uniq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1920994566"/>
                  </a:ext>
                </a:extLst>
              </a:tr>
              <a:tr h="315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E4_DIABETES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2.26E-01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1.39E-298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7.45E-03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8.74E-301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BMI_SNP_gwas_mc_merge_nogc.tbl.uniq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2869849444"/>
                  </a:ext>
                </a:extLst>
              </a:tr>
              <a:tr h="4884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F5_PSYCH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1.85E-01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1.05E-296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6.49E-03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1.30E-298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F5_DEPRESSIO_MDD2018_ex23andMe.19fields</a:t>
                      </a:r>
                      <a:endParaRPr lang="en-GB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3926478001"/>
                  </a:ext>
                </a:extLst>
              </a:tr>
              <a:tr h="315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RX_ANTIHYP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1.92E-01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2.39E-295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7.08E-03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2.03E-297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I9_CHD_cad.add.160614.website.txt</a:t>
                      </a:r>
                      <a:endParaRPr lang="en-GB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702255388"/>
                  </a:ext>
                </a:extLst>
              </a:tr>
              <a:tr h="315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I9_UAP_EXNONE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4.85E-01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7.69E-292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1.33E-02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1.71E-297</a:t>
                      </a:r>
                      <a:endParaRPr lang="en-US" sz="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I9_CHD_cad.add.160614.website.txt</a:t>
                      </a:r>
                      <a:endParaRPr lang="en-GB" sz="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63" marR="42363" marT="42363" marB="42363" anchor="b"/>
                </a:tc>
                <a:extLst>
                  <a:ext uri="{0D108BD9-81ED-4DB2-BD59-A6C34878D82A}">
                    <a16:rowId xmlns:a16="http://schemas.microsoft.com/office/drawing/2014/main" val="171073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C7CC-5F09-46B7-8F9F-E081A6F3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UPDATES: </a:t>
            </a:r>
            <a:r>
              <a:rPr lang="en-US"/>
              <a:t>CROSS </a:t>
            </a:r>
            <a:r>
              <a:rPr lang="en-US" smtClean="0"/>
              <a:t>CORRELATION</a:t>
            </a:r>
            <a:r>
              <a:rPr lang="en-US" dirty="0"/>
              <a:t>		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0773B0F-BD84-42A3-81E5-D18F14D46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87344"/>
              </p:ext>
            </p:extLst>
          </p:nvPr>
        </p:nvGraphicFramePr>
        <p:xfrm>
          <a:off x="6349219" y="1737360"/>
          <a:ext cx="4979988" cy="449096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3565913614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3472781592"/>
                    </a:ext>
                  </a:extLst>
                </a:gridCol>
                <a:gridCol w="483302">
                  <a:extLst>
                    <a:ext uri="{9D8B030D-6E8A-4147-A177-3AD203B41FA5}">
                      <a16:colId xmlns:a16="http://schemas.microsoft.com/office/drawing/2014/main" val="3424781119"/>
                    </a:ext>
                  </a:extLst>
                </a:gridCol>
                <a:gridCol w="2701223">
                  <a:extLst>
                    <a:ext uri="{9D8B030D-6E8A-4147-A177-3AD203B41FA5}">
                      <a16:colId xmlns:a16="http://schemas.microsoft.com/office/drawing/2014/main" val="3150698055"/>
                    </a:ext>
                  </a:extLst>
                </a:gridCol>
              </a:tblGrid>
              <a:tr h="23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Pheno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log(r5)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log(r4)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8808604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FG_OTHHEART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cad.add.160614.website.txt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9881564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FG_OTHHEART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UKB-ICBPmeta750k_SBPsummaryResults.txt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461998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FG_DOAAC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cad.add.160614.website.txt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025772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FG_OTHHEART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UKB-ICBPmeta750k_DBPsummaryResults.txt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54093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FG_OTHHEART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UKB-ICBPmeta750k_PPsummaryResults.edited.txt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9667139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FG_OTHHEART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SNP_gwas_mc_merge_nogc.tbl.uniq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312212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FG_CEREBVASC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UKB-ICBPmeta750k_SBPsummaryResults.txt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040040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FG_DOAAC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Mahajan.NatGenet2018b.T2D.European.txt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597811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FG_OTHHEART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Mahajan.NatGenet2018b.T2D.European.txt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193186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FG_CEREBVASC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UKB-ICBPmeta750k_DBPsummaryResults.txt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104421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FG_DOAAC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UKB-ICBPmeta750k_SBPsummaryResults.txt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37466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FG_DOAAC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UKB-ICBPmeta750k_DBPsummaryResults.txt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95294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FG_DISVEINLYMPH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SNP_gwas_mc_merge_nogc.tbl.uniq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980732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FG_DOAAC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METAANALYSIS_DIAGRAM_SE1.txt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750373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FG_OTHHEART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METAANALYSIS_DIAGRAM_SE1.txt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550630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FG_CEREBVASC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UKB-ICBPmeta750k_PPsummaryResults.edited.txt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904882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FG_DOAAC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SNP_gwas_mc_merge_nogc.tbl.uniq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789230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FG_CEREBVASC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cad.add.160614.website.txt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08796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FG_CEREBVASC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Mahajan.NatGenet2018b.T2D.European.txt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173836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FG_CEREBVASC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METAANALYSIS_DIAGRAM_SE1.txt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58237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FG_DISVEINLYMPH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UKB-ICBPmeta750k_SBPsummaryResults.txt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1550179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FG_DOAAC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UKB-ICBPmeta750k_PPsummaryResults.edited.txt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437586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M13_CERVICOBRACHSDR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adhd_eur_jun2017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560818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ILD_INSUFFICIENCY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SNP_gwas_mc_merge_nogc.tbl.uniq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597646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I9_HYPTENSEC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Mahajan.NatGenet2018b.T2D.European.txt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738715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COPD_INSUFFICIENCY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SNP_gwas_mc_merge_nogc.tbl.uniq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137593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FG_DISVEINLYMPH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adhd_eur_jun2017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189360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FG_CEREBVASC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metastroke.all.chr.bp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148930"/>
                  </a:ext>
                </a:extLst>
              </a:tr>
              <a:tr h="1431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GOUT_NOS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Mahajan.NatGenet2018b.T2D.European.txt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994090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80B3C-8580-46DE-BC6B-D3FBF943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7" y="2361056"/>
            <a:ext cx="4849461" cy="36492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061788-2553-4CED-B79F-6F14F2379953}"/>
              </a:ext>
            </a:extLst>
          </p:cNvPr>
          <p:cNvSpPr/>
          <p:nvPr/>
        </p:nvSpPr>
        <p:spPr>
          <a:xfrm rot="2115317">
            <a:off x="1565965" y="2781216"/>
            <a:ext cx="968649" cy="2699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5C2A7-DE19-4B9D-B05E-236F27A67ACA}"/>
              </a:ext>
            </a:extLst>
          </p:cNvPr>
          <p:cNvSpPr txBox="1"/>
          <p:nvPr/>
        </p:nvSpPr>
        <p:spPr>
          <a:xfrm>
            <a:off x="750771" y="1694046"/>
            <a:ext cx="4562374" cy="59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3CE2-3D52-4F21-B9FC-416A2151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NEXT	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338D704E-A2E5-4C85-A91E-417F62B67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002440"/>
              </p:ext>
            </p:extLst>
          </p:nvPr>
        </p:nvGraphicFramePr>
        <p:xfrm>
          <a:off x="904875" y="2206305"/>
          <a:ext cx="10093092" cy="3667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88891" y="643467"/>
            <a:ext cx="10058400" cy="997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What’s brewing</a:t>
            </a:r>
            <a:r>
              <a:rPr lang="en-FI" dirty="0" smtClean="0"/>
              <a:t>…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59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in time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R1 &amp; R2 </a:t>
            </a:r>
            <a:r>
              <a:rPr lang="en-US" sz="3200" dirty="0" err="1" smtClean="0"/>
              <a:t>ldpred</a:t>
            </a:r>
            <a:r>
              <a:rPr lang="en-US" sz="3200" dirty="0" smtClean="0"/>
              <a:t> with Padraig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R3 &amp; R4 </a:t>
            </a:r>
            <a:r>
              <a:rPr lang="en-US" sz="3200" dirty="0" err="1" smtClean="0"/>
              <a:t>ldpred</a:t>
            </a:r>
            <a:r>
              <a:rPr lang="en-US" sz="3200" dirty="0" smtClean="0"/>
              <a:t> with Pietro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R5+ PRS-CS </a:t>
            </a:r>
            <a:r>
              <a:rPr lang="en-US" sz="3200" dirty="0"/>
              <a:t>with Pietro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691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Studies available </a:t>
            </a:r>
            <a:br>
              <a:rPr lang="en-US" dirty="0" smtClean="0"/>
            </a:br>
            <a:r>
              <a:rPr lang="en-US" dirty="0" smtClean="0"/>
              <a:t>(to be updated)</a:t>
            </a:r>
            <a:endParaRPr lang="fi-FI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851C41-9735-4C7F-BD43-7DE342D9B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66"/>
              </p:ext>
            </p:extLst>
          </p:nvPr>
        </p:nvGraphicFramePr>
        <p:xfrm>
          <a:off x="7124505" y="556190"/>
          <a:ext cx="4690817" cy="557784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14987">
                  <a:extLst>
                    <a:ext uri="{9D8B030D-6E8A-4147-A177-3AD203B41FA5}">
                      <a16:colId xmlns:a16="http://schemas.microsoft.com/office/drawing/2014/main" val="3609007109"/>
                    </a:ext>
                  </a:extLst>
                </a:gridCol>
                <a:gridCol w="356441">
                  <a:extLst>
                    <a:ext uri="{9D8B030D-6E8A-4147-A177-3AD203B41FA5}">
                      <a16:colId xmlns:a16="http://schemas.microsoft.com/office/drawing/2014/main" val="4071885070"/>
                    </a:ext>
                  </a:extLst>
                </a:gridCol>
                <a:gridCol w="1762948">
                  <a:extLst>
                    <a:ext uri="{9D8B030D-6E8A-4147-A177-3AD203B41FA5}">
                      <a16:colId xmlns:a16="http://schemas.microsoft.com/office/drawing/2014/main" val="165730334"/>
                    </a:ext>
                  </a:extLst>
                </a:gridCol>
                <a:gridCol w="356441">
                  <a:extLst>
                    <a:ext uri="{9D8B030D-6E8A-4147-A177-3AD203B41FA5}">
                      <a16:colId xmlns:a16="http://schemas.microsoft.com/office/drawing/2014/main" val="1108047353"/>
                    </a:ext>
                  </a:extLst>
                </a:gridCol>
              </a:tblGrid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G6_ALZHEIMER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LDL-C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582333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I9_HYPTENSESS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F5_DEPRESSIO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324238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F5_BIPO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C3_PROSTATE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2418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F5_SCHZPHR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I9_STR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084194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educational_attainment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Cognitive_Performance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40001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E4_DM2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F5_ANOREX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465078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F5_ADHD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M13_RHEUMA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935761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G6_ALS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intelligence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92817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I9_CHD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long_sleep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149438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alcohol_consumption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FEV1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43022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L12_ATOPIC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FEV1/FVC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3932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K11_CROHN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FVC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315605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K11_IBD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Peak_expiratory_flow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96121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K11_ULCER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BMI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44603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F5_PTSD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76548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J10_ASTHMA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neuroticism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235090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Total-cholesterol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7323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Height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Triglycerides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010121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Cognitive_performance_meta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chronotype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30643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Haemoglobin_concentration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heart_rate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356125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HbA1c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sleepduration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59757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HDL-C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insomnia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7726"/>
                  </a:ext>
                </a:extLst>
              </a:tr>
              <a:tr h="24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F5_AUTISM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HYPOTHYROIDISM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01" marR="11301" marT="1130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0137839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54 studies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46 different phenotypes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30 matching </a:t>
            </a:r>
            <a:r>
              <a:rPr lang="en-US" dirty="0" err="1"/>
              <a:t>phenocodes</a:t>
            </a:r>
            <a:endParaRPr lang="en-US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95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LDpred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8" y="2129425"/>
            <a:ext cx="6658904" cy="2838846"/>
          </a:xfrm>
        </p:spPr>
      </p:pic>
      <p:sp>
        <p:nvSpPr>
          <p:cNvPr id="5" name="TextBox 4"/>
          <p:cNvSpPr txBox="1"/>
          <p:nvPr/>
        </p:nvSpPr>
        <p:spPr>
          <a:xfrm>
            <a:off x="581192" y="4943219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dirty="0"/>
              <a:t>that infers the posterior mean effect size of each marker by using a prior on effect </a:t>
            </a:r>
            <a:r>
              <a:rPr lang="en-US" dirty="0" smtClean="0"/>
              <a:t>sizes and </a:t>
            </a:r>
            <a:r>
              <a:rPr lang="en-US" dirty="0"/>
              <a:t>LD information from an external reference panel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96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(probably solved now..)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52" y="1896597"/>
            <a:ext cx="4632228" cy="4022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90" y="17501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in input format requires overhaul of munging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Occasional convergence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requirements still not solved (although not systematically tested)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47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Ldpred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ChrbyChr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1250" cy="4351338"/>
          </a:xfrm>
        </p:spPr>
        <p:txBody>
          <a:bodyPr>
            <a:normAutofit/>
          </a:bodyPr>
          <a:lstStyle/>
          <a:p>
            <a:r>
              <a:rPr lang="fi-FI" dirty="0" err="1" smtClean="0"/>
              <a:t>Developped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Minxian </a:t>
            </a:r>
            <a:r>
              <a:rPr lang="fi-FI" dirty="0"/>
              <a:t>(Wallace) </a:t>
            </a:r>
            <a:r>
              <a:rPr lang="fi-FI" dirty="0" smtClean="0"/>
              <a:t>Wang at Broad (</a:t>
            </a:r>
            <a:r>
              <a:rPr lang="fi-FI" dirty="0" smtClean="0">
                <a:hlinkClick r:id="rId2"/>
              </a:rPr>
              <a:t>https://github.com/wavefancy/</a:t>
            </a:r>
            <a:r>
              <a:rPr lang="fi-FI" dirty="0"/>
              <a:t>)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It works! </a:t>
            </a:r>
          </a:p>
          <a:p>
            <a:pPr lvl="1"/>
            <a:r>
              <a:rPr lang="en-US" dirty="0" smtClean="0"/>
              <a:t>Can be parallelized</a:t>
            </a:r>
          </a:p>
          <a:p>
            <a:pPr lvl="1"/>
            <a:r>
              <a:rPr lang="en-US" dirty="0" smtClean="0"/>
              <a:t>Little RAM usage (~1GB per </a:t>
            </a:r>
            <a:r>
              <a:rPr lang="en-US" dirty="0" err="1" smtClean="0"/>
              <a:t>chrom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err="1" smtClean="0"/>
              <a:t>Hackish</a:t>
            </a:r>
            <a:r>
              <a:rPr lang="en-US" dirty="0" smtClean="0"/>
              <a:t> &amp; not maintained</a:t>
            </a:r>
          </a:p>
          <a:p>
            <a:pPr lvl="1"/>
            <a:r>
              <a:rPr lang="en-US" dirty="0" smtClean="0"/>
              <a:t>Based on old </a:t>
            </a:r>
            <a:r>
              <a:rPr lang="en-US" dirty="0" err="1" smtClean="0"/>
              <a:t>ldpred</a:t>
            </a:r>
            <a:endParaRPr lang="en-US" dirty="0" smtClean="0"/>
          </a:p>
          <a:p>
            <a:pPr lvl="1"/>
            <a:r>
              <a:rPr lang="en-US" dirty="0" smtClean="0"/>
              <a:t>Adds extra step</a:t>
            </a:r>
          </a:p>
          <a:p>
            <a:pPr lvl="1"/>
            <a:r>
              <a:rPr lang="en-US" dirty="0" smtClean="0"/>
              <a:t>More debugging</a:t>
            </a:r>
            <a:endParaRPr lang="fi-F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50" y="1987936"/>
            <a:ext cx="4026715" cy="402671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709" y="2940859"/>
            <a:ext cx="4802936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9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tested (with no results!)	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805" y="1963210"/>
            <a:ext cx="3231439" cy="453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All variants vs hm3 only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50" y="2273416"/>
            <a:ext cx="4449130" cy="37230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1946" y="182072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Dosages vs hard calls 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9" y="2835478"/>
            <a:ext cx="5964051" cy="2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CS-PRS (Tian Ge &amp; al)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48" y="2328649"/>
            <a:ext cx="6125430" cy="305795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1355" y="4554178"/>
            <a:ext cx="11029615" cy="230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High-dimensional Bayesian regression framework, with continuous shrinkage (CS) prior on SNP effect sizes</a:t>
            </a:r>
          </a:p>
          <a:p>
            <a:r>
              <a:rPr lang="en-US" dirty="0" smtClean="0"/>
              <a:t>Aims at adaptively squelching small noisy estimates towards zero, while leaving data-supported large signals unshrunk</a:t>
            </a:r>
          </a:p>
        </p:txBody>
      </p:sp>
    </p:spTree>
    <p:extLst>
      <p:ext uri="{BB962C8B-B14F-4D97-AF65-F5344CB8AC3E}">
        <p14:creationId xmlns:p14="http://schemas.microsoft.com/office/powerpoint/2010/main" val="35785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CS-PRS (Tian Ge &amp; al)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Runs </a:t>
            </a:r>
            <a:r>
              <a:rPr lang="en-US" dirty="0" err="1" smtClean="0"/>
              <a:t>chrom</a:t>
            </a:r>
            <a:r>
              <a:rPr lang="en-US" dirty="0" smtClean="0"/>
              <a:t> by </a:t>
            </a:r>
            <a:r>
              <a:rPr lang="en-US" dirty="0" err="1" smtClean="0"/>
              <a:t>chrom</a:t>
            </a:r>
            <a:r>
              <a:rPr lang="en-US" dirty="0" smtClean="0"/>
              <a:t> automatically </a:t>
            </a:r>
          </a:p>
          <a:p>
            <a:pPr lvl="1"/>
            <a:r>
              <a:rPr lang="en-US" dirty="0" smtClean="0"/>
              <a:t>Results as good as old </a:t>
            </a:r>
            <a:r>
              <a:rPr lang="en-US" dirty="0" err="1" smtClean="0"/>
              <a:t>ldpred</a:t>
            </a:r>
            <a:endParaRPr lang="en-US" dirty="0" smtClean="0"/>
          </a:p>
          <a:p>
            <a:pPr lvl="1"/>
            <a:r>
              <a:rPr lang="en-US" dirty="0" smtClean="0"/>
              <a:t>Low memory requirement</a:t>
            </a:r>
          </a:p>
          <a:p>
            <a:pPr lvl="1"/>
            <a:r>
              <a:rPr lang="en-US" dirty="0" smtClean="0"/>
              <a:t>Faster than </a:t>
            </a:r>
            <a:r>
              <a:rPr lang="en-US" dirty="0" err="1" smtClean="0"/>
              <a:t>ldpred</a:t>
            </a:r>
            <a:endParaRPr lang="en-US" dirty="0" smtClean="0"/>
          </a:p>
          <a:p>
            <a:pPr lvl="1"/>
            <a:r>
              <a:rPr lang="en-US" dirty="0" smtClean="0"/>
              <a:t>Almost </a:t>
            </a:r>
            <a:r>
              <a:rPr lang="en-US" dirty="0" err="1" smtClean="0"/>
              <a:t>plug&amp;play</a:t>
            </a:r>
            <a:r>
              <a:rPr lang="en-US" dirty="0" smtClean="0"/>
              <a:t> + less steps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Hdf5 structure for reference panel (1kg with hm3 </a:t>
            </a:r>
            <a:r>
              <a:rPr lang="en-US" dirty="0" err="1" smtClean="0"/>
              <a:t>snps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Possible sensitivity to shrinkage parameter &amp; others</a:t>
            </a:r>
          </a:p>
          <a:p>
            <a:pPr lvl="1"/>
            <a:endParaRPr lang="en-US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43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662</Words>
  <Application>Microsoft Office PowerPoint</Application>
  <PresentationFormat>Widescreen</PresentationFormat>
  <Paragraphs>344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Wingdings 2</vt:lpstr>
      <vt:lpstr>Retrospect</vt:lpstr>
      <vt:lpstr>PRS in Finngen</vt:lpstr>
      <vt:lpstr>Recap in time</vt:lpstr>
      <vt:lpstr>Studies available  (to be updated)</vt:lpstr>
      <vt:lpstr>LDpred</vt:lpstr>
      <vt:lpstr>Some problems (probably solved now..)</vt:lpstr>
      <vt:lpstr>Ldpred ChrbyChr</vt:lpstr>
      <vt:lpstr>Things we tested (with no results!) </vt:lpstr>
      <vt:lpstr>CS-PRS (Tian Ge &amp; al)</vt:lpstr>
      <vt:lpstr>CS-PRS (Tian Ge &amp; al)</vt:lpstr>
      <vt:lpstr>Should we change?</vt:lpstr>
      <vt:lpstr>DELIVERABLES</vt:lpstr>
      <vt:lpstr>What’s New : AUTOMATIZATION</vt:lpstr>
      <vt:lpstr>Plots! Surival analysis</vt:lpstr>
      <vt:lpstr>Plots! Surival/risk analysis</vt:lpstr>
      <vt:lpstr>Plots! Survival analysis </vt:lpstr>
      <vt:lpstr>UPDATES: CROSS CORRELATION  </vt:lpstr>
      <vt:lpstr>UPDATES: CROSS CORRELATION  </vt:lpstr>
      <vt:lpstr>What’s NEXT 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PRS in Finngen</dc:title>
  <dc:creator>Della Briotta Parolo, Pietro</dc:creator>
  <cp:lastModifiedBy>Della Briotta Parolo, Pietro</cp:lastModifiedBy>
  <cp:revision>11</cp:revision>
  <dcterms:created xsi:type="dcterms:W3CDTF">2020-09-29T14:38:51Z</dcterms:created>
  <dcterms:modified xsi:type="dcterms:W3CDTF">2020-09-30T12:58:38Z</dcterms:modified>
</cp:coreProperties>
</file>