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821" r:id="rId3"/>
    <p:sldId id="62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19A43-225C-4469-A27B-5ECB1AC3ACC5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512A2-A780-4BEB-A473-7CC676C3E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22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65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26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2D42-EE54-4D20-9C71-12DBE3A61FC8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423-6F8C-4442-A4B9-51A9EC2FC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9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2D42-EE54-4D20-9C71-12DBE3A61FC8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423-6F8C-4442-A4B9-51A9EC2FC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2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2D42-EE54-4D20-9C71-12DBE3A61FC8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423-6F8C-4442-A4B9-51A9EC2FC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1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2D42-EE54-4D20-9C71-12DBE3A61FC8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423-6F8C-4442-A4B9-51A9EC2FC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7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2D42-EE54-4D20-9C71-12DBE3A61FC8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423-6F8C-4442-A4B9-51A9EC2FC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2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2D42-EE54-4D20-9C71-12DBE3A61FC8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423-6F8C-4442-A4B9-51A9EC2FC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4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2D42-EE54-4D20-9C71-12DBE3A61FC8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423-6F8C-4442-A4B9-51A9EC2FC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6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2D42-EE54-4D20-9C71-12DBE3A61FC8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423-6F8C-4442-A4B9-51A9EC2FC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2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2D42-EE54-4D20-9C71-12DBE3A61FC8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423-6F8C-4442-A4B9-51A9EC2FC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2D42-EE54-4D20-9C71-12DBE3A61FC8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423-6F8C-4442-A4B9-51A9EC2FC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2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2D42-EE54-4D20-9C71-12DBE3A61FC8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423-6F8C-4442-A4B9-51A9EC2FC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8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A2D42-EE54-4D20-9C71-12DBE3A61FC8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6423-6F8C-4442-A4B9-51A9EC2FC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4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eerapen@broadinstitute.org" TargetMode="External"/><Relationship Id="rId2" Type="http://schemas.openxmlformats.org/officeDocument/2006/relationships/hyperlink" Target="https://github.com/mkveerapen/boshelt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covid19hg.org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61250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Boston-Helsinki TC: </a:t>
            </a:r>
            <a:br>
              <a:rPr lang="en-US" sz="5400" b="1" dirty="0"/>
            </a:br>
            <a:r>
              <a:rPr lang="en-US" sz="5400" b="1" dirty="0"/>
              <a:t>COVID-19 HGI and </a:t>
            </a:r>
            <a:r>
              <a:rPr lang="en-US" sz="5400" b="1" dirty="0" err="1"/>
              <a:t>FinnGen</a:t>
            </a:r>
            <a:r>
              <a:rPr lang="en-US" sz="5400" b="1" dirty="0"/>
              <a:t> Updates</a:t>
            </a:r>
            <a:br>
              <a:rPr lang="en-US" sz="2400" b="1" dirty="0"/>
            </a:br>
            <a:r>
              <a:rPr lang="en-US" sz="2400" b="1" dirty="0"/>
              <a:t>#</a:t>
            </a:r>
            <a:r>
              <a:rPr lang="en-US" sz="2400" b="1" dirty="0" err="1"/>
              <a:t>teamBoston</a:t>
            </a:r>
            <a:r>
              <a:rPr lang="en-US" sz="2400" b="1" dirty="0"/>
              <a:t> a.k.a. </a:t>
            </a:r>
            <a:r>
              <a:rPr lang="en-US" sz="2400" b="1" dirty="0" err="1"/>
              <a:t>FinnGen</a:t>
            </a:r>
            <a:r>
              <a:rPr lang="en-US" sz="2400" b="1" dirty="0"/>
              <a:t> Analysis team: </a:t>
            </a:r>
            <a:r>
              <a:rPr lang="en-US" sz="2400" b="1" dirty="0" err="1"/>
              <a:t>Juha</a:t>
            </a:r>
            <a:r>
              <a:rPr lang="en-US" sz="2400" b="1" dirty="0"/>
              <a:t> K, PhD</a:t>
            </a:r>
            <a:br>
              <a:rPr lang="en-US" sz="2400" b="1" dirty="0"/>
            </a:br>
            <a:r>
              <a:rPr lang="en-US" sz="2400" b="1" dirty="0"/>
              <a:t>#</a:t>
            </a:r>
            <a:r>
              <a:rPr lang="en-US" sz="2400" b="1" dirty="0" err="1"/>
              <a:t>teamSuomi</a:t>
            </a:r>
            <a:r>
              <a:rPr lang="en-US" sz="2400" b="1" dirty="0"/>
              <a:t> a.k.a. </a:t>
            </a:r>
            <a:r>
              <a:rPr lang="en-US" sz="2400" b="1" dirty="0" err="1"/>
              <a:t>FinnGen</a:t>
            </a:r>
            <a:r>
              <a:rPr lang="en-US" sz="2400" b="1" dirty="0"/>
              <a:t> Analysis team: </a:t>
            </a:r>
            <a:r>
              <a:rPr lang="en-US" sz="2400" b="1" dirty="0" err="1"/>
              <a:t>Arto</a:t>
            </a:r>
            <a:r>
              <a:rPr lang="en-US" sz="2400" b="1" dirty="0"/>
              <a:t> </a:t>
            </a:r>
            <a:r>
              <a:rPr lang="en-US" sz="2400" b="1" dirty="0" err="1"/>
              <a:t>Lehisto</a:t>
            </a:r>
            <a:r>
              <a:rPr lang="en-US" sz="2400" b="1" dirty="0"/>
              <a:t>, 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3425687"/>
            <a:ext cx="10515600" cy="3429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Welcome! We will be starting shortly. In the meantime:</a:t>
            </a:r>
          </a:p>
          <a:p>
            <a:pPr lvl="1"/>
            <a:r>
              <a:rPr lang="en-US" dirty="0"/>
              <a:t>Please make sure your microphone is muted during the presentations.</a:t>
            </a:r>
          </a:p>
          <a:p>
            <a:pPr lvl="1"/>
            <a:r>
              <a:rPr lang="en-US" dirty="0"/>
              <a:t>If you would like to turn on your video, great! It would be nice to see everyone. Otherwise, we respect your prerogative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pPr lvl="1"/>
            <a:r>
              <a:rPr lang="en-US" dirty="0"/>
              <a:t>Questions should be asked at the end of the talk to allow the speakers the full 20 minutes of presentation time</a:t>
            </a:r>
          </a:p>
          <a:p>
            <a:pPr lvl="1"/>
            <a:r>
              <a:rPr lang="en-US" dirty="0"/>
              <a:t>The entire TC will be recorded and available ~12-24 hours on the Bos-Hel TC GitHub repo (</a:t>
            </a:r>
            <a:r>
              <a:rPr lang="en-US" dirty="0">
                <a:hlinkClick r:id="rId2"/>
              </a:rPr>
              <a:t>https://github.com/mkveerapen/bosheltc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Issues with the Zoom? Please contact </a:t>
            </a:r>
            <a:r>
              <a:rPr lang="en-US" b="1" dirty="0"/>
              <a:t>Kumar or </a:t>
            </a:r>
            <a:r>
              <a:rPr lang="en-US" b="1" dirty="0" err="1"/>
              <a:t>Sanni</a:t>
            </a:r>
            <a:r>
              <a:rPr lang="en-US" b="1" dirty="0"/>
              <a:t> </a:t>
            </a:r>
            <a:r>
              <a:rPr lang="en-US" dirty="0"/>
              <a:t>via the Chat box, Slack, or Email (</a:t>
            </a:r>
            <a:r>
              <a:rPr lang="en-US" dirty="0" err="1">
                <a:hlinkClick r:id="rId3"/>
              </a:rPr>
              <a:t>Veerapen@broadinstitute.org</a:t>
            </a:r>
            <a:r>
              <a:rPr lang="en-US" dirty="0"/>
              <a:t>) </a:t>
            </a:r>
          </a:p>
        </p:txBody>
      </p:sp>
      <p:pic>
        <p:nvPicPr>
          <p:cNvPr id="7" name="Picture 4" descr="mage result for massachusetts general hospital">
            <a:extLst>
              <a:ext uri="{FF2B5EF4-FFF2-40B4-BE49-F238E27FC236}">
                <a16:creationId xmlns:a16="http://schemas.microsoft.com/office/drawing/2014/main" id="{F92B624A-708A-D144-AFA1-D05CEDE85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2" y="323711"/>
            <a:ext cx="2741138" cy="55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Shape 66">
            <a:extLst>
              <a:ext uri="{FF2B5EF4-FFF2-40B4-BE49-F238E27FC236}">
                <a16:creationId xmlns:a16="http://schemas.microsoft.com/office/drawing/2014/main" id="{08D46CFB-677F-7D49-9BED-D059982E928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60535" y="203672"/>
            <a:ext cx="2158170" cy="7528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9" name="Picture 8" descr="ttps://i.vimeocdn.com/portrait/5579932_640x640">
            <a:extLst>
              <a:ext uri="{FF2B5EF4-FFF2-40B4-BE49-F238E27FC236}">
                <a16:creationId xmlns:a16="http://schemas.microsoft.com/office/drawing/2014/main" id="{38E0E685-9172-CF43-BB3B-CE866B4E89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28820" r="5238" b="28682"/>
          <a:stretch/>
        </p:blipFill>
        <p:spPr bwMode="auto">
          <a:xfrm>
            <a:off x="5359452" y="128663"/>
            <a:ext cx="1473095" cy="67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56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086F-93CA-C14B-9666-382AAE81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6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COVID-19 Host Genetics Initiative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DEFA8-4CDB-0845-AD1F-6338CD67D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Mark Daly — University of Helsinki">
            <a:extLst>
              <a:ext uri="{FF2B5EF4-FFF2-40B4-BE49-F238E27FC236}">
                <a16:creationId xmlns:a16="http://schemas.microsoft.com/office/drawing/2014/main" id="{930011DE-EA0F-E74F-B6F7-F709E49D8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473" y="5288174"/>
            <a:ext cx="770890" cy="115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FIMM Group Leader Andrea Ganna receives ERC Starting Grant for AI-based  assessment of cardiometabolic risk | University of Helsinki">
            <a:extLst>
              <a:ext uri="{FF2B5EF4-FFF2-40B4-BE49-F238E27FC236}">
                <a16:creationId xmlns:a16="http://schemas.microsoft.com/office/drawing/2014/main" id="{88292976-B57F-FC4B-9C1B-01419F519A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5"/>
          <a:stretch/>
        </p:blipFill>
        <p:spPr bwMode="auto">
          <a:xfrm>
            <a:off x="10925614" y="3966192"/>
            <a:ext cx="888609" cy="98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6D012E-98CE-8549-8D07-B3EA74B89A44}"/>
              </a:ext>
            </a:extLst>
          </p:cNvPr>
          <p:cNvSpPr txBox="1"/>
          <p:nvPr/>
        </p:nvSpPr>
        <p:spPr>
          <a:xfrm>
            <a:off x="10137634" y="4983417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Andrea </a:t>
            </a:r>
            <a:r>
              <a:rPr lang="en-US" i="1" dirty="0" err="1"/>
              <a:t>Ganna</a:t>
            </a:r>
            <a:r>
              <a:rPr lang="en-US" i="1" dirty="0"/>
              <a:t>, PhD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C92FB-4D4C-F841-849C-E7FA83188C69}"/>
              </a:ext>
            </a:extLst>
          </p:cNvPr>
          <p:cNvSpPr txBox="1"/>
          <p:nvPr/>
        </p:nvSpPr>
        <p:spPr>
          <a:xfrm>
            <a:off x="10562983" y="6488349"/>
            <a:ext cx="162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Mark Daly, PhD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4E03C-7F41-6940-9D0F-A409315E4772}"/>
              </a:ext>
            </a:extLst>
          </p:cNvPr>
          <p:cNvSpPr/>
          <p:nvPr/>
        </p:nvSpPr>
        <p:spPr>
          <a:xfrm>
            <a:off x="5117301" y="6372112"/>
            <a:ext cx="2924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https://www.covid19hg.org/</a:t>
            </a:r>
            <a:r>
              <a:rPr lang="en-US" dirty="0"/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09349F9-2C48-214A-BB52-AF366A33250B}"/>
              </a:ext>
            </a:extLst>
          </p:cNvPr>
          <p:cNvGrpSpPr/>
          <p:nvPr/>
        </p:nvGrpSpPr>
        <p:grpSpPr>
          <a:xfrm>
            <a:off x="1588" y="1219201"/>
            <a:ext cx="5668844" cy="3477875"/>
            <a:chOff x="0" y="893"/>
            <a:chExt cx="5167002" cy="51288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7A7A8C-3F3F-8249-A7DC-1B15BCAA4A5E}"/>
                </a:ext>
              </a:extLst>
            </p:cNvPr>
            <p:cNvSpPr/>
            <p:nvPr/>
          </p:nvSpPr>
          <p:spPr>
            <a:xfrm>
              <a:off x="0" y="26611"/>
              <a:ext cx="5167002" cy="5029696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0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535D91-7EE2-B14A-A7B3-FA323CD0FA50}"/>
                </a:ext>
              </a:extLst>
            </p:cNvPr>
            <p:cNvSpPr/>
            <p:nvPr/>
          </p:nvSpPr>
          <p:spPr>
            <a:xfrm>
              <a:off x="0" y="893"/>
              <a:ext cx="3848817" cy="51288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UK Biobank – UK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VA Million Veteran Program – US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deCODE</a:t>
              </a: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genetics - ISL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Finngen</a:t>
              </a: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- FI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Estonian Biobank – EST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Genes &amp; Health – UK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Lifelines – NL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Rotterdam Study - NL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The Generation R study – NL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UK Blood Donors Cohort – UK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UK 100,000 Genomes Project – UK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Michigan Genomics Initiative - US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Netherlands Twin Register – NL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Qatar Genome Program – QAT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Mass General Brigham - Host Vulnerability to COVID-19 – US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Generation Scotland – UK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UCLA Precision Health COVID-19 Biobank  - US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BioMe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– US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GeneRISK</a:t>
              </a: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– FIN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Penn Medicine Biobank - US</a:t>
              </a:r>
              <a:endParaRPr lang="en-US" sz="11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09FE18-410F-AD42-86C4-E9C17152F306}"/>
              </a:ext>
            </a:extLst>
          </p:cNvPr>
          <p:cNvGrpSpPr/>
          <p:nvPr/>
        </p:nvGrpSpPr>
        <p:grpSpPr>
          <a:xfrm>
            <a:off x="5757459" y="1198818"/>
            <a:ext cx="5867953" cy="2629274"/>
            <a:chOff x="5935427" y="26609"/>
            <a:chExt cx="6253398" cy="279877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D2ABE1-8554-C346-9BCD-0FAF17F6D2BF}"/>
                </a:ext>
              </a:extLst>
            </p:cNvPr>
            <p:cNvSpPr/>
            <p:nvPr/>
          </p:nvSpPr>
          <p:spPr>
            <a:xfrm>
              <a:off x="5935427" y="26609"/>
              <a:ext cx="6160656" cy="2798773"/>
            </a:xfrm>
            <a:prstGeom prst="rect">
              <a:avLst/>
            </a:prstGeom>
            <a:solidFill>
              <a:srgbClr val="FEA2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1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F1399E-11CE-F84B-9C10-6880E624BC6D}"/>
                </a:ext>
              </a:extLst>
            </p:cNvPr>
            <p:cNvSpPr/>
            <p:nvPr/>
          </p:nvSpPr>
          <p:spPr>
            <a:xfrm>
              <a:off x="6094412" y="26609"/>
              <a:ext cx="6094413" cy="26769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Biobanque</a:t>
              </a: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Quebec COVID19 - CA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Genetic determinants of COVID-19 complications in the Brazilian population - BR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Genomic epidemiology of SARS-Cov-2 2019 (COVID-19) and host genetics in Coronavirus Disease – Stanford - US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Amsterdam UMC COVID study group - NL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The genetic predisposition to severe COVID-19 - SWE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GenOMICC</a:t>
              </a: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(Genetics Of Mortality in Critical Care) – UK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Genetic modifiers for COVID-19 related illness - BEL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GEN-COVID, </a:t>
              </a:r>
              <a:r>
                <a:rPr lang="en-US" sz="11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reCOVID</a:t>
              </a: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- ITA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Corea</a:t>
              </a: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(Genetics of COVID-related Manifestation) - KOR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Determining the Molecular Pathways and Genetic Predisposition of the Acute Inflammatory Process Caused by SARS-CoV-2 - ES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Bonn Study of COVID19 genetics - GER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COVID19-Host(a)</a:t>
              </a:r>
              <a:r>
                <a:rPr lang="en-US" sz="11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ge</a:t>
              </a:r>
              <a:r>
                <a:rPr lang="en-US" sz="11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– ES + ITA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8BFAF5-5B16-2A46-B6B7-E6640420F5CF}"/>
              </a:ext>
            </a:extLst>
          </p:cNvPr>
          <p:cNvGrpSpPr/>
          <p:nvPr/>
        </p:nvGrpSpPr>
        <p:grpSpPr>
          <a:xfrm>
            <a:off x="5745136" y="3913087"/>
            <a:ext cx="6253397" cy="866982"/>
            <a:chOff x="5935427" y="3165637"/>
            <a:chExt cx="6253397" cy="86698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046243-2BF0-AF48-B830-3A24753A85B3}"/>
                </a:ext>
              </a:extLst>
            </p:cNvPr>
            <p:cNvSpPr/>
            <p:nvPr/>
          </p:nvSpPr>
          <p:spPr>
            <a:xfrm>
              <a:off x="5935427" y="3165637"/>
              <a:ext cx="3756071" cy="73415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9DE7D8-9D28-CB4C-8FFF-A8EE0DB20C4C}"/>
                </a:ext>
              </a:extLst>
            </p:cNvPr>
            <p:cNvSpPr/>
            <p:nvPr/>
          </p:nvSpPr>
          <p:spPr>
            <a:xfrm>
              <a:off x="6094411" y="3201838"/>
              <a:ext cx="6094413" cy="8307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Helix Exome+ COVID-19 Phenotypes - US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AncestryDNA COVID-19 Research Study – US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23andMe - US</a:t>
              </a:r>
            </a:p>
            <a:p>
              <a:pPr marL="171399" indent="-171399">
                <a:buFont typeface="Arial" panose="020B0604020202020204" pitchFamily="34" charset="0"/>
                <a:buChar char="•"/>
              </a:pPr>
              <a:endPara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568BDD5-9749-C04F-98DF-DB373A6DC6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8" y="4664685"/>
            <a:ext cx="4607860" cy="22408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2CF7E3-070E-3441-ADB9-FC9A081E989D}"/>
              </a:ext>
            </a:extLst>
          </p:cNvPr>
          <p:cNvSpPr txBox="1"/>
          <p:nvPr/>
        </p:nvSpPr>
        <p:spPr>
          <a:xfrm>
            <a:off x="5120960" y="4923491"/>
            <a:ext cx="4772460" cy="1599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9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34</a:t>
            </a:r>
            <a:r>
              <a:rPr lang="en-US" sz="1999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studies from </a:t>
            </a:r>
            <a:r>
              <a:rPr lang="en-US" sz="1999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16</a:t>
            </a:r>
            <a:r>
              <a:rPr lang="en-US" sz="1999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countries. 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~15% of all registered studies</a:t>
            </a:r>
          </a:p>
          <a:p>
            <a:endParaRPr lang="en-US" sz="1999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999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18,169 </a:t>
            </a:r>
            <a:r>
              <a:rPr lang="en-US" sz="1999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COVID-19 positive cases among</a:t>
            </a:r>
          </a:p>
          <a:p>
            <a:r>
              <a:rPr lang="en-US" sz="1999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&gt; 1.4 million individuals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172992-4BBE-B841-95F2-C0B1510B07EF}"/>
              </a:ext>
            </a:extLst>
          </p:cNvPr>
          <p:cNvSpPr txBox="1"/>
          <p:nvPr/>
        </p:nvSpPr>
        <p:spPr>
          <a:xfrm>
            <a:off x="9924318" y="0"/>
            <a:ext cx="253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Slide from Andrea </a:t>
            </a:r>
            <a:r>
              <a:rPr lang="en-US" dirty="0" err="1">
                <a:solidFill>
                  <a:schemeClr val="bg1"/>
                </a:solidFill>
              </a:rPr>
              <a:t>Ganna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79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9D644357-7FE5-4BCA-8FB1-62ABB99F3ABF}"/>
              </a:ext>
            </a:extLst>
          </p:cNvPr>
          <p:cNvSpPr/>
          <p:nvPr/>
        </p:nvSpPr>
        <p:spPr>
          <a:xfrm>
            <a:off x="6053150" y="2505316"/>
            <a:ext cx="2037819" cy="2201290"/>
          </a:xfrm>
          <a:prstGeom prst="ca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400" dirty="0"/>
              <a:t>260,405 </a:t>
            </a:r>
            <a:r>
              <a:rPr lang="en-US" sz="2400" dirty="0">
                <a:solidFill>
                  <a:prstClr val="white"/>
                </a:solidFill>
              </a:rPr>
              <a:t>individuals</a:t>
            </a:r>
          </a:p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Combined genotype and register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E3890-FE3F-42E0-8C96-9E3E2AC8DA8F}"/>
              </a:ext>
            </a:extLst>
          </p:cNvPr>
          <p:cNvSpPr txBox="1"/>
          <p:nvPr/>
        </p:nvSpPr>
        <p:spPr>
          <a:xfrm>
            <a:off x="1153323" y="1885883"/>
            <a:ext cx="2016578" cy="3693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Population samples</a:t>
            </a:r>
          </a:p>
        </p:txBody>
      </p:sp>
      <p:sp>
        <p:nvSpPr>
          <p:cNvPr id="5" name="Right Arrow Callout 4">
            <a:extLst>
              <a:ext uri="{FF2B5EF4-FFF2-40B4-BE49-F238E27FC236}">
                <a16:creationId xmlns:a16="http://schemas.microsoft.com/office/drawing/2014/main" id="{20F68824-60C2-4D4B-BFE2-3D5048DF107F}"/>
              </a:ext>
            </a:extLst>
          </p:cNvPr>
          <p:cNvSpPr/>
          <p:nvPr/>
        </p:nvSpPr>
        <p:spPr>
          <a:xfrm>
            <a:off x="1115723" y="3063369"/>
            <a:ext cx="2577429" cy="905567"/>
          </a:xfrm>
          <a:prstGeom prst="rightArrowCallout">
            <a:avLst/>
          </a:prstGeom>
          <a:solidFill>
            <a:schemeClr val="accent1"/>
          </a:solidFill>
          <a:ln>
            <a:solidFill>
              <a:srgbClr val="1025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Genotyping</a:t>
            </a:r>
          </a:p>
          <a:p>
            <a:pPr algn="ctr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(655,973 markers)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ight Arrow Callout 5">
            <a:extLst>
              <a:ext uri="{FF2B5EF4-FFF2-40B4-BE49-F238E27FC236}">
                <a16:creationId xmlns:a16="http://schemas.microsoft.com/office/drawing/2014/main" id="{7339919E-896D-47BE-997E-D6DA4066217F}"/>
              </a:ext>
            </a:extLst>
          </p:cNvPr>
          <p:cNvSpPr/>
          <p:nvPr/>
        </p:nvSpPr>
        <p:spPr>
          <a:xfrm>
            <a:off x="3915475" y="2805932"/>
            <a:ext cx="2018774" cy="1420443"/>
          </a:xfrm>
          <a:prstGeom prst="rightArrowCallout">
            <a:avLst/>
          </a:prstGeom>
          <a:solidFill>
            <a:schemeClr val="accent1"/>
          </a:solidFill>
          <a:ln>
            <a:solidFill>
              <a:srgbClr val="1025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Imputation</a:t>
            </a:r>
          </a:p>
          <a:p>
            <a:pPr algn="ctr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Total markers: 16,962,023</a:t>
            </a:r>
          </a:p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5A6F613B-7136-4E14-9903-A3140A597826}"/>
              </a:ext>
            </a:extLst>
          </p:cNvPr>
          <p:cNvSpPr/>
          <p:nvPr/>
        </p:nvSpPr>
        <p:spPr>
          <a:xfrm>
            <a:off x="1918789" y="2462466"/>
            <a:ext cx="485648" cy="48723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21E2A01F-73BD-4745-8541-8428DF5B00AF}"/>
              </a:ext>
            </a:extLst>
          </p:cNvPr>
          <p:cNvSpPr/>
          <p:nvPr/>
        </p:nvSpPr>
        <p:spPr>
          <a:xfrm rot="10800000">
            <a:off x="1918789" y="4097165"/>
            <a:ext cx="485648" cy="48723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8640F202-B3F2-41DE-93AB-12C4B8F49C12}"/>
              </a:ext>
            </a:extLst>
          </p:cNvPr>
          <p:cNvSpPr/>
          <p:nvPr/>
        </p:nvSpPr>
        <p:spPr>
          <a:xfrm rot="5400000">
            <a:off x="8243330" y="3330601"/>
            <a:ext cx="484061" cy="487236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4963DCCE-00FB-4F6C-8F8D-4F6D96706DF0}"/>
              </a:ext>
            </a:extLst>
          </p:cNvPr>
          <p:cNvSpPr/>
          <p:nvPr/>
        </p:nvSpPr>
        <p:spPr>
          <a:xfrm>
            <a:off x="6884784" y="4930384"/>
            <a:ext cx="484061" cy="487236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F70B5-C8A3-4731-9D1D-5535D84E1CD4}"/>
              </a:ext>
            </a:extLst>
          </p:cNvPr>
          <p:cNvSpPr txBox="1"/>
          <p:nvPr/>
        </p:nvSpPr>
        <p:spPr>
          <a:xfrm>
            <a:off x="5107906" y="5641399"/>
            <a:ext cx="3991798" cy="3693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Association analyses for 2,861 endpoints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23F4C-F585-4B4C-B717-79D4730C6F44}"/>
              </a:ext>
            </a:extLst>
          </p:cNvPr>
          <p:cNvSpPr txBox="1"/>
          <p:nvPr/>
        </p:nvSpPr>
        <p:spPr>
          <a:xfrm>
            <a:off x="791958" y="4755805"/>
            <a:ext cx="2744073" cy="64633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Hospital biobank samples</a:t>
            </a:r>
          </a:p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Blood Service’s biobank</a:t>
            </a:r>
          </a:p>
        </p:txBody>
      </p:sp>
      <p:sp>
        <p:nvSpPr>
          <p:cNvPr id="92173" name="Title 1">
            <a:extLst>
              <a:ext uri="{FF2B5EF4-FFF2-40B4-BE49-F238E27FC236}">
                <a16:creationId xmlns:a16="http://schemas.microsoft.com/office/drawing/2014/main" id="{04E957C4-EF9D-4456-BD15-8D16B14356DD}"/>
              </a:ext>
            </a:extLst>
          </p:cNvPr>
          <p:cNvSpPr txBox="1">
            <a:spLocks/>
          </p:cNvSpPr>
          <p:nvPr/>
        </p:nvSpPr>
        <p:spPr bwMode="auto">
          <a:xfrm>
            <a:off x="791957" y="413267"/>
            <a:ext cx="9584416" cy="764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3400D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4213" indent="-227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3400D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400D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400D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400D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400D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400D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400D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400D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i-FI" altLang="fi-FI" sz="4000" b="1" baseline="30000" dirty="0" err="1">
                <a:solidFill>
                  <a:schemeClr val="tx1"/>
                </a:solidFill>
                <a:ea typeface="Roboto Light" panose="02000000000000000000" pitchFamily="2" charset="0"/>
                <a:cs typeface="Open Sans Light" panose="020B0306030504020204" pitchFamily="34" charset="0"/>
              </a:rPr>
              <a:t>FinnGen</a:t>
            </a:r>
            <a:endParaRPr lang="fi-FI" altLang="fi-FI" sz="4000" b="1" baseline="30000" dirty="0">
              <a:solidFill>
                <a:schemeClr val="tx1"/>
              </a:solidFill>
              <a:ea typeface="Roboto Light" panose="02000000000000000000" pitchFamily="2" charset="0"/>
              <a:cs typeface="Open Sans Light" panose="020B03060305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519879-B3DF-E146-A775-EEDFF7B42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597" y="5174002"/>
            <a:ext cx="1397000" cy="15875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BCED0AB-1219-E745-AB87-64F4D56D63E8}"/>
              </a:ext>
            </a:extLst>
          </p:cNvPr>
          <p:cNvSpPr/>
          <p:nvPr/>
        </p:nvSpPr>
        <p:spPr>
          <a:xfrm>
            <a:off x="5694521" y="6124663"/>
            <a:ext cx="35830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3C4043"/>
                </a:solidFill>
                <a:latin typeface="Roboto"/>
              </a:rPr>
              <a:t>Current data freeze for release 6:</a:t>
            </a:r>
          </a:p>
          <a:p>
            <a:pPr algn="ctr"/>
            <a:r>
              <a:rPr lang="en-US" dirty="0"/>
              <a:t>260,405 individuals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BB6D91-580B-1D43-A1FE-1F9D3E30C85A}"/>
              </a:ext>
            </a:extLst>
          </p:cNvPr>
          <p:cNvGrpSpPr/>
          <p:nvPr/>
        </p:nvGrpSpPr>
        <p:grpSpPr>
          <a:xfrm>
            <a:off x="8782973" y="3421295"/>
            <a:ext cx="2396490" cy="995215"/>
            <a:chOff x="8781385" y="3421295"/>
            <a:chExt cx="2396490" cy="9952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4F12EB-A411-40AF-8059-6B381D685067}"/>
                </a:ext>
              </a:extLst>
            </p:cNvPr>
            <p:cNvSpPr txBox="1"/>
            <p:nvPr/>
          </p:nvSpPr>
          <p:spPr>
            <a:xfrm>
              <a:off x="8966116" y="3421295"/>
              <a:ext cx="2211759" cy="369332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</a:rPr>
                <a:t>National register data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FC2173-2201-6C4B-BA3E-3B4BE07A1E5F}"/>
                </a:ext>
              </a:extLst>
            </p:cNvPr>
            <p:cNvSpPr txBox="1"/>
            <p:nvPr/>
          </p:nvSpPr>
          <p:spPr>
            <a:xfrm>
              <a:off x="8781385" y="404717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1DB57ED-086D-E54C-9310-A04D1BAB16D9}"/>
              </a:ext>
            </a:extLst>
          </p:cNvPr>
          <p:cNvSpPr/>
          <p:nvPr/>
        </p:nvSpPr>
        <p:spPr>
          <a:xfrm>
            <a:off x="7821686" y="985747"/>
            <a:ext cx="395601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3C4043"/>
                </a:solidFill>
                <a:latin typeface="Roboto"/>
              </a:rPr>
              <a:t>Notes:</a:t>
            </a:r>
          </a:p>
          <a:p>
            <a:r>
              <a:rPr lang="en-US" sz="1600" dirty="0">
                <a:solidFill>
                  <a:srgbClr val="3C4043"/>
                </a:solidFill>
                <a:latin typeface="Roboto"/>
              </a:rPr>
              <a:t>HILMO -- Social Welfare and Health Care</a:t>
            </a:r>
          </a:p>
          <a:p>
            <a:r>
              <a:rPr lang="en-US" sz="1600" dirty="0">
                <a:solidFill>
                  <a:srgbClr val="3C4043"/>
                </a:solidFill>
                <a:latin typeface="Roboto"/>
              </a:rPr>
              <a:t>KELA -- </a:t>
            </a:r>
            <a:r>
              <a:rPr lang="en-US" sz="1600" dirty="0"/>
              <a:t>Social Insurance Institution a.k.a. </a:t>
            </a:r>
          </a:p>
          <a:p>
            <a:r>
              <a:rPr lang="en-US" sz="1600" dirty="0"/>
              <a:t>	social security</a:t>
            </a:r>
            <a:br>
              <a:rPr lang="en-US" sz="1600" dirty="0"/>
            </a:br>
            <a:r>
              <a:rPr lang="en-US" sz="1600" dirty="0"/>
              <a:t>THL -- Institute for Health and Welfare </a:t>
            </a:r>
          </a:p>
        </p:txBody>
      </p:sp>
    </p:spTree>
    <p:extLst>
      <p:ext uri="{BB962C8B-B14F-4D97-AF65-F5344CB8AC3E}">
        <p14:creationId xmlns:p14="http://schemas.microsoft.com/office/powerpoint/2010/main" val="4195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519</Words>
  <Application>Microsoft Macintosh PowerPoint</Application>
  <PresentationFormat>Widescreen</PresentationFormat>
  <Paragraphs>72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Roboto</vt:lpstr>
      <vt:lpstr>Office Theme</vt:lpstr>
      <vt:lpstr>Boston-Helsinki TC:  COVID-19 HGI and FinnGen Updates #teamBoston a.k.a. FinnGen Analysis team: Juha K, PhD #teamSuomi a.k.a. FinnGen Analysis team: Arto Lehisto, MS</vt:lpstr>
      <vt:lpstr>COVID-19 Host Genetics Initiative</vt:lpstr>
      <vt:lpstr>PowerPoint Presentation</vt:lpstr>
    </vt:vector>
  </TitlesOfParts>
  <Company>The Broad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3/12 Stanley Center Steering Committee Call</dc:title>
  <dc:creator>Samantha Zawalich</dc:creator>
  <cp:lastModifiedBy>Veerapen, Kumar</cp:lastModifiedBy>
  <cp:revision>13</cp:revision>
  <dcterms:created xsi:type="dcterms:W3CDTF">2020-03-11T20:06:02Z</dcterms:created>
  <dcterms:modified xsi:type="dcterms:W3CDTF">2020-12-16T17:40:10Z</dcterms:modified>
</cp:coreProperties>
</file>