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88" r:id="rId5"/>
    <p:sldId id="260" r:id="rId6"/>
    <p:sldId id="262" r:id="rId7"/>
    <p:sldId id="263" r:id="rId8"/>
    <p:sldId id="289" r:id="rId9"/>
    <p:sldId id="290" r:id="rId10"/>
    <p:sldId id="265" r:id="rId11"/>
    <p:sldId id="266" r:id="rId12"/>
    <p:sldId id="291" r:id="rId13"/>
    <p:sldId id="292" r:id="rId14"/>
    <p:sldId id="293" r:id="rId15"/>
    <p:sldId id="287"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472999-0653-4FE4-8F10-03AFD26EB4A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BEB5165-8572-41F0-AF78-61A4793BF20C}">
      <dgm:prSet/>
      <dgm:spPr/>
      <dgm:t>
        <a:bodyPr/>
        <a:lstStyle/>
        <a:p>
          <a:r>
            <a:rPr lang="en-US"/>
            <a:t>Data Cleaning, Manipulation &amp; Outlier Analysis</a:t>
          </a:r>
        </a:p>
      </dgm:t>
    </dgm:pt>
    <dgm:pt modelId="{47CADE14-E14B-49C8-86EC-5987B5343015}" type="parTrans" cxnId="{BA421052-83C4-408B-BFDA-BF3E67A2D6BB}">
      <dgm:prSet/>
      <dgm:spPr/>
      <dgm:t>
        <a:bodyPr/>
        <a:lstStyle/>
        <a:p>
          <a:endParaRPr lang="en-US"/>
        </a:p>
      </dgm:t>
    </dgm:pt>
    <dgm:pt modelId="{9354DBF3-1FE9-4EB8-87E9-725847DFDF39}" type="sibTrans" cxnId="{BA421052-83C4-408B-BFDA-BF3E67A2D6BB}">
      <dgm:prSet/>
      <dgm:spPr/>
      <dgm:t>
        <a:bodyPr/>
        <a:lstStyle/>
        <a:p>
          <a:endParaRPr lang="en-US"/>
        </a:p>
      </dgm:t>
    </dgm:pt>
    <dgm:pt modelId="{1CBE1C41-BD51-4523-9947-30A13BD3E428}">
      <dgm:prSet/>
      <dgm:spPr/>
      <dgm:t>
        <a:bodyPr/>
        <a:lstStyle/>
        <a:p>
          <a:r>
            <a:rPr lang="en-US"/>
            <a:t>EDA</a:t>
          </a:r>
        </a:p>
      </dgm:t>
    </dgm:pt>
    <dgm:pt modelId="{848F357E-0ADA-4350-BD9F-793CFAED4E09}" type="parTrans" cxnId="{FF3A7D2B-8D0E-4673-A753-5189CB386846}">
      <dgm:prSet/>
      <dgm:spPr/>
      <dgm:t>
        <a:bodyPr/>
        <a:lstStyle/>
        <a:p>
          <a:endParaRPr lang="en-US"/>
        </a:p>
      </dgm:t>
    </dgm:pt>
    <dgm:pt modelId="{C1F81EDB-3F5A-48C3-A104-60DEE1D2352F}" type="sibTrans" cxnId="{FF3A7D2B-8D0E-4673-A753-5189CB386846}">
      <dgm:prSet/>
      <dgm:spPr/>
      <dgm:t>
        <a:bodyPr/>
        <a:lstStyle/>
        <a:p>
          <a:endParaRPr lang="en-US"/>
        </a:p>
      </dgm:t>
    </dgm:pt>
    <dgm:pt modelId="{2D952996-99B3-4BD3-9194-C432C82EC780}">
      <dgm:prSet/>
      <dgm:spPr/>
      <dgm:t>
        <a:bodyPr/>
        <a:lstStyle/>
        <a:p>
          <a:r>
            <a:rPr lang="en-US"/>
            <a:t>Data Preparation</a:t>
          </a:r>
        </a:p>
      </dgm:t>
    </dgm:pt>
    <dgm:pt modelId="{AC91F226-6B0E-4E79-891D-14565403101D}" type="parTrans" cxnId="{B402E14C-E076-498A-9BC9-B5ED0915C279}">
      <dgm:prSet/>
      <dgm:spPr/>
      <dgm:t>
        <a:bodyPr/>
        <a:lstStyle/>
        <a:p>
          <a:endParaRPr lang="en-US"/>
        </a:p>
      </dgm:t>
    </dgm:pt>
    <dgm:pt modelId="{3EC4C536-2561-4EF6-96E4-91D032A63333}" type="sibTrans" cxnId="{B402E14C-E076-498A-9BC9-B5ED0915C279}">
      <dgm:prSet/>
      <dgm:spPr/>
      <dgm:t>
        <a:bodyPr/>
        <a:lstStyle/>
        <a:p>
          <a:endParaRPr lang="en-US"/>
        </a:p>
      </dgm:t>
    </dgm:pt>
    <dgm:pt modelId="{9BB619AE-6BAB-465A-875C-3D1AE49AA05F}">
      <dgm:prSet/>
      <dgm:spPr/>
      <dgm:t>
        <a:bodyPr/>
        <a:lstStyle/>
        <a:p>
          <a:r>
            <a:rPr lang="en-US"/>
            <a:t>Model Prediction</a:t>
          </a:r>
        </a:p>
      </dgm:t>
    </dgm:pt>
    <dgm:pt modelId="{198D9981-E506-4244-84E2-2EDA67ECEA24}" type="parTrans" cxnId="{43BD5C9D-99D9-4840-A263-D3DDC5DCA8FC}">
      <dgm:prSet/>
      <dgm:spPr/>
      <dgm:t>
        <a:bodyPr/>
        <a:lstStyle/>
        <a:p>
          <a:endParaRPr lang="en-US"/>
        </a:p>
      </dgm:t>
    </dgm:pt>
    <dgm:pt modelId="{6400C617-AC73-4EF3-99E9-5DDDD0C00408}" type="sibTrans" cxnId="{43BD5C9D-99D9-4840-A263-D3DDC5DCA8FC}">
      <dgm:prSet/>
      <dgm:spPr/>
      <dgm:t>
        <a:bodyPr/>
        <a:lstStyle/>
        <a:p>
          <a:endParaRPr lang="en-US"/>
        </a:p>
      </dgm:t>
    </dgm:pt>
    <dgm:pt modelId="{D5F4762B-915D-408F-AA69-42C5CD51EF50}">
      <dgm:prSet/>
      <dgm:spPr/>
      <dgm:t>
        <a:bodyPr/>
        <a:lstStyle/>
        <a:p>
          <a:r>
            <a:rPr lang="en-US"/>
            <a:t>Model Evaluation</a:t>
          </a:r>
        </a:p>
      </dgm:t>
    </dgm:pt>
    <dgm:pt modelId="{CD7FC9FD-3B40-4935-A256-7BEC392051B3}" type="parTrans" cxnId="{843DAC3F-1B09-488A-A507-535658890BB3}">
      <dgm:prSet/>
      <dgm:spPr/>
      <dgm:t>
        <a:bodyPr/>
        <a:lstStyle/>
        <a:p>
          <a:endParaRPr lang="en-US"/>
        </a:p>
      </dgm:t>
    </dgm:pt>
    <dgm:pt modelId="{AA66940B-980E-4F19-B519-89F481DB84DF}" type="sibTrans" cxnId="{843DAC3F-1B09-488A-A507-535658890BB3}">
      <dgm:prSet/>
      <dgm:spPr/>
      <dgm:t>
        <a:bodyPr/>
        <a:lstStyle/>
        <a:p>
          <a:endParaRPr lang="en-US"/>
        </a:p>
      </dgm:t>
    </dgm:pt>
    <dgm:pt modelId="{AA26A396-75EA-47C4-8FDE-AC6E5BC4B7E5}">
      <dgm:prSet/>
      <dgm:spPr/>
      <dgm:t>
        <a:bodyPr/>
        <a:lstStyle/>
        <a:p>
          <a:r>
            <a:rPr lang="en-US"/>
            <a:t>Lead score calculation</a:t>
          </a:r>
        </a:p>
      </dgm:t>
    </dgm:pt>
    <dgm:pt modelId="{FACFEB89-4D9A-4140-88CB-6E60EADC0366}" type="parTrans" cxnId="{91220949-9CC2-4C89-BB22-0AC689806B32}">
      <dgm:prSet/>
      <dgm:spPr/>
      <dgm:t>
        <a:bodyPr/>
        <a:lstStyle/>
        <a:p>
          <a:endParaRPr lang="en-US"/>
        </a:p>
      </dgm:t>
    </dgm:pt>
    <dgm:pt modelId="{4EDB8703-9AAB-433D-A6C2-51E1ACA112C9}" type="sibTrans" cxnId="{91220949-9CC2-4C89-BB22-0AC689806B32}">
      <dgm:prSet/>
      <dgm:spPr/>
      <dgm:t>
        <a:bodyPr/>
        <a:lstStyle/>
        <a:p>
          <a:endParaRPr lang="en-US"/>
        </a:p>
      </dgm:t>
    </dgm:pt>
    <dgm:pt modelId="{692C93A6-FD7A-46B2-9889-F821B33C5AE9}">
      <dgm:prSet/>
      <dgm:spPr/>
      <dgm:t>
        <a:bodyPr/>
        <a:lstStyle/>
        <a:p>
          <a:r>
            <a:rPr lang="en-US"/>
            <a:t>Hot Leads Determination</a:t>
          </a:r>
        </a:p>
      </dgm:t>
    </dgm:pt>
    <dgm:pt modelId="{615DBD9A-0D21-4182-9D98-F04241D28270}" type="parTrans" cxnId="{B72560EC-9DBD-455C-9755-1477A1210728}">
      <dgm:prSet/>
      <dgm:spPr/>
      <dgm:t>
        <a:bodyPr/>
        <a:lstStyle/>
        <a:p>
          <a:endParaRPr lang="en-US"/>
        </a:p>
      </dgm:t>
    </dgm:pt>
    <dgm:pt modelId="{11E694CA-C1FA-44D8-A346-8D66FC6EE89E}" type="sibTrans" cxnId="{B72560EC-9DBD-455C-9755-1477A1210728}">
      <dgm:prSet/>
      <dgm:spPr/>
      <dgm:t>
        <a:bodyPr/>
        <a:lstStyle/>
        <a:p>
          <a:endParaRPr lang="en-US"/>
        </a:p>
      </dgm:t>
    </dgm:pt>
    <dgm:pt modelId="{9218402F-C2EA-463E-9F88-BDD94D4F311D}">
      <dgm:prSet/>
      <dgm:spPr/>
      <dgm:t>
        <a:bodyPr/>
        <a:lstStyle/>
        <a:p>
          <a:r>
            <a:rPr lang="en-US"/>
            <a:t>Feature Importance Determination</a:t>
          </a:r>
        </a:p>
      </dgm:t>
    </dgm:pt>
    <dgm:pt modelId="{10B01D7E-5A4E-452A-96EA-4D1BDD4999C4}" type="parTrans" cxnId="{20588083-15EF-4396-B773-6E06926C38B0}">
      <dgm:prSet/>
      <dgm:spPr/>
      <dgm:t>
        <a:bodyPr/>
        <a:lstStyle/>
        <a:p>
          <a:endParaRPr lang="en-US"/>
        </a:p>
      </dgm:t>
    </dgm:pt>
    <dgm:pt modelId="{67CB7791-698E-4A8A-8042-B7F93EE29C61}" type="sibTrans" cxnId="{20588083-15EF-4396-B773-6E06926C38B0}">
      <dgm:prSet/>
      <dgm:spPr/>
      <dgm:t>
        <a:bodyPr/>
        <a:lstStyle/>
        <a:p>
          <a:endParaRPr lang="en-US"/>
        </a:p>
      </dgm:t>
    </dgm:pt>
    <dgm:pt modelId="{1D1DB6B9-3B62-4C2E-8D23-F26297CCF36D}">
      <dgm:prSet/>
      <dgm:spPr/>
      <dgm:t>
        <a:bodyPr/>
        <a:lstStyle/>
        <a:p>
          <a:r>
            <a:rPr lang="en-US"/>
            <a:t>Business Insights</a:t>
          </a:r>
        </a:p>
      </dgm:t>
    </dgm:pt>
    <dgm:pt modelId="{CF6CA0E0-4FD6-4314-82F9-77D4331C21B9}" type="parTrans" cxnId="{E4D0E6CC-BE71-454F-84EF-888E0CE42B69}">
      <dgm:prSet/>
      <dgm:spPr/>
      <dgm:t>
        <a:bodyPr/>
        <a:lstStyle/>
        <a:p>
          <a:endParaRPr lang="en-US"/>
        </a:p>
      </dgm:t>
    </dgm:pt>
    <dgm:pt modelId="{CF1795A9-E878-4A7F-985E-D18353E827B9}" type="sibTrans" cxnId="{E4D0E6CC-BE71-454F-84EF-888E0CE42B69}">
      <dgm:prSet/>
      <dgm:spPr/>
      <dgm:t>
        <a:bodyPr/>
        <a:lstStyle/>
        <a:p>
          <a:endParaRPr lang="en-US"/>
        </a:p>
      </dgm:t>
    </dgm:pt>
    <dgm:pt modelId="{48AC3E44-0AC7-4C47-82B5-E7B823DA6A50}">
      <dgm:prSet/>
      <dgm:spPr/>
      <dgm:t>
        <a:bodyPr/>
        <a:lstStyle/>
        <a:p>
          <a:r>
            <a:rPr lang="en-US"/>
            <a:t>Results &amp; Recommendation</a:t>
          </a:r>
        </a:p>
      </dgm:t>
    </dgm:pt>
    <dgm:pt modelId="{D4FADB26-4725-4DAD-9E5F-2C535EF9FC9A}" type="parTrans" cxnId="{7842572B-5177-4296-BC32-10B408CF2601}">
      <dgm:prSet/>
      <dgm:spPr/>
      <dgm:t>
        <a:bodyPr/>
        <a:lstStyle/>
        <a:p>
          <a:endParaRPr lang="en-US"/>
        </a:p>
      </dgm:t>
    </dgm:pt>
    <dgm:pt modelId="{BD8961F6-0AED-4261-AA7F-F17D3BBB29FF}" type="sibTrans" cxnId="{7842572B-5177-4296-BC32-10B408CF2601}">
      <dgm:prSet/>
      <dgm:spPr/>
      <dgm:t>
        <a:bodyPr/>
        <a:lstStyle/>
        <a:p>
          <a:endParaRPr lang="en-US"/>
        </a:p>
      </dgm:t>
    </dgm:pt>
    <dgm:pt modelId="{68B71EDA-CB59-41CE-B243-0663BD937588}" type="pres">
      <dgm:prSet presAssocID="{1F472999-0653-4FE4-8F10-03AFD26EB4A2}" presName="diagram" presStyleCnt="0">
        <dgm:presLayoutVars>
          <dgm:dir/>
          <dgm:resizeHandles val="exact"/>
        </dgm:presLayoutVars>
      </dgm:prSet>
      <dgm:spPr/>
    </dgm:pt>
    <dgm:pt modelId="{A9392843-30C3-48D7-A124-43AE87042D1D}" type="pres">
      <dgm:prSet presAssocID="{8BEB5165-8572-41F0-AF78-61A4793BF20C}" presName="node" presStyleLbl="node1" presStyleIdx="0" presStyleCnt="10">
        <dgm:presLayoutVars>
          <dgm:bulletEnabled val="1"/>
        </dgm:presLayoutVars>
      </dgm:prSet>
      <dgm:spPr/>
    </dgm:pt>
    <dgm:pt modelId="{2378683D-C623-4CD3-9B2E-4BC9FCF91497}" type="pres">
      <dgm:prSet presAssocID="{9354DBF3-1FE9-4EB8-87E9-725847DFDF39}" presName="sibTrans" presStyleCnt="0"/>
      <dgm:spPr/>
    </dgm:pt>
    <dgm:pt modelId="{A0BBA564-F0D8-4DED-96BC-29AD1B0BECB8}" type="pres">
      <dgm:prSet presAssocID="{1CBE1C41-BD51-4523-9947-30A13BD3E428}" presName="node" presStyleLbl="node1" presStyleIdx="1" presStyleCnt="10">
        <dgm:presLayoutVars>
          <dgm:bulletEnabled val="1"/>
        </dgm:presLayoutVars>
      </dgm:prSet>
      <dgm:spPr/>
    </dgm:pt>
    <dgm:pt modelId="{98049931-D7C7-40EB-BEDC-63460A626060}" type="pres">
      <dgm:prSet presAssocID="{C1F81EDB-3F5A-48C3-A104-60DEE1D2352F}" presName="sibTrans" presStyleCnt="0"/>
      <dgm:spPr/>
    </dgm:pt>
    <dgm:pt modelId="{F5230B66-977E-4340-B4CE-77C7EE56AD5B}" type="pres">
      <dgm:prSet presAssocID="{2D952996-99B3-4BD3-9194-C432C82EC780}" presName="node" presStyleLbl="node1" presStyleIdx="2" presStyleCnt="10">
        <dgm:presLayoutVars>
          <dgm:bulletEnabled val="1"/>
        </dgm:presLayoutVars>
      </dgm:prSet>
      <dgm:spPr/>
    </dgm:pt>
    <dgm:pt modelId="{CD3E6B4D-17FE-4247-9A8A-AB9C5BA8152A}" type="pres">
      <dgm:prSet presAssocID="{3EC4C536-2561-4EF6-96E4-91D032A63333}" presName="sibTrans" presStyleCnt="0"/>
      <dgm:spPr/>
    </dgm:pt>
    <dgm:pt modelId="{B98B09B6-8BF4-42A0-8CB6-BCACBDFA28C8}" type="pres">
      <dgm:prSet presAssocID="{9BB619AE-6BAB-465A-875C-3D1AE49AA05F}" presName="node" presStyleLbl="node1" presStyleIdx="3" presStyleCnt="10">
        <dgm:presLayoutVars>
          <dgm:bulletEnabled val="1"/>
        </dgm:presLayoutVars>
      </dgm:prSet>
      <dgm:spPr/>
    </dgm:pt>
    <dgm:pt modelId="{050230B8-DBE2-447F-95C9-8D3635891FCB}" type="pres">
      <dgm:prSet presAssocID="{6400C617-AC73-4EF3-99E9-5DDDD0C00408}" presName="sibTrans" presStyleCnt="0"/>
      <dgm:spPr/>
    </dgm:pt>
    <dgm:pt modelId="{2B82D19C-9A69-425A-9E8F-A9AEF8FF7490}" type="pres">
      <dgm:prSet presAssocID="{D5F4762B-915D-408F-AA69-42C5CD51EF50}" presName="node" presStyleLbl="node1" presStyleIdx="4" presStyleCnt="10">
        <dgm:presLayoutVars>
          <dgm:bulletEnabled val="1"/>
        </dgm:presLayoutVars>
      </dgm:prSet>
      <dgm:spPr/>
    </dgm:pt>
    <dgm:pt modelId="{967F782B-87A4-4EAE-9F11-8AC6E292EA43}" type="pres">
      <dgm:prSet presAssocID="{AA66940B-980E-4F19-B519-89F481DB84DF}" presName="sibTrans" presStyleCnt="0"/>
      <dgm:spPr/>
    </dgm:pt>
    <dgm:pt modelId="{8E40B0B8-D150-4A36-9F7C-9AECC5D8F40C}" type="pres">
      <dgm:prSet presAssocID="{AA26A396-75EA-47C4-8FDE-AC6E5BC4B7E5}" presName="node" presStyleLbl="node1" presStyleIdx="5" presStyleCnt="10">
        <dgm:presLayoutVars>
          <dgm:bulletEnabled val="1"/>
        </dgm:presLayoutVars>
      </dgm:prSet>
      <dgm:spPr/>
    </dgm:pt>
    <dgm:pt modelId="{FA4730CE-5EBA-4D15-93FC-CD0475434397}" type="pres">
      <dgm:prSet presAssocID="{4EDB8703-9AAB-433D-A6C2-51E1ACA112C9}" presName="sibTrans" presStyleCnt="0"/>
      <dgm:spPr/>
    </dgm:pt>
    <dgm:pt modelId="{FADC180A-E1DC-4231-9D07-7C2741412749}" type="pres">
      <dgm:prSet presAssocID="{692C93A6-FD7A-46B2-9889-F821B33C5AE9}" presName="node" presStyleLbl="node1" presStyleIdx="6" presStyleCnt="10">
        <dgm:presLayoutVars>
          <dgm:bulletEnabled val="1"/>
        </dgm:presLayoutVars>
      </dgm:prSet>
      <dgm:spPr/>
    </dgm:pt>
    <dgm:pt modelId="{EEF68ACA-6D88-4BBF-A49B-B560AA2F6099}" type="pres">
      <dgm:prSet presAssocID="{11E694CA-C1FA-44D8-A346-8D66FC6EE89E}" presName="sibTrans" presStyleCnt="0"/>
      <dgm:spPr/>
    </dgm:pt>
    <dgm:pt modelId="{6368C67C-B5D5-4E60-8B8B-C048DAC6F0A1}" type="pres">
      <dgm:prSet presAssocID="{9218402F-C2EA-463E-9F88-BDD94D4F311D}" presName="node" presStyleLbl="node1" presStyleIdx="7" presStyleCnt="10">
        <dgm:presLayoutVars>
          <dgm:bulletEnabled val="1"/>
        </dgm:presLayoutVars>
      </dgm:prSet>
      <dgm:spPr/>
    </dgm:pt>
    <dgm:pt modelId="{19B2C43A-6622-474B-A9D1-215720DB9531}" type="pres">
      <dgm:prSet presAssocID="{67CB7791-698E-4A8A-8042-B7F93EE29C61}" presName="sibTrans" presStyleCnt="0"/>
      <dgm:spPr/>
    </dgm:pt>
    <dgm:pt modelId="{A6313C42-5AAC-45CF-92FA-FB8E93278530}" type="pres">
      <dgm:prSet presAssocID="{1D1DB6B9-3B62-4C2E-8D23-F26297CCF36D}" presName="node" presStyleLbl="node1" presStyleIdx="8" presStyleCnt="10">
        <dgm:presLayoutVars>
          <dgm:bulletEnabled val="1"/>
        </dgm:presLayoutVars>
      </dgm:prSet>
      <dgm:spPr/>
    </dgm:pt>
    <dgm:pt modelId="{FA39D0CD-78DB-4B2F-91DA-1F43671C608A}" type="pres">
      <dgm:prSet presAssocID="{CF1795A9-E878-4A7F-985E-D18353E827B9}" presName="sibTrans" presStyleCnt="0"/>
      <dgm:spPr/>
    </dgm:pt>
    <dgm:pt modelId="{110A7C4C-F94E-46D4-A4B3-5D4B9A2FC725}" type="pres">
      <dgm:prSet presAssocID="{48AC3E44-0AC7-4C47-82B5-E7B823DA6A50}" presName="node" presStyleLbl="node1" presStyleIdx="9" presStyleCnt="10">
        <dgm:presLayoutVars>
          <dgm:bulletEnabled val="1"/>
        </dgm:presLayoutVars>
      </dgm:prSet>
      <dgm:spPr/>
    </dgm:pt>
  </dgm:ptLst>
  <dgm:cxnLst>
    <dgm:cxn modelId="{F25B8808-8296-4549-AB45-657C4376169F}" type="presOf" srcId="{1F472999-0653-4FE4-8F10-03AFD26EB4A2}" destId="{68B71EDA-CB59-41CE-B243-0663BD937588}" srcOrd="0" destOrd="0" presId="urn:microsoft.com/office/officeart/2005/8/layout/default"/>
    <dgm:cxn modelId="{F8798E0B-BC95-4711-95E0-36B3A926F5F8}" type="presOf" srcId="{1D1DB6B9-3B62-4C2E-8D23-F26297CCF36D}" destId="{A6313C42-5AAC-45CF-92FA-FB8E93278530}" srcOrd="0" destOrd="0" presId="urn:microsoft.com/office/officeart/2005/8/layout/default"/>
    <dgm:cxn modelId="{E1E9A117-04D7-4057-AE0E-02658C676614}" type="presOf" srcId="{D5F4762B-915D-408F-AA69-42C5CD51EF50}" destId="{2B82D19C-9A69-425A-9E8F-A9AEF8FF7490}" srcOrd="0" destOrd="0" presId="urn:microsoft.com/office/officeart/2005/8/layout/default"/>
    <dgm:cxn modelId="{BD12B317-3150-48CD-B3C4-2159EA0AAF94}" type="presOf" srcId="{9218402F-C2EA-463E-9F88-BDD94D4F311D}" destId="{6368C67C-B5D5-4E60-8B8B-C048DAC6F0A1}" srcOrd="0" destOrd="0" presId="urn:microsoft.com/office/officeart/2005/8/layout/default"/>
    <dgm:cxn modelId="{D6355029-5434-4391-88E7-E33931ECA7A6}" type="presOf" srcId="{8BEB5165-8572-41F0-AF78-61A4793BF20C}" destId="{A9392843-30C3-48D7-A124-43AE87042D1D}" srcOrd="0" destOrd="0" presId="urn:microsoft.com/office/officeart/2005/8/layout/default"/>
    <dgm:cxn modelId="{7842572B-5177-4296-BC32-10B408CF2601}" srcId="{1F472999-0653-4FE4-8F10-03AFD26EB4A2}" destId="{48AC3E44-0AC7-4C47-82B5-E7B823DA6A50}" srcOrd="9" destOrd="0" parTransId="{D4FADB26-4725-4DAD-9E5F-2C535EF9FC9A}" sibTransId="{BD8961F6-0AED-4261-AA7F-F17D3BBB29FF}"/>
    <dgm:cxn modelId="{FF3A7D2B-8D0E-4673-A753-5189CB386846}" srcId="{1F472999-0653-4FE4-8F10-03AFD26EB4A2}" destId="{1CBE1C41-BD51-4523-9947-30A13BD3E428}" srcOrd="1" destOrd="0" parTransId="{848F357E-0ADA-4350-BD9F-793CFAED4E09}" sibTransId="{C1F81EDB-3F5A-48C3-A104-60DEE1D2352F}"/>
    <dgm:cxn modelId="{843DAC3F-1B09-488A-A507-535658890BB3}" srcId="{1F472999-0653-4FE4-8F10-03AFD26EB4A2}" destId="{D5F4762B-915D-408F-AA69-42C5CD51EF50}" srcOrd="4" destOrd="0" parTransId="{CD7FC9FD-3B40-4935-A256-7BEC392051B3}" sibTransId="{AA66940B-980E-4F19-B519-89F481DB84DF}"/>
    <dgm:cxn modelId="{91220949-9CC2-4C89-BB22-0AC689806B32}" srcId="{1F472999-0653-4FE4-8F10-03AFD26EB4A2}" destId="{AA26A396-75EA-47C4-8FDE-AC6E5BC4B7E5}" srcOrd="5" destOrd="0" parTransId="{FACFEB89-4D9A-4140-88CB-6E60EADC0366}" sibTransId="{4EDB8703-9AAB-433D-A6C2-51E1ACA112C9}"/>
    <dgm:cxn modelId="{B402E14C-E076-498A-9BC9-B5ED0915C279}" srcId="{1F472999-0653-4FE4-8F10-03AFD26EB4A2}" destId="{2D952996-99B3-4BD3-9194-C432C82EC780}" srcOrd="2" destOrd="0" parTransId="{AC91F226-6B0E-4E79-891D-14565403101D}" sibTransId="{3EC4C536-2561-4EF6-96E4-91D032A63333}"/>
    <dgm:cxn modelId="{BA421052-83C4-408B-BFDA-BF3E67A2D6BB}" srcId="{1F472999-0653-4FE4-8F10-03AFD26EB4A2}" destId="{8BEB5165-8572-41F0-AF78-61A4793BF20C}" srcOrd="0" destOrd="0" parTransId="{47CADE14-E14B-49C8-86EC-5987B5343015}" sibTransId="{9354DBF3-1FE9-4EB8-87E9-725847DFDF39}"/>
    <dgm:cxn modelId="{C2B50A83-FDC1-483F-BF0D-CB9B033E60AC}" type="presOf" srcId="{2D952996-99B3-4BD3-9194-C432C82EC780}" destId="{F5230B66-977E-4340-B4CE-77C7EE56AD5B}" srcOrd="0" destOrd="0" presId="urn:microsoft.com/office/officeart/2005/8/layout/default"/>
    <dgm:cxn modelId="{20588083-15EF-4396-B773-6E06926C38B0}" srcId="{1F472999-0653-4FE4-8F10-03AFD26EB4A2}" destId="{9218402F-C2EA-463E-9F88-BDD94D4F311D}" srcOrd="7" destOrd="0" parTransId="{10B01D7E-5A4E-452A-96EA-4D1BDD4999C4}" sibTransId="{67CB7791-698E-4A8A-8042-B7F93EE29C61}"/>
    <dgm:cxn modelId="{4B708296-2200-49DC-AAF5-55B41288C8A7}" type="presOf" srcId="{48AC3E44-0AC7-4C47-82B5-E7B823DA6A50}" destId="{110A7C4C-F94E-46D4-A4B3-5D4B9A2FC725}" srcOrd="0" destOrd="0" presId="urn:microsoft.com/office/officeart/2005/8/layout/default"/>
    <dgm:cxn modelId="{06EB1997-4A39-46FF-B9D3-8DB36CE47304}" type="presOf" srcId="{AA26A396-75EA-47C4-8FDE-AC6E5BC4B7E5}" destId="{8E40B0B8-D150-4A36-9F7C-9AECC5D8F40C}" srcOrd="0" destOrd="0" presId="urn:microsoft.com/office/officeart/2005/8/layout/default"/>
    <dgm:cxn modelId="{43BD5C9D-99D9-4840-A263-D3DDC5DCA8FC}" srcId="{1F472999-0653-4FE4-8F10-03AFD26EB4A2}" destId="{9BB619AE-6BAB-465A-875C-3D1AE49AA05F}" srcOrd="3" destOrd="0" parTransId="{198D9981-E506-4244-84E2-2EDA67ECEA24}" sibTransId="{6400C617-AC73-4EF3-99E9-5DDDD0C00408}"/>
    <dgm:cxn modelId="{E4D0E6CC-BE71-454F-84EF-888E0CE42B69}" srcId="{1F472999-0653-4FE4-8F10-03AFD26EB4A2}" destId="{1D1DB6B9-3B62-4C2E-8D23-F26297CCF36D}" srcOrd="8" destOrd="0" parTransId="{CF6CA0E0-4FD6-4314-82F9-77D4331C21B9}" sibTransId="{CF1795A9-E878-4A7F-985E-D18353E827B9}"/>
    <dgm:cxn modelId="{12A5BFD8-164E-4D73-9E5D-584098D6D4A8}" type="presOf" srcId="{9BB619AE-6BAB-465A-875C-3D1AE49AA05F}" destId="{B98B09B6-8BF4-42A0-8CB6-BCACBDFA28C8}" srcOrd="0" destOrd="0" presId="urn:microsoft.com/office/officeart/2005/8/layout/default"/>
    <dgm:cxn modelId="{468BE8DC-AA27-41C8-BA79-25B05D5A95D4}" type="presOf" srcId="{692C93A6-FD7A-46B2-9889-F821B33C5AE9}" destId="{FADC180A-E1DC-4231-9D07-7C2741412749}" srcOrd="0" destOrd="0" presId="urn:microsoft.com/office/officeart/2005/8/layout/default"/>
    <dgm:cxn modelId="{B72560EC-9DBD-455C-9755-1477A1210728}" srcId="{1F472999-0653-4FE4-8F10-03AFD26EB4A2}" destId="{692C93A6-FD7A-46B2-9889-F821B33C5AE9}" srcOrd="6" destOrd="0" parTransId="{615DBD9A-0D21-4182-9D98-F04241D28270}" sibTransId="{11E694CA-C1FA-44D8-A346-8D66FC6EE89E}"/>
    <dgm:cxn modelId="{70B4B1FC-1B29-41AA-884D-996FA451A3B3}" type="presOf" srcId="{1CBE1C41-BD51-4523-9947-30A13BD3E428}" destId="{A0BBA564-F0D8-4DED-96BC-29AD1B0BECB8}" srcOrd="0" destOrd="0" presId="urn:microsoft.com/office/officeart/2005/8/layout/default"/>
    <dgm:cxn modelId="{228D8E56-BCF0-4CB3-A253-3869FFF40804}" type="presParOf" srcId="{68B71EDA-CB59-41CE-B243-0663BD937588}" destId="{A9392843-30C3-48D7-A124-43AE87042D1D}" srcOrd="0" destOrd="0" presId="urn:microsoft.com/office/officeart/2005/8/layout/default"/>
    <dgm:cxn modelId="{517FB290-66BB-4DB1-AAA6-C8B5BC51560C}" type="presParOf" srcId="{68B71EDA-CB59-41CE-B243-0663BD937588}" destId="{2378683D-C623-4CD3-9B2E-4BC9FCF91497}" srcOrd="1" destOrd="0" presId="urn:microsoft.com/office/officeart/2005/8/layout/default"/>
    <dgm:cxn modelId="{07399AF7-D0E5-4062-A871-5BDDEB5FB911}" type="presParOf" srcId="{68B71EDA-CB59-41CE-B243-0663BD937588}" destId="{A0BBA564-F0D8-4DED-96BC-29AD1B0BECB8}" srcOrd="2" destOrd="0" presId="urn:microsoft.com/office/officeart/2005/8/layout/default"/>
    <dgm:cxn modelId="{1B758258-4AEB-4CAB-8249-CE1C4E4EE267}" type="presParOf" srcId="{68B71EDA-CB59-41CE-B243-0663BD937588}" destId="{98049931-D7C7-40EB-BEDC-63460A626060}" srcOrd="3" destOrd="0" presId="urn:microsoft.com/office/officeart/2005/8/layout/default"/>
    <dgm:cxn modelId="{9E57F2AC-F55D-4A5F-AD61-51ED87FCEA11}" type="presParOf" srcId="{68B71EDA-CB59-41CE-B243-0663BD937588}" destId="{F5230B66-977E-4340-B4CE-77C7EE56AD5B}" srcOrd="4" destOrd="0" presId="urn:microsoft.com/office/officeart/2005/8/layout/default"/>
    <dgm:cxn modelId="{FDAC9C1B-B795-4997-B113-A355A23858AA}" type="presParOf" srcId="{68B71EDA-CB59-41CE-B243-0663BD937588}" destId="{CD3E6B4D-17FE-4247-9A8A-AB9C5BA8152A}" srcOrd="5" destOrd="0" presId="urn:microsoft.com/office/officeart/2005/8/layout/default"/>
    <dgm:cxn modelId="{FC0C8D69-9BC3-445A-B211-1F51E3D7DAB0}" type="presParOf" srcId="{68B71EDA-CB59-41CE-B243-0663BD937588}" destId="{B98B09B6-8BF4-42A0-8CB6-BCACBDFA28C8}" srcOrd="6" destOrd="0" presId="urn:microsoft.com/office/officeart/2005/8/layout/default"/>
    <dgm:cxn modelId="{F2D8BDA5-CCD3-42A2-8B22-EA6FB3839D99}" type="presParOf" srcId="{68B71EDA-CB59-41CE-B243-0663BD937588}" destId="{050230B8-DBE2-447F-95C9-8D3635891FCB}" srcOrd="7" destOrd="0" presId="urn:microsoft.com/office/officeart/2005/8/layout/default"/>
    <dgm:cxn modelId="{1F694106-A92C-47B1-9B12-05F6654DA1D6}" type="presParOf" srcId="{68B71EDA-CB59-41CE-B243-0663BD937588}" destId="{2B82D19C-9A69-425A-9E8F-A9AEF8FF7490}" srcOrd="8" destOrd="0" presId="urn:microsoft.com/office/officeart/2005/8/layout/default"/>
    <dgm:cxn modelId="{6669EEEC-2412-4C3D-A97F-9B771B6F8748}" type="presParOf" srcId="{68B71EDA-CB59-41CE-B243-0663BD937588}" destId="{967F782B-87A4-4EAE-9F11-8AC6E292EA43}" srcOrd="9" destOrd="0" presId="urn:microsoft.com/office/officeart/2005/8/layout/default"/>
    <dgm:cxn modelId="{66233C60-4023-408A-81ED-C7471D489E0E}" type="presParOf" srcId="{68B71EDA-CB59-41CE-B243-0663BD937588}" destId="{8E40B0B8-D150-4A36-9F7C-9AECC5D8F40C}" srcOrd="10" destOrd="0" presId="urn:microsoft.com/office/officeart/2005/8/layout/default"/>
    <dgm:cxn modelId="{9A243578-E881-4777-B256-AC86F0D923CD}" type="presParOf" srcId="{68B71EDA-CB59-41CE-B243-0663BD937588}" destId="{FA4730CE-5EBA-4D15-93FC-CD0475434397}" srcOrd="11" destOrd="0" presId="urn:microsoft.com/office/officeart/2005/8/layout/default"/>
    <dgm:cxn modelId="{65CDD6D4-4DAA-42AB-92C3-C17608341181}" type="presParOf" srcId="{68B71EDA-CB59-41CE-B243-0663BD937588}" destId="{FADC180A-E1DC-4231-9D07-7C2741412749}" srcOrd="12" destOrd="0" presId="urn:microsoft.com/office/officeart/2005/8/layout/default"/>
    <dgm:cxn modelId="{140F05A6-30CD-44B2-9114-15DFD0DFE30D}" type="presParOf" srcId="{68B71EDA-CB59-41CE-B243-0663BD937588}" destId="{EEF68ACA-6D88-4BBF-A49B-B560AA2F6099}" srcOrd="13" destOrd="0" presId="urn:microsoft.com/office/officeart/2005/8/layout/default"/>
    <dgm:cxn modelId="{2D8061A2-E05A-4F89-8FD2-EFB0F1E984D3}" type="presParOf" srcId="{68B71EDA-CB59-41CE-B243-0663BD937588}" destId="{6368C67C-B5D5-4E60-8B8B-C048DAC6F0A1}" srcOrd="14" destOrd="0" presId="urn:microsoft.com/office/officeart/2005/8/layout/default"/>
    <dgm:cxn modelId="{C3B7D665-BDE3-4999-979A-A58D721DCC94}" type="presParOf" srcId="{68B71EDA-CB59-41CE-B243-0663BD937588}" destId="{19B2C43A-6622-474B-A9D1-215720DB9531}" srcOrd="15" destOrd="0" presId="urn:microsoft.com/office/officeart/2005/8/layout/default"/>
    <dgm:cxn modelId="{EFA97AE0-9685-4D53-B2A2-2137AAA2BE7F}" type="presParOf" srcId="{68B71EDA-CB59-41CE-B243-0663BD937588}" destId="{A6313C42-5AAC-45CF-92FA-FB8E93278530}" srcOrd="16" destOrd="0" presId="urn:microsoft.com/office/officeart/2005/8/layout/default"/>
    <dgm:cxn modelId="{410CDCB7-4D84-4474-ADAB-6CFBB2C2BB52}" type="presParOf" srcId="{68B71EDA-CB59-41CE-B243-0663BD937588}" destId="{FA39D0CD-78DB-4B2F-91DA-1F43671C608A}" srcOrd="17" destOrd="0" presId="urn:microsoft.com/office/officeart/2005/8/layout/default"/>
    <dgm:cxn modelId="{FA8E6087-E05B-4594-A580-8A2524436AE2}" type="presParOf" srcId="{68B71EDA-CB59-41CE-B243-0663BD937588}" destId="{110A7C4C-F94E-46D4-A4B3-5D4B9A2FC725}"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92843-30C3-48D7-A124-43AE87042D1D}">
      <dsp:nvSpPr>
        <dsp:cNvPr id="0" name=""/>
        <dsp:cNvSpPr/>
      </dsp:nvSpPr>
      <dsp:spPr>
        <a:xfrm>
          <a:off x="2810" y="542998"/>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Cleaning, Manipulation &amp; Outlier Analysis</a:t>
          </a:r>
        </a:p>
      </dsp:txBody>
      <dsp:txXfrm>
        <a:off x="2810" y="542998"/>
        <a:ext cx="2229523" cy="1337714"/>
      </dsp:txXfrm>
    </dsp:sp>
    <dsp:sp modelId="{A0BBA564-F0D8-4DED-96BC-29AD1B0BECB8}">
      <dsp:nvSpPr>
        <dsp:cNvPr id="0" name=""/>
        <dsp:cNvSpPr/>
      </dsp:nvSpPr>
      <dsp:spPr>
        <a:xfrm>
          <a:off x="2455286" y="542998"/>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EDA</a:t>
          </a:r>
        </a:p>
      </dsp:txBody>
      <dsp:txXfrm>
        <a:off x="2455286" y="542998"/>
        <a:ext cx="2229523" cy="1337714"/>
      </dsp:txXfrm>
    </dsp:sp>
    <dsp:sp modelId="{F5230B66-977E-4340-B4CE-77C7EE56AD5B}">
      <dsp:nvSpPr>
        <dsp:cNvPr id="0" name=""/>
        <dsp:cNvSpPr/>
      </dsp:nvSpPr>
      <dsp:spPr>
        <a:xfrm>
          <a:off x="4907762" y="542998"/>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Data Preparation</a:t>
          </a:r>
        </a:p>
      </dsp:txBody>
      <dsp:txXfrm>
        <a:off x="4907762" y="542998"/>
        <a:ext cx="2229523" cy="1337714"/>
      </dsp:txXfrm>
    </dsp:sp>
    <dsp:sp modelId="{B98B09B6-8BF4-42A0-8CB6-BCACBDFA28C8}">
      <dsp:nvSpPr>
        <dsp:cNvPr id="0" name=""/>
        <dsp:cNvSpPr/>
      </dsp:nvSpPr>
      <dsp:spPr>
        <a:xfrm>
          <a:off x="7360238" y="542998"/>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Model Prediction</a:t>
          </a:r>
        </a:p>
      </dsp:txBody>
      <dsp:txXfrm>
        <a:off x="7360238" y="542998"/>
        <a:ext cx="2229523" cy="1337714"/>
      </dsp:txXfrm>
    </dsp:sp>
    <dsp:sp modelId="{2B82D19C-9A69-425A-9E8F-A9AEF8FF7490}">
      <dsp:nvSpPr>
        <dsp:cNvPr id="0" name=""/>
        <dsp:cNvSpPr/>
      </dsp:nvSpPr>
      <dsp:spPr>
        <a:xfrm>
          <a:off x="2810" y="2103664"/>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Model Evaluation</a:t>
          </a:r>
        </a:p>
      </dsp:txBody>
      <dsp:txXfrm>
        <a:off x="2810" y="2103664"/>
        <a:ext cx="2229523" cy="1337714"/>
      </dsp:txXfrm>
    </dsp:sp>
    <dsp:sp modelId="{8E40B0B8-D150-4A36-9F7C-9AECC5D8F40C}">
      <dsp:nvSpPr>
        <dsp:cNvPr id="0" name=""/>
        <dsp:cNvSpPr/>
      </dsp:nvSpPr>
      <dsp:spPr>
        <a:xfrm>
          <a:off x="2455286" y="2103664"/>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Lead score calculation</a:t>
          </a:r>
        </a:p>
      </dsp:txBody>
      <dsp:txXfrm>
        <a:off x="2455286" y="2103664"/>
        <a:ext cx="2229523" cy="1337714"/>
      </dsp:txXfrm>
    </dsp:sp>
    <dsp:sp modelId="{FADC180A-E1DC-4231-9D07-7C2741412749}">
      <dsp:nvSpPr>
        <dsp:cNvPr id="0" name=""/>
        <dsp:cNvSpPr/>
      </dsp:nvSpPr>
      <dsp:spPr>
        <a:xfrm>
          <a:off x="4907762" y="2103664"/>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Hot Leads Determination</a:t>
          </a:r>
        </a:p>
      </dsp:txBody>
      <dsp:txXfrm>
        <a:off x="4907762" y="2103664"/>
        <a:ext cx="2229523" cy="1337714"/>
      </dsp:txXfrm>
    </dsp:sp>
    <dsp:sp modelId="{6368C67C-B5D5-4E60-8B8B-C048DAC6F0A1}">
      <dsp:nvSpPr>
        <dsp:cNvPr id="0" name=""/>
        <dsp:cNvSpPr/>
      </dsp:nvSpPr>
      <dsp:spPr>
        <a:xfrm>
          <a:off x="7360238" y="2103664"/>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Feature Importance Determination</a:t>
          </a:r>
        </a:p>
      </dsp:txBody>
      <dsp:txXfrm>
        <a:off x="7360238" y="2103664"/>
        <a:ext cx="2229523" cy="1337714"/>
      </dsp:txXfrm>
    </dsp:sp>
    <dsp:sp modelId="{A6313C42-5AAC-45CF-92FA-FB8E93278530}">
      <dsp:nvSpPr>
        <dsp:cNvPr id="0" name=""/>
        <dsp:cNvSpPr/>
      </dsp:nvSpPr>
      <dsp:spPr>
        <a:xfrm>
          <a:off x="2455286" y="3664331"/>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Business Insights</a:t>
          </a:r>
        </a:p>
      </dsp:txBody>
      <dsp:txXfrm>
        <a:off x="2455286" y="3664331"/>
        <a:ext cx="2229523" cy="1337714"/>
      </dsp:txXfrm>
    </dsp:sp>
    <dsp:sp modelId="{110A7C4C-F94E-46D4-A4B3-5D4B9A2FC725}">
      <dsp:nvSpPr>
        <dsp:cNvPr id="0" name=""/>
        <dsp:cNvSpPr/>
      </dsp:nvSpPr>
      <dsp:spPr>
        <a:xfrm>
          <a:off x="4907762" y="3664331"/>
          <a:ext cx="2229523" cy="13377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Results &amp; Recommendation</a:t>
          </a:r>
        </a:p>
      </dsp:txBody>
      <dsp:txXfrm>
        <a:off x="4907762" y="3664331"/>
        <a:ext cx="2229523" cy="13377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AA9AF-023E-4384-914F-B8FE1E51A02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391806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AA9AF-023E-4384-914F-B8FE1E51A02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113617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AA9AF-023E-4384-914F-B8FE1E51A02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468048-783C-455E-87DB-94258266FB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278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CAA9AF-023E-4384-914F-B8FE1E51A02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2412245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CAA9AF-023E-4384-914F-B8FE1E51A02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468048-783C-455E-87DB-94258266FB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5718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CAA9AF-023E-4384-914F-B8FE1E51A02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321648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AA9AF-023E-4384-914F-B8FE1E51A02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815721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AA9AF-023E-4384-914F-B8FE1E51A02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422528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AA9AF-023E-4384-914F-B8FE1E51A02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32833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AA9AF-023E-4384-914F-B8FE1E51A029}"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35470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AA9AF-023E-4384-914F-B8FE1E51A02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380277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AA9AF-023E-4384-914F-B8FE1E51A029}"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306816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AA9AF-023E-4384-914F-B8FE1E51A029}"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208777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AA9AF-023E-4384-914F-B8FE1E51A029}"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55353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AA9AF-023E-4384-914F-B8FE1E51A02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232858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AA9AF-023E-4384-914F-B8FE1E51A029}"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468048-783C-455E-87DB-94258266FBA0}" type="slidenum">
              <a:rPr lang="en-US" smtClean="0"/>
              <a:t>‹#›</a:t>
            </a:fld>
            <a:endParaRPr lang="en-US"/>
          </a:p>
        </p:txBody>
      </p:sp>
    </p:spTree>
    <p:extLst>
      <p:ext uri="{BB962C8B-B14F-4D97-AF65-F5344CB8AC3E}">
        <p14:creationId xmlns:p14="http://schemas.microsoft.com/office/powerpoint/2010/main" val="44986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CAA9AF-023E-4384-914F-B8FE1E51A029}" type="datetimeFigureOut">
              <a:rPr lang="en-US" smtClean="0"/>
              <a:t>6/27/2023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1468048-783C-455E-87DB-94258266FBA0}" type="slidenum">
              <a:rPr lang="en-US" smtClean="0"/>
              <a:t>‹#›</a:t>
            </a:fld>
            <a:endParaRPr lang="en-US"/>
          </a:p>
        </p:txBody>
      </p:sp>
    </p:spTree>
    <p:extLst>
      <p:ext uri="{BB962C8B-B14F-4D97-AF65-F5344CB8AC3E}">
        <p14:creationId xmlns:p14="http://schemas.microsoft.com/office/powerpoint/2010/main" val="12180434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5F02-FE04-5A06-6A7A-0E3EC02B17D7}"/>
              </a:ext>
            </a:extLst>
          </p:cNvPr>
          <p:cNvSpPr>
            <a:spLocks noGrp="1"/>
          </p:cNvSpPr>
          <p:nvPr>
            <p:ph type="ctrTitle"/>
          </p:nvPr>
        </p:nvSpPr>
        <p:spPr>
          <a:xfrm>
            <a:off x="1751012" y="2295541"/>
            <a:ext cx="8689976" cy="1027979"/>
          </a:xfrm>
        </p:spPr>
        <p:txBody>
          <a:bodyPr>
            <a:normAutofit fontScale="90000"/>
          </a:bodyPr>
          <a:lstStyle/>
          <a:p>
            <a:r>
              <a:rPr lang="en-IN" b="1" dirty="0">
                <a:solidFill>
                  <a:schemeClr val="accent5">
                    <a:lumMod val="75000"/>
                  </a:schemeClr>
                </a:solidFill>
              </a:rPr>
              <a:t>Lead Scoring – Case Study</a:t>
            </a:r>
            <a:endParaRPr lang="en-US" b="1" dirty="0">
              <a:solidFill>
                <a:schemeClr val="accent5">
                  <a:lumMod val="75000"/>
                </a:schemeClr>
              </a:solidFill>
            </a:endParaRPr>
          </a:p>
        </p:txBody>
      </p:sp>
      <p:sp>
        <p:nvSpPr>
          <p:cNvPr id="3" name="Subtitle 2">
            <a:extLst>
              <a:ext uri="{FF2B5EF4-FFF2-40B4-BE49-F238E27FC236}">
                <a16:creationId xmlns:a16="http://schemas.microsoft.com/office/drawing/2014/main" id="{AA3844EF-8EE7-2AE1-3A42-FBD1E884E49D}"/>
              </a:ext>
            </a:extLst>
          </p:cNvPr>
          <p:cNvSpPr>
            <a:spLocks noGrp="1"/>
          </p:cNvSpPr>
          <p:nvPr>
            <p:ph type="subTitle" idx="1"/>
          </p:nvPr>
        </p:nvSpPr>
        <p:spPr>
          <a:xfrm>
            <a:off x="8239126" y="5314950"/>
            <a:ext cx="3810000" cy="1216023"/>
          </a:xfrm>
        </p:spPr>
        <p:txBody>
          <a:bodyPr>
            <a:normAutofit/>
          </a:bodyPr>
          <a:lstStyle/>
          <a:p>
            <a:r>
              <a:rPr lang="en-IN" b="1" i="1" cap="none" dirty="0">
                <a:solidFill>
                  <a:schemeClr val="accent2">
                    <a:lumMod val="50000"/>
                  </a:schemeClr>
                </a:solidFill>
              </a:rPr>
              <a:t>M Kasi Viswanadh Rao  Gupta</a:t>
            </a:r>
          </a:p>
          <a:p>
            <a:r>
              <a:rPr lang="en-IN" b="1" i="1" dirty="0">
                <a:solidFill>
                  <a:schemeClr val="accent2">
                    <a:lumMod val="50000"/>
                  </a:schemeClr>
                </a:solidFill>
              </a:rPr>
              <a:t>Ramamoorthy Kalimuthu</a:t>
            </a:r>
            <a:endParaRPr lang="en-US" b="1" i="1" dirty="0">
              <a:solidFill>
                <a:schemeClr val="accent2">
                  <a:lumMod val="50000"/>
                </a:schemeClr>
              </a:solidFill>
            </a:endParaRPr>
          </a:p>
          <a:p>
            <a:r>
              <a:rPr lang="en-IN" b="1" i="1" cap="none" dirty="0">
                <a:solidFill>
                  <a:schemeClr val="accent2">
                    <a:lumMod val="50000"/>
                  </a:schemeClr>
                </a:solidFill>
              </a:rPr>
              <a:t>Mousumi Shaw</a:t>
            </a:r>
          </a:p>
        </p:txBody>
      </p:sp>
      <p:pic>
        <p:nvPicPr>
          <p:cNvPr id="25602" name="Picture 2" descr="IIIT Bangalore">
            <a:extLst>
              <a:ext uri="{FF2B5EF4-FFF2-40B4-BE49-F238E27FC236}">
                <a16:creationId xmlns:a16="http://schemas.microsoft.com/office/drawing/2014/main" id="{27D8C17D-F2B3-E75E-5561-409A43BF9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49" y="79435"/>
            <a:ext cx="3143071" cy="1333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A4BD9E2-10C3-D7FD-D538-BADDCE265B1E}"/>
              </a:ext>
            </a:extLst>
          </p:cNvPr>
          <p:cNvPicPr>
            <a:picLocks noChangeAspect="1"/>
          </p:cNvPicPr>
          <p:nvPr/>
        </p:nvPicPr>
        <p:blipFill>
          <a:blip r:embed="rId3"/>
          <a:stretch>
            <a:fillRect/>
          </a:stretch>
        </p:blipFill>
        <p:spPr>
          <a:xfrm>
            <a:off x="10684034" y="327027"/>
            <a:ext cx="1019317" cy="419158"/>
          </a:xfrm>
          <a:prstGeom prst="rect">
            <a:avLst/>
          </a:prstGeom>
        </p:spPr>
      </p:pic>
    </p:spTree>
    <p:extLst>
      <p:ext uri="{BB962C8B-B14F-4D97-AF65-F5344CB8AC3E}">
        <p14:creationId xmlns:p14="http://schemas.microsoft.com/office/powerpoint/2010/main" val="131737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792226" y="0"/>
            <a:ext cx="8689976" cy="1027979"/>
          </a:xfrm>
        </p:spPr>
        <p:txBody>
          <a:bodyPr>
            <a:normAutofit/>
          </a:bodyPr>
          <a:lstStyle/>
          <a:p>
            <a:r>
              <a:rPr lang="en-IN" sz="3000" b="1" cap="none" dirty="0">
                <a:solidFill>
                  <a:schemeClr val="accent5"/>
                </a:solidFill>
              </a:rPr>
              <a:t>Plotting the ROC Curve</a:t>
            </a:r>
            <a:endParaRPr lang="en-US" sz="3000" b="1" cap="none" dirty="0">
              <a:solidFill>
                <a:schemeClr val="accent5"/>
              </a:solidFill>
            </a:endParaRPr>
          </a:p>
        </p:txBody>
      </p:sp>
      <p:pic>
        <p:nvPicPr>
          <p:cNvPr id="6146" name="Picture 2">
            <a:extLst>
              <a:ext uri="{FF2B5EF4-FFF2-40B4-BE49-F238E27FC236}">
                <a16:creationId xmlns:a16="http://schemas.microsoft.com/office/drawing/2014/main" id="{1626DFED-3650-9215-0740-7CF59968B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105" y="820587"/>
            <a:ext cx="4467225" cy="4457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7E39FE-E51D-3EEF-A3EB-3952BA33CDCA}"/>
              </a:ext>
            </a:extLst>
          </p:cNvPr>
          <p:cNvSpPr txBox="1"/>
          <p:nvPr/>
        </p:nvSpPr>
        <p:spPr>
          <a:xfrm>
            <a:off x="2193986" y="2891002"/>
            <a:ext cx="4068792" cy="923330"/>
          </a:xfrm>
          <a:prstGeom prst="rect">
            <a:avLst/>
          </a:prstGeom>
          <a:noFill/>
        </p:spPr>
        <p:txBody>
          <a:bodyPr wrap="square">
            <a:spAutoFit/>
          </a:bodyPr>
          <a:lstStyle/>
          <a:p>
            <a:r>
              <a:rPr lang="en-US" dirty="0"/>
              <a:t>Since we have higher (0.89) area under the ROC curve , therefore our model is a good one.</a:t>
            </a:r>
          </a:p>
        </p:txBody>
      </p:sp>
    </p:spTree>
    <p:extLst>
      <p:ext uri="{BB962C8B-B14F-4D97-AF65-F5344CB8AC3E}">
        <p14:creationId xmlns:p14="http://schemas.microsoft.com/office/powerpoint/2010/main" val="16705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792226" y="0"/>
            <a:ext cx="8689976" cy="1027979"/>
          </a:xfrm>
        </p:spPr>
        <p:txBody>
          <a:bodyPr>
            <a:normAutofit/>
          </a:bodyPr>
          <a:lstStyle/>
          <a:p>
            <a:r>
              <a:rPr lang="en-US" sz="3000" b="1" cap="none" dirty="0">
                <a:solidFill>
                  <a:schemeClr val="accent5"/>
                </a:solidFill>
              </a:rPr>
              <a:t>Trade-off curve between precision and recall</a:t>
            </a:r>
          </a:p>
        </p:txBody>
      </p:sp>
      <p:pic>
        <p:nvPicPr>
          <p:cNvPr id="7172" name="Picture 4">
            <a:extLst>
              <a:ext uri="{FF2B5EF4-FFF2-40B4-BE49-F238E27FC236}">
                <a16:creationId xmlns:a16="http://schemas.microsoft.com/office/drawing/2014/main" id="{68861284-151C-468C-7A5A-B19DE46D1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509" y="1462087"/>
            <a:ext cx="768465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05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792226" y="0"/>
            <a:ext cx="8689976" cy="1027979"/>
          </a:xfrm>
        </p:spPr>
        <p:txBody>
          <a:bodyPr>
            <a:normAutofit/>
          </a:bodyPr>
          <a:lstStyle/>
          <a:p>
            <a:r>
              <a:rPr lang="en-IN" sz="3000" b="1" cap="none" dirty="0">
                <a:solidFill>
                  <a:schemeClr val="accent5"/>
                </a:solidFill>
              </a:rPr>
              <a:t>Optimal Cutoff Point</a:t>
            </a:r>
            <a:endParaRPr lang="en-US" sz="3000" b="1" cap="none" dirty="0">
              <a:solidFill>
                <a:schemeClr val="accent5"/>
              </a:solidFill>
            </a:endParaRPr>
          </a:p>
        </p:txBody>
      </p:sp>
      <p:pic>
        <p:nvPicPr>
          <p:cNvPr id="8194" name="Picture 2">
            <a:extLst>
              <a:ext uri="{FF2B5EF4-FFF2-40B4-BE49-F238E27FC236}">
                <a16:creationId xmlns:a16="http://schemas.microsoft.com/office/drawing/2014/main" id="{1DD03C68-8D95-97BD-99E8-66EA01460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929" y="1440612"/>
            <a:ext cx="521017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F611E9-2BAF-0F16-7841-679CACB45079}"/>
              </a:ext>
            </a:extLst>
          </p:cNvPr>
          <p:cNvSpPr txBox="1"/>
          <p:nvPr/>
        </p:nvSpPr>
        <p:spPr>
          <a:xfrm>
            <a:off x="1259548" y="2409404"/>
            <a:ext cx="4396596" cy="646331"/>
          </a:xfrm>
          <a:prstGeom prst="rect">
            <a:avLst/>
          </a:prstGeom>
          <a:noFill/>
        </p:spPr>
        <p:txBody>
          <a:bodyPr wrap="square">
            <a:spAutoFit/>
          </a:bodyPr>
          <a:lstStyle/>
          <a:p>
            <a:r>
              <a:rPr lang="en-US" dirty="0"/>
              <a:t>0.34 is the optimum point to take it as a cutoff probability.</a:t>
            </a:r>
          </a:p>
        </p:txBody>
      </p:sp>
    </p:spTree>
    <p:extLst>
      <p:ext uri="{BB962C8B-B14F-4D97-AF65-F5344CB8AC3E}">
        <p14:creationId xmlns:p14="http://schemas.microsoft.com/office/powerpoint/2010/main" val="170136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792226" y="0"/>
            <a:ext cx="8689976" cy="1027979"/>
          </a:xfrm>
        </p:spPr>
        <p:txBody>
          <a:bodyPr>
            <a:normAutofit/>
          </a:bodyPr>
          <a:lstStyle/>
          <a:p>
            <a:r>
              <a:rPr lang="en-US" sz="3000" b="1" cap="none" dirty="0">
                <a:solidFill>
                  <a:schemeClr val="accent5"/>
                </a:solidFill>
              </a:rPr>
              <a:t>Model Evaluation (Test)</a:t>
            </a:r>
          </a:p>
        </p:txBody>
      </p:sp>
      <p:pic>
        <p:nvPicPr>
          <p:cNvPr id="3" name="Picture 2">
            <a:extLst>
              <a:ext uri="{FF2B5EF4-FFF2-40B4-BE49-F238E27FC236}">
                <a16:creationId xmlns:a16="http://schemas.microsoft.com/office/drawing/2014/main" id="{B2C0ACA2-136D-1912-E8FC-B35BCD915D7D}"/>
              </a:ext>
            </a:extLst>
          </p:cNvPr>
          <p:cNvPicPr>
            <a:picLocks noChangeAspect="1"/>
          </p:cNvPicPr>
          <p:nvPr/>
        </p:nvPicPr>
        <p:blipFill>
          <a:blip r:embed="rId2"/>
          <a:stretch>
            <a:fillRect/>
          </a:stretch>
        </p:blipFill>
        <p:spPr>
          <a:xfrm>
            <a:off x="3001819" y="2671657"/>
            <a:ext cx="6345381" cy="1514686"/>
          </a:xfrm>
          <a:prstGeom prst="rect">
            <a:avLst/>
          </a:prstGeom>
        </p:spPr>
      </p:pic>
    </p:spTree>
    <p:extLst>
      <p:ext uri="{BB962C8B-B14F-4D97-AF65-F5344CB8AC3E}">
        <p14:creationId xmlns:p14="http://schemas.microsoft.com/office/powerpoint/2010/main" val="330273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13EBF72-EDB5-4278-94B8-34AAC2FA6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BD486FF-4365-499B-AFF7-0F07549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6CB731FB-FF3E-4D53-9E6A-67C4DAD74D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55" name="Freeform 11">
              <a:extLst>
                <a:ext uri="{FF2B5EF4-FFF2-40B4-BE49-F238E27FC236}">
                  <a16:creationId xmlns:a16="http://schemas.microsoft.com/office/drawing/2014/main" id="{F76669B2-AA72-48F0-BE02-E23B199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6" name="Freeform 12">
              <a:extLst>
                <a:ext uri="{FF2B5EF4-FFF2-40B4-BE49-F238E27FC236}">
                  <a16:creationId xmlns:a16="http://schemas.microsoft.com/office/drawing/2014/main" id="{F7EF4251-A868-4B47-8099-154550F04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7" name="Freeform 13">
              <a:extLst>
                <a:ext uri="{FF2B5EF4-FFF2-40B4-BE49-F238E27FC236}">
                  <a16:creationId xmlns:a16="http://schemas.microsoft.com/office/drawing/2014/main" id="{089C3DFC-191F-40B9-93AF-2E59D5126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8" name="Freeform 14">
              <a:extLst>
                <a:ext uri="{FF2B5EF4-FFF2-40B4-BE49-F238E27FC236}">
                  <a16:creationId xmlns:a16="http://schemas.microsoft.com/office/drawing/2014/main" id="{F0B594F9-A7B5-471C-BFBE-74E9F7387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9" name="Freeform 15">
              <a:extLst>
                <a:ext uri="{FF2B5EF4-FFF2-40B4-BE49-F238E27FC236}">
                  <a16:creationId xmlns:a16="http://schemas.microsoft.com/office/drawing/2014/main" id="{562B3703-0AD3-4477-ACE3-9792DB070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0" name="Freeform 16">
              <a:extLst>
                <a:ext uri="{FF2B5EF4-FFF2-40B4-BE49-F238E27FC236}">
                  <a16:creationId xmlns:a16="http://schemas.microsoft.com/office/drawing/2014/main" id="{AFC61811-5AD7-40A8-9E5C-80020778D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 name="Freeform 17">
              <a:extLst>
                <a:ext uri="{FF2B5EF4-FFF2-40B4-BE49-F238E27FC236}">
                  <a16:creationId xmlns:a16="http://schemas.microsoft.com/office/drawing/2014/main" id="{CEACC779-3664-47DA-AF86-A2D8EF93A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2" name="Freeform 18">
              <a:extLst>
                <a:ext uri="{FF2B5EF4-FFF2-40B4-BE49-F238E27FC236}">
                  <a16:creationId xmlns:a16="http://schemas.microsoft.com/office/drawing/2014/main" id="{BF9F040E-FE57-4AD6-8CBF-357962246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3" name="Freeform 19">
              <a:extLst>
                <a:ext uri="{FF2B5EF4-FFF2-40B4-BE49-F238E27FC236}">
                  <a16:creationId xmlns:a16="http://schemas.microsoft.com/office/drawing/2014/main" id="{9BBEC815-1ED3-430D-B771-4CFC3952F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4" name="Freeform 20">
              <a:extLst>
                <a:ext uri="{FF2B5EF4-FFF2-40B4-BE49-F238E27FC236}">
                  <a16:creationId xmlns:a16="http://schemas.microsoft.com/office/drawing/2014/main" id="{E076923D-B0A5-40D9-BE13-91C93F1E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5" name="Freeform 21">
              <a:extLst>
                <a:ext uri="{FF2B5EF4-FFF2-40B4-BE49-F238E27FC236}">
                  <a16:creationId xmlns:a16="http://schemas.microsoft.com/office/drawing/2014/main" id="{1CA2364B-42C8-4755-9072-E60C43561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6" name="Freeform 22">
              <a:extLst>
                <a:ext uri="{FF2B5EF4-FFF2-40B4-BE49-F238E27FC236}">
                  <a16:creationId xmlns:a16="http://schemas.microsoft.com/office/drawing/2014/main" id="{D01B42BD-FD31-49A1-A45A-C98410BC8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8" name="Group 67">
            <a:extLst>
              <a:ext uri="{FF2B5EF4-FFF2-40B4-BE49-F238E27FC236}">
                <a16:creationId xmlns:a16="http://schemas.microsoft.com/office/drawing/2014/main" id="{3D79CD01-D829-46FC-843C-D4F80BD91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9" name="Freeform 27">
              <a:extLst>
                <a:ext uri="{FF2B5EF4-FFF2-40B4-BE49-F238E27FC236}">
                  <a16:creationId xmlns:a16="http://schemas.microsoft.com/office/drawing/2014/main" id="{252D6E81-1EBB-4132-B5B0-556E4A35F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0" name="Freeform 28">
              <a:extLst>
                <a:ext uri="{FF2B5EF4-FFF2-40B4-BE49-F238E27FC236}">
                  <a16:creationId xmlns:a16="http://schemas.microsoft.com/office/drawing/2014/main" id="{BE7131A3-1888-4927-B822-590D34151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1" name="Freeform 29">
              <a:extLst>
                <a:ext uri="{FF2B5EF4-FFF2-40B4-BE49-F238E27FC236}">
                  <a16:creationId xmlns:a16="http://schemas.microsoft.com/office/drawing/2014/main" id="{024990C0-6285-4C3B-A5B5-B6AC37098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2" name="Freeform 30">
              <a:extLst>
                <a:ext uri="{FF2B5EF4-FFF2-40B4-BE49-F238E27FC236}">
                  <a16:creationId xmlns:a16="http://schemas.microsoft.com/office/drawing/2014/main" id="{D262A308-5E13-40AA-AA87-D105F5533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3" name="Freeform 31">
              <a:extLst>
                <a:ext uri="{FF2B5EF4-FFF2-40B4-BE49-F238E27FC236}">
                  <a16:creationId xmlns:a16="http://schemas.microsoft.com/office/drawing/2014/main" id="{F7DF2F8A-7C9D-4727-A7D6-C74AF4792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4" name="Freeform 32">
              <a:extLst>
                <a:ext uri="{FF2B5EF4-FFF2-40B4-BE49-F238E27FC236}">
                  <a16:creationId xmlns:a16="http://schemas.microsoft.com/office/drawing/2014/main" id="{93DA702E-EE7A-4584-9847-803FDCDB1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5" name="Freeform 33">
              <a:extLst>
                <a:ext uri="{FF2B5EF4-FFF2-40B4-BE49-F238E27FC236}">
                  <a16:creationId xmlns:a16="http://schemas.microsoft.com/office/drawing/2014/main" id="{AF7E021C-0B5A-4035-8A00-029A52847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6" name="Freeform 34">
              <a:extLst>
                <a:ext uri="{FF2B5EF4-FFF2-40B4-BE49-F238E27FC236}">
                  <a16:creationId xmlns:a16="http://schemas.microsoft.com/office/drawing/2014/main" id="{CE46A368-BBD8-41CC-B450-E298BE02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7" name="Freeform 35">
              <a:extLst>
                <a:ext uri="{FF2B5EF4-FFF2-40B4-BE49-F238E27FC236}">
                  <a16:creationId xmlns:a16="http://schemas.microsoft.com/office/drawing/2014/main" id="{A99CD41F-58F2-4092-9F39-26AE634EC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8" name="Freeform 36">
              <a:extLst>
                <a:ext uri="{FF2B5EF4-FFF2-40B4-BE49-F238E27FC236}">
                  <a16:creationId xmlns:a16="http://schemas.microsoft.com/office/drawing/2014/main" id="{D368702B-EDA4-4EB6-A760-C68F022DA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9" name="Freeform 37">
              <a:extLst>
                <a:ext uri="{FF2B5EF4-FFF2-40B4-BE49-F238E27FC236}">
                  <a16:creationId xmlns:a16="http://schemas.microsoft.com/office/drawing/2014/main" id="{2FB0ECE4-08DF-4876-8CC9-7EB32EF25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0" name="Freeform 38">
              <a:extLst>
                <a:ext uri="{FF2B5EF4-FFF2-40B4-BE49-F238E27FC236}">
                  <a16:creationId xmlns:a16="http://schemas.microsoft.com/office/drawing/2014/main" id="{C978BD1A-4BF4-42EC-B61D-9D7700FE1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4555F02-FE04-5A06-6A7A-0E3EC02B17D7}"/>
              </a:ext>
            </a:extLst>
          </p:cNvPr>
          <p:cNvSpPr>
            <a:spLocks noGrp="1"/>
          </p:cNvSpPr>
          <p:nvPr>
            <p:ph type="ctrTitle"/>
          </p:nvPr>
        </p:nvSpPr>
        <p:spPr>
          <a:xfrm>
            <a:off x="8324602" y="935646"/>
            <a:ext cx="3181597" cy="3841735"/>
          </a:xfrm>
        </p:spPr>
        <p:txBody>
          <a:bodyPr>
            <a:normAutofit/>
          </a:bodyPr>
          <a:lstStyle/>
          <a:p>
            <a:r>
              <a:rPr lang="en-US" sz="4400" b="1" cap="none"/>
              <a:t>Important Features of our final model</a:t>
            </a:r>
          </a:p>
        </p:txBody>
      </p:sp>
      <p:sp>
        <p:nvSpPr>
          <p:cNvPr id="82" name="Rectangle 81">
            <a:extLst>
              <a:ext uri="{FF2B5EF4-FFF2-40B4-BE49-F238E27FC236}">
                <a16:creationId xmlns:a16="http://schemas.microsoft.com/office/drawing/2014/main" id="{AEC89D32-0839-4A5D-80DB-D12259CA4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33">
            <a:extLst>
              <a:ext uri="{FF2B5EF4-FFF2-40B4-BE49-F238E27FC236}">
                <a16:creationId xmlns:a16="http://schemas.microsoft.com/office/drawing/2014/main" id="{7229C60D-EFB4-4944-AEB7-4773C1A7B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graphicFrame>
        <p:nvGraphicFramePr>
          <p:cNvPr id="5" name="Table 4">
            <a:extLst>
              <a:ext uri="{FF2B5EF4-FFF2-40B4-BE49-F238E27FC236}">
                <a16:creationId xmlns:a16="http://schemas.microsoft.com/office/drawing/2014/main" id="{A344CE2B-E31D-23C7-8CA9-580D317A70F9}"/>
              </a:ext>
            </a:extLst>
          </p:cNvPr>
          <p:cNvGraphicFramePr>
            <a:graphicFrameLocks noGrp="1"/>
          </p:cNvGraphicFramePr>
          <p:nvPr>
            <p:extLst>
              <p:ext uri="{D42A27DB-BD31-4B8C-83A1-F6EECF244321}">
                <p14:modId xmlns:p14="http://schemas.microsoft.com/office/powerpoint/2010/main" val="2313057424"/>
              </p:ext>
            </p:extLst>
          </p:nvPr>
        </p:nvGraphicFramePr>
        <p:xfrm>
          <a:off x="779557" y="1391097"/>
          <a:ext cx="4368690" cy="4070271"/>
        </p:xfrm>
        <a:graphic>
          <a:graphicData uri="http://schemas.openxmlformats.org/drawingml/2006/table">
            <a:tbl>
              <a:tblPr>
                <a:tableStyleId>{5C22544A-7EE6-4342-B048-85BDC9FD1C3A}</a:tableStyleId>
              </a:tblPr>
              <a:tblGrid>
                <a:gridCol w="3562500">
                  <a:extLst>
                    <a:ext uri="{9D8B030D-6E8A-4147-A177-3AD203B41FA5}">
                      <a16:colId xmlns:a16="http://schemas.microsoft.com/office/drawing/2014/main" val="290222235"/>
                    </a:ext>
                  </a:extLst>
                </a:gridCol>
                <a:gridCol w="806190">
                  <a:extLst>
                    <a:ext uri="{9D8B030D-6E8A-4147-A177-3AD203B41FA5}">
                      <a16:colId xmlns:a16="http://schemas.microsoft.com/office/drawing/2014/main" val="2538140684"/>
                    </a:ext>
                  </a:extLst>
                </a:gridCol>
              </a:tblGrid>
              <a:tr h="275326">
                <a:tc>
                  <a:txBody>
                    <a:bodyPr/>
                    <a:lstStyle/>
                    <a:p>
                      <a:pPr algn="l" fontAlgn="b"/>
                      <a:r>
                        <a:rPr lang="en-US" sz="1100" u="none" strike="noStrike" dirty="0">
                          <a:effectLst/>
                        </a:rPr>
                        <a:t>Lead </a:t>
                      </a:r>
                      <a:r>
                        <a:rPr lang="en-US" sz="1100" u="none" strike="noStrike" dirty="0" err="1">
                          <a:effectLst/>
                        </a:rPr>
                        <a:t>Source_Welingak</a:t>
                      </a:r>
                      <a:r>
                        <a:rPr lang="en-US" sz="1100" u="none" strike="noStrike">
                          <a:effectLst/>
                        </a:rPr>
                        <a:t> Website</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dirty="0">
                          <a:effectLst/>
                        </a:rPr>
                        <a:t>5.811465</a:t>
                      </a:r>
                      <a:endParaRPr lang="en-US" sz="1100" b="0" i="0" u="none" strike="noStrike" dirty="0">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1775864440"/>
                  </a:ext>
                </a:extLst>
              </a:tr>
              <a:tr h="275326">
                <a:tc>
                  <a:txBody>
                    <a:bodyPr/>
                    <a:lstStyle/>
                    <a:p>
                      <a:pPr algn="l" fontAlgn="b"/>
                      <a:r>
                        <a:rPr lang="en-US" sz="1100" u="none" strike="noStrike">
                          <a:effectLst/>
                        </a:rPr>
                        <a:t>Lead Source_Reference</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3.316598</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1540729515"/>
                  </a:ext>
                </a:extLst>
              </a:tr>
              <a:tr h="491033">
                <a:tc>
                  <a:txBody>
                    <a:bodyPr/>
                    <a:lstStyle/>
                    <a:p>
                      <a:pPr algn="l" fontAlgn="b"/>
                      <a:r>
                        <a:rPr lang="en-US" sz="1100" u="none" strike="noStrike" dirty="0">
                          <a:effectLst/>
                        </a:rPr>
                        <a:t>What is your current </a:t>
                      </a:r>
                      <a:r>
                        <a:rPr lang="en-US" sz="1100" u="none" strike="noStrike" dirty="0" err="1">
                          <a:effectLst/>
                        </a:rPr>
                        <a:t>occupation_Working</a:t>
                      </a:r>
                      <a:r>
                        <a:rPr lang="en-US" sz="1100" u="none" strike="noStrike" dirty="0">
                          <a:effectLst/>
                        </a:rPr>
                        <a:t> Professional </a:t>
                      </a:r>
                      <a:endParaRPr lang="en-US" sz="1100" b="0" i="0" u="none" strike="noStrike" dirty="0">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2.608292</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2400512271"/>
                  </a:ext>
                </a:extLst>
              </a:tr>
              <a:tr h="275326">
                <a:tc>
                  <a:txBody>
                    <a:bodyPr/>
                    <a:lstStyle/>
                    <a:p>
                      <a:pPr algn="l" fontAlgn="b"/>
                      <a:r>
                        <a:rPr lang="en-US" sz="1100" u="none" strike="noStrike">
                          <a:effectLst/>
                        </a:rPr>
                        <a:t>Last Activity_Other_Activity</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2.175096</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811356144"/>
                  </a:ext>
                </a:extLst>
              </a:tr>
              <a:tr h="275326">
                <a:tc>
                  <a:txBody>
                    <a:bodyPr/>
                    <a:lstStyle/>
                    <a:p>
                      <a:pPr algn="l" fontAlgn="b"/>
                      <a:r>
                        <a:rPr lang="en-US" sz="1100" u="none" strike="noStrike">
                          <a:effectLst/>
                        </a:rPr>
                        <a:t>Last Activity_SMS Sent</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dirty="0">
                          <a:effectLst/>
                        </a:rPr>
                        <a:t>1.29418</a:t>
                      </a:r>
                      <a:endParaRPr lang="en-US" sz="1100" b="0" i="0" u="none" strike="noStrike" dirty="0">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2660903928"/>
                  </a:ext>
                </a:extLst>
              </a:tr>
              <a:tr h="275326">
                <a:tc>
                  <a:txBody>
                    <a:bodyPr/>
                    <a:lstStyle/>
                    <a:p>
                      <a:pPr algn="l" fontAlgn="b"/>
                      <a:r>
                        <a:rPr lang="en-US" sz="1100" u="none" strike="noStrike">
                          <a:effectLst/>
                        </a:rPr>
                        <a:t>Total Time Spent on Website</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dirty="0">
                          <a:effectLst/>
                        </a:rPr>
                        <a:t>1.095412</a:t>
                      </a:r>
                      <a:endParaRPr lang="en-US" sz="1100" b="0" i="0" u="none" strike="noStrike" dirty="0">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3309949207"/>
                  </a:ext>
                </a:extLst>
              </a:tr>
              <a:tr h="275326">
                <a:tc>
                  <a:txBody>
                    <a:bodyPr/>
                    <a:lstStyle/>
                    <a:p>
                      <a:pPr algn="l" fontAlgn="b"/>
                      <a:r>
                        <a:rPr lang="en-US" sz="1100" u="none" strike="noStrike">
                          <a:effectLst/>
                        </a:rPr>
                        <a:t>Lead Source_Olark Chat</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1.081908</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1787298284"/>
                  </a:ext>
                </a:extLst>
              </a:tr>
              <a:tr h="275326">
                <a:tc>
                  <a:txBody>
                    <a:bodyPr/>
                    <a:lstStyle/>
                    <a:p>
                      <a:pPr algn="l" fontAlgn="b"/>
                      <a:r>
                        <a:rPr lang="en-US" sz="1100" u="none" strike="noStrike">
                          <a:effectLst/>
                        </a:rPr>
                        <a:t>const</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-0.037565</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451657582"/>
                  </a:ext>
                </a:extLst>
              </a:tr>
              <a:tr h="275326">
                <a:tc>
                  <a:txBody>
                    <a:bodyPr/>
                    <a:lstStyle/>
                    <a:p>
                      <a:pPr algn="l" fontAlgn="b"/>
                      <a:r>
                        <a:rPr lang="en-US" sz="1100" u="none" strike="noStrike">
                          <a:effectLst/>
                        </a:rPr>
                        <a:t>Last Notable Activity_Modified</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-0.900449</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2789484747"/>
                  </a:ext>
                </a:extLst>
              </a:tr>
              <a:tr h="275326">
                <a:tc>
                  <a:txBody>
                    <a:bodyPr/>
                    <a:lstStyle/>
                    <a:p>
                      <a:pPr algn="l" fontAlgn="b"/>
                      <a:r>
                        <a:rPr lang="en-US" sz="1100" u="none" strike="noStrike">
                          <a:effectLst/>
                        </a:rPr>
                        <a:t>Last Activity_Olark Chat Conversation</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-0.961276</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3402635589"/>
                  </a:ext>
                </a:extLst>
              </a:tr>
              <a:tr h="275326">
                <a:tc>
                  <a:txBody>
                    <a:bodyPr/>
                    <a:lstStyle/>
                    <a:p>
                      <a:pPr algn="l" fontAlgn="b"/>
                      <a:r>
                        <a:rPr lang="en-US" sz="1100" u="none" strike="noStrike">
                          <a:effectLst/>
                        </a:rPr>
                        <a:t>Lead Origin_Landing Page Submission                    </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-1.193957</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321979075"/>
                  </a:ext>
                </a:extLst>
              </a:tr>
              <a:tr h="275326">
                <a:tc>
                  <a:txBody>
                    <a:bodyPr/>
                    <a:lstStyle/>
                    <a:p>
                      <a:pPr algn="l" fontAlgn="b"/>
                      <a:r>
                        <a:rPr lang="en-US" sz="1100" u="none" strike="noStrike" dirty="0" err="1">
                          <a:effectLst/>
                        </a:rPr>
                        <a:t>Specialization_Others</a:t>
                      </a:r>
                      <a:endParaRPr lang="en-US" sz="1100" b="0" i="0" u="none" strike="noStrike" dirty="0">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-1.202474</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3824226276"/>
                  </a:ext>
                </a:extLst>
              </a:tr>
              <a:tr h="275326">
                <a:tc>
                  <a:txBody>
                    <a:bodyPr/>
                    <a:lstStyle/>
                    <a:p>
                      <a:pPr algn="l" fontAlgn="b"/>
                      <a:r>
                        <a:rPr lang="en-US" sz="1100" u="none" strike="noStrike" dirty="0">
                          <a:effectLst/>
                        </a:rPr>
                        <a:t>Do Not Email</a:t>
                      </a:r>
                      <a:endParaRPr lang="en-US" sz="1100" b="0" i="0" u="none" strike="noStrike" dirty="0">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a:effectLst/>
                        </a:rPr>
                        <a:t>-1.521825</a:t>
                      </a:r>
                      <a:endParaRPr lang="en-US" sz="1100" b="0" i="0" u="none" strike="noStrike">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3627759636"/>
                  </a:ext>
                </a:extLst>
              </a:tr>
              <a:tr h="275326">
                <a:tc>
                  <a:txBody>
                    <a:bodyPr/>
                    <a:lstStyle/>
                    <a:p>
                      <a:pPr algn="l" fontAlgn="b"/>
                      <a:r>
                        <a:rPr lang="en-US" sz="1100" u="none" strike="noStrike">
                          <a:effectLst/>
                        </a:rPr>
                        <a:t>dtype</a:t>
                      </a:r>
                      <a:endParaRPr lang="en-US" sz="1100" b="0" i="0" u="none" strike="noStrike">
                        <a:solidFill>
                          <a:srgbClr val="000000"/>
                        </a:solidFill>
                        <a:effectLst/>
                        <a:latin typeface="Calibri" panose="020F0502020204030204" pitchFamily="34" charset="0"/>
                      </a:endParaRPr>
                    </a:p>
                  </a:txBody>
                  <a:tcPr marL="10136" marR="10136" marT="10136" marB="0" anchor="b"/>
                </a:tc>
                <a:tc>
                  <a:txBody>
                    <a:bodyPr/>
                    <a:lstStyle/>
                    <a:p>
                      <a:pPr algn="r" fontAlgn="b"/>
                      <a:r>
                        <a:rPr lang="en-US" sz="1100" u="none" strike="noStrike" dirty="0">
                          <a:effectLst/>
                        </a:rPr>
                        <a:t>float64</a:t>
                      </a:r>
                      <a:endParaRPr lang="en-US" sz="1100" b="0" i="0" u="none" strike="noStrike" dirty="0">
                        <a:solidFill>
                          <a:srgbClr val="000000"/>
                        </a:solidFill>
                        <a:effectLst/>
                        <a:latin typeface="Calibri" panose="020F0502020204030204" pitchFamily="34" charset="0"/>
                      </a:endParaRPr>
                    </a:p>
                  </a:txBody>
                  <a:tcPr marL="10136" marR="10136" marT="10136" marB="0" anchor="b"/>
                </a:tc>
                <a:extLst>
                  <a:ext uri="{0D108BD9-81ED-4DB2-BD59-A6C34878D82A}">
                    <a16:rowId xmlns:a16="http://schemas.microsoft.com/office/drawing/2014/main" val="4180966692"/>
                  </a:ext>
                </a:extLst>
              </a:tr>
            </a:tbl>
          </a:graphicData>
        </a:graphic>
      </p:graphicFrame>
    </p:spTree>
    <p:extLst>
      <p:ext uri="{BB962C8B-B14F-4D97-AF65-F5344CB8AC3E}">
        <p14:creationId xmlns:p14="http://schemas.microsoft.com/office/powerpoint/2010/main" val="333267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5F02-FE04-5A06-6A7A-0E3EC02B17D7}"/>
              </a:ext>
            </a:extLst>
          </p:cNvPr>
          <p:cNvSpPr>
            <a:spLocks noGrp="1"/>
          </p:cNvSpPr>
          <p:nvPr>
            <p:ph type="ctrTitle"/>
          </p:nvPr>
        </p:nvSpPr>
        <p:spPr>
          <a:xfrm>
            <a:off x="451438" y="156141"/>
            <a:ext cx="8689976" cy="1027979"/>
          </a:xfrm>
        </p:spPr>
        <p:txBody>
          <a:bodyPr>
            <a:normAutofit/>
          </a:bodyPr>
          <a:lstStyle/>
          <a:p>
            <a:r>
              <a:rPr lang="en-IN" b="1" cap="none" dirty="0">
                <a:solidFill>
                  <a:schemeClr val="accent5"/>
                </a:solidFill>
              </a:rPr>
              <a:t>Results</a:t>
            </a:r>
            <a:endParaRPr lang="en-US" b="1" cap="none" dirty="0">
              <a:solidFill>
                <a:schemeClr val="accent5"/>
              </a:solidFill>
            </a:endParaRPr>
          </a:p>
        </p:txBody>
      </p:sp>
      <p:sp>
        <p:nvSpPr>
          <p:cNvPr id="4" name="TextBox 3">
            <a:extLst>
              <a:ext uri="{FF2B5EF4-FFF2-40B4-BE49-F238E27FC236}">
                <a16:creationId xmlns:a16="http://schemas.microsoft.com/office/drawing/2014/main" id="{0A802C24-4F86-D4F2-8ACE-2ADFF190774B}"/>
              </a:ext>
            </a:extLst>
          </p:cNvPr>
          <p:cNvSpPr txBox="1"/>
          <p:nvPr/>
        </p:nvSpPr>
        <p:spPr>
          <a:xfrm>
            <a:off x="2524974" y="1720840"/>
            <a:ext cx="8689976" cy="3416320"/>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Comparing the values obtained for Train &amp; Test: Train Data: Accuracy : 81.0 % Sensitivity : 81.7 % Specificity : 80.6 % Test Data: Accuracy : 80.4 % Sensitivity : 80.4 % Specificity : 80.5 % Thus we have achieved our goal of getting a ballpark of the target lead conversion rate to be around 80% . The Model seems to predict the Conversion Rate very well and we should be able to give the CEO confidence in making good calls based on this model to get a higher lead conversion rate of 80%.</a:t>
            </a:r>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Finding out the leads which should be contacted: The customers which should be contacted are the customers whose "Lead Score" is equal to or greater than 85. They can be termed as 'Hot Leads’.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289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5F02-FE04-5A06-6A7A-0E3EC02B17D7}"/>
              </a:ext>
            </a:extLst>
          </p:cNvPr>
          <p:cNvSpPr>
            <a:spLocks noGrp="1"/>
          </p:cNvSpPr>
          <p:nvPr>
            <p:ph type="ctrTitle"/>
          </p:nvPr>
        </p:nvSpPr>
        <p:spPr>
          <a:xfrm>
            <a:off x="1857544" y="2329999"/>
            <a:ext cx="8689976" cy="1027979"/>
          </a:xfrm>
        </p:spPr>
        <p:txBody>
          <a:bodyPr>
            <a:normAutofit/>
          </a:bodyPr>
          <a:lstStyle/>
          <a:p>
            <a:pPr algn="ctr"/>
            <a:r>
              <a:rPr lang="en-IN" b="1" cap="none" dirty="0">
                <a:solidFill>
                  <a:schemeClr val="accent5"/>
                </a:solidFill>
              </a:rPr>
              <a:t>Thank You !!!</a:t>
            </a:r>
            <a:endParaRPr lang="en-US" b="1" cap="none" dirty="0">
              <a:solidFill>
                <a:schemeClr val="accent5"/>
              </a:solidFill>
            </a:endParaRPr>
          </a:p>
        </p:txBody>
      </p:sp>
    </p:spTree>
    <p:extLst>
      <p:ext uri="{BB962C8B-B14F-4D97-AF65-F5344CB8AC3E}">
        <p14:creationId xmlns:p14="http://schemas.microsoft.com/office/powerpoint/2010/main" val="37604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 name="Group 1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1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2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4555F02-FE04-5A06-6A7A-0E3EC02B17D7}"/>
              </a:ext>
            </a:extLst>
          </p:cNvPr>
          <p:cNvSpPr>
            <a:spLocks noGrp="1"/>
          </p:cNvSpPr>
          <p:nvPr>
            <p:ph type="ctrTitle"/>
          </p:nvPr>
        </p:nvSpPr>
        <p:spPr>
          <a:xfrm>
            <a:off x="4273274" y="159270"/>
            <a:ext cx="5681134" cy="755682"/>
          </a:xfrm>
        </p:spPr>
        <p:txBody>
          <a:bodyPr>
            <a:normAutofit fontScale="90000"/>
          </a:bodyPr>
          <a:lstStyle/>
          <a:p>
            <a:r>
              <a:rPr lang="en-IN" sz="4400" b="1" i="1" dirty="0"/>
              <a:t>Problem Statement</a:t>
            </a:r>
            <a:endParaRPr lang="en-US" sz="4400" b="1" i="1" dirty="0"/>
          </a:p>
        </p:txBody>
      </p:sp>
      <p:sp>
        <p:nvSpPr>
          <p:cNvPr id="5" name="Subtitle 4">
            <a:extLst>
              <a:ext uri="{FF2B5EF4-FFF2-40B4-BE49-F238E27FC236}">
                <a16:creationId xmlns:a16="http://schemas.microsoft.com/office/drawing/2014/main" id="{654B4F6B-6ADD-7434-E76D-637419D84BC9}"/>
              </a:ext>
            </a:extLst>
          </p:cNvPr>
          <p:cNvSpPr>
            <a:spLocks noGrp="1"/>
          </p:cNvSpPr>
          <p:nvPr>
            <p:ph type="subTitle" idx="1"/>
          </p:nvPr>
        </p:nvSpPr>
        <p:spPr>
          <a:xfrm>
            <a:off x="5972848" y="1135852"/>
            <a:ext cx="5681134" cy="5562878"/>
          </a:xfrm>
        </p:spPr>
        <p:txBody>
          <a:bodyPr>
            <a:normAutofit lnSpcReduction="10000"/>
          </a:bodyPr>
          <a:lstStyle/>
          <a:p>
            <a:pPr>
              <a:lnSpc>
                <a:spcPct val="90000"/>
              </a:lnSpc>
            </a:pPr>
            <a:r>
              <a:rPr lang="en-US" sz="1600" dirty="0"/>
              <a:t>X Education promotes its courses on various websites and search engines, including Google, to attract potential customers. Visitors to the website have the option to browse courses, complete forms, or watch educational videos. Leads are identified when individuals fill out forms, providing their contact details such as email addresses or phone numbers. Additionally, the company receives leads through referrals. Although the sales team engages with these leads through calls, emails, and other means, only a portion of them ultimately convert into paying customers. Currently, the typical lead conversion rate at X Education is approximately 30%.</a:t>
            </a:r>
            <a:br>
              <a:rPr lang="en-US" sz="1600" dirty="0"/>
            </a:br>
            <a:br>
              <a:rPr lang="en-US" sz="1600" dirty="0"/>
            </a:br>
            <a:r>
              <a:rPr lang="en-US" sz="1600" dirty="0"/>
              <a:t>X Education generating a considerable number of leads, the lead conversion rate remains disappointingly low. For instance, if the company acquires 100 leads in a day, only about 30 of them actually convert into paying customers. To enhance efficiency, X Education aims to identify the most promising leads, commonly referred to as 'Hot Leads.' By successfully identifying and prioritizing these leads, the company expects the lead conversion rate to improve. With a more targeted approach, the sales team can focus their efforts on communicating and nurturing potential leads rather than engaging with every lead indiscriminately. This optimization is crucial to achieving the CEO's target lead conversion rate of approximately 80%.</a:t>
            </a:r>
            <a:endParaRPr lang="en-US" sz="1600" cap="none" dirty="0"/>
          </a:p>
        </p:txBody>
      </p:sp>
      <p:sp>
        <p:nvSpPr>
          <p:cNvPr id="41" name="Rectangle 4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7" name="Picture 6" descr="Pen placed on top of a signature line">
            <a:extLst>
              <a:ext uri="{FF2B5EF4-FFF2-40B4-BE49-F238E27FC236}">
                <a16:creationId xmlns:a16="http://schemas.microsoft.com/office/drawing/2014/main" id="{803A1EE9-7BC3-44F5-4B31-3D8E21B505C8}"/>
              </a:ext>
            </a:extLst>
          </p:cNvPr>
          <p:cNvPicPr>
            <a:picLocks noChangeAspect="1"/>
          </p:cNvPicPr>
          <p:nvPr/>
        </p:nvPicPr>
        <p:blipFill rotWithShape="1">
          <a:blip r:embed="rId2"/>
          <a:srcRect l="57033" r="7138" b="-1"/>
          <a:stretch/>
        </p:blipFill>
        <p:spPr>
          <a:xfrm>
            <a:off x="-2650" y="10"/>
            <a:ext cx="3681047" cy="6857990"/>
          </a:xfrm>
          <a:prstGeom prst="rect">
            <a:avLst/>
          </a:prstGeom>
        </p:spPr>
      </p:pic>
    </p:spTree>
    <p:extLst>
      <p:ext uri="{BB962C8B-B14F-4D97-AF65-F5344CB8AC3E}">
        <p14:creationId xmlns:p14="http://schemas.microsoft.com/office/powerpoint/2010/main" val="182575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6CCBEF-6D50-AA7E-7D6E-196E35A0F74A}"/>
              </a:ext>
            </a:extLst>
          </p:cNvPr>
          <p:cNvSpPr>
            <a:spLocks noGrp="1"/>
          </p:cNvSpPr>
          <p:nvPr>
            <p:ph type="ctrTitle"/>
          </p:nvPr>
        </p:nvSpPr>
        <p:spPr>
          <a:xfrm>
            <a:off x="419363" y="448574"/>
            <a:ext cx="8689976" cy="672231"/>
          </a:xfrm>
        </p:spPr>
        <p:txBody>
          <a:bodyPr>
            <a:normAutofit/>
          </a:bodyPr>
          <a:lstStyle/>
          <a:p>
            <a:r>
              <a:rPr lang="en-IN" sz="3000" b="1" cap="none" dirty="0">
                <a:solidFill>
                  <a:schemeClr val="accent5"/>
                </a:solidFill>
              </a:rPr>
              <a:t>Objective</a:t>
            </a:r>
            <a:endParaRPr lang="en-US" sz="3000" b="1" cap="none" dirty="0">
              <a:solidFill>
                <a:schemeClr val="accent5"/>
              </a:solidFill>
            </a:endParaRPr>
          </a:p>
        </p:txBody>
      </p:sp>
      <p:sp>
        <p:nvSpPr>
          <p:cNvPr id="6" name="TextBox 5">
            <a:extLst>
              <a:ext uri="{FF2B5EF4-FFF2-40B4-BE49-F238E27FC236}">
                <a16:creationId xmlns:a16="http://schemas.microsoft.com/office/drawing/2014/main" id="{2C0AF2B7-033F-A4B2-C863-68FB4AF72D95}"/>
              </a:ext>
            </a:extLst>
          </p:cNvPr>
          <p:cNvSpPr txBox="1"/>
          <p:nvPr/>
        </p:nvSpPr>
        <p:spPr>
          <a:xfrm>
            <a:off x="698740" y="1204181"/>
            <a:ext cx="10028920" cy="2117183"/>
          </a:xfrm>
          <a:prstGeom prst="rect">
            <a:avLst/>
          </a:prstGeom>
          <a:noFill/>
        </p:spPr>
        <p:txBody>
          <a:bodyPr wrap="square" numCol="1" rtlCol="0">
            <a:spAutoFit/>
          </a:bodyPr>
          <a:lstStyle/>
          <a:p>
            <a:pPr>
              <a:lnSpc>
                <a:spcPct val="150000"/>
              </a:lnSpc>
            </a:pPr>
            <a:r>
              <a:rPr lang="en-US" dirty="0"/>
              <a:t>The objective of this project is to develop a lead scoring model that assigns a score to each lead, enabling X Education to identify the leads with the highest conversion potential. By implementing this model, the company aims to improve the lead conversion rate and maximize the efficiency of the sales team's efforts. The target set by the CEO is to achieve a lead conversion rate of approximately 80%.</a:t>
            </a:r>
          </a:p>
        </p:txBody>
      </p:sp>
      <p:sp>
        <p:nvSpPr>
          <p:cNvPr id="2" name="Title 1">
            <a:extLst>
              <a:ext uri="{FF2B5EF4-FFF2-40B4-BE49-F238E27FC236}">
                <a16:creationId xmlns:a16="http://schemas.microsoft.com/office/drawing/2014/main" id="{14DF68EC-B723-6934-D82E-B922C9CF78B5}"/>
              </a:ext>
            </a:extLst>
          </p:cNvPr>
          <p:cNvSpPr txBox="1">
            <a:spLocks/>
          </p:cNvSpPr>
          <p:nvPr/>
        </p:nvSpPr>
        <p:spPr>
          <a:xfrm>
            <a:off x="497002" y="3335923"/>
            <a:ext cx="8689976" cy="67223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b="1" dirty="0">
                <a:solidFill>
                  <a:schemeClr val="accent5"/>
                </a:solidFill>
              </a:rPr>
              <a:t>Approach</a:t>
            </a:r>
            <a:endParaRPr lang="en-US" sz="3000" b="1" dirty="0">
              <a:solidFill>
                <a:schemeClr val="accent5"/>
              </a:solidFill>
            </a:endParaRPr>
          </a:p>
        </p:txBody>
      </p:sp>
      <p:sp>
        <p:nvSpPr>
          <p:cNvPr id="3" name="TextBox 2">
            <a:extLst>
              <a:ext uri="{FF2B5EF4-FFF2-40B4-BE49-F238E27FC236}">
                <a16:creationId xmlns:a16="http://schemas.microsoft.com/office/drawing/2014/main" id="{1B919939-9BB2-F250-4EC8-E3CF8FC2AEFD}"/>
              </a:ext>
            </a:extLst>
          </p:cNvPr>
          <p:cNvSpPr txBox="1"/>
          <p:nvPr/>
        </p:nvSpPr>
        <p:spPr>
          <a:xfrm>
            <a:off x="2252675" y="3843670"/>
            <a:ext cx="10028920" cy="2948179"/>
          </a:xfrm>
          <a:prstGeom prst="rect">
            <a:avLst/>
          </a:prstGeom>
          <a:noFill/>
        </p:spPr>
        <p:txBody>
          <a:bodyPr wrap="square" numCol="1" rtlCol="0">
            <a:spAutoFit/>
          </a:bodyPr>
          <a:lstStyle/>
          <a:p>
            <a:pPr>
              <a:lnSpc>
                <a:spcPct val="150000"/>
              </a:lnSpc>
            </a:pPr>
            <a:r>
              <a:rPr lang="en-US" dirty="0"/>
              <a:t>The proposed approach involves leveraging customer data and lead behavior to assign lead scores that reflect the likelihood of conversion. The model will consider various factors, including lead source, engagement with website content, form completion, and past referrals. By prioritizing leads with higher scores, X Education can optimize its sales efforts by focusing on the most promising leads, enhancing the chances of conversion and revenue growth. The subsequent slides will delve into the details of the lead scoring model and the steps involved in its implementation.</a:t>
            </a:r>
          </a:p>
        </p:txBody>
      </p:sp>
    </p:spTree>
    <p:extLst>
      <p:ext uri="{BB962C8B-B14F-4D97-AF65-F5344CB8AC3E}">
        <p14:creationId xmlns:p14="http://schemas.microsoft.com/office/powerpoint/2010/main" val="29704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6CCBEF-6D50-AA7E-7D6E-196E35A0F74A}"/>
              </a:ext>
            </a:extLst>
          </p:cNvPr>
          <p:cNvSpPr>
            <a:spLocks noGrp="1"/>
          </p:cNvSpPr>
          <p:nvPr>
            <p:ph type="ctrTitle"/>
          </p:nvPr>
        </p:nvSpPr>
        <p:spPr>
          <a:xfrm>
            <a:off x="419363" y="448574"/>
            <a:ext cx="8689976" cy="672231"/>
          </a:xfrm>
        </p:spPr>
        <p:txBody>
          <a:bodyPr>
            <a:normAutofit/>
          </a:bodyPr>
          <a:lstStyle/>
          <a:p>
            <a:r>
              <a:rPr lang="en-IN" sz="3000" b="1" cap="none" dirty="0">
                <a:solidFill>
                  <a:schemeClr val="accent5"/>
                </a:solidFill>
              </a:rPr>
              <a:t>Steps used</a:t>
            </a:r>
            <a:endParaRPr lang="en-US" sz="3000" b="1" cap="none" dirty="0">
              <a:solidFill>
                <a:schemeClr val="accent5"/>
              </a:solidFill>
            </a:endParaRPr>
          </a:p>
        </p:txBody>
      </p:sp>
      <p:graphicFrame>
        <p:nvGraphicFramePr>
          <p:cNvPr id="9" name="TextBox 6">
            <a:extLst>
              <a:ext uri="{FF2B5EF4-FFF2-40B4-BE49-F238E27FC236}">
                <a16:creationId xmlns:a16="http://schemas.microsoft.com/office/drawing/2014/main" id="{B26F99E3-914F-653D-74C8-C70A0A12AE13}"/>
              </a:ext>
            </a:extLst>
          </p:cNvPr>
          <p:cNvGraphicFramePr/>
          <p:nvPr>
            <p:extLst>
              <p:ext uri="{D42A27DB-BD31-4B8C-83A1-F6EECF244321}">
                <p14:modId xmlns:p14="http://schemas.microsoft.com/office/powerpoint/2010/main" val="3718253778"/>
              </p:ext>
            </p:extLst>
          </p:nvPr>
        </p:nvGraphicFramePr>
        <p:xfrm>
          <a:off x="1844832" y="864382"/>
          <a:ext cx="9592573" cy="5545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89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792226" y="0"/>
            <a:ext cx="8689976" cy="1027979"/>
          </a:xfrm>
        </p:spPr>
        <p:txBody>
          <a:bodyPr>
            <a:normAutofit/>
          </a:bodyPr>
          <a:lstStyle/>
          <a:p>
            <a:r>
              <a:rPr lang="en-IN" sz="3000" b="1" cap="none" dirty="0">
                <a:solidFill>
                  <a:schemeClr val="accent5"/>
                </a:solidFill>
              </a:rPr>
              <a:t>Exploratory Data Analysis</a:t>
            </a:r>
            <a:endParaRPr lang="en-US" sz="3000" b="1" cap="none" dirty="0">
              <a:solidFill>
                <a:schemeClr val="accent5"/>
              </a:solidFill>
            </a:endParaRPr>
          </a:p>
        </p:txBody>
      </p:sp>
      <p:sp>
        <p:nvSpPr>
          <p:cNvPr id="7" name="TextBox 6">
            <a:extLst>
              <a:ext uri="{FF2B5EF4-FFF2-40B4-BE49-F238E27FC236}">
                <a16:creationId xmlns:a16="http://schemas.microsoft.com/office/drawing/2014/main" id="{52656E9C-A55A-C418-99BC-A634E70AF0A9}"/>
              </a:ext>
            </a:extLst>
          </p:cNvPr>
          <p:cNvSpPr txBox="1"/>
          <p:nvPr/>
        </p:nvSpPr>
        <p:spPr>
          <a:xfrm>
            <a:off x="2132380" y="4398215"/>
            <a:ext cx="8676517" cy="2308324"/>
          </a:xfrm>
          <a:prstGeom prst="rect">
            <a:avLst/>
          </a:prstGeom>
          <a:noFill/>
        </p:spPr>
        <p:txBody>
          <a:bodyPr wrap="square">
            <a:spAutoFit/>
          </a:bodyPr>
          <a:lstStyle/>
          <a:p>
            <a:r>
              <a:rPr lang="en-US" dirty="0"/>
              <a:t>1.'API' and 'Landing Page Submission' have 30-35% conversion rate and the count of lead originated from them are considerable.</a:t>
            </a:r>
          </a:p>
          <a:p>
            <a:r>
              <a:rPr lang="en-US" dirty="0"/>
              <a:t>2. 'Lead Add Form' has more than 90% conversion rate but count of lead are not very high.</a:t>
            </a:r>
          </a:p>
          <a:p>
            <a:r>
              <a:rPr lang="en-US" dirty="0"/>
              <a:t>3.Lead Import are very less in count.</a:t>
            </a:r>
          </a:p>
          <a:p>
            <a:r>
              <a:rPr lang="en-US" dirty="0"/>
              <a:t>So, To improve overall lead conversion rate, we need to focus more on improving lead </a:t>
            </a:r>
            <a:r>
              <a:rPr lang="en-US" dirty="0" err="1"/>
              <a:t>converion</a:t>
            </a:r>
            <a:r>
              <a:rPr lang="en-US" dirty="0"/>
              <a:t> of API and Landing Page Submission origin and generate more leads from Lead Add Form.</a:t>
            </a:r>
          </a:p>
        </p:txBody>
      </p:sp>
      <p:pic>
        <p:nvPicPr>
          <p:cNvPr id="2" name="Picture 2">
            <a:extLst>
              <a:ext uri="{FF2B5EF4-FFF2-40B4-BE49-F238E27FC236}">
                <a16:creationId xmlns:a16="http://schemas.microsoft.com/office/drawing/2014/main" id="{0E66FC52-271D-3633-83B8-9DF15B69D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2" y="1027979"/>
            <a:ext cx="8181975" cy="330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15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792226" y="0"/>
            <a:ext cx="8689976" cy="1027979"/>
          </a:xfrm>
        </p:spPr>
        <p:txBody>
          <a:bodyPr>
            <a:normAutofit/>
          </a:bodyPr>
          <a:lstStyle/>
          <a:p>
            <a:r>
              <a:rPr lang="en-IN" sz="3000" b="1" cap="none" dirty="0">
                <a:solidFill>
                  <a:schemeClr val="accent5"/>
                </a:solidFill>
              </a:rPr>
              <a:t>Lead Source</a:t>
            </a:r>
            <a:endParaRPr lang="en-US" sz="3000" b="1" cap="none" dirty="0">
              <a:solidFill>
                <a:schemeClr val="accent5"/>
              </a:solidFill>
            </a:endParaRPr>
          </a:p>
        </p:txBody>
      </p:sp>
      <p:sp>
        <p:nvSpPr>
          <p:cNvPr id="3" name="TextBox 2">
            <a:extLst>
              <a:ext uri="{FF2B5EF4-FFF2-40B4-BE49-F238E27FC236}">
                <a16:creationId xmlns:a16="http://schemas.microsoft.com/office/drawing/2014/main" id="{93731D01-F1B6-601A-6B40-6E2CA2D36835}"/>
              </a:ext>
            </a:extLst>
          </p:cNvPr>
          <p:cNvSpPr txBox="1"/>
          <p:nvPr/>
        </p:nvSpPr>
        <p:spPr>
          <a:xfrm>
            <a:off x="1534098" y="4908939"/>
            <a:ext cx="10401300" cy="1477328"/>
          </a:xfrm>
          <a:prstGeom prst="rect">
            <a:avLst/>
          </a:prstGeom>
          <a:noFill/>
        </p:spPr>
        <p:txBody>
          <a:bodyPr wrap="square">
            <a:spAutoFit/>
          </a:bodyPr>
          <a:lstStyle/>
          <a:p>
            <a:r>
              <a:rPr lang="en-US" sz="1800" b="0" i="0" u="none" strike="noStrike" baseline="0" dirty="0">
                <a:latin typeface="Calibri" panose="020F0502020204030204" pitchFamily="34" charset="0"/>
              </a:rPr>
              <a:t>1.Google and Direct traffic generates maximum number of leads.</a:t>
            </a:r>
          </a:p>
          <a:p>
            <a:r>
              <a:rPr lang="en-US" sz="1800" b="0" i="0" u="none" strike="noStrike" baseline="0" dirty="0">
                <a:latin typeface="Calibri" panose="020F0502020204030204" pitchFamily="34" charset="0"/>
              </a:rPr>
              <a:t>2.Conversion Rate of reference leads and leads through </a:t>
            </a:r>
            <a:r>
              <a:rPr lang="en-US" sz="1800" b="0" i="0" u="none" strike="noStrike" baseline="0" dirty="0" err="1">
                <a:latin typeface="Calibri" panose="020F0502020204030204" pitchFamily="34" charset="0"/>
              </a:rPr>
              <a:t>welingak</a:t>
            </a:r>
            <a:r>
              <a:rPr lang="en-US" sz="1800" b="0" i="0" u="none" strike="noStrike" baseline="0" dirty="0">
                <a:latin typeface="Calibri" panose="020F0502020204030204" pitchFamily="34" charset="0"/>
              </a:rPr>
              <a:t> website is high.</a:t>
            </a:r>
          </a:p>
          <a:p>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To improve overall lead conversion rate, focus should be on improving lead </a:t>
            </a:r>
            <a:r>
              <a:rPr lang="en-US" sz="1800" b="0" i="0" u="none" strike="noStrike" baseline="0" dirty="0" err="1">
                <a:latin typeface="Calibri" panose="020F0502020204030204" pitchFamily="34" charset="0"/>
              </a:rPr>
              <a:t>converion</a:t>
            </a:r>
            <a:r>
              <a:rPr lang="en-US" sz="1800" b="0" i="0" u="none" strike="noStrike" baseline="0" dirty="0">
                <a:latin typeface="Calibri" panose="020F0502020204030204" pitchFamily="34" charset="0"/>
              </a:rPr>
              <a:t> of </a:t>
            </a:r>
            <a:r>
              <a:rPr lang="en-US" sz="1800" b="0" i="0" u="none" strike="noStrike" baseline="0" dirty="0" err="1">
                <a:latin typeface="Calibri" panose="020F0502020204030204" pitchFamily="34" charset="0"/>
              </a:rPr>
              <a:t>olark</a:t>
            </a:r>
            <a:r>
              <a:rPr lang="en-US" sz="1800" b="0" i="0" u="none" strike="noStrike" baseline="0" dirty="0">
                <a:latin typeface="Calibri" panose="020F0502020204030204" pitchFamily="34" charset="0"/>
              </a:rPr>
              <a:t> chat, organic search, direct traffic, and google leads and generate more leads from reference and </a:t>
            </a:r>
            <a:r>
              <a:rPr lang="en-US" sz="1800" b="0" i="0" u="none" strike="noStrike" baseline="0" dirty="0" err="1">
                <a:latin typeface="Calibri" panose="020F0502020204030204" pitchFamily="34" charset="0"/>
              </a:rPr>
              <a:t>welingak</a:t>
            </a:r>
            <a:r>
              <a:rPr lang="en-US" sz="1800" b="0" i="0" u="none" strike="noStrike" baseline="0" dirty="0">
                <a:latin typeface="Calibri" panose="020F0502020204030204" pitchFamily="34" charset="0"/>
              </a:rPr>
              <a:t> website.</a:t>
            </a:r>
            <a:endParaRPr lang="en-US" dirty="0"/>
          </a:p>
        </p:txBody>
      </p:sp>
      <p:pic>
        <p:nvPicPr>
          <p:cNvPr id="2050" name="Picture 2">
            <a:extLst>
              <a:ext uri="{FF2B5EF4-FFF2-40B4-BE49-F238E27FC236}">
                <a16:creationId xmlns:a16="http://schemas.microsoft.com/office/drawing/2014/main" id="{CD87C8E6-A5BA-9703-4280-535553C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210397"/>
            <a:ext cx="10401300" cy="2955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25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8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08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08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08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08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8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8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8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8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8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09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9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093" name="Group 309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9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9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9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9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9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9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0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0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0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0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10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10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107" name="Rectangle 310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0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1687669" y="624110"/>
            <a:ext cx="4137059" cy="1280890"/>
          </a:xfrm>
        </p:spPr>
        <p:txBody>
          <a:bodyPr vert="horz" lIns="91440" tIns="45720" rIns="91440" bIns="45720" rtlCol="0" anchor="t">
            <a:normAutofit/>
          </a:bodyPr>
          <a:lstStyle/>
          <a:p>
            <a:r>
              <a:rPr lang="en-US" sz="3200" b="1" cap="none"/>
              <a:t>Last Activity</a:t>
            </a:r>
          </a:p>
        </p:txBody>
      </p:sp>
      <p:sp>
        <p:nvSpPr>
          <p:cNvPr id="2" name="TextBox 1">
            <a:extLst>
              <a:ext uri="{FF2B5EF4-FFF2-40B4-BE49-F238E27FC236}">
                <a16:creationId xmlns:a16="http://schemas.microsoft.com/office/drawing/2014/main" id="{98A5357D-E44A-DF6D-D1A4-0B01A57A395E}"/>
              </a:ext>
            </a:extLst>
          </p:cNvPr>
          <p:cNvSpPr txBox="1"/>
          <p:nvPr/>
        </p:nvSpPr>
        <p:spPr>
          <a:xfrm>
            <a:off x="762009" y="2255074"/>
            <a:ext cx="4140772" cy="1817298"/>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b="0" i="0" u="none" strike="noStrike" baseline="0" dirty="0">
                <a:solidFill>
                  <a:srgbClr val="000000"/>
                </a:solidFill>
              </a:rPr>
              <a:t>1.Most of the lead have their Email opened as their last activity.</a:t>
            </a:r>
          </a:p>
          <a:p>
            <a:pPr>
              <a:spcBef>
                <a:spcPts val="1000"/>
              </a:spcBef>
              <a:buClr>
                <a:schemeClr val="accent1"/>
              </a:buClr>
              <a:buFont typeface="Wingdings 3" charset="2"/>
              <a:buChar char=""/>
            </a:pPr>
            <a:r>
              <a:rPr lang="en-US" b="0" i="0" u="none" strike="noStrike" baseline="0" dirty="0">
                <a:solidFill>
                  <a:srgbClr val="000000"/>
                </a:solidFill>
              </a:rPr>
              <a:t>2.Conversion rate for leads with last activity as SMS Sent is almost 60%.</a:t>
            </a:r>
            <a:endParaRPr lang="en-US" dirty="0">
              <a:solidFill>
                <a:srgbClr val="000000"/>
              </a:solidFill>
            </a:endParaRPr>
          </a:p>
        </p:txBody>
      </p:sp>
      <p:pic>
        <p:nvPicPr>
          <p:cNvPr id="3074" name="Picture 2">
            <a:extLst>
              <a:ext uri="{FF2B5EF4-FFF2-40B4-BE49-F238E27FC236}">
                <a16:creationId xmlns:a16="http://schemas.microsoft.com/office/drawing/2014/main" id="{61DC5158-D5F2-1572-28AE-2A4038B38E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3946" y="1728895"/>
            <a:ext cx="6589597" cy="308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47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104" name="Group 410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10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10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10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10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0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11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11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11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11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11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11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11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118" name="Group 411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11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412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12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12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12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12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12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12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2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12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12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13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32" name="Rectangle 413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34"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36" name="Rectangle 413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800" b="1" cap="none"/>
              <a:t>What is your current occupation</a:t>
            </a:r>
          </a:p>
        </p:txBody>
      </p:sp>
      <p:sp>
        <p:nvSpPr>
          <p:cNvPr id="4138" name="Rectangle 4137">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98A5357D-E44A-DF6D-D1A4-0B01A57A395E}"/>
              </a:ext>
            </a:extLst>
          </p:cNvPr>
          <p:cNvSpPr txBox="1"/>
          <p:nvPr/>
        </p:nvSpPr>
        <p:spPr>
          <a:xfrm>
            <a:off x="599793" y="2537419"/>
            <a:ext cx="4138751" cy="2301146"/>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b="0" i="0" u="none" strike="noStrike" baseline="0" dirty="0">
                <a:solidFill>
                  <a:schemeClr val="tx1">
                    <a:lumMod val="75000"/>
                    <a:lumOff val="25000"/>
                  </a:schemeClr>
                </a:solidFill>
              </a:rPr>
              <a:t>Working Professionals going for the course have high chances of joining it. Unemployed leads are the most in numbers but has around 30-35% conversion rate.</a:t>
            </a:r>
            <a:endParaRPr lang="en-US" dirty="0">
              <a:solidFill>
                <a:schemeClr val="tx1">
                  <a:lumMod val="75000"/>
                  <a:lumOff val="25000"/>
                </a:schemeClr>
              </a:solidFill>
            </a:endParaRPr>
          </a:p>
        </p:txBody>
      </p:sp>
      <p:pic>
        <p:nvPicPr>
          <p:cNvPr id="4099" name="Picture 3">
            <a:extLst>
              <a:ext uri="{FF2B5EF4-FFF2-40B4-BE49-F238E27FC236}">
                <a16:creationId xmlns:a16="http://schemas.microsoft.com/office/drawing/2014/main" id="{E6654E31-7BE4-75BB-A38F-CCE516670B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441152"/>
            <a:ext cx="6953577" cy="4005906"/>
          </a:xfrm>
          <a:prstGeom prst="rect">
            <a:avLst/>
          </a:prstGeom>
          <a:noFill/>
          <a:extLst>
            <a:ext uri="{909E8E84-426E-40DD-AFC4-6F175D3DCCD1}">
              <a14:hiddenFill xmlns:a14="http://schemas.microsoft.com/office/drawing/2010/main">
                <a:solidFill>
                  <a:srgbClr val="FFFFFF"/>
                </a:solidFill>
              </a14:hiddenFill>
            </a:ext>
          </a:extLst>
        </p:spPr>
      </p:pic>
      <p:sp>
        <p:nvSpPr>
          <p:cNvPr id="414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06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2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2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13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13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13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13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13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3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13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13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13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13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41" name="Group 514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14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4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14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14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14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14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14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14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15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15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15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15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55" name="Rectangle 515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157"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Title 1">
            <a:extLst>
              <a:ext uri="{FF2B5EF4-FFF2-40B4-BE49-F238E27FC236}">
                <a16:creationId xmlns:a16="http://schemas.microsoft.com/office/drawing/2014/main" id="{1EDC8C6B-47AB-BAE8-430A-892895B84D95}"/>
              </a:ext>
            </a:extLst>
          </p:cNvPr>
          <p:cNvSpPr>
            <a:spLocks noGrp="1"/>
          </p:cNvSpPr>
          <p:nvPr>
            <p:ph type="ctrTitle"/>
          </p:nvPr>
        </p:nvSpPr>
        <p:spPr>
          <a:xfrm>
            <a:off x="1687669" y="624110"/>
            <a:ext cx="4137059" cy="1280890"/>
          </a:xfrm>
        </p:spPr>
        <p:txBody>
          <a:bodyPr vert="horz" lIns="91440" tIns="45720" rIns="91440" bIns="45720" rtlCol="0" anchor="t">
            <a:normAutofit/>
          </a:bodyPr>
          <a:lstStyle/>
          <a:p>
            <a:r>
              <a:rPr lang="en-US" sz="3200" b="1" cap="none"/>
              <a:t>Tags</a:t>
            </a:r>
          </a:p>
        </p:txBody>
      </p:sp>
      <p:sp>
        <p:nvSpPr>
          <p:cNvPr id="2" name="TextBox 1">
            <a:extLst>
              <a:ext uri="{FF2B5EF4-FFF2-40B4-BE49-F238E27FC236}">
                <a16:creationId xmlns:a16="http://schemas.microsoft.com/office/drawing/2014/main" id="{98A5357D-E44A-DF6D-D1A4-0B01A57A395E}"/>
              </a:ext>
            </a:extLst>
          </p:cNvPr>
          <p:cNvSpPr txBox="1"/>
          <p:nvPr/>
        </p:nvSpPr>
        <p:spPr>
          <a:xfrm>
            <a:off x="1683956" y="2133600"/>
            <a:ext cx="4140772" cy="187768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b="0" i="0" u="none" strike="noStrike" baseline="0" dirty="0">
                <a:solidFill>
                  <a:srgbClr val="000000"/>
                </a:solidFill>
              </a:rPr>
              <a:t>Working Professionals going for the course have high chances of joining it. Unemployed leads are the most in numbers but has around 30-35% conversion rate.</a:t>
            </a:r>
            <a:endParaRPr lang="en-US" dirty="0">
              <a:solidFill>
                <a:srgbClr val="000000"/>
              </a:solidFill>
            </a:endParaRPr>
          </a:p>
        </p:txBody>
      </p:sp>
      <p:pic>
        <p:nvPicPr>
          <p:cNvPr id="5122" name="Picture 2">
            <a:extLst>
              <a:ext uri="{FF2B5EF4-FFF2-40B4-BE49-F238E27FC236}">
                <a16:creationId xmlns:a16="http://schemas.microsoft.com/office/drawing/2014/main" id="{296AC8B5-FF05-6331-62EB-5F7C5D31F5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4255" y="1282434"/>
            <a:ext cx="6135939" cy="367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7549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TotalTime>
  <Words>992</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Wisp</vt:lpstr>
      <vt:lpstr>Lead Scoring – Case Study</vt:lpstr>
      <vt:lpstr>Problem Statement</vt:lpstr>
      <vt:lpstr>Objective</vt:lpstr>
      <vt:lpstr>Steps used</vt:lpstr>
      <vt:lpstr>Exploratory Data Analysis</vt:lpstr>
      <vt:lpstr>Lead Source</vt:lpstr>
      <vt:lpstr>Last Activity</vt:lpstr>
      <vt:lpstr>What is your current occupation</vt:lpstr>
      <vt:lpstr>Tags</vt:lpstr>
      <vt:lpstr>Plotting the ROC Curve</vt:lpstr>
      <vt:lpstr>Trade-off curve between precision and recall</vt:lpstr>
      <vt:lpstr>Optimal Cutoff Point</vt:lpstr>
      <vt:lpstr>Model Evaluation (Test)</vt:lpstr>
      <vt:lpstr>Important Features of our final model</vt:lpstr>
      <vt:lpstr>Results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 CASE STUDY</dc:title>
  <dc:creator>Ramamoorthy Kalimuthu</dc:creator>
  <cp:lastModifiedBy>Surya Karthikeya</cp:lastModifiedBy>
  <cp:revision>47</cp:revision>
  <dcterms:created xsi:type="dcterms:W3CDTF">2023-03-07T17:09:37Z</dcterms:created>
  <dcterms:modified xsi:type="dcterms:W3CDTF">2023-06-27T17:55:05Z</dcterms:modified>
</cp:coreProperties>
</file>