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57"/>
  </p:notesMasterIdLst>
  <p:handoutMasterIdLst>
    <p:handoutMasterId r:id="rId58"/>
  </p:handoutMasterIdLst>
  <p:sldIdLst>
    <p:sldId id="330" r:id="rId6"/>
    <p:sldId id="531" r:id="rId7"/>
    <p:sldId id="558" r:id="rId8"/>
    <p:sldId id="530"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581" r:id="rId32"/>
    <p:sldId id="582" r:id="rId33"/>
    <p:sldId id="583" r:id="rId34"/>
    <p:sldId id="611" r:id="rId35"/>
    <p:sldId id="585" r:id="rId36"/>
    <p:sldId id="586" r:id="rId37"/>
    <p:sldId id="587" r:id="rId38"/>
    <p:sldId id="588" r:id="rId39"/>
    <p:sldId id="590" r:id="rId40"/>
    <p:sldId id="591" r:id="rId41"/>
    <p:sldId id="610" r:id="rId42"/>
    <p:sldId id="592" r:id="rId43"/>
    <p:sldId id="593" r:id="rId44"/>
    <p:sldId id="594" r:id="rId45"/>
    <p:sldId id="595" r:id="rId46"/>
    <p:sldId id="596" r:id="rId47"/>
    <p:sldId id="602" r:id="rId48"/>
    <p:sldId id="603" r:id="rId49"/>
    <p:sldId id="604" r:id="rId50"/>
    <p:sldId id="605" r:id="rId51"/>
    <p:sldId id="606" r:id="rId52"/>
    <p:sldId id="607" r:id="rId53"/>
    <p:sldId id="608" r:id="rId54"/>
    <p:sldId id="609" r:id="rId55"/>
    <p:sldId id="298" r:id="rId56"/>
  </p:sldIdLst>
  <p:sldSz cx="9144000" cy="6858000" type="screen4x3"/>
  <p:notesSz cx="6858000" cy="9144000"/>
  <p:embeddedFontLst>
    <p:embeddedFont>
      <p:font typeface="Noto Sans Symbols" panose="020B0604020202020204" charset="0"/>
      <p:regular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88" userDrawn="1">
          <p15:clr>
            <a:srgbClr val="A4A3A4"/>
          </p15:clr>
        </p15:guide>
        <p15:guide id="3" orient="horz" pos="4178" userDrawn="1">
          <p15:clr>
            <a:srgbClr val="A4A3A4"/>
          </p15:clr>
        </p15:guide>
        <p15:guide id="11" orient="horz" pos="3362" userDrawn="1">
          <p15:clr>
            <a:srgbClr val="A4A3A4"/>
          </p15:clr>
        </p15:guide>
        <p15:guide id="1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8" name="USER" initials="U" lastIdx="1" clrIdx="8">
    <p:extLst>
      <p:ext uri="{19B8F6BF-5375-455C-9EA6-DF929625EA0E}">
        <p15:presenceInfo xmlns:p15="http://schemas.microsoft.com/office/powerpoint/2012/main" userId="USER" providerId="None"/>
      </p:ext>
    </p:extLst>
  </p:cmAuthor>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81" autoAdjust="0"/>
    <p:restoredTop sz="80956" autoAdjust="0"/>
  </p:normalViewPr>
  <p:slideViewPr>
    <p:cSldViewPr snapToGrid="0" snapToObjects="1">
      <p:cViewPr varScale="1">
        <p:scale>
          <a:sx n="100" d="100"/>
          <a:sy n="100" d="100"/>
        </p:scale>
        <p:origin x="1176" y="332"/>
      </p:cViewPr>
      <p:guideLst>
        <p:guide orient="horz" pos="4088"/>
        <p:guide orient="horz" pos="4178"/>
        <p:guide orient="horz" pos="336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font" Target="fonts/font3.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6/1/2025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ImprovedFibonacci.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PrimeNumber.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liveexample.pearsoncmg.com/html/SieveOfEratosthenes.html" TargetMode="External"/><Relationship Id="rId5" Type="http://schemas.openxmlformats.org/officeDocument/2006/relationships/hyperlink" Target="https://liveexample.pearsoncmg.com/html/EfficientPrimeNumbers.html" TargetMode="External"/><Relationship Id="rId4" Type="http://schemas.openxmlformats.org/officeDocument/2006/relationships/hyperlink" Target="https://liveexample.pearsoncmg.com/html/PrimeNumbers.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veexample.pearsoncmg.com/html/PerformanceTest.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iveexample.pearsoncmg.com/html/ComputeFibonacci.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Slides in this presentation contain hyperlinks. JAWS users should be able to get a list of links by using INSERT+F7</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ImprovedFibonacci</a:t>
            </a:r>
            <a:r>
              <a:rPr lang="en-IN" dirty="0"/>
              <a:t>: </a:t>
            </a:r>
            <a:r>
              <a:rPr lang="en-IN" dirty="0">
                <a:hlinkClick r:id="rId3"/>
              </a:rPr>
              <a:t>https://liveexample.pearsoncmg.com/html/ImprovedFibonacci.html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14313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PrimeNumber</a:t>
            </a:r>
            <a:r>
              <a:rPr lang="en-IN" dirty="0"/>
              <a:t>: </a:t>
            </a:r>
            <a:r>
              <a:rPr lang="en-IN" dirty="0">
                <a:hlinkClick r:id="rId3"/>
              </a:rPr>
              <a:t>https://liveexample.pearsoncmg.com/html/PrimeNumber.html</a:t>
            </a:r>
            <a:endParaRPr lang="en-US" dirty="0"/>
          </a:p>
          <a:p>
            <a:r>
              <a:rPr lang="en-IN" dirty="0" err="1"/>
              <a:t>PrimeNumber</a:t>
            </a:r>
            <a:r>
              <a:rPr lang="en-US" dirty="0"/>
              <a:t>s: </a:t>
            </a:r>
            <a:r>
              <a:rPr lang="en-IN" dirty="0">
                <a:hlinkClick r:id="rId4"/>
              </a:rPr>
              <a:t>https://liveexample.pearsoncmg.com/html/PrimeNumbers.html</a:t>
            </a:r>
            <a:endParaRPr lang="en-US" dirty="0"/>
          </a:p>
          <a:p>
            <a:r>
              <a:rPr lang="en-IN" dirty="0" err="1"/>
              <a:t>EfficientPrimeNumbers</a:t>
            </a:r>
            <a:r>
              <a:rPr lang="en-IN" dirty="0"/>
              <a:t>: </a:t>
            </a:r>
            <a:r>
              <a:rPr lang="en-IN" dirty="0">
                <a:hlinkClick r:id="rId5"/>
              </a:rPr>
              <a:t>https://liveexample.pearsoncmg.com/html/EfficientPrimeNumbers.html</a:t>
            </a:r>
            <a:endParaRPr lang="en-IN" dirty="0"/>
          </a:p>
          <a:p>
            <a:r>
              <a:rPr lang="en-IN" dirty="0" err="1"/>
              <a:t>SieveOfEratosthenes</a:t>
            </a:r>
            <a:r>
              <a:rPr lang="en-IN" dirty="0"/>
              <a:t>: </a:t>
            </a:r>
            <a:r>
              <a:rPr lang="en-IN" dirty="0">
                <a:hlinkClick r:id="rId6"/>
              </a:rPr>
              <a:t>https://liveexample.pearsoncmg.com/html/SieveOfEratosthenes.html</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16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 the 0 power + a to the 1 power + a to the 2 power + a to the 3 power + ellipsis + a to the left parenthesis n minus 1 right parenthesis power + a to the n power = start fraction a to the n + 1 power minus 1 over a minus 1 end fraction</a:t>
            </a:r>
          </a:p>
          <a:p>
            <a:r>
              <a:rPr lang="en-US" dirty="0"/>
              <a:t>2 to the 0 power + 2 to the 1 power + 2 to the 2 power + 2 to the 3 power + ellipsis + 2 to the left parenthesis n minus 1 right parenthesis power + 2 to the n power = start fraction 2 to the n + 1 power minus 1 over 2 minus 1 end fraction</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952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PerformanceTest</a:t>
            </a:r>
            <a:r>
              <a:rPr lang="en-IN" dirty="0"/>
              <a:t>: </a:t>
            </a:r>
            <a:r>
              <a:rPr lang="en-IN" dirty="0">
                <a:hlinkClick r:id="rId3"/>
              </a:rPr>
              <a:t>https://liveexample.pearsoncmg.com/html/PerformanceTest.html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2220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 arrow from O of n point to the code block below.</a:t>
            </a:r>
          </a:p>
          <a:p>
            <a:r>
              <a:rPr lang="en-IN" dirty="0"/>
              <a:t>if left parenthesis </a:t>
            </a:r>
            <a:r>
              <a:rPr lang="en-IN" dirty="0" err="1"/>
              <a:t>list.contains</a:t>
            </a:r>
            <a:r>
              <a:rPr lang="en-IN" dirty="0"/>
              <a:t> left parenthesis e right parenthesis right parenthesis left brace</a:t>
            </a:r>
          </a:p>
          <a:p>
            <a:r>
              <a:rPr lang="en-IN" dirty="0" err="1"/>
              <a:t>System.out.println</a:t>
            </a:r>
            <a:r>
              <a:rPr lang="en-IN" dirty="0"/>
              <a:t> left parenthesis e right parenthesis semi colon</a:t>
            </a:r>
          </a:p>
          <a:p>
            <a:r>
              <a:rPr lang="en-IN" dirty="0"/>
              <a:t>right brace</a:t>
            </a:r>
          </a:p>
          <a:p>
            <a:r>
              <a:rPr lang="en-IN" dirty="0"/>
              <a:t>else</a:t>
            </a:r>
          </a:p>
          <a:p>
            <a:r>
              <a:rPr lang="en-IN" dirty="0"/>
              <a:t>for left parenthesis Object t colon list right parenthesis left brace</a:t>
            </a:r>
          </a:p>
          <a:p>
            <a:r>
              <a:rPr lang="en-IN" dirty="0" err="1"/>
              <a:t>System.out.println</a:t>
            </a:r>
            <a:r>
              <a:rPr lang="en-IN" dirty="0"/>
              <a:t> left parenthesis t right parenthesis semi colon</a:t>
            </a:r>
          </a:p>
          <a:p>
            <a:r>
              <a:rPr lang="en-IN" dirty="0"/>
              <a:t>right brace</a:t>
            </a:r>
          </a:p>
          <a:p>
            <a:r>
              <a:rPr lang="en-IN" dirty="0"/>
              <a:t>The last two rows of codes are </a:t>
            </a:r>
            <a:r>
              <a:rPr lang="en-IN" dirty="0" err="1"/>
              <a:t>labeled</a:t>
            </a:r>
            <a:r>
              <a:rPr lang="en-IN" dirty="0"/>
              <a:t>, let n be </a:t>
            </a:r>
            <a:r>
              <a:rPr lang="en-IN" dirty="0" err="1"/>
              <a:t>list.size</a:t>
            </a:r>
            <a:r>
              <a:rPr lang="en-IN" dirty="0"/>
              <a:t> left parenthesis right parenthesis. Executed n times.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6688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rectangle of height 6 is shaded. The text box for key (in double) has text 9 entered in it. The buttons step and reset are to the right of the text box.</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8258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rectangle of height 5 is shaded. The text box for key (in double) has text 6 entered in it. The buttons step and reset are to the right of the text box.</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5050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rectangle of height 6 is shaded. The buttons step and reset are to the right of the text box.</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127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2 left parenthesis 2 left parenthesis n minus 2 + c right parenthesis = 2 to the n minus 1 power T of 1 + c 2 to the n minus 2 power + ellipsis + c2 + c = </a:t>
            </a:r>
          </a:p>
          <a:p>
            <a:r>
              <a:rPr lang="en-US" dirty="0"/>
              <a:t>= c 2 to the n minus 1 power + c 2 to the n minus 2 power + ellipsis + c2 + c = c left parenthesis 2 to the n power minus 1 right parenthesis = O of 2 to the n power</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1920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ComputeFibonacci: </a:t>
            </a:r>
            <a:r>
              <a:rPr lang="en-IN" dirty="0">
                <a:hlinkClick r:id="rId3"/>
              </a:rPr>
              <a:t>https://liveexample.pearsoncmg.com/html/ComputeFibonacci.html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2487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11" name="Content Placeholder 10">
            <a:extLst>
              <a:ext uri="{FF2B5EF4-FFF2-40B4-BE49-F238E27FC236}">
                <a16:creationId xmlns:a16="http://schemas.microsoft.com/office/drawing/2014/main" id="{32F011CB-2D1C-49A6-B5A8-3CF41BF54B79}"/>
              </a:ext>
            </a:extLst>
          </p:cNvPr>
          <p:cNvSpPr>
            <a:spLocks noGrp="1"/>
          </p:cNvSpPr>
          <p:nvPr>
            <p:ph sz="quarter" idx="13"/>
          </p:nvPr>
        </p:nvSpPr>
        <p:spPr>
          <a:xfrm>
            <a:off x="457200" y="1624013"/>
            <a:ext cx="8229600" cy="5186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13">
            <a:extLst>
              <a:ext uri="{FF2B5EF4-FFF2-40B4-BE49-F238E27FC236}">
                <a16:creationId xmlns:a16="http://schemas.microsoft.com/office/drawing/2014/main" id="{3D670A73-94F7-462B-B4EE-CDB9AA263EBD}"/>
              </a:ext>
            </a:extLst>
          </p:cNvPr>
          <p:cNvSpPr>
            <a:spLocks noGrp="1"/>
          </p:cNvSpPr>
          <p:nvPr>
            <p:ph type="body" sz="quarter" idx="14"/>
          </p:nvPr>
        </p:nvSpPr>
        <p:spPr>
          <a:xfrm>
            <a:off x="457200" y="2393425"/>
            <a:ext cx="8229600" cy="518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Text Placeholder 18">
            <a:extLst>
              <a:ext uri="{FF2B5EF4-FFF2-40B4-BE49-F238E27FC236}">
                <a16:creationId xmlns:a16="http://schemas.microsoft.com/office/drawing/2014/main" id="{ABCC64C6-A404-4550-97FF-576C66AF711B}"/>
              </a:ext>
            </a:extLst>
          </p:cNvPr>
          <p:cNvSpPr>
            <a:spLocks noGrp="1"/>
          </p:cNvSpPr>
          <p:nvPr>
            <p:ph type="body" sz="quarter" idx="15" hasCustomPrompt="1"/>
          </p:nvPr>
        </p:nvSpPr>
        <p:spPr>
          <a:xfrm>
            <a:off x="457200" y="3162842"/>
            <a:ext cx="8229600" cy="518687"/>
          </a:xfrm>
        </p:spPr>
        <p:txBody>
          <a:bodyPr/>
          <a:lstStyle>
            <a:lvl1pPr>
              <a:defRPr/>
            </a:lvl1pPr>
          </a:lstStyle>
          <a:p>
            <a:pPr lvl="0"/>
            <a:r>
              <a:rPr lang="en-US" dirty="0"/>
              <a:t>.</a:t>
            </a:r>
            <a:endParaRPr lang="en-IN" dirty="0"/>
          </a:p>
        </p:txBody>
      </p:sp>
      <p:sp>
        <p:nvSpPr>
          <p:cNvPr id="22" name="Content Placeholder 21">
            <a:extLst>
              <a:ext uri="{FF2B5EF4-FFF2-40B4-BE49-F238E27FC236}">
                <a16:creationId xmlns:a16="http://schemas.microsoft.com/office/drawing/2014/main" id="{1249758C-0BBD-4F7B-8760-86DCB07FF817}"/>
              </a:ext>
            </a:extLst>
          </p:cNvPr>
          <p:cNvSpPr>
            <a:spLocks noGrp="1"/>
          </p:cNvSpPr>
          <p:nvPr>
            <p:ph sz="quarter" idx="16"/>
          </p:nvPr>
        </p:nvSpPr>
        <p:spPr>
          <a:xfrm>
            <a:off x="457200" y="3971642"/>
            <a:ext cx="8229600" cy="668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24">
            <a:extLst>
              <a:ext uri="{FF2B5EF4-FFF2-40B4-BE49-F238E27FC236}">
                <a16:creationId xmlns:a16="http://schemas.microsoft.com/office/drawing/2014/main" id="{E81A17B2-54D3-4467-B33B-F6F5D45EA8EB}"/>
              </a:ext>
            </a:extLst>
          </p:cNvPr>
          <p:cNvSpPr>
            <a:spLocks noGrp="1"/>
          </p:cNvSpPr>
          <p:nvPr>
            <p:ph type="body" sz="quarter" idx="17"/>
          </p:nvPr>
        </p:nvSpPr>
        <p:spPr>
          <a:xfrm>
            <a:off x="457200" y="4886325"/>
            <a:ext cx="8229600" cy="70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Text Placeholder 27">
            <a:extLst>
              <a:ext uri="{FF2B5EF4-FFF2-40B4-BE49-F238E27FC236}">
                <a16:creationId xmlns:a16="http://schemas.microsoft.com/office/drawing/2014/main" id="{262C4530-DF96-466D-B7D0-4F0726EDEA06}"/>
              </a:ext>
            </a:extLst>
          </p:cNvPr>
          <p:cNvSpPr>
            <a:spLocks noGrp="1"/>
          </p:cNvSpPr>
          <p:nvPr>
            <p:ph type="body" sz="quarter" idx="18"/>
          </p:nvPr>
        </p:nvSpPr>
        <p:spPr>
          <a:xfrm>
            <a:off x="457200" y="5842000"/>
            <a:ext cx="8229600" cy="490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98663028"/>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jp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7"/>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82" r:id="rId10"/>
    <p:sldLayoutId id="2147483671" r:id="rId11"/>
    <p:sldLayoutId id="2147483673" r:id="rId12"/>
    <p:sldLayoutId id="2147483670" r:id="rId13"/>
    <p:sldLayoutId id="2147483669" r:id="rId14"/>
    <p:sldLayoutId id="214748365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s://liveexample.pearsoncmg.com/html/PerformanceTest.html" TargetMode="Externa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w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oleObject" Target="../embeddings/oleObject14.bin"/><Relationship Id="rId5" Type="http://schemas.openxmlformats.org/officeDocument/2006/relationships/image" Target="../media/image27.w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5.bin"/><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16.bin"/><Relationship Id="rId1" Type="http://schemas.openxmlformats.org/officeDocument/2006/relationships/slideLayout" Target="../slideLayouts/slideLayout9.xml"/><Relationship Id="rId6" Type="http://schemas.openxmlformats.org/officeDocument/2006/relationships/oleObject" Target="../embeddings/oleObject18.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5.wmf"/></Relationships>
</file>

<file path=ppt/slides/_rels/slide2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1.bin"/><Relationship Id="rId1" Type="http://schemas.openxmlformats.org/officeDocument/2006/relationships/slideLayout" Target="../slideLayouts/slideLayout9.xml"/><Relationship Id="rId5" Type="http://schemas.openxmlformats.org/officeDocument/2006/relationships/image" Target="../media/image38.w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23.bin"/><Relationship Id="rId1" Type="http://schemas.openxmlformats.org/officeDocument/2006/relationships/slideLayout" Target="../slideLayouts/slideLayout9.xml"/><Relationship Id="rId6" Type="http://schemas.openxmlformats.org/officeDocument/2006/relationships/oleObject" Target="../embeddings/oleObject25.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3.wmf"/></Relationships>
</file>

<file path=ppt/slides/_rels/slide2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28.bin"/><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47.wmf"/><Relationship Id="rId5" Type="http://schemas.openxmlformats.org/officeDocument/2006/relationships/oleObject" Target="../embeddings/oleObject30.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13" Type="http://schemas.openxmlformats.org/officeDocument/2006/relationships/image" Target="../media/image55.w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image" Target="../media/image50.wmf"/><Relationship Id="rId21" Type="http://schemas.openxmlformats.org/officeDocument/2006/relationships/image" Target="../media/image59.wmf"/><Relationship Id="rId7" Type="http://schemas.openxmlformats.org/officeDocument/2006/relationships/image" Target="../media/image52.wmf"/><Relationship Id="rId12" Type="http://schemas.openxmlformats.org/officeDocument/2006/relationships/oleObject" Target="../embeddings/oleObject38.bin"/><Relationship Id="rId17" Type="http://schemas.openxmlformats.org/officeDocument/2006/relationships/image" Target="../media/image57.wmf"/><Relationship Id="rId25" Type="http://schemas.openxmlformats.org/officeDocument/2006/relationships/image" Target="../media/image61.wmf"/><Relationship Id="rId33" Type="http://schemas.openxmlformats.org/officeDocument/2006/relationships/image" Target="../media/image65.wmf"/><Relationship Id="rId2" Type="http://schemas.openxmlformats.org/officeDocument/2006/relationships/oleObject" Target="../embeddings/oleObject33.bin"/><Relationship Id="rId16" Type="http://schemas.openxmlformats.org/officeDocument/2006/relationships/oleObject" Target="../embeddings/oleObject40.bin"/><Relationship Id="rId20" Type="http://schemas.openxmlformats.org/officeDocument/2006/relationships/oleObject" Target="../embeddings/oleObject42.bin"/><Relationship Id="rId29" Type="http://schemas.openxmlformats.org/officeDocument/2006/relationships/image" Target="../media/image63.wmf"/><Relationship Id="rId1" Type="http://schemas.openxmlformats.org/officeDocument/2006/relationships/slideLayout" Target="../slideLayouts/slideLayout3.xml"/><Relationship Id="rId6" Type="http://schemas.openxmlformats.org/officeDocument/2006/relationships/oleObject" Target="../embeddings/oleObject35.bin"/><Relationship Id="rId11" Type="http://schemas.openxmlformats.org/officeDocument/2006/relationships/image" Target="../media/image54.wmf"/><Relationship Id="rId24" Type="http://schemas.openxmlformats.org/officeDocument/2006/relationships/oleObject" Target="../embeddings/oleObject44.bin"/><Relationship Id="rId32" Type="http://schemas.openxmlformats.org/officeDocument/2006/relationships/oleObject" Target="../embeddings/oleObject48.bin"/><Relationship Id="rId5" Type="http://schemas.openxmlformats.org/officeDocument/2006/relationships/image" Target="../media/image51.wmf"/><Relationship Id="rId15" Type="http://schemas.openxmlformats.org/officeDocument/2006/relationships/image" Target="../media/image56.wmf"/><Relationship Id="rId23" Type="http://schemas.openxmlformats.org/officeDocument/2006/relationships/image" Target="../media/image60.wmf"/><Relationship Id="rId28" Type="http://schemas.openxmlformats.org/officeDocument/2006/relationships/oleObject" Target="../embeddings/oleObject46.bin"/><Relationship Id="rId10" Type="http://schemas.openxmlformats.org/officeDocument/2006/relationships/oleObject" Target="../embeddings/oleObject37.bin"/><Relationship Id="rId19" Type="http://schemas.openxmlformats.org/officeDocument/2006/relationships/image" Target="../media/image58.wmf"/><Relationship Id="rId31" Type="http://schemas.openxmlformats.org/officeDocument/2006/relationships/image" Target="../media/image64.wmf"/><Relationship Id="rId4" Type="http://schemas.openxmlformats.org/officeDocument/2006/relationships/oleObject" Target="../embeddings/oleObject34.bin"/><Relationship Id="rId9" Type="http://schemas.openxmlformats.org/officeDocument/2006/relationships/image" Target="../media/image53.w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62.wmf"/><Relationship Id="rId30" Type="http://schemas.openxmlformats.org/officeDocument/2006/relationships/oleObject" Target="../embeddings/oleObject47.bin"/><Relationship Id="rId8"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68.wmf"/><Relationship Id="rId12" Type="http://schemas.openxmlformats.org/officeDocument/2006/relationships/oleObject" Target="../embeddings/oleObject54.bin"/><Relationship Id="rId17" Type="http://schemas.openxmlformats.org/officeDocument/2006/relationships/image" Target="../media/image73.wmf"/><Relationship Id="rId2" Type="http://schemas.openxmlformats.org/officeDocument/2006/relationships/oleObject" Target="../embeddings/oleObject49.bin"/><Relationship Id="rId16" Type="http://schemas.openxmlformats.org/officeDocument/2006/relationships/oleObject" Target="../embeddings/oleObject56.bin"/><Relationship Id="rId1" Type="http://schemas.openxmlformats.org/officeDocument/2006/relationships/slideLayout" Target="../slideLayouts/slideLayout9.xml"/><Relationship Id="rId6" Type="http://schemas.openxmlformats.org/officeDocument/2006/relationships/oleObject" Target="../embeddings/oleObject51.bin"/><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72.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69.wmf"/><Relationship Id="rId14" Type="http://schemas.openxmlformats.org/officeDocument/2006/relationships/oleObject" Target="../embeddings/oleObject55.bin"/></Relationships>
</file>

<file path=ppt/slides/_rels/slide29.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57.bin"/><Relationship Id="rId1" Type="http://schemas.openxmlformats.org/officeDocument/2006/relationships/slideLayout" Target="../slideLayouts/slideLayout9.xml"/><Relationship Id="rId4" Type="http://schemas.openxmlformats.org/officeDocument/2006/relationships/image" Target="../media/image7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58.bin"/><Relationship Id="rId1" Type="http://schemas.openxmlformats.org/officeDocument/2006/relationships/slideLayout" Target="../slideLayouts/slideLayout9.xml"/><Relationship Id="rId5" Type="http://schemas.openxmlformats.org/officeDocument/2006/relationships/image" Target="../media/image76.wmf"/><Relationship Id="rId4" Type="http://schemas.openxmlformats.org/officeDocument/2006/relationships/oleObject" Target="../embeddings/oleObject59.bin"/></Relationships>
</file>

<file path=ppt/slides/_rels/slide3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78.wmf"/><Relationship Id="rId5" Type="http://schemas.openxmlformats.org/officeDocument/2006/relationships/oleObject" Target="../embeddings/oleObject61.bin"/><Relationship Id="rId4" Type="http://schemas.openxmlformats.org/officeDocument/2006/relationships/image" Target="../media/image77.wmf"/><Relationship Id="rId9" Type="http://schemas.openxmlformats.org/officeDocument/2006/relationships/hyperlink" Target="https://liveexample.pearsoncmg.com/html/ComputeFibonacci.html" TargetMode="Externa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s://liveexample.pearsoncmg.com/html/ImprovedFibonacci.html" TargetMode="External"/><Relationship Id="rId4" Type="http://schemas.openxmlformats.org/officeDocument/2006/relationships/image" Target="../media/image8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oleObject" Target="../embeddings/oleObject64.bin"/><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65.bin"/><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66.bin"/><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oleObject" Target="../embeddings/oleObject67.bin"/><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oleObject" Target="../embeddings/oleObject68.bin"/><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PrimeNumber.html"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liveexample.pearsoncmg.com/html/SieveOfEratosthenes.html" TargetMode="External"/><Relationship Id="rId5" Type="http://schemas.openxmlformats.org/officeDocument/2006/relationships/hyperlink" Target="https://liveexample.pearsoncmg.com/html/EfficientPrimeNumbers.html" TargetMode="External"/><Relationship Id="rId4" Type="http://schemas.openxmlformats.org/officeDocument/2006/relationships/hyperlink" Target="https://liveexample.pearsoncmg.com/html/PrimeNumbers.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hyperlink" Target="https://liveexample.pearsoncmg.com/dsanimation/ConvexHull.html" TargetMode="Externa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slideLayout" Target="../slideLayouts/slideLayout9.xml"/><Relationship Id="rId5" Type="http://schemas.openxmlformats.org/officeDocument/2006/relationships/image" Target="../media/image91.emf"/><Relationship Id="rId4" Type="http://schemas.openxmlformats.org/officeDocument/2006/relationships/image" Target="../media/image90.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92.wmf"/><Relationship Id="rId7" Type="http://schemas.openxmlformats.org/officeDocument/2006/relationships/image" Target="../media/image94.wmf"/><Relationship Id="rId2" Type="http://schemas.openxmlformats.org/officeDocument/2006/relationships/oleObject" Target="../embeddings/oleObject69.bin"/><Relationship Id="rId1" Type="http://schemas.openxmlformats.org/officeDocument/2006/relationships/slideLayout" Target="../slideLayouts/slideLayout9.xml"/><Relationship Id="rId6" Type="http://schemas.openxmlformats.org/officeDocument/2006/relationships/oleObject" Target="../embeddings/oleObject71.bin"/><Relationship Id="rId5" Type="http://schemas.openxmlformats.org/officeDocument/2006/relationships/image" Target="../media/image93.wmf"/><Relationship Id="rId4" Type="http://schemas.openxmlformats.org/officeDocument/2006/relationships/oleObject" Target="../embeddings/oleObject70.bin"/><Relationship Id="rId9" Type="http://schemas.openxmlformats.org/officeDocument/2006/relationships/image" Target="../media/image95.wmf"/></Relationships>
</file>

<file path=ppt/slides/_rels/slide47.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slideLayout" Target="../slideLayouts/slideLayout9.xml"/><Relationship Id="rId5" Type="http://schemas.openxmlformats.org/officeDocument/2006/relationships/image" Target="../media/image98.wmf"/><Relationship Id="rId4" Type="http://schemas.openxmlformats.org/officeDocument/2006/relationships/oleObject" Target="../embeddings/oleObject73.bin"/></Relationships>
</file>

<file path=ppt/slides/_rels/slide48.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oleObject" Target="../embeddings/oleObject74.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3.svg"/></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9.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9.xml"/><Relationship Id="rId6" Type="http://schemas.openxmlformats.org/officeDocument/2006/relationships/oleObject" Target="../embeddings/oleObject5.bin"/><Relationship Id="rId5" Type="http://schemas.openxmlformats.org/officeDocument/2006/relationships/image" Target="../media/image6.wmf"/><Relationship Id="rId10" Type="http://schemas.openxmlformats.org/officeDocument/2006/relationships/image" Target="../media/image9.emf"/><Relationship Id="rId4" Type="http://schemas.openxmlformats.org/officeDocument/2006/relationships/oleObject" Target="../embeddings/oleObject4.bin"/><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9.x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22</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IN" altLang="en-US" sz="2400" dirty="0"/>
              <a:t>Developing Efficient Algorithms</a:t>
            </a:r>
            <a:endParaRPr lang="en-US" dirty="0"/>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92D0-1BBB-4C17-8DAC-500D722E99B0}"/>
              </a:ext>
            </a:extLst>
          </p:cNvPr>
          <p:cNvSpPr>
            <a:spLocks noGrp="1"/>
          </p:cNvSpPr>
          <p:nvPr>
            <p:ph type="title"/>
          </p:nvPr>
        </p:nvSpPr>
        <p:spPr/>
        <p:txBody>
          <a:bodyPr/>
          <a:lstStyle/>
          <a:p>
            <a:r>
              <a:rPr lang="en-IN" dirty="0"/>
              <a:t>Useful Mathematic Summations</a:t>
            </a:r>
          </a:p>
        </p:txBody>
      </p:sp>
      <p:graphicFrame>
        <p:nvGraphicFramePr>
          <p:cNvPr id="4" name="Object 3" descr="1 + 2 + 3 + ellipsis + left parenthesis n minus 1 right parenthesis + n = start fraction n left parenthesis n + 1 right parenthesis over 2 end fraction. For long description in Notes pane, press F6.&#10;">
            <a:extLst>
              <a:ext uri="{FF2B5EF4-FFF2-40B4-BE49-F238E27FC236}">
                <a16:creationId xmlns:a16="http://schemas.microsoft.com/office/drawing/2014/main" id="{663A181F-941E-4958-9CEF-6AD0C034C794}"/>
              </a:ext>
            </a:extLst>
          </p:cNvPr>
          <p:cNvGraphicFramePr>
            <a:graphicFrameLocks noChangeAspect="1"/>
          </p:cNvGraphicFramePr>
          <p:nvPr>
            <p:extLst>
              <p:ext uri="{D42A27DB-BD31-4B8C-83A1-F6EECF244321}">
                <p14:modId xmlns:p14="http://schemas.microsoft.com/office/powerpoint/2010/main" val="3574519628"/>
              </p:ext>
            </p:extLst>
          </p:nvPr>
        </p:nvGraphicFramePr>
        <p:xfrm>
          <a:off x="1600592" y="1975827"/>
          <a:ext cx="5942816" cy="2698384"/>
        </p:xfrm>
        <a:graphic>
          <a:graphicData uri="http://schemas.openxmlformats.org/presentationml/2006/ole">
            <mc:AlternateContent xmlns:mc="http://schemas.openxmlformats.org/markup-compatibility/2006">
              <mc:Choice xmlns:v="urn:schemas-microsoft-com:vml" Requires="v">
                <p:oleObj name="Equation" r:id="rId3" imgW="4673520" imgH="2120760" progId="Equation.DSMT4">
                  <p:embed/>
                </p:oleObj>
              </mc:Choice>
              <mc:Fallback>
                <p:oleObj name="Equation" r:id="rId3" imgW="4673520" imgH="2120760" progId="Equation.DSMT4">
                  <p:embed/>
                  <p:pic>
                    <p:nvPicPr>
                      <p:cNvPr id="0" name=""/>
                      <p:cNvPicPr/>
                      <p:nvPr/>
                    </p:nvPicPr>
                    <p:blipFill>
                      <a:blip r:embed="rId4"/>
                      <a:stretch>
                        <a:fillRect/>
                      </a:stretch>
                    </p:blipFill>
                    <p:spPr>
                      <a:xfrm>
                        <a:off x="1600592" y="1975827"/>
                        <a:ext cx="5942816" cy="2698384"/>
                      </a:xfrm>
                      <a:prstGeom prst="rect">
                        <a:avLst/>
                      </a:prstGeom>
                    </p:spPr>
                  </p:pic>
                </p:oleObj>
              </mc:Fallback>
            </mc:AlternateContent>
          </a:graphicData>
        </a:graphic>
      </p:graphicFrame>
    </p:spTree>
    <p:extLst>
      <p:ext uri="{BB962C8B-B14F-4D97-AF65-F5344CB8AC3E}">
        <p14:creationId xmlns:p14="http://schemas.microsoft.com/office/powerpoint/2010/main" val="17615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1EEA-3838-404C-874F-A6E20EBC8672}"/>
              </a:ext>
            </a:extLst>
          </p:cNvPr>
          <p:cNvSpPr>
            <a:spLocks noGrp="1"/>
          </p:cNvSpPr>
          <p:nvPr>
            <p:ph type="title"/>
          </p:nvPr>
        </p:nvSpPr>
        <p:spPr/>
        <p:txBody>
          <a:bodyPr/>
          <a:lstStyle/>
          <a:p>
            <a:r>
              <a:rPr lang="en-US" altLang="en-US" dirty="0"/>
              <a:t>Examples: Determining Big-O</a:t>
            </a:r>
            <a:endParaRPr lang="en-IN" dirty="0"/>
          </a:p>
        </p:txBody>
      </p:sp>
      <p:sp>
        <p:nvSpPr>
          <p:cNvPr id="3" name="Content Placeholder 2">
            <a:extLst>
              <a:ext uri="{FF2B5EF4-FFF2-40B4-BE49-F238E27FC236}">
                <a16:creationId xmlns:a16="http://schemas.microsoft.com/office/drawing/2014/main" id="{52A22DF5-3EB5-4216-8C05-6CF2F2CC1192}"/>
              </a:ext>
            </a:extLst>
          </p:cNvPr>
          <p:cNvSpPr>
            <a:spLocks noGrp="1"/>
          </p:cNvSpPr>
          <p:nvPr>
            <p:ph sz="quarter" idx="13"/>
          </p:nvPr>
        </p:nvSpPr>
        <p:spPr/>
        <p:txBody>
          <a:bodyPr/>
          <a:lstStyle/>
          <a:p>
            <a:r>
              <a:rPr lang="en-IN" dirty="0"/>
              <a:t>Repetition</a:t>
            </a:r>
          </a:p>
          <a:p>
            <a:r>
              <a:rPr lang="en-IN" dirty="0"/>
              <a:t>Sequence</a:t>
            </a:r>
          </a:p>
          <a:p>
            <a:r>
              <a:rPr lang="en-IN" dirty="0"/>
              <a:t>Selection</a:t>
            </a:r>
          </a:p>
          <a:p>
            <a:r>
              <a:rPr lang="en-IN" dirty="0"/>
              <a:t>Logarithm</a:t>
            </a:r>
          </a:p>
        </p:txBody>
      </p:sp>
    </p:spTree>
    <p:extLst>
      <p:ext uri="{BB962C8B-B14F-4D97-AF65-F5344CB8AC3E}">
        <p14:creationId xmlns:p14="http://schemas.microsoft.com/office/powerpoint/2010/main" val="52613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A20587A-5F84-41EC-94F4-804F307DDA87}"/>
              </a:ext>
            </a:extLst>
          </p:cNvPr>
          <p:cNvSpPr>
            <a:spLocks noGrp="1"/>
          </p:cNvSpPr>
          <p:nvPr>
            <p:ph type="title"/>
          </p:nvPr>
        </p:nvSpPr>
        <p:spPr/>
        <p:txBody>
          <a:bodyPr/>
          <a:lstStyle/>
          <a:p>
            <a:r>
              <a:rPr lang="en-US" altLang="en-US" dirty="0"/>
              <a:t>Repetition: Simple Loops</a:t>
            </a:r>
            <a:endParaRPr lang="en-IN" dirty="0"/>
          </a:p>
        </p:txBody>
      </p:sp>
      <p:pic>
        <p:nvPicPr>
          <p:cNvPr id="31" name="Content Placeholder 30" descr="execute n times&#10;for left parenthesis i = 1 semi colon i is less than or equal to n semi colon i++ right parenthesis left brace&#10;k = k + 5 semi colon (labeled, constant time)&#10;right brace">
            <a:extLst>
              <a:ext uri="{FF2B5EF4-FFF2-40B4-BE49-F238E27FC236}">
                <a16:creationId xmlns:a16="http://schemas.microsoft.com/office/drawing/2014/main" id="{AD81156A-4852-4A53-B069-59783B58D551}"/>
              </a:ext>
            </a:extLst>
          </p:cNvPr>
          <p:cNvPicPr>
            <a:picLocks noGrp="1" noChangeAspect="1"/>
          </p:cNvPicPr>
          <p:nvPr>
            <p:ph sz="quarter" idx="13"/>
          </p:nvPr>
        </p:nvPicPr>
        <p:blipFill>
          <a:blip r:embed="rId3"/>
          <a:stretch>
            <a:fillRect/>
          </a:stretch>
        </p:blipFill>
        <p:spPr>
          <a:xfrm>
            <a:off x="1488168" y="1654967"/>
            <a:ext cx="6167662" cy="1468495"/>
          </a:xfrm>
          <a:prstGeom prst="rect">
            <a:avLst/>
          </a:prstGeom>
        </p:spPr>
      </p:pic>
      <p:sp>
        <p:nvSpPr>
          <p:cNvPr id="19" name="Content Placeholder 18">
            <a:extLst>
              <a:ext uri="{FF2B5EF4-FFF2-40B4-BE49-F238E27FC236}">
                <a16:creationId xmlns:a16="http://schemas.microsoft.com/office/drawing/2014/main" id="{3ACDEBF3-63C7-466E-9C2A-2FE1591894DD}"/>
              </a:ext>
            </a:extLst>
          </p:cNvPr>
          <p:cNvSpPr>
            <a:spLocks noGrp="1"/>
          </p:cNvSpPr>
          <p:nvPr>
            <p:ph sz="quarter" idx="14"/>
          </p:nvPr>
        </p:nvSpPr>
        <p:spPr>
          <a:xfrm>
            <a:off x="457200" y="3345972"/>
            <a:ext cx="2551471" cy="547603"/>
          </a:xfrm>
        </p:spPr>
        <p:txBody>
          <a:bodyPr/>
          <a:lstStyle/>
          <a:p>
            <a:pPr marL="432" indent="0">
              <a:buNone/>
            </a:pPr>
            <a:r>
              <a:rPr lang="en-US" altLang="en-US" dirty="0">
                <a:latin typeface="Arial" panose="020B0604020202020204" pitchFamily="34" charset="0"/>
              </a:rPr>
              <a:t>Time Complexity</a:t>
            </a:r>
          </a:p>
        </p:txBody>
      </p:sp>
      <p:pic>
        <p:nvPicPr>
          <p:cNvPr id="33" name="Content Placeholder 32" descr="&quot;T of n = (a constant c) times n = c n = O of n c in c n is labeled, ignore mutiplicative constants (for example, c).&quot;">
            <a:extLst>
              <a:ext uri="{FF2B5EF4-FFF2-40B4-BE49-F238E27FC236}">
                <a16:creationId xmlns:a16="http://schemas.microsoft.com/office/drawing/2014/main" id="{3F056840-6AE2-40D2-9A40-C0A37DA46790}"/>
              </a:ext>
            </a:extLst>
          </p:cNvPr>
          <p:cNvPicPr>
            <a:picLocks noGrp="1" noChangeAspect="1"/>
          </p:cNvPicPr>
          <p:nvPr>
            <p:ph sz="quarter" idx="15"/>
          </p:nvPr>
        </p:nvPicPr>
        <p:blipFill>
          <a:blip r:embed="rId4"/>
          <a:stretch>
            <a:fillRect/>
          </a:stretch>
        </p:blipFill>
        <p:spPr>
          <a:xfrm>
            <a:off x="1288763" y="4160988"/>
            <a:ext cx="6566474" cy="1235697"/>
          </a:xfrm>
          <a:prstGeom prst="rect">
            <a:avLst/>
          </a:prstGeom>
        </p:spPr>
      </p:pic>
      <p:sp>
        <p:nvSpPr>
          <p:cNvPr id="25" name="Text Placeholder 24">
            <a:extLst>
              <a:ext uri="{FF2B5EF4-FFF2-40B4-BE49-F238E27FC236}">
                <a16:creationId xmlns:a16="http://schemas.microsoft.com/office/drawing/2014/main" id="{D7D3579A-D765-422C-8660-E2B091FCE738}"/>
              </a:ext>
            </a:extLst>
          </p:cNvPr>
          <p:cNvSpPr>
            <a:spLocks noGrp="1"/>
          </p:cNvSpPr>
          <p:nvPr>
            <p:ph type="body" sz="quarter" idx="20"/>
          </p:nvPr>
        </p:nvSpPr>
        <p:spPr>
          <a:xfrm>
            <a:off x="6032090" y="5664098"/>
            <a:ext cx="2654710" cy="500124"/>
          </a:xfrm>
        </p:spPr>
        <p:txBody>
          <a:bodyPr/>
          <a:lstStyle/>
          <a:p>
            <a:pPr marL="432" indent="0">
              <a:buNone/>
            </a:pPr>
            <a:r>
              <a:rPr lang="en-US" altLang="en-US" dirty="0">
                <a:hlinkClick r:id="rId5" tooltip="https://liveexample.pearsoncmg.com/html/PerformanceTest.html"/>
              </a:rPr>
              <a:t>PerformanceTest</a:t>
            </a:r>
            <a:endParaRPr lang="en-US" altLang="en-US" dirty="0">
              <a:hlinkClick r:id="rId5"/>
            </a:endParaRPr>
          </a:p>
        </p:txBody>
      </p:sp>
    </p:spTree>
    <p:extLst>
      <p:ext uri="{BB962C8B-B14F-4D97-AF65-F5344CB8AC3E}">
        <p14:creationId xmlns:p14="http://schemas.microsoft.com/office/powerpoint/2010/main" val="326301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DBAE-72E4-4404-8DBC-BC301DA2D99D}"/>
              </a:ext>
            </a:extLst>
          </p:cNvPr>
          <p:cNvSpPr>
            <a:spLocks noGrp="1"/>
          </p:cNvSpPr>
          <p:nvPr>
            <p:ph type="title"/>
          </p:nvPr>
        </p:nvSpPr>
        <p:spPr/>
        <p:txBody>
          <a:bodyPr/>
          <a:lstStyle/>
          <a:p>
            <a:r>
              <a:rPr lang="en-IN" dirty="0"/>
              <a:t>Repetition: Nested Loops </a:t>
            </a:r>
            <a:r>
              <a:rPr lang="en-IN" sz="2000" b="0" dirty="0"/>
              <a:t>(1 of 3)</a:t>
            </a:r>
          </a:p>
        </p:txBody>
      </p:sp>
      <p:pic>
        <p:nvPicPr>
          <p:cNvPr id="17" name="Content Placeholder 16" descr="execute n times&#10;for left parenthesis i = 1 semi colon i is less than or equal to n semi colon i++ right parenthesis left brace&#10;for left parenthesis j = 1 semi colon j is less than or equal to n semi colon j++ left brace&#10;k = k + i + j semi colon (labeled, constant time)&#10;right brace&#10;right brace&#10;The second and third rows are together labeled, inner loop executed n times.">
            <a:extLst>
              <a:ext uri="{FF2B5EF4-FFF2-40B4-BE49-F238E27FC236}">
                <a16:creationId xmlns:a16="http://schemas.microsoft.com/office/drawing/2014/main" id="{EB3E12DA-D9A4-4832-8B5D-C4666428C66A}"/>
              </a:ext>
            </a:extLst>
          </p:cNvPr>
          <p:cNvPicPr>
            <a:picLocks noGrp="1" noChangeAspect="1"/>
          </p:cNvPicPr>
          <p:nvPr>
            <p:ph sz="quarter" idx="13"/>
          </p:nvPr>
        </p:nvPicPr>
        <p:blipFill>
          <a:blip r:embed="rId2"/>
          <a:stretch>
            <a:fillRect/>
          </a:stretch>
        </p:blipFill>
        <p:spPr>
          <a:xfrm>
            <a:off x="771746" y="1595916"/>
            <a:ext cx="7600509" cy="2159179"/>
          </a:xfrm>
          <a:prstGeom prst="rect">
            <a:avLst/>
          </a:prstGeom>
        </p:spPr>
      </p:pic>
      <p:sp>
        <p:nvSpPr>
          <p:cNvPr id="4" name="Content Placeholder 3">
            <a:extLst>
              <a:ext uri="{FF2B5EF4-FFF2-40B4-BE49-F238E27FC236}">
                <a16:creationId xmlns:a16="http://schemas.microsoft.com/office/drawing/2014/main" id="{D6F877E6-3705-4AF0-9A32-3D2ECC34BE9A}"/>
              </a:ext>
            </a:extLst>
          </p:cNvPr>
          <p:cNvSpPr>
            <a:spLocks noGrp="1"/>
          </p:cNvSpPr>
          <p:nvPr>
            <p:ph sz="quarter" idx="14"/>
          </p:nvPr>
        </p:nvSpPr>
        <p:spPr>
          <a:xfrm>
            <a:off x="457201" y="3839091"/>
            <a:ext cx="2521974" cy="511680"/>
          </a:xfrm>
        </p:spPr>
        <p:txBody>
          <a:bodyPr/>
          <a:lstStyle/>
          <a:p>
            <a:pPr marL="432" indent="0">
              <a:buNone/>
            </a:pPr>
            <a:r>
              <a:rPr lang="en-US" altLang="en-US" dirty="0"/>
              <a:t>Time Complexity</a:t>
            </a:r>
          </a:p>
        </p:txBody>
      </p:sp>
      <p:pic>
        <p:nvPicPr>
          <p:cNvPr id="18" name="Content Placeholder 17" descr="T of n = (a constant c) times n times n = c n squared = O of n squared&#10;c in c n squared is labeled, ignore mutiplicative constants (for example, c).">
            <a:extLst>
              <a:ext uri="{FF2B5EF4-FFF2-40B4-BE49-F238E27FC236}">
                <a16:creationId xmlns:a16="http://schemas.microsoft.com/office/drawing/2014/main" id="{FAC09A87-F6BE-4213-B6B9-B019A9967AD0}"/>
              </a:ext>
            </a:extLst>
          </p:cNvPr>
          <p:cNvPicPr>
            <a:picLocks noGrp="1" noChangeAspect="1"/>
          </p:cNvPicPr>
          <p:nvPr>
            <p:ph sz="quarter" idx="15"/>
          </p:nvPr>
        </p:nvPicPr>
        <p:blipFill>
          <a:blip r:embed="rId3"/>
          <a:stretch>
            <a:fillRect/>
          </a:stretch>
        </p:blipFill>
        <p:spPr>
          <a:xfrm>
            <a:off x="1812206" y="4716634"/>
            <a:ext cx="6227563" cy="1126376"/>
          </a:xfrm>
          <a:prstGeom prst="rect">
            <a:avLst/>
          </a:prstGeom>
        </p:spPr>
      </p:pic>
    </p:spTree>
    <p:extLst>
      <p:ext uri="{BB962C8B-B14F-4D97-AF65-F5344CB8AC3E}">
        <p14:creationId xmlns:p14="http://schemas.microsoft.com/office/powerpoint/2010/main" val="154143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DBAE-72E4-4404-8DBC-BC301DA2D99D}"/>
              </a:ext>
            </a:extLst>
          </p:cNvPr>
          <p:cNvSpPr>
            <a:spLocks noGrp="1"/>
          </p:cNvSpPr>
          <p:nvPr>
            <p:ph type="title"/>
          </p:nvPr>
        </p:nvSpPr>
        <p:spPr/>
        <p:txBody>
          <a:bodyPr/>
          <a:lstStyle/>
          <a:p>
            <a:r>
              <a:rPr lang="en-IN" dirty="0"/>
              <a:t>Repetition: Nested Loops </a:t>
            </a:r>
            <a:r>
              <a:rPr lang="en-IN" sz="2000" b="0" dirty="0"/>
              <a:t>(2 of 3)</a:t>
            </a:r>
          </a:p>
        </p:txBody>
      </p:sp>
      <p:pic>
        <p:nvPicPr>
          <p:cNvPr id="6" name="Content Placeholder 5" descr="execute n times&#10;for left parenthesis i = 1 semi colon i is less than or equal to n semi colon i++ right parenthesis left brace&#10;for left parenthesis j = 1 semi colon j is less than or equal to i semi colon j++ left brace&#10;k = k + i + j semi colon (labeled, constant time)&#10;right brace&#10;right brace&#10;The second and third rows are together labeled, inner loop executed i times.">
            <a:extLst>
              <a:ext uri="{FF2B5EF4-FFF2-40B4-BE49-F238E27FC236}">
                <a16:creationId xmlns:a16="http://schemas.microsoft.com/office/drawing/2014/main" id="{E21E58DE-7437-467F-AD5C-0F7C501737D1}"/>
              </a:ext>
            </a:extLst>
          </p:cNvPr>
          <p:cNvPicPr>
            <a:picLocks noGrp="1" noChangeAspect="1"/>
          </p:cNvPicPr>
          <p:nvPr>
            <p:ph sz="quarter" idx="13"/>
          </p:nvPr>
        </p:nvPicPr>
        <p:blipFill>
          <a:blip r:embed="rId2"/>
          <a:stretch>
            <a:fillRect/>
          </a:stretch>
        </p:blipFill>
        <p:spPr>
          <a:xfrm>
            <a:off x="771746" y="1596865"/>
            <a:ext cx="7600509" cy="2159179"/>
          </a:xfrm>
          <a:prstGeom prst="rect">
            <a:avLst/>
          </a:prstGeom>
        </p:spPr>
      </p:pic>
      <p:sp>
        <p:nvSpPr>
          <p:cNvPr id="4" name="Content Placeholder 3">
            <a:extLst>
              <a:ext uri="{FF2B5EF4-FFF2-40B4-BE49-F238E27FC236}">
                <a16:creationId xmlns:a16="http://schemas.microsoft.com/office/drawing/2014/main" id="{D6F877E6-3705-4AF0-9A32-3D2ECC34BE9A}"/>
              </a:ext>
            </a:extLst>
          </p:cNvPr>
          <p:cNvSpPr>
            <a:spLocks noGrp="1"/>
          </p:cNvSpPr>
          <p:nvPr>
            <p:ph sz="quarter" idx="14"/>
          </p:nvPr>
        </p:nvSpPr>
        <p:spPr>
          <a:xfrm>
            <a:off x="457201" y="3839091"/>
            <a:ext cx="2521974" cy="511680"/>
          </a:xfrm>
        </p:spPr>
        <p:txBody>
          <a:bodyPr/>
          <a:lstStyle/>
          <a:p>
            <a:pPr marL="432" indent="0">
              <a:buNone/>
            </a:pPr>
            <a:r>
              <a:rPr lang="en-US" altLang="en-US" dirty="0"/>
              <a:t>Time Complexity</a:t>
            </a:r>
          </a:p>
        </p:txBody>
      </p:sp>
      <p:pic>
        <p:nvPicPr>
          <p:cNvPr id="9" name="Content Placeholder 8" descr="T of n = c + 2c + 3c + 4c + ellipsis n c = c n left parenthesis n + 1 right parenthesis over 2 = left parenthesis c over 2 right parenthesis n squared + left parenthesis c over 2 right parenthesis n = O of n squared.&#10;c over 2 in left parenthesis c over 2 right parenthesis n squared is labeled, ignore multiplicative constants. c over 2 in left parenthesis c over 2 right parenthesis n is labeled, ignore non dominating terms.">
            <a:extLst>
              <a:ext uri="{FF2B5EF4-FFF2-40B4-BE49-F238E27FC236}">
                <a16:creationId xmlns:a16="http://schemas.microsoft.com/office/drawing/2014/main" id="{D4E3596B-3E33-4DC8-9729-6183FE36E22E}"/>
              </a:ext>
            </a:extLst>
          </p:cNvPr>
          <p:cNvPicPr>
            <a:picLocks noGrp="1" noChangeAspect="1"/>
          </p:cNvPicPr>
          <p:nvPr>
            <p:ph sz="quarter" idx="15"/>
          </p:nvPr>
        </p:nvPicPr>
        <p:blipFill>
          <a:blip r:embed="rId3"/>
          <a:stretch>
            <a:fillRect/>
          </a:stretch>
        </p:blipFill>
        <p:spPr>
          <a:xfrm>
            <a:off x="1371366" y="4469364"/>
            <a:ext cx="6401267" cy="1814041"/>
          </a:xfrm>
          <a:prstGeom prst="rect">
            <a:avLst/>
          </a:prstGeom>
        </p:spPr>
      </p:pic>
    </p:spTree>
    <p:extLst>
      <p:ext uri="{BB962C8B-B14F-4D97-AF65-F5344CB8AC3E}">
        <p14:creationId xmlns:p14="http://schemas.microsoft.com/office/powerpoint/2010/main" val="2506559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DBAE-72E4-4404-8DBC-BC301DA2D99D}"/>
              </a:ext>
            </a:extLst>
          </p:cNvPr>
          <p:cNvSpPr>
            <a:spLocks noGrp="1"/>
          </p:cNvSpPr>
          <p:nvPr>
            <p:ph type="title"/>
          </p:nvPr>
        </p:nvSpPr>
        <p:spPr/>
        <p:txBody>
          <a:bodyPr/>
          <a:lstStyle/>
          <a:p>
            <a:r>
              <a:rPr lang="en-IN" dirty="0"/>
              <a:t>Repetition: Nested Loops </a:t>
            </a:r>
            <a:r>
              <a:rPr lang="en-IN" sz="2000" b="0" dirty="0"/>
              <a:t>(3 of 3)</a:t>
            </a:r>
          </a:p>
        </p:txBody>
      </p:sp>
      <p:pic>
        <p:nvPicPr>
          <p:cNvPr id="7" name="Content Placeholder 6" descr="execute n times&#10;for left parenthesis i = 1 semi colon i is less than or equal to n semi colon i++ right parenthesis left brace&#10;for left parenthesis j = 1 semi colon j is less than or equal to 20 semi colon j++ left brace&#10;k = k + i + j semi colon (labeled, constant time)&#10;right brace&#10;right brace&#10;The second and third rows are together labeled, inner loop executed 20 times.">
            <a:extLst>
              <a:ext uri="{FF2B5EF4-FFF2-40B4-BE49-F238E27FC236}">
                <a16:creationId xmlns:a16="http://schemas.microsoft.com/office/drawing/2014/main" id="{9F9091BC-BB93-418D-99C6-0EFF2D29D241}"/>
              </a:ext>
            </a:extLst>
          </p:cNvPr>
          <p:cNvPicPr>
            <a:picLocks noGrp="1" noChangeAspect="1"/>
          </p:cNvPicPr>
          <p:nvPr>
            <p:ph sz="quarter" idx="13"/>
          </p:nvPr>
        </p:nvPicPr>
        <p:blipFill>
          <a:blip r:embed="rId2"/>
          <a:stretch>
            <a:fillRect/>
          </a:stretch>
        </p:blipFill>
        <p:spPr>
          <a:xfrm>
            <a:off x="725982" y="1632425"/>
            <a:ext cx="7692035" cy="2137801"/>
          </a:xfrm>
          <a:prstGeom prst="rect">
            <a:avLst/>
          </a:prstGeom>
        </p:spPr>
      </p:pic>
      <p:sp>
        <p:nvSpPr>
          <p:cNvPr id="4" name="Content Placeholder 3">
            <a:extLst>
              <a:ext uri="{FF2B5EF4-FFF2-40B4-BE49-F238E27FC236}">
                <a16:creationId xmlns:a16="http://schemas.microsoft.com/office/drawing/2014/main" id="{D6F877E6-3705-4AF0-9A32-3D2ECC34BE9A}"/>
              </a:ext>
            </a:extLst>
          </p:cNvPr>
          <p:cNvSpPr>
            <a:spLocks noGrp="1"/>
          </p:cNvSpPr>
          <p:nvPr>
            <p:ph sz="quarter" idx="14"/>
          </p:nvPr>
        </p:nvSpPr>
        <p:spPr>
          <a:xfrm>
            <a:off x="457201" y="3897147"/>
            <a:ext cx="2521974" cy="511680"/>
          </a:xfrm>
        </p:spPr>
        <p:txBody>
          <a:bodyPr/>
          <a:lstStyle/>
          <a:p>
            <a:pPr marL="432" indent="0">
              <a:buNone/>
            </a:pPr>
            <a:r>
              <a:rPr lang="en-US" altLang="en-US" dirty="0"/>
              <a:t>Time Complexity</a:t>
            </a:r>
          </a:p>
        </p:txBody>
      </p:sp>
      <p:pic>
        <p:nvPicPr>
          <p:cNvPr id="11" name="Content Placeholder 10" descr="T of n = 20 times c times n = O of n&#10;c is labeled, ignore multiplicative constatnts (for example, 20 times c)">
            <a:extLst>
              <a:ext uri="{FF2B5EF4-FFF2-40B4-BE49-F238E27FC236}">
                <a16:creationId xmlns:a16="http://schemas.microsoft.com/office/drawing/2014/main" id="{5FAF30CC-FA7D-49D0-8504-3C871C373087}"/>
              </a:ext>
            </a:extLst>
          </p:cNvPr>
          <p:cNvPicPr>
            <a:picLocks noGrp="1" noChangeAspect="1"/>
          </p:cNvPicPr>
          <p:nvPr>
            <p:ph sz="quarter" idx="15"/>
          </p:nvPr>
        </p:nvPicPr>
        <p:blipFill>
          <a:blip r:embed="rId3"/>
          <a:stretch>
            <a:fillRect/>
          </a:stretch>
        </p:blipFill>
        <p:spPr>
          <a:xfrm>
            <a:off x="1323177" y="4646230"/>
            <a:ext cx="7087632" cy="1239014"/>
          </a:xfrm>
          <a:prstGeom prst="rect">
            <a:avLst/>
          </a:prstGeom>
        </p:spPr>
      </p:pic>
    </p:spTree>
    <p:extLst>
      <p:ext uri="{BB962C8B-B14F-4D97-AF65-F5344CB8AC3E}">
        <p14:creationId xmlns:p14="http://schemas.microsoft.com/office/powerpoint/2010/main" val="404531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DBAE-72E4-4404-8DBC-BC301DA2D99D}"/>
              </a:ext>
            </a:extLst>
          </p:cNvPr>
          <p:cNvSpPr>
            <a:spLocks noGrp="1"/>
          </p:cNvSpPr>
          <p:nvPr>
            <p:ph type="title"/>
          </p:nvPr>
        </p:nvSpPr>
        <p:spPr/>
        <p:txBody>
          <a:bodyPr/>
          <a:lstStyle/>
          <a:p>
            <a:r>
              <a:rPr lang="en-US" altLang="en-US" dirty="0"/>
              <a:t>Sequence</a:t>
            </a:r>
            <a:endParaRPr lang="en-IN" sz="2000" b="0" dirty="0"/>
          </a:p>
        </p:txBody>
      </p:sp>
      <p:pic>
        <p:nvPicPr>
          <p:cNvPr id="6" name="Content Placeholder 5" descr="execute 10 times&#10;for left parenthesis j = 1 semi colon j is less than or equal to 10 semi colon j++ right parenthesis left brace&#10;k = k + 4 semi colon&#10;right brace">
            <a:extLst>
              <a:ext uri="{FF2B5EF4-FFF2-40B4-BE49-F238E27FC236}">
                <a16:creationId xmlns:a16="http://schemas.microsoft.com/office/drawing/2014/main" id="{760328DE-1CCC-4F4C-8976-106836C407BD}"/>
              </a:ext>
            </a:extLst>
          </p:cNvPr>
          <p:cNvPicPr>
            <a:picLocks noGrp="1" noChangeAspect="1"/>
          </p:cNvPicPr>
          <p:nvPr>
            <p:ph sz="quarter" idx="13"/>
          </p:nvPr>
        </p:nvPicPr>
        <p:blipFill>
          <a:blip r:embed="rId2"/>
          <a:stretch>
            <a:fillRect/>
          </a:stretch>
        </p:blipFill>
        <p:spPr>
          <a:xfrm>
            <a:off x="1104175" y="1792016"/>
            <a:ext cx="5903319" cy="1007273"/>
          </a:xfrm>
          <a:prstGeom prst="rect">
            <a:avLst/>
          </a:prstGeom>
        </p:spPr>
      </p:pic>
      <p:pic>
        <p:nvPicPr>
          <p:cNvPr id="10" name="Content Placeholder 9" descr="execute n times&#10;for left parenthesis i = 1 semi colon i is less than or equal to n semi colon i++ right parenthesis left brace&#10;for left parenthesis j = 1 semi colon j is less than or equal to 20 semi colon j++ left brace&#10;k = k + i + j semi colon&#10;right brace&#10;right brace&#10;The second and third rows are together labeled, inner loop executed 20 times.">
            <a:extLst>
              <a:ext uri="{FF2B5EF4-FFF2-40B4-BE49-F238E27FC236}">
                <a16:creationId xmlns:a16="http://schemas.microsoft.com/office/drawing/2014/main" id="{A24A57C1-B650-461B-A1F4-F5A0D3AA4470}"/>
              </a:ext>
            </a:extLst>
          </p:cNvPr>
          <p:cNvPicPr>
            <a:picLocks noGrp="1" noChangeAspect="1"/>
          </p:cNvPicPr>
          <p:nvPr>
            <p:ph sz="quarter" idx="15"/>
          </p:nvPr>
        </p:nvPicPr>
        <p:blipFill>
          <a:blip r:embed="rId3"/>
          <a:stretch>
            <a:fillRect/>
          </a:stretch>
        </p:blipFill>
        <p:spPr>
          <a:xfrm>
            <a:off x="1156022" y="2881359"/>
            <a:ext cx="7146945" cy="1584780"/>
          </a:xfrm>
          <a:prstGeom prst="rect">
            <a:avLst/>
          </a:prstGeom>
        </p:spPr>
      </p:pic>
      <p:sp>
        <p:nvSpPr>
          <p:cNvPr id="4" name="Content Placeholder 3">
            <a:extLst>
              <a:ext uri="{FF2B5EF4-FFF2-40B4-BE49-F238E27FC236}">
                <a16:creationId xmlns:a16="http://schemas.microsoft.com/office/drawing/2014/main" id="{D6F877E6-3705-4AF0-9A32-3D2ECC34BE9A}"/>
              </a:ext>
            </a:extLst>
          </p:cNvPr>
          <p:cNvSpPr>
            <a:spLocks noGrp="1"/>
          </p:cNvSpPr>
          <p:nvPr>
            <p:ph sz="quarter" idx="14"/>
          </p:nvPr>
        </p:nvSpPr>
        <p:spPr>
          <a:xfrm>
            <a:off x="457201" y="4606007"/>
            <a:ext cx="2521974" cy="511680"/>
          </a:xfrm>
        </p:spPr>
        <p:txBody>
          <a:bodyPr/>
          <a:lstStyle/>
          <a:p>
            <a:pPr marL="432" indent="0">
              <a:buNone/>
            </a:pPr>
            <a:r>
              <a:rPr lang="en-US" altLang="en-US" dirty="0"/>
              <a:t>Time Complexity</a:t>
            </a:r>
          </a:p>
        </p:txBody>
      </p:sp>
      <p:graphicFrame>
        <p:nvGraphicFramePr>
          <p:cNvPr id="12" name="Object 11" descr="T of n = c times 10 + 20 times c times n = O of n">
            <a:extLst>
              <a:ext uri="{FF2B5EF4-FFF2-40B4-BE49-F238E27FC236}">
                <a16:creationId xmlns:a16="http://schemas.microsoft.com/office/drawing/2014/main" id="{62A6B21E-8AE0-42D6-8ED3-0B2EC29E9939}"/>
              </a:ext>
            </a:extLst>
          </p:cNvPr>
          <p:cNvGraphicFramePr>
            <a:graphicFrameLocks noChangeAspect="1"/>
          </p:cNvGraphicFramePr>
          <p:nvPr>
            <p:extLst>
              <p:ext uri="{D42A27DB-BD31-4B8C-83A1-F6EECF244321}">
                <p14:modId xmlns:p14="http://schemas.microsoft.com/office/powerpoint/2010/main" val="63057898"/>
              </p:ext>
            </p:extLst>
          </p:nvPr>
        </p:nvGraphicFramePr>
        <p:xfrm>
          <a:off x="2308778" y="5430582"/>
          <a:ext cx="4023360" cy="419100"/>
        </p:xfrm>
        <a:graphic>
          <a:graphicData uri="http://schemas.openxmlformats.org/presentationml/2006/ole">
            <mc:AlternateContent xmlns:mc="http://schemas.openxmlformats.org/markup-compatibility/2006">
              <mc:Choice xmlns:v="urn:schemas-microsoft-com:vml" Requires="v">
                <p:oleObj name="Equation" r:id="rId4" imgW="3657600" imgH="380880" progId="Equation.DSMT4">
                  <p:embed/>
                </p:oleObj>
              </mc:Choice>
              <mc:Fallback>
                <p:oleObj name="Equation" r:id="rId4" imgW="3657600" imgH="380880" progId="Equation.DSMT4">
                  <p:embed/>
                  <p:pic>
                    <p:nvPicPr>
                      <p:cNvPr id="0" name=""/>
                      <p:cNvPicPr/>
                      <p:nvPr/>
                    </p:nvPicPr>
                    <p:blipFill>
                      <a:blip r:embed="rId5"/>
                      <a:stretch>
                        <a:fillRect/>
                      </a:stretch>
                    </p:blipFill>
                    <p:spPr>
                      <a:xfrm>
                        <a:off x="2308778" y="5430582"/>
                        <a:ext cx="4023360" cy="419100"/>
                      </a:xfrm>
                      <a:prstGeom prst="rect">
                        <a:avLst/>
                      </a:prstGeom>
                    </p:spPr>
                  </p:pic>
                </p:oleObj>
              </mc:Fallback>
            </mc:AlternateContent>
          </a:graphicData>
        </a:graphic>
      </p:graphicFrame>
    </p:spTree>
    <p:extLst>
      <p:ext uri="{BB962C8B-B14F-4D97-AF65-F5344CB8AC3E}">
        <p14:creationId xmlns:p14="http://schemas.microsoft.com/office/powerpoint/2010/main" val="3494854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0101-4ADA-49E8-A17A-8D3952CBE2B0}"/>
              </a:ext>
            </a:extLst>
          </p:cNvPr>
          <p:cNvSpPr>
            <a:spLocks noGrp="1"/>
          </p:cNvSpPr>
          <p:nvPr>
            <p:ph type="title"/>
          </p:nvPr>
        </p:nvSpPr>
        <p:spPr/>
        <p:txBody>
          <a:bodyPr/>
          <a:lstStyle/>
          <a:p>
            <a:r>
              <a:rPr lang="en-IN" dirty="0"/>
              <a:t>Selection</a:t>
            </a:r>
          </a:p>
        </p:txBody>
      </p:sp>
      <p:pic>
        <p:nvPicPr>
          <p:cNvPr id="19" name="Content Placeholder 18" descr="O of n. For long description in Notes pane, press F6.">
            <a:extLst>
              <a:ext uri="{FF2B5EF4-FFF2-40B4-BE49-F238E27FC236}">
                <a16:creationId xmlns:a16="http://schemas.microsoft.com/office/drawing/2014/main" id="{424FFFF7-86FF-415A-8353-E02F9D97119A}"/>
              </a:ext>
            </a:extLst>
          </p:cNvPr>
          <p:cNvPicPr>
            <a:picLocks noGrp="1" noChangeAspect="1"/>
          </p:cNvPicPr>
          <p:nvPr>
            <p:ph sz="quarter" idx="13"/>
          </p:nvPr>
        </p:nvPicPr>
        <p:blipFill>
          <a:blip r:embed="rId3"/>
          <a:stretch>
            <a:fillRect/>
          </a:stretch>
        </p:blipFill>
        <p:spPr>
          <a:xfrm>
            <a:off x="1723334" y="1589806"/>
            <a:ext cx="5697333" cy="2495392"/>
          </a:xfrm>
          <a:prstGeom prst="rect">
            <a:avLst/>
          </a:prstGeom>
        </p:spPr>
      </p:pic>
      <p:sp>
        <p:nvSpPr>
          <p:cNvPr id="18" name="Content Placeholder 17">
            <a:extLst>
              <a:ext uri="{FF2B5EF4-FFF2-40B4-BE49-F238E27FC236}">
                <a16:creationId xmlns:a16="http://schemas.microsoft.com/office/drawing/2014/main" id="{36C3824A-7832-443A-8ACD-F66B65DD251E}"/>
              </a:ext>
            </a:extLst>
          </p:cNvPr>
          <p:cNvSpPr>
            <a:spLocks noGrp="1"/>
          </p:cNvSpPr>
          <p:nvPr>
            <p:ph sz="quarter" idx="14"/>
          </p:nvPr>
        </p:nvSpPr>
        <p:spPr>
          <a:xfrm>
            <a:off x="457200" y="4271962"/>
            <a:ext cx="2477729" cy="600075"/>
          </a:xfrm>
        </p:spPr>
        <p:txBody>
          <a:bodyPr/>
          <a:lstStyle/>
          <a:p>
            <a:pPr marL="432" indent="0">
              <a:buNone/>
            </a:pPr>
            <a:r>
              <a:rPr lang="en-US" altLang="en-US" sz="2000" dirty="0">
                <a:latin typeface="Arial" panose="020B0604020202020204" pitchFamily="34" charset="0"/>
              </a:rPr>
              <a:t>Time Complexity</a:t>
            </a:r>
          </a:p>
        </p:txBody>
      </p:sp>
      <p:graphicFrame>
        <p:nvGraphicFramePr>
          <p:cNvPr id="20" name="Object 19" descr="T of n = test time + worst case (if, else)">
            <a:extLst>
              <a:ext uri="{FF2B5EF4-FFF2-40B4-BE49-F238E27FC236}">
                <a16:creationId xmlns:a16="http://schemas.microsoft.com/office/drawing/2014/main" id="{1C54E7CF-68BD-46E8-BFF0-8C2CC1ACD6E5}"/>
              </a:ext>
            </a:extLst>
          </p:cNvPr>
          <p:cNvGraphicFramePr>
            <a:graphicFrameLocks noChangeAspect="1"/>
          </p:cNvGraphicFramePr>
          <p:nvPr>
            <p:extLst>
              <p:ext uri="{D42A27DB-BD31-4B8C-83A1-F6EECF244321}">
                <p14:modId xmlns:p14="http://schemas.microsoft.com/office/powerpoint/2010/main" val="27944994"/>
              </p:ext>
            </p:extLst>
          </p:nvPr>
        </p:nvGraphicFramePr>
        <p:xfrm>
          <a:off x="1139825" y="4957763"/>
          <a:ext cx="4445000" cy="381000"/>
        </p:xfrm>
        <a:graphic>
          <a:graphicData uri="http://schemas.openxmlformats.org/presentationml/2006/ole">
            <mc:AlternateContent xmlns:mc="http://schemas.openxmlformats.org/markup-compatibility/2006">
              <mc:Choice xmlns:v="urn:schemas-microsoft-com:vml" Requires="v">
                <p:oleObj name="Equation" r:id="rId4" imgW="4444920" imgH="380880" progId="Equation.DSMT4">
                  <p:embed/>
                </p:oleObj>
              </mc:Choice>
              <mc:Fallback>
                <p:oleObj name="Equation" r:id="rId4" imgW="4444920" imgH="380880" progId="Equation.DSMT4">
                  <p:embed/>
                  <p:pic>
                    <p:nvPicPr>
                      <p:cNvPr id="0" name=""/>
                      <p:cNvPicPr/>
                      <p:nvPr/>
                    </p:nvPicPr>
                    <p:blipFill>
                      <a:blip r:embed="rId5"/>
                      <a:stretch>
                        <a:fillRect/>
                      </a:stretch>
                    </p:blipFill>
                    <p:spPr>
                      <a:xfrm>
                        <a:off x="1139825" y="4957763"/>
                        <a:ext cx="4445000" cy="381000"/>
                      </a:xfrm>
                      <a:prstGeom prst="rect">
                        <a:avLst/>
                      </a:prstGeom>
                    </p:spPr>
                  </p:pic>
                </p:oleObj>
              </mc:Fallback>
            </mc:AlternateContent>
          </a:graphicData>
        </a:graphic>
      </p:graphicFrame>
      <p:graphicFrame>
        <p:nvGraphicFramePr>
          <p:cNvPr id="21" name="Object 20" descr="equals O of n + O of n&#10;equals O of n">
            <a:extLst>
              <a:ext uri="{FF2B5EF4-FFF2-40B4-BE49-F238E27FC236}">
                <a16:creationId xmlns:a16="http://schemas.microsoft.com/office/drawing/2014/main" id="{F33764E2-7B3C-455D-8F2B-EC321DC6265E}"/>
              </a:ext>
            </a:extLst>
          </p:cNvPr>
          <p:cNvGraphicFramePr>
            <a:graphicFrameLocks noChangeAspect="1"/>
          </p:cNvGraphicFramePr>
          <p:nvPr>
            <p:extLst>
              <p:ext uri="{D42A27DB-BD31-4B8C-83A1-F6EECF244321}">
                <p14:modId xmlns:p14="http://schemas.microsoft.com/office/powerpoint/2010/main" val="4101223895"/>
              </p:ext>
            </p:extLst>
          </p:nvPr>
        </p:nvGraphicFramePr>
        <p:xfrm>
          <a:off x="1720200" y="5460417"/>
          <a:ext cx="1662545" cy="738909"/>
        </p:xfrm>
        <a:graphic>
          <a:graphicData uri="http://schemas.openxmlformats.org/presentationml/2006/ole">
            <mc:AlternateContent xmlns:mc="http://schemas.openxmlformats.org/markup-compatibility/2006">
              <mc:Choice xmlns:v="urn:schemas-microsoft-com:vml" Requires="v">
                <p:oleObj name="Equation" r:id="rId6" imgW="1828800" imgH="812520" progId="Equation.DSMT4">
                  <p:embed/>
                </p:oleObj>
              </mc:Choice>
              <mc:Fallback>
                <p:oleObj name="Equation" r:id="rId6" imgW="1828800" imgH="812520" progId="Equation.DSMT4">
                  <p:embed/>
                  <p:pic>
                    <p:nvPicPr>
                      <p:cNvPr id="0" name=""/>
                      <p:cNvPicPr/>
                      <p:nvPr/>
                    </p:nvPicPr>
                    <p:blipFill>
                      <a:blip r:embed="rId7"/>
                      <a:stretch>
                        <a:fillRect/>
                      </a:stretch>
                    </p:blipFill>
                    <p:spPr>
                      <a:xfrm>
                        <a:off x="1720200" y="5460417"/>
                        <a:ext cx="1662545" cy="738909"/>
                      </a:xfrm>
                      <a:prstGeom prst="rect">
                        <a:avLst/>
                      </a:prstGeom>
                    </p:spPr>
                  </p:pic>
                </p:oleObj>
              </mc:Fallback>
            </mc:AlternateContent>
          </a:graphicData>
        </a:graphic>
      </p:graphicFrame>
    </p:spTree>
    <p:extLst>
      <p:ext uri="{BB962C8B-B14F-4D97-AF65-F5344CB8AC3E}">
        <p14:creationId xmlns:p14="http://schemas.microsoft.com/office/powerpoint/2010/main" val="405425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4DFC-965E-4505-9799-F96C846CC109}"/>
              </a:ext>
            </a:extLst>
          </p:cNvPr>
          <p:cNvSpPr>
            <a:spLocks noGrp="1"/>
          </p:cNvSpPr>
          <p:nvPr>
            <p:ph type="title"/>
          </p:nvPr>
        </p:nvSpPr>
        <p:spPr/>
        <p:txBody>
          <a:bodyPr/>
          <a:lstStyle/>
          <a:p>
            <a:r>
              <a:rPr lang="en-IN" dirty="0"/>
              <a:t>Constant Time</a:t>
            </a:r>
          </a:p>
        </p:txBody>
      </p:sp>
      <p:sp>
        <p:nvSpPr>
          <p:cNvPr id="3" name="Content Placeholder 2">
            <a:extLst>
              <a:ext uri="{FF2B5EF4-FFF2-40B4-BE49-F238E27FC236}">
                <a16:creationId xmlns:a16="http://schemas.microsoft.com/office/drawing/2014/main" id="{5C41761E-68C2-409E-A861-28673570C097}"/>
              </a:ext>
            </a:extLst>
          </p:cNvPr>
          <p:cNvSpPr>
            <a:spLocks noGrp="1"/>
          </p:cNvSpPr>
          <p:nvPr>
            <p:ph sz="quarter" idx="13"/>
          </p:nvPr>
        </p:nvSpPr>
        <p:spPr>
          <a:xfrm>
            <a:off x="457200" y="1552575"/>
            <a:ext cx="8495071" cy="1131632"/>
          </a:xfrm>
        </p:spPr>
        <p:txBody>
          <a:bodyPr tIns="0"/>
          <a:lstStyle/>
          <a:p>
            <a:pPr marL="432" indent="0">
              <a:buNone/>
            </a:pPr>
            <a:r>
              <a:rPr lang="en-US" altLang="en-US" dirty="0"/>
              <a:t>The Big </a:t>
            </a:r>
            <a:r>
              <a:rPr lang="en-US" altLang="en-US" i="1" dirty="0"/>
              <a:t>O</a:t>
            </a:r>
            <a:r>
              <a:rPr lang="en-US" altLang="en-US" dirty="0"/>
              <a:t> notation estimates the execution time of an algorithm in relation to the input size. If the time is not related to the input size, the algorithm is said to take </a:t>
            </a:r>
            <a:r>
              <a:rPr lang="en-US" altLang="en-US" b="1" dirty="0"/>
              <a:t>constant time</a:t>
            </a:r>
            <a:endParaRPr lang="en-IN" dirty="0"/>
          </a:p>
        </p:txBody>
      </p:sp>
      <p:sp>
        <p:nvSpPr>
          <p:cNvPr id="4" name="Content Placeholder 3">
            <a:extLst>
              <a:ext uri="{FF2B5EF4-FFF2-40B4-BE49-F238E27FC236}">
                <a16:creationId xmlns:a16="http://schemas.microsoft.com/office/drawing/2014/main" id="{5DC0AF21-6634-42A1-B8A0-8D0D93375D30}"/>
              </a:ext>
            </a:extLst>
          </p:cNvPr>
          <p:cNvSpPr>
            <a:spLocks noGrp="1"/>
          </p:cNvSpPr>
          <p:nvPr>
            <p:ph sz="quarter" idx="14"/>
          </p:nvPr>
        </p:nvSpPr>
        <p:spPr>
          <a:xfrm>
            <a:off x="457200" y="2750918"/>
            <a:ext cx="2477729" cy="404769"/>
          </a:xfrm>
        </p:spPr>
        <p:txBody>
          <a:bodyPr tIns="0"/>
          <a:lstStyle/>
          <a:p>
            <a:pPr marL="432" indent="0">
              <a:buNone/>
            </a:pPr>
            <a:r>
              <a:rPr lang="en-US" altLang="en-US" dirty="0"/>
              <a:t>with the notation</a:t>
            </a:r>
            <a:endParaRPr lang="en-IN" dirty="0"/>
          </a:p>
        </p:txBody>
      </p:sp>
      <p:graphicFrame>
        <p:nvGraphicFramePr>
          <p:cNvPr id="17" name="Object 16" descr="O of 1.">
            <a:extLst>
              <a:ext uri="{FF2B5EF4-FFF2-40B4-BE49-F238E27FC236}">
                <a16:creationId xmlns:a16="http://schemas.microsoft.com/office/drawing/2014/main" id="{6C6F71D1-44A2-4AE1-9577-E1C09591FD00}"/>
              </a:ext>
            </a:extLst>
          </p:cNvPr>
          <p:cNvGraphicFramePr>
            <a:graphicFrameLocks noChangeAspect="1"/>
          </p:cNvGraphicFramePr>
          <p:nvPr>
            <p:extLst>
              <p:ext uri="{D42A27DB-BD31-4B8C-83A1-F6EECF244321}">
                <p14:modId xmlns:p14="http://schemas.microsoft.com/office/powerpoint/2010/main" val="650107553"/>
              </p:ext>
            </p:extLst>
          </p:nvPr>
        </p:nvGraphicFramePr>
        <p:xfrm>
          <a:off x="3027363" y="2805566"/>
          <a:ext cx="601662" cy="336550"/>
        </p:xfrm>
        <a:graphic>
          <a:graphicData uri="http://schemas.openxmlformats.org/presentationml/2006/ole">
            <mc:AlternateContent xmlns:mc="http://schemas.openxmlformats.org/markup-compatibility/2006">
              <mc:Choice xmlns:v="urn:schemas-microsoft-com:vml" Requires="v">
                <p:oleObj name="Equation" r:id="rId2" imgW="545760" imgH="304560" progId="Equation.DSMT4">
                  <p:embed/>
                </p:oleObj>
              </mc:Choice>
              <mc:Fallback>
                <p:oleObj name="Equation" r:id="rId2" imgW="545760" imgH="304560" progId="Equation.DSMT4">
                  <p:embed/>
                  <p:pic>
                    <p:nvPicPr>
                      <p:cNvPr id="0" name=""/>
                      <p:cNvPicPr/>
                      <p:nvPr/>
                    </p:nvPicPr>
                    <p:blipFill>
                      <a:blip r:embed="rId3"/>
                      <a:stretch>
                        <a:fillRect/>
                      </a:stretch>
                    </p:blipFill>
                    <p:spPr>
                      <a:xfrm>
                        <a:off x="3027363" y="2805566"/>
                        <a:ext cx="601662" cy="3365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9E6F7C9-32BF-4EAF-BFE6-253150C9FE04}"/>
              </a:ext>
            </a:extLst>
          </p:cNvPr>
          <p:cNvSpPr>
            <a:spLocks noGrp="1"/>
          </p:cNvSpPr>
          <p:nvPr>
            <p:ph sz="quarter" idx="15"/>
          </p:nvPr>
        </p:nvSpPr>
        <p:spPr>
          <a:xfrm>
            <a:off x="3760839" y="2761281"/>
            <a:ext cx="5132439" cy="409155"/>
          </a:xfrm>
        </p:spPr>
        <p:txBody>
          <a:bodyPr lIns="0" tIns="0" rIns="0" bIns="0"/>
          <a:lstStyle/>
          <a:p>
            <a:pPr marL="432" indent="0">
              <a:buNone/>
            </a:pPr>
            <a:r>
              <a:rPr lang="en-US" altLang="en-US" dirty="0"/>
              <a:t>For example, a method that retrieves</a:t>
            </a:r>
            <a:endParaRPr lang="en-IN" dirty="0"/>
          </a:p>
        </p:txBody>
      </p:sp>
      <p:sp>
        <p:nvSpPr>
          <p:cNvPr id="6" name="Content Placeholder 5">
            <a:extLst>
              <a:ext uri="{FF2B5EF4-FFF2-40B4-BE49-F238E27FC236}">
                <a16:creationId xmlns:a16="http://schemas.microsoft.com/office/drawing/2014/main" id="{059725A6-59A0-4C81-B468-47B8D1A3DFE4}"/>
              </a:ext>
            </a:extLst>
          </p:cNvPr>
          <p:cNvSpPr>
            <a:spLocks noGrp="1"/>
          </p:cNvSpPr>
          <p:nvPr>
            <p:ph sz="quarter" idx="16"/>
          </p:nvPr>
        </p:nvSpPr>
        <p:spPr>
          <a:xfrm>
            <a:off x="457200" y="3227289"/>
            <a:ext cx="8185355" cy="1211275"/>
          </a:xfrm>
        </p:spPr>
        <p:txBody>
          <a:bodyPr tIns="0"/>
          <a:lstStyle/>
          <a:p>
            <a:pPr marL="432" indent="0">
              <a:buNone/>
            </a:pPr>
            <a:r>
              <a:rPr lang="en-US" altLang="en-US" dirty="0"/>
              <a:t>an element at a given index in an array takes constant time, because it does not grow as the size of the array increases.</a:t>
            </a:r>
          </a:p>
        </p:txBody>
      </p:sp>
    </p:spTree>
    <p:extLst>
      <p:ext uri="{BB962C8B-B14F-4D97-AF65-F5344CB8AC3E}">
        <p14:creationId xmlns:p14="http://schemas.microsoft.com/office/powerpoint/2010/main" val="114530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70DF-171A-4A5B-8510-2B27DDCEC663}"/>
              </a:ext>
            </a:extLst>
          </p:cNvPr>
          <p:cNvSpPr>
            <a:spLocks noGrp="1"/>
          </p:cNvSpPr>
          <p:nvPr>
            <p:ph type="title"/>
          </p:nvPr>
        </p:nvSpPr>
        <p:spPr/>
        <p:txBody>
          <a:bodyPr/>
          <a:lstStyle/>
          <a:p>
            <a:r>
              <a:rPr lang="en-IN" dirty="0"/>
              <a:t>Linear Search Animation</a:t>
            </a:r>
          </a:p>
        </p:txBody>
      </p:sp>
      <p:sp>
        <p:nvSpPr>
          <p:cNvPr id="12" name="Text Placeholder 11">
            <a:extLst>
              <a:ext uri="{FF2B5EF4-FFF2-40B4-BE49-F238E27FC236}">
                <a16:creationId xmlns:a16="http://schemas.microsoft.com/office/drawing/2014/main" id="{118D2C97-9C0B-4FA0-A632-3749248FDFA7}"/>
              </a:ext>
            </a:extLst>
          </p:cNvPr>
          <p:cNvSpPr>
            <a:spLocks noGrp="1"/>
          </p:cNvSpPr>
          <p:nvPr>
            <p:ph type="body" sz="quarter" idx="20"/>
          </p:nvPr>
        </p:nvSpPr>
        <p:spPr>
          <a:xfrm>
            <a:off x="457200" y="1548301"/>
            <a:ext cx="8229600" cy="933642"/>
          </a:xfrm>
        </p:spPr>
        <p:txBody>
          <a:bodyPr/>
          <a:lstStyle/>
          <a:p>
            <a:pPr marL="432" indent="0">
              <a:buNone/>
            </a:pPr>
            <a:r>
              <a:rPr lang="en-US" altLang="en-US" dirty="0">
                <a:hlinkClick r:id="rId3" tooltip="https://liveexample.pearsoncmg.com/dsanimation/LinearSearcheBook.html"/>
              </a:rPr>
              <a:t>https://liveexample.pearsoncmg.com/dsanimation/LinearSearcheBook.html</a:t>
            </a:r>
            <a:endParaRPr lang="en-US" altLang="en-US" dirty="0">
              <a:hlinkClick r:id="rId3"/>
            </a:endParaRPr>
          </a:p>
        </p:txBody>
      </p:sp>
      <p:pic>
        <p:nvPicPr>
          <p:cNvPr id="18" name="Content Placeholder 17" descr="A screenshot of Linear Search Animation window shows vertical rectangles of height 19, 7, 10, 14, 20, 8, 6, 12, 1, 4, 13, 9, 3, 11, 2, 15, 16, 5, 18, and 17 from left to right. For long description in Notes pane, press F6.">
            <a:extLst>
              <a:ext uri="{FF2B5EF4-FFF2-40B4-BE49-F238E27FC236}">
                <a16:creationId xmlns:a16="http://schemas.microsoft.com/office/drawing/2014/main" id="{BFE5067F-4658-40BE-BD1E-0F7F8CD87E5B}"/>
              </a:ext>
            </a:extLst>
          </p:cNvPr>
          <p:cNvPicPr>
            <a:picLocks noGrp="1" noChangeAspect="1"/>
          </p:cNvPicPr>
          <p:nvPr>
            <p:ph sz="quarter" idx="13"/>
          </p:nvPr>
        </p:nvPicPr>
        <p:blipFill>
          <a:blip r:embed="rId4"/>
          <a:stretch>
            <a:fillRect/>
          </a:stretch>
        </p:blipFill>
        <p:spPr>
          <a:xfrm>
            <a:off x="1406760" y="2758227"/>
            <a:ext cx="6095290" cy="3147852"/>
          </a:xfrm>
          <a:prstGeom prst="rect">
            <a:avLst/>
          </a:prstGeom>
        </p:spPr>
      </p:pic>
    </p:spTree>
    <p:extLst>
      <p:ext uri="{BB962C8B-B14F-4D97-AF65-F5344CB8AC3E}">
        <p14:creationId xmlns:p14="http://schemas.microsoft.com/office/powerpoint/2010/main" val="125303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0ABE-DD82-4E61-82F4-9CE9A73FDD4A}"/>
              </a:ext>
            </a:extLst>
          </p:cNvPr>
          <p:cNvSpPr>
            <a:spLocks noGrp="1"/>
          </p:cNvSpPr>
          <p:nvPr>
            <p:ph type="title"/>
          </p:nvPr>
        </p:nvSpPr>
        <p:spPr/>
        <p:txBody>
          <a:bodyPr/>
          <a:lstStyle/>
          <a:p>
            <a:r>
              <a:rPr lang="en-IN" dirty="0"/>
              <a:t>Objectives </a:t>
            </a:r>
            <a:r>
              <a:rPr lang="en-IN" sz="2000" b="0" dirty="0"/>
              <a:t>(1 of 2)</a:t>
            </a:r>
          </a:p>
        </p:txBody>
      </p:sp>
      <p:sp>
        <p:nvSpPr>
          <p:cNvPr id="3" name="Content Placeholder 2">
            <a:extLst>
              <a:ext uri="{FF2B5EF4-FFF2-40B4-BE49-F238E27FC236}">
                <a16:creationId xmlns:a16="http://schemas.microsoft.com/office/drawing/2014/main" id="{EC849E00-522C-4586-BDAC-74B47EAB08FC}"/>
              </a:ext>
            </a:extLst>
          </p:cNvPr>
          <p:cNvSpPr>
            <a:spLocks noGrp="1"/>
          </p:cNvSpPr>
          <p:nvPr>
            <p:ph sz="quarter" idx="13"/>
          </p:nvPr>
        </p:nvSpPr>
        <p:spPr>
          <a:xfrm>
            <a:off x="457200" y="1554920"/>
            <a:ext cx="8391832" cy="4786886"/>
          </a:xfrm>
        </p:spPr>
        <p:txBody>
          <a:bodyPr/>
          <a:lstStyle/>
          <a:p>
            <a:pPr marL="432" indent="0">
              <a:spcBef>
                <a:spcPts val="600"/>
              </a:spcBef>
              <a:buNone/>
            </a:pPr>
            <a:r>
              <a:rPr lang="en-US" sz="2000" b="1" dirty="0">
                <a:solidFill>
                  <a:srgbClr val="007FA3"/>
                </a:solidFill>
              </a:rPr>
              <a:t>22.1 </a:t>
            </a:r>
            <a:r>
              <a:rPr lang="en-US" altLang="en-US" sz="2000" dirty="0"/>
              <a:t>To estimate algorithm efficiency using the Big notation (§22.2).</a:t>
            </a:r>
          </a:p>
          <a:p>
            <a:pPr marL="432" indent="0">
              <a:spcBef>
                <a:spcPts val="600"/>
              </a:spcBef>
              <a:buNone/>
            </a:pPr>
            <a:r>
              <a:rPr lang="en-US" sz="2000" b="1" dirty="0">
                <a:solidFill>
                  <a:srgbClr val="007FA3"/>
                </a:solidFill>
              </a:rPr>
              <a:t>22.2 </a:t>
            </a:r>
            <a:r>
              <a:rPr lang="en-US" altLang="en-US" sz="2000" dirty="0"/>
              <a:t>To explain growth rates and why constants and </a:t>
            </a:r>
            <a:r>
              <a:rPr lang="en-US" altLang="en-US" sz="2000" dirty="0" err="1"/>
              <a:t>nondominating</a:t>
            </a:r>
            <a:r>
              <a:rPr lang="en-US" altLang="en-US" sz="2000" dirty="0"/>
              <a:t> terms can be ignored in the estimation (§22.2).</a:t>
            </a:r>
          </a:p>
          <a:p>
            <a:pPr marL="432" indent="0">
              <a:spcBef>
                <a:spcPts val="600"/>
              </a:spcBef>
              <a:buNone/>
            </a:pPr>
            <a:r>
              <a:rPr lang="en-US" sz="2000" b="1" dirty="0">
                <a:solidFill>
                  <a:srgbClr val="007FA3"/>
                </a:solidFill>
              </a:rPr>
              <a:t>22.3 </a:t>
            </a:r>
            <a:r>
              <a:rPr lang="en-US" altLang="en-US" sz="2000" dirty="0"/>
              <a:t>To determine the complexity of various types of algorithms (§22.3).</a:t>
            </a:r>
          </a:p>
          <a:p>
            <a:pPr marL="432" indent="0">
              <a:spcBef>
                <a:spcPts val="600"/>
              </a:spcBef>
              <a:buNone/>
            </a:pPr>
            <a:r>
              <a:rPr lang="en-US" sz="2000" b="1" dirty="0">
                <a:solidFill>
                  <a:srgbClr val="007FA3"/>
                </a:solidFill>
              </a:rPr>
              <a:t>22.4 </a:t>
            </a:r>
            <a:r>
              <a:rPr lang="en-US" altLang="en-US" sz="2000" dirty="0"/>
              <a:t>To analyze the binary search algorithm (§22.4.1).</a:t>
            </a:r>
          </a:p>
          <a:p>
            <a:pPr marL="432" indent="0">
              <a:spcBef>
                <a:spcPts val="600"/>
              </a:spcBef>
              <a:buNone/>
            </a:pPr>
            <a:r>
              <a:rPr lang="en-US" sz="2000" b="1" dirty="0">
                <a:solidFill>
                  <a:srgbClr val="007FA3"/>
                </a:solidFill>
              </a:rPr>
              <a:t>22.5 </a:t>
            </a:r>
            <a:r>
              <a:rPr lang="en-US" altLang="en-US" sz="2000" dirty="0"/>
              <a:t>To analyze the selection sort algorithm (§22.4.2).</a:t>
            </a:r>
          </a:p>
          <a:p>
            <a:pPr marL="432" indent="0">
              <a:spcBef>
                <a:spcPts val="600"/>
              </a:spcBef>
              <a:buNone/>
            </a:pPr>
            <a:r>
              <a:rPr lang="en-US" sz="2000" b="1" dirty="0">
                <a:solidFill>
                  <a:srgbClr val="007FA3"/>
                </a:solidFill>
              </a:rPr>
              <a:t>22.6 </a:t>
            </a:r>
            <a:r>
              <a:rPr lang="en-US" altLang="en-US" sz="2000" dirty="0"/>
              <a:t>To analyze the insertion sort algorithm (§22.4.3).</a:t>
            </a:r>
          </a:p>
          <a:p>
            <a:pPr marL="432" indent="0">
              <a:spcBef>
                <a:spcPts val="600"/>
              </a:spcBef>
              <a:buNone/>
            </a:pPr>
            <a:r>
              <a:rPr lang="en-US" sz="2000" b="1" dirty="0">
                <a:solidFill>
                  <a:srgbClr val="007FA3"/>
                </a:solidFill>
              </a:rPr>
              <a:t>22.7 </a:t>
            </a:r>
            <a:r>
              <a:rPr lang="en-US" altLang="en-US" sz="2000" dirty="0"/>
              <a:t>To analyze the Tower of Hanoi algorithm (§22.4.4).</a:t>
            </a:r>
          </a:p>
          <a:p>
            <a:pPr marL="432" indent="0">
              <a:spcBef>
                <a:spcPts val="600"/>
              </a:spcBef>
              <a:buNone/>
            </a:pPr>
            <a:r>
              <a:rPr lang="en-US" sz="2000" b="1" dirty="0">
                <a:solidFill>
                  <a:srgbClr val="007FA3"/>
                </a:solidFill>
              </a:rPr>
              <a:t>22.8 </a:t>
            </a:r>
            <a:r>
              <a:rPr lang="en-US" altLang="en-US" sz="2000" dirty="0"/>
              <a:t>To describe common growth functions (constant, logarithmic, log-linear, quadratic, cubic, exponential) (§22.4.5).</a:t>
            </a:r>
          </a:p>
          <a:p>
            <a:pPr marL="432" indent="0">
              <a:spcBef>
                <a:spcPts val="600"/>
              </a:spcBef>
              <a:buNone/>
            </a:pPr>
            <a:r>
              <a:rPr lang="en-US" sz="2000" b="1" dirty="0">
                <a:solidFill>
                  <a:srgbClr val="007FA3"/>
                </a:solidFill>
              </a:rPr>
              <a:t>22.8 </a:t>
            </a:r>
            <a:r>
              <a:rPr lang="en-US" altLang="en-US" sz="2000" dirty="0"/>
              <a:t>To design efficient algorithms for finding Fibonacci numbers using dynamic programming (§22.5).</a:t>
            </a:r>
          </a:p>
          <a:p>
            <a:pPr marL="432" indent="0">
              <a:spcBef>
                <a:spcPts val="600"/>
              </a:spcBef>
              <a:buNone/>
            </a:pPr>
            <a:r>
              <a:rPr lang="en-US" sz="2000" b="1" dirty="0">
                <a:solidFill>
                  <a:srgbClr val="007FA3"/>
                </a:solidFill>
              </a:rPr>
              <a:t>22.9 </a:t>
            </a:r>
            <a:r>
              <a:rPr lang="en-US" altLang="en-US" sz="2000" dirty="0"/>
              <a:t>To find the G</a:t>
            </a:r>
            <a:r>
              <a:rPr lang="en-US" altLang="en-US" sz="100" dirty="0"/>
              <a:t> </a:t>
            </a:r>
            <a:r>
              <a:rPr lang="en-US" altLang="en-US" sz="2000" dirty="0"/>
              <a:t>C</a:t>
            </a:r>
            <a:r>
              <a:rPr lang="en-US" altLang="en-US" sz="100" dirty="0"/>
              <a:t> </a:t>
            </a:r>
            <a:r>
              <a:rPr lang="en-US" altLang="en-US" sz="2000" dirty="0"/>
              <a:t>D using Euclid’s algorithm (§22.6).</a:t>
            </a:r>
          </a:p>
        </p:txBody>
      </p:sp>
    </p:spTree>
    <p:extLst>
      <p:ext uri="{BB962C8B-B14F-4D97-AF65-F5344CB8AC3E}">
        <p14:creationId xmlns:p14="http://schemas.microsoft.com/office/powerpoint/2010/main" val="219284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70DF-171A-4A5B-8510-2B27DDCEC663}"/>
              </a:ext>
            </a:extLst>
          </p:cNvPr>
          <p:cNvSpPr>
            <a:spLocks noGrp="1"/>
          </p:cNvSpPr>
          <p:nvPr>
            <p:ph type="title"/>
          </p:nvPr>
        </p:nvSpPr>
        <p:spPr/>
        <p:txBody>
          <a:bodyPr/>
          <a:lstStyle/>
          <a:p>
            <a:r>
              <a:rPr lang="en-US" altLang="en-US" dirty="0"/>
              <a:t>Binary Search Animation</a:t>
            </a:r>
            <a:endParaRPr lang="en-IN" dirty="0"/>
          </a:p>
        </p:txBody>
      </p:sp>
      <p:sp>
        <p:nvSpPr>
          <p:cNvPr id="12" name="Text Placeholder 11">
            <a:extLst>
              <a:ext uri="{FF2B5EF4-FFF2-40B4-BE49-F238E27FC236}">
                <a16:creationId xmlns:a16="http://schemas.microsoft.com/office/drawing/2014/main" id="{118D2C97-9C0B-4FA0-A632-3749248FDFA7}"/>
              </a:ext>
            </a:extLst>
          </p:cNvPr>
          <p:cNvSpPr>
            <a:spLocks noGrp="1"/>
          </p:cNvSpPr>
          <p:nvPr>
            <p:ph type="body" sz="quarter" idx="20"/>
          </p:nvPr>
        </p:nvSpPr>
        <p:spPr>
          <a:xfrm>
            <a:off x="457200" y="1548301"/>
            <a:ext cx="8229600" cy="870434"/>
          </a:xfrm>
        </p:spPr>
        <p:txBody>
          <a:bodyPr/>
          <a:lstStyle/>
          <a:p>
            <a:pPr marL="0" indent="0">
              <a:buFont typeface="Monotype Sorts"/>
              <a:buNone/>
            </a:pPr>
            <a:r>
              <a:rPr lang="en-US" altLang="en-US" dirty="0">
                <a:hlinkClick r:id="rId3" tooltip="https://liveexample.pearsoncmg.com/dsanimation/BinarySearcheBook.html"/>
              </a:rPr>
              <a:t>https://liveexample.pearsoncmg.com/dsanimation/BinarySearcheBook.html</a:t>
            </a:r>
            <a:endParaRPr lang="en-US" altLang="en-US" dirty="0"/>
          </a:p>
        </p:txBody>
      </p:sp>
      <p:pic>
        <p:nvPicPr>
          <p:cNvPr id="5" name="Content Placeholder 4" descr="A screenshot of Binary Search Animation window shows vertical rectangles of height 1 through 20 from left to right. For long description in Notes pane, press F6.">
            <a:extLst>
              <a:ext uri="{FF2B5EF4-FFF2-40B4-BE49-F238E27FC236}">
                <a16:creationId xmlns:a16="http://schemas.microsoft.com/office/drawing/2014/main" id="{EF293E7B-3BBC-4D90-91E0-3BBF29016D60}"/>
              </a:ext>
            </a:extLst>
          </p:cNvPr>
          <p:cNvPicPr>
            <a:picLocks noGrp="1" noChangeAspect="1"/>
          </p:cNvPicPr>
          <p:nvPr>
            <p:ph sz="quarter" idx="13"/>
          </p:nvPr>
        </p:nvPicPr>
        <p:blipFill>
          <a:blip r:embed="rId4"/>
          <a:stretch>
            <a:fillRect/>
          </a:stretch>
        </p:blipFill>
        <p:spPr>
          <a:xfrm>
            <a:off x="1977178" y="2641043"/>
            <a:ext cx="5248636" cy="3147852"/>
          </a:xfrm>
          <a:prstGeom prst="rect">
            <a:avLst/>
          </a:prstGeom>
        </p:spPr>
      </p:pic>
    </p:spTree>
    <p:extLst>
      <p:ext uri="{BB962C8B-B14F-4D97-AF65-F5344CB8AC3E}">
        <p14:creationId xmlns:p14="http://schemas.microsoft.com/office/powerpoint/2010/main" val="155640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0814-ECA9-4F95-9211-B1EB29BDBE1D}"/>
              </a:ext>
            </a:extLst>
          </p:cNvPr>
          <p:cNvSpPr>
            <a:spLocks noGrp="1"/>
          </p:cNvSpPr>
          <p:nvPr>
            <p:ph type="title"/>
          </p:nvPr>
        </p:nvSpPr>
        <p:spPr/>
        <p:txBody>
          <a:bodyPr/>
          <a:lstStyle/>
          <a:p>
            <a:r>
              <a:rPr lang="en-IN" dirty="0"/>
              <a:t>Logarithm: Analyzing Binary Search</a:t>
            </a:r>
          </a:p>
        </p:txBody>
      </p:sp>
      <p:graphicFrame>
        <p:nvGraphicFramePr>
          <p:cNvPr id="18" name="Object 17" descr="n = 2 to the k power">
            <a:extLst>
              <a:ext uri="{FF2B5EF4-FFF2-40B4-BE49-F238E27FC236}">
                <a16:creationId xmlns:a16="http://schemas.microsoft.com/office/drawing/2014/main" id="{198CE369-23FB-45D3-96D8-C6CB141DF912}"/>
              </a:ext>
            </a:extLst>
          </p:cNvPr>
          <p:cNvGraphicFramePr>
            <a:graphicFrameLocks noChangeAspect="1"/>
          </p:cNvGraphicFramePr>
          <p:nvPr>
            <p:extLst>
              <p:ext uri="{D42A27DB-BD31-4B8C-83A1-F6EECF244321}">
                <p14:modId xmlns:p14="http://schemas.microsoft.com/office/powerpoint/2010/main" val="3418905678"/>
              </p:ext>
            </p:extLst>
          </p:nvPr>
        </p:nvGraphicFramePr>
        <p:xfrm>
          <a:off x="567608" y="1565853"/>
          <a:ext cx="635000" cy="265545"/>
        </p:xfrm>
        <a:graphic>
          <a:graphicData uri="http://schemas.openxmlformats.org/presentationml/2006/ole">
            <mc:AlternateContent xmlns:mc="http://schemas.openxmlformats.org/markup-compatibility/2006">
              <mc:Choice xmlns:v="urn:schemas-microsoft-com:vml" Requires="v">
                <p:oleObj name="Equation" r:id="rId2" imgW="698400" imgH="291960" progId="Equation.DSMT4">
                  <p:embed/>
                </p:oleObj>
              </mc:Choice>
              <mc:Fallback>
                <p:oleObj name="Equation" r:id="rId2" imgW="698400" imgH="291960" progId="Equation.DSMT4">
                  <p:embed/>
                  <p:pic>
                    <p:nvPicPr>
                      <p:cNvPr id="0" name=""/>
                      <p:cNvPicPr/>
                      <p:nvPr/>
                    </p:nvPicPr>
                    <p:blipFill>
                      <a:blip r:embed="rId3"/>
                      <a:stretch>
                        <a:fillRect/>
                      </a:stretch>
                    </p:blipFill>
                    <p:spPr>
                      <a:xfrm>
                        <a:off x="567608" y="1565853"/>
                        <a:ext cx="635000" cy="265545"/>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B6CFFBF9-701E-4B70-AE29-B0195A125ACD}"/>
              </a:ext>
            </a:extLst>
          </p:cNvPr>
          <p:cNvSpPr>
            <a:spLocks noGrp="1"/>
          </p:cNvSpPr>
          <p:nvPr>
            <p:ph sz="quarter" idx="13"/>
          </p:nvPr>
        </p:nvSpPr>
        <p:spPr>
          <a:xfrm>
            <a:off x="457200" y="2009775"/>
            <a:ext cx="8465574" cy="644935"/>
          </a:xfrm>
        </p:spPr>
        <p:txBody>
          <a:bodyPr tIns="0"/>
          <a:lstStyle/>
          <a:p>
            <a:pPr marL="432" indent="0">
              <a:buNone/>
            </a:pPr>
            <a:r>
              <a:rPr lang="en-US" altLang="en-US" sz="2000" dirty="0"/>
              <a:t>The binary search algorithm presented in Listing 7.7, BinarySearch.java, searches a key in a sorted array. Each iteration in the algorithm contains</a:t>
            </a:r>
            <a:endParaRPr lang="en-IN" sz="2000" dirty="0"/>
          </a:p>
        </p:txBody>
      </p:sp>
      <p:sp>
        <p:nvSpPr>
          <p:cNvPr id="4" name="Content Placeholder 3">
            <a:extLst>
              <a:ext uri="{FF2B5EF4-FFF2-40B4-BE49-F238E27FC236}">
                <a16:creationId xmlns:a16="http://schemas.microsoft.com/office/drawing/2014/main" id="{2F8FAA85-9207-4608-BB5E-195A94CD9E3F}"/>
              </a:ext>
            </a:extLst>
          </p:cNvPr>
          <p:cNvSpPr>
            <a:spLocks noGrp="1"/>
          </p:cNvSpPr>
          <p:nvPr>
            <p:ph sz="quarter" idx="14"/>
          </p:nvPr>
        </p:nvSpPr>
        <p:spPr>
          <a:xfrm>
            <a:off x="457200" y="2703467"/>
            <a:ext cx="5560142" cy="349699"/>
          </a:xfrm>
        </p:spPr>
        <p:txBody>
          <a:bodyPr tIns="0"/>
          <a:lstStyle/>
          <a:p>
            <a:pPr marL="432" indent="0">
              <a:buNone/>
            </a:pPr>
            <a:r>
              <a:rPr lang="en-US" altLang="en-US" sz="2000" dirty="0"/>
              <a:t>a fixed number of operations, denoted by </a:t>
            </a:r>
            <a:r>
              <a:rPr lang="en-US" altLang="en-US" sz="2000" i="1" dirty="0"/>
              <a:t>c</a:t>
            </a:r>
            <a:r>
              <a:rPr lang="en-US" altLang="en-US" sz="2000" dirty="0"/>
              <a:t>. Let</a:t>
            </a:r>
            <a:endParaRPr lang="en-IN" sz="2000" dirty="0"/>
          </a:p>
        </p:txBody>
      </p:sp>
      <p:graphicFrame>
        <p:nvGraphicFramePr>
          <p:cNvPr id="19" name="Object 18" descr="T of n">
            <a:extLst>
              <a:ext uri="{FF2B5EF4-FFF2-40B4-BE49-F238E27FC236}">
                <a16:creationId xmlns:a16="http://schemas.microsoft.com/office/drawing/2014/main" id="{E5F04826-EEC3-4331-ABE7-F4295DBA2276}"/>
              </a:ext>
            </a:extLst>
          </p:cNvPr>
          <p:cNvGraphicFramePr>
            <a:graphicFrameLocks noChangeAspect="1"/>
          </p:cNvGraphicFramePr>
          <p:nvPr>
            <p:extLst>
              <p:ext uri="{D42A27DB-BD31-4B8C-83A1-F6EECF244321}">
                <p14:modId xmlns:p14="http://schemas.microsoft.com/office/powerpoint/2010/main" val="3504443343"/>
              </p:ext>
            </p:extLst>
          </p:nvPr>
        </p:nvGraphicFramePr>
        <p:xfrm>
          <a:off x="6116638" y="2741613"/>
          <a:ext cx="474662" cy="276225"/>
        </p:xfrm>
        <a:graphic>
          <a:graphicData uri="http://schemas.openxmlformats.org/presentationml/2006/ole">
            <mc:AlternateContent xmlns:mc="http://schemas.openxmlformats.org/markup-compatibility/2006">
              <mc:Choice xmlns:v="urn:schemas-microsoft-com:vml" Requires="v">
                <p:oleObj name="Equation" r:id="rId4" imgW="520560" imgH="304560" progId="Equation.DSMT4">
                  <p:embed/>
                </p:oleObj>
              </mc:Choice>
              <mc:Fallback>
                <p:oleObj name="Equation" r:id="rId4" imgW="520560" imgH="304560" progId="Equation.DSMT4">
                  <p:embed/>
                  <p:pic>
                    <p:nvPicPr>
                      <p:cNvPr id="0" name=""/>
                      <p:cNvPicPr/>
                      <p:nvPr/>
                    </p:nvPicPr>
                    <p:blipFill>
                      <a:blip r:embed="rId5"/>
                      <a:stretch>
                        <a:fillRect/>
                      </a:stretch>
                    </p:blipFill>
                    <p:spPr>
                      <a:xfrm>
                        <a:off x="6116638" y="2741613"/>
                        <a:ext cx="474662" cy="2762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FD15929-77DC-4735-BBAF-40A14E96F5B2}"/>
              </a:ext>
            </a:extLst>
          </p:cNvPr>
          <p:cNvSpPr>
            <a:spLocks noGrp="1"/>
          </p:cNvSpPr>
          <p:nvPr>
            <p:ph sz="quarter" idx="15"/>
          </p:nvPr>
        </p:nvSpPr>
        <p:spPr>
          <a:xfrm>
            <a:off x="6727280" y="2702758"/>
            <a:ext cx="1869020" cy="350408"/>
          </a:xfrm>
        </p:spPr>
        <p:txBody>
          <a:bodyPr lIns="0" tIns="0" rIns="0" bIns="0"/>
          <a:lstStyle/>
          <a:p>
            <a:pPr marL="432" indent="0">
              <a:buNone/>
            </a:pPr>
            <a:r>
              <a:rPr lang="en-US" altLang="en-US" sz="2000" dirty="0"/>
              <a:t>denote the time</a:t>
            </a:r>
            <a:endParaRPr lang="en-IN" sz="2000" dirty="0"/>
          </a:p>
        </p:txBody>
      </p:sp>
      <p:sp>
        <p:nvSpPr>
          <p:cNvPr id="6" name="Content Placeholder 5">
            <a:extLst>
              <a:ext uri="{FF2B5EF4-FFF2-40B4-BE49-F238E27FC236}">
                <a16:creationId xmlns:a16="http://schemas.microsoft.com/office/drawing/2014/main" id="{92703776-004E-4CBE-B7B5-3F8AE19D1C01}"/>
              </a:ext>
            </a:extLst>
          </p:cNvPr>
          <p:cNvSpPr>
            <a:spLocks noGrp="1"/>
          </p:cNvSpPr>
          <p:nvPr>
            <p:ph sz="quarter" idx="16"/>
          </p:nvPr>
        </p:nvSpPr>
        <p:spPr>
          <a:xfrm>
            <a:off x="457200" y="3094504"/>
            <a:ext cx="8273845" cy="341121"/>
          </a:xfrm>
        </p:spPr>
        <p:txBody>
          <a:bodyPr tIns="0"/>
          <a:lstStyle/>
          <a:p>
            <a:pPr marL="432" indent="0">
              <a:buNone/>
            </a:pPr>
            <a:r>
              <a:rPr lang="en-US" altLang="en-US" sz="2000" dirty="0"/>
              <a:t>complexity for a binary search on a list of </a:t>
            </a:r>
            <a:r>
              <a:rPr lang="en-US" altLang="en-US" sz="2000" i="1" dirty="0"/>
              <a:t>n</a:t>
            </a:r>
            <a:r>
              <a:rPr lang="en-US" altLang="en-US" sz="2000" dirty="0"/>
              <a:t> elements. Without loss of</a:t>
            </a:r>
            <a:endParaRPr lang="en-IN" sz="2000" dirty="0"/>
          </a:p>
        </p:txBody>
      </p:sp>
      <p:sp>
        <p:nvSpPr>
          <p:cNvPr id="7" name="Content Placeholder 6">
            <a:extLst>
              <a:ext uri="{FF2B5EF4-FFF2-40B4-BE49-F238E27FC236}">
                <a16:creationId xmlns:a16="http://schemas.microsoft.com/office/drawing/2014/main" id="{F41D6326-CDBA-48B8-8F99-290A38CE866D}"/>
              </a:ext>
            </a:extLst>
          </p:cNvPr>
          <p:cNvSpPr>
            <a:spLocks noGrp="1"/>
          </p:cNvSpPr>
          <p:nvPr>
            <p:ph sz="quarter" idx="17"/>
          </p:nvPr>
        </p:nvSpPr>
        <p:spPr>
          <a:xfrm>
            <a:off x="457200" y="3482021"/>
            <a:ext cx="4763729" cy="337062"/>
          </a:xfrm>
        </p:spPr>
        <p:txBody>
          <a:bodyPr tIns="0"/>
          <a:lstStyle/>
          <a:p>
            <a:pPr marL="432" indent="0">
              <a:buNone/>
            </a:pPr>
            <a:r>
              <a:rPr lang="en-US" altLang="en-US" sz="2000" dirty="0"/>
              <a:t>generality, assume </a:t>
            </a:r>
            <a:r>
              <a:rPr lang="en-US" altLang="en-US" sz="2000" i="1" dirty="0"/>
              <a:t>n</a:t>
            </a:r>
            <a:r>
              <a:rPr lang="en-US" altLang="en-US" sz="2000" dirty="0"/>
              <a:t> is a power of 2 and</a:t>
            </a:r>
            <a:endParaRPr lang="en-IN" sz="2000" dirty="0"/>
          </a:p>
        </p:txBody>
      </p:sp>
      <p:graphicFrame>
        <p:nvGraphicFramePr>
          <p:cNvPr id="20" name="Object 19" descr="k = log n.">
            <a:extLst>
              <a:ext uri="{FF2B5EF4-FFF2-40B4-BE49-F238E27FC236}">
                <a16:creationId xmlns:a16="http://schemas.microsoft.com/office/drawing/2014/main" id="{EBB1EE93-CD83-4C59-83D4-A848E863B8F2}"/>
              </a:ext>
            </a:extLst>
          </p:cNvPr>
          <p:cNvGraphicFramePr>
            <a:graphicFrameLocks noChangeAspect="1"/>
          </p:cNvGraphicFramePr>
          <p:nvPr>
            <p:extLst>
              <p:ext uri="{D42A27DB-BD31-4B8C-83A1-F6EECF244321}">
                <p14:modId xmlns:p14="http://schemas.microsoft.com/office/powerpoint/2010/main" val="2788858123"/>
              </p:ext>
            </p:extLst>
          </p:nvPr>
        </p:nvGraphicFramePr>
        <p:xfrm>
          <a:off x="5307503" y="3528138"/>
          <a:ext cx="912091" cy="277091"/>
        </p:xfrm>
        <a:graphic>
          <a:graphicData uri="http://schemas.openxmlformats.org/presentationml/2006/ole">
            <mc:AlternateContent xmlns:mc="http://schemas.openxmlformats.org/markup-compatibility/2006">
              <mc:Choice xmlns:v="urn:schemas-microsoft-com:vml" Requires="v">
                <p:oleObj name="Equation" r:id="rId6" imgW="1002960" imgH="304560" progId="Equation.DSMT4">
                  <p:embed/>
                </p:oleObj>
              </mc:Choice>
              <mc:Fallback>
                <p:oleObj name="Equation" r:id="rId6" imgW="1002960" imgH="304560" progId="Equation.DSMT4">
                  <p:embed/>
                  <p:pic>
                    <p:nvPicPr>
                      <p:cNvPr id="0" name=""/>
                      <p:cNvPicPr/>
                      <p:nvPr/>
                    </p:nvPicPr>
                    <p:blipFill>
                      <a:blip r:embed="rId7"/>
                      <a:stretch>
                        <a:fillRect/>
                      </a:stretch>
                    </p:blipFill>
                    <p:spPr>
                      <a:xfrm>
                        <a:off x="5307503" y="3528138"/>
                        <a:ext cx="912091" cy="277091"/>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E42593E-6A06-4A02-9493-2B3A1887C839}"/>
              </a:ext>
            </a:extLst>
          </p:cNvPr>
          <p:cNvSpPr>
            <a:spLocks noGrp="1"/>
          </p:cNvSpPr>
          <p:nvPr>
            <p:ph sz="quarter" idx="18"/>
          </p:nvPr>
        </p:nvSpPr>
        <p:spPr>
          <a:xfrm>
            <a:off x="6345743" y="3491067"/>
            <a:ext cx="2410799" cy="337015"/>
          </a:xfrm>
        </p:spPr>
        <p:txBody>
          <a:bodyPr lIns="0" tIns="0" rIns="0" bIns="0"/>
          <a:lstStyle/>
          <a:p>
            <a:pPr marL="432" indent="0">
              <a:buNone/>
            </a:pPr>
            <a:r>
              <a:rPr lang="en-US" altLang="en-US" sz="2000" dirty="0"/>
              <a:t>Since binary search</a:t>
            </a:r>
            <a:endParaRPr lang="en-IN" sz="2000" dirty="0"/>
          </a:p>
        </p:txBody>
      </p:sp>
      <p:sp>
        <p:nvSpPr>
          <p:cNvPr id="9" name="Content Placeholder 8">
            <a:extLst>
              <a:ext uri="{FF2B5EF4-FFF2-40B4-BE49-F238E27FC236}">
                <a16:creationId xmlns:a16="http://schemas.microsoft.com/office/drawing/2014/main" id="{74D8CE4B-4A7C-4794-80FA-24471C458316}"/>
              </a:ext>
            </a:extLst>
          </p:cNvPr>
          <p:cNvSpPr>
            <a:spLocks noGrp="1"/>
          </p:cNvSpPr>
          <p:nvPr>
            <p:ph sz="quarter" idx="19"/>
          </p:nvPr>
        </p:nvSpPr>
        <p:spPr>
          <a:xfrm>
            <a:off x="457200" y="3863979"/>
            <a:ext cx="5788617" cy="351564"/>
          </a:xfrm>
        </p:spPr>
        <p:txBody>
          <a:bodyPr tIns="0"/>
          <a:lstStyle/>
          <a:p>
            <a:pPr marL="432" indent="0">
              <a:buNone/>
            </a:pPr>
            <a:r>
              <a:rPr lang="en-US" altLang="en-US" sz="2000" dirty="0"/>
              <a:t>eliminates half</a:t>
            </a:r>
            <a:r>
              <a:rPr lang="en-IN" altLang="en-US" sz="2000" dirty="0"/>
              <a:t> </a:t>
            </a:r>
            <a:r>
              <a:rPr lang="en-US" altLang="en-US" sz="2000" dirty="0"/>
              <a:t>of the input after two comparisons,</a:t>
            </a:r>
          </a:p>
        </p:txBody>
      </p:sp>
      <p:graphicFrame>
        <p:nvGraphicFramePr>
          <p:cNvPr id="21" name="Object 20" descr="T of n = T of n over 2 + c = T of n over 2 squared + c + c = ellipsis T of n over 2 to the k power + c K = T of 1 + c log n = 1 + c log n">
            <a:extLst>
              <a:ext uri="{FF2B5EF4-FFF2-40B4-BE49-F238E27FC236}">
                <a16:creationId xmlns:a16="http://schemas.microsoft.com/office/drawing/2014/main" id="{2783E9EF-6090-43BF-99E2-2B633E3AF50C}"/>
              </a:ext>
            </a:extLst>
          </p:cNvPr>
          <p:cNvGraphicFramePr>
            <a:graphicFrameLocks noChangeAspect="1"/>
          </p:cNvGraphicFramePr>
          <p:nvPr>
            <p:extLst>
              <p:ext uri="{D42A27DB-BD31-4B8C-83A1-F6EECF244321}">
                <p14:modId xmlns:p14="http://schemas.microsoft.com/office/powerpoint/2010/main" val="1895903510"/>
              </p:ext>
            </p:extLst>
          </p:nvPr>
        </p:nvGraphicFramePr>
        <p:xfrm>
          <a:off x="696615" y="4588189"/>
          <a:ext cx="8063508" cy="662269"/>
        </p:xfrm>
        <a:graphic>
          <a:graphicData uri="http://schemas.openxmlformats.org/presentationml/2006/ole">
            <mc:AlternateContent xmlns:mc="http://schemas.openxmlformats.org/markup-compatibility/2006">
              <mc:Choice xmlns:v="urn:schemas-microsoft-com:vml" Requires="v">
                <p:oleObj name="Equation" r:id="rId8" imgW="8356320" imgH="685800" progId="Equation.DSMT4">
                  <p:embed/>
                </p:oleObj>
              </mc:Choice>
              <mc:Fallback>
                <p:oleObj name="Equation" r:id="rId8" imgW="8356320" imgH="685800" progId="Equation.DSMT4">
                  <p:embed/>
                  <p:pic>
                    <p:nvPicPr>
                      <p:cNvPr id="0" name=""/>
                      <p:cNvPicPr/>
                      <p:nvPr/>
                    </p:nvPicPr>
                    <p:blipFill>
                      <a:blip r:embed="rId9"/>
                      <a:stretch>
                        <a:fillRect/>
                      </a:stretch>
                    </p:blipFill>
                    <p:spPr>
                      <a:xfrm>
                        <a:off x="696615" y="4588189"/>
                        <a:ext cx="8063508" cy="662269"/>
                      </a:xfrm>
                      <a:prstGeom prst="rect">
                        <a:avLst/>
                      </a:prstGeom>
                    </p:spPr>
                  </p:pic>
                </p:oleObj>
              </mc:Fallback>
            </mc:AlternateContent>
          </a:graphicData>
        </a:graphic>
      </p:graphicFrame>
      <p:graphicFrame>
        <p:nvGraphicFramePr>
          <p:cNvPr id="22" name="Object 21" descr="equal to O of long n">
            <a:extLst>
              <a:ext uri="{FF2B5EF4-FFF2-40B4-BE49-F238E27FC236}">
                <a16:creationId xmlns:a16="http://schemas.microsoft.com/office/drawing/2014/main" id="{4D156A0E-B6F4-4486-B0CE-F7F159DCAE48}"/>
              </a:ext>
            </a:extLst>
          </p:cNvPr>
          <p:cNvGraphicFramePr>
            <a:graphicFrameLocks noChangeAspect="1"/>
          </p:cNvGraphicFramePr>
          <p:nvPr>
            <p:extLst>
              <p:ext uri="{D42A27DB-BD31-4B8C-83A1-F6EECF244321}">
                <p14:modId xmlns:p14="http://schemas.microsoft.com/office/powerpoint/2010/main" val="307041776"/>
              </p:ext>
            </p:extLst>
          </p:nvPr>
        </p:nvGraphicFramePr>
        <p:xfrm>
          <a:off x="2448927" y="5427556"/>
          <a:ext cx="1089290" cy="297079"/>
        </p:xfrm>
        <a:graphic>
          <a:graphicData uri="http://schemas.openxmlformats.org/presentationml/2006/ole">
            <mc:AlternateContent xmlns:mc="http://schemas.openxmlformats.org/markup-compatibility/2006">
              <mc:Choice xmlns:v="urn:schemas-microsoft-com:vml" Requires="v">
                <p:oleObj name="Equation" r:id="rId10" imgW="1117440" imgH="304560" progId="Equation.DSMT4">
                  <p:embed/>
                </p:oleObj>
              </mc:Choice>
              <mc:Fallback>
                <p:oleObj name="Equation" r:id="rId10" imgW="1117440" imgH="304560" progId="Equation.DSMT4">
                  <p:embed/>
                  <p:pic>
                    <p:nvPicPr>
                      <p:cNvPr id="0" name=""/>
                      <p:cNvPicPr/>
                      <p:nvPr/>
                    </p:nvPicPr>
                    <p:blipFill>
                      <a:blip r:embed="rId11"/>
                      <a:stretch>
                        <a:fillRect/>
                      </a:stretch>
                    </p:blipFill>
                    <p:spPr>
                      <a:xfrm>
                        <a:off x="2448927" y="5427556"/>
                        <a:ext cx="1089290" cy="297079"/>
                      </a:xfrm>
                      <a:prstGeom prst="rect">
                        <a:avLst/>
                      </a:prstGeom>
                    </p:spPr>
                  </p:pic>
                </p:oleObj>
              </mc:Fallback>
            </mc:AlternateContent>
          </a:graphicData>
        </a:graphic>
      </p:graphicFrame>
    </p:spTree>
    <p:extLst>
      <p:ext uri="{BB962C8B-B14F-4D97-AF65-F5344CB8AC3E}">
        <p14:creationId xmlns:p14="http://schemas.microsoft.com/office/powerpoint/2010/main" val="2372358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1C44-130C-4031-9FA9-8D4D3D73127F}"/>
              </a:ext>
            </a:extLst>
          </p:cNvPr>
          <p:cNvSpPr>
            <a:spLocks noGrp="1"/>
          </p:cNvSpPr>
          <p:nvPr>
            <p:ph type="title"/>
          </p:nvPr>
        </p:nvSpPr>
        <p:spPr/>
        <p:txBody>
          <a:bodyPr/>
          <a:lstStyle/>
          <a:p>
            <a:r>
              <a:rPr lang="en-IN" dirty="0"/>
              <a:t>Logarithmic Time</a:t>
            </a:r>
          </a:p>
        </p:txBody>
      </p:sp>
      <p:sp>
        <p:nvSpPr>
          <p:cNvPr id="3" name="Content Placeholder 2">
            <a:extLst>
              <a:ext uri="{FF2B5EF4-FFF2-40B4-BE49-F238E27FC236}">
                <a16:creationId xmlns:a16="http://schemas.microsoft.com/office/drawing/2014/main" id="{85F21859-60CB-445D-91A1-1EA276F2DC5D}"/>
              </a:ext>
            </a:extLst>
          </p:cNvPr>
          <p:cNvSpPr>
            <a:spLocks noGrp="1"/>
          </p:cNvSpPr>
          <p:nvPr>
            <p:ph sz="quarter" idx="13"/>
          </p:nvPr>
        </p:nvSpPr>
        <p:spPr>
          <a:xfrm>
            <a:off x="457200" y="1552575"/>
            <a:ext cx="8244348" cy="408960"/>
          </a:xfrm>
        </p:spPr>
        <p:txBody>
          <a:bodyPr tIns="0"/>
          <a:lstStyle/>
          <a:p>
            <a:pPr marL="432" indent="0">
              <a:buNone/>
            </a:pPr>
            <a:r>
              <a:rPr lang="en-US" altLang="en-US" dirty="0"/>
              <a:t>Ignoring constants and smaller terms, the complexity of the</a:t>
            </a:r>
            <a:endParaRPr lang="en-IN" sz="2200" dirty="0"/>
          </a:p>
        </p:txBody>
      </p:sp>
      <p:sp>
        <p:nvSpPr>
          <p:cNvPr id="4" name="Content Placeholder 3">
            <a:extLst>
              <a:ext uri="{FF2B5EF4-FFF2-40B4-BE49-F238E27FC236}">
                <a16:creationId xmlns:a16="http://schemas.microsoft.com/office/drawing/2014/main" id="{09A8021E-0B38-46B5-8056-7F781E72C005}"/>
              </a:ext>
            </a:extLst>
          </p:cNvPr>
          <p:cNvSpPr>
            <a:spLocks noGrp="1"/>
          </p:cNvSpPr>
          <p:nvPr>
            <p:ph sz="quarter" idx="14"/>
          </p:nvPr>
        </p:nvSpPr>
        <p:spPr>
          <a:xfrm>
            <a:off x="457200" y="2039324"/>
            <a:ext cx="3731342" cy="408441"/>
          </a:xfrm>
        </p:spPr>
        <p:txBody>
          <a:bodyPr tIns="0"/>
          <a:lstStyle/>
          <a:p>
            <a:pPr marL="432" indent="0">
              <a:buNone/>
            </a:pPr>
            <a:r>
              <a:rPr lang="en-US" altLang="en-US" dirty="0"/>
              <a:t>binary search algorithm is</a:t>
            </a:r>
            <a:endParaRPr lang="en-IN" sz="2200" dirty="0"/>
          </a:p>
        </p:txBody>
      </p:sp>
      <p:graphicFrame>
        <p:nvGraphicFramePr>
          <p:cNvPr id="17" name="Object 16" descr="O of long n.">
            <a:extLst>
              <a:ext uri="{FF2B5EF4-FFF2-40B4-BE49-F238E27FC236}">
                <a16:creationId xmlns:a16="http://schemas.microsoft.com/office/drawing/2014/main" id="{C24557AE-58B0-4663-B41F-C0AF6D87316D}"/>
              </a:ext>
            </a:extLst>
          </p:cNvPr>
          <p:cNvGraphicFramePr>
            <a:graphicFrameLocks noChangeAspect="1"/>
          </p:cNvGraphicFramePr>
          <p:nvPr>
            <p:extLst>
              <p:ext uri="{D42A27DB-BD31-4B8C-83A1-F6EECF244321}">
                <p14:modId xmlns:p14="http://schemas.microsoft.com/office/powerpoint/2010/main" val="1047095794"/>
              </p:ext>
            </p:extLst>
          </p:nvPr>
        </p:nvGraphicFramePr>
        <p:xfrm>
          <a:off x="4275138" y="2063750"/>
          <a:ext cx="1033462" cy="334963"/>
        </p:xfrm>
        <a:graphic>
          <a:graphicData uri="http://schemas.openxmlformats.org/presentationml/2006/ole">
            <mc:AlternateContent xmlns:mc="http://schemas.openxmlformats.org/markup-compatibility/2006">
              <mc:Choice xmlns:v="urn:schemas-microsoft-com:vml" Requires="v">
                <p:oleObj name="Equation" r:id="rId2" imgW="939600" imgH="304560" progId="Equation.DSMT4">
                  <p:embed/>
                </p:oleObj>
              </mc:Choice>
              <mc:Fallback>
                <p:oleObj name="Equation" r:id="rId2" imgW="939600" imgH="304560" progId="Equation.DSMT4">
                  <p:embed/>
                  <p:pic>
                    <p:nvPicPr>
                      <p:cNvPr id="0" name=""/>
                      <p:cNvPicPr/>
                      <p:nvPr/>
                    </p:nvPicPr>
                    <p:blipFill>
                      <a:blip r:embed="rId3"/>
                      <a:stretch>
                        <a:fillRect/>
                      </a:stretch>
                    </p:blipFill>
                    <p:spPr>
                      <a:xfrm>
                        <a:off x="4275138" y="2063750"/>
                        <a:ext cx="1033462" cy="33496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32A3617-7353-4EC5-88E0-4EDD6C483EBE}"/>
              </a:ext>
            </a:extLst>
          </p:cNvPr>
          <p:cNvSpPr>
            <a:spLocks noGrp="1"/>
          </p:cNvSpPr>
          <p:nvPr>
            <p:ph sz="quarter" idx="15"/>
          </p:nvPr>
        </p:nvSpPr>
        <p:spPr>
          <a:xfrm>
            <a:off x="5427410" y="2038611"/>
            <a:ext cx="2979174" cy="394407"/>
          </a:xfrm>
        </p:spPr>
        <p:txBody>
          <a:bodyPr lIns="0" tIns="0" rIns="0" bIns="0"/>
          <a:lstStyle/>
          <a:p>
            <a:pPr marL="432" indent="0">
              <a:buNone/>
            </a:pPr>
            <a:r>
              <a:rPr lang="en-US" altLang="en-US" dirty="0"/>
              <a:t>An algorithm with the</a:t>
            </a:r>
            <a:endParaRPr lang="en-IN" sz="2200" dirty="0"/>
          </a:p>
        </p:txBody>
      </p:sp>
      <p:graphicFrame>
        <p:nvGraphicFramePr>
          <p:cNvPr id="18" name="Object 17" descr="O of long n">
            <a:extLst>
              <a:ext uri="{FF2B5EF4-FFF2-40B4-BE49-F238E27FC236}">
                <a16:creationId xmlns:a16="http://schemas.microsoft.com/office/drawing/2014/main" id="{4BC1F617-901A-486B-929A-F8BBF2432D28}"/>
              </a:ext>
            </a:extLst>
          </p:cNvPr>
          <p:cNvGraphicFramePr>
            <a:graphicFrameLocks noChangeAspect="1"/>
          </p:cNvGraphicFramePr>
          <p:nvPr>
            <p:extLst>
              <p:ext uri="{D42A27DB-BD31-4B8C-83A1-F6EECF244321}">
                <p14:modId xmlns:p14="http://schemas.microsoft.com/office/powerpoint/2010/main" val="1814492107"/>
              </p:ext>
            </p:extLst>
          </p:nvPr>
        </p:nvGraphicFramePr>
        <p:xfrm>
          <a:off x="588963" y="2566988"/>
          <a:ext cx="962025" cy="334962"/>
        </p:xfrm>
        <a:graphic>
          <a:graphicData uri="http://schemas.openxmlformats.org/presentationml/2006/ole">
            <mc:AlternateContent xmlns:mc="http://schemas.openxmlformats.org/markup-compatibility/2006">
              <mc:Choice xmlns:v="urn:schemas-microsoft-com:vml" Requires="v">
                <p:oleObj name="Equation" r:id="rId4" imgW="876240" imgH="304560" progId="Equation.DSMT4">
                  <p:embed/>
                </p:oleObj>
              </mc:Choice>
              <mc:Fallback>
                <p:oleObj name="Equation" r:id="rId4" imgW="876240" imgH="304560" progId="Equation.DSMT4">
                  <p:embed/>
                  <p:pic>
                    <p:nvPicPr>
                      <p:cNvPr id="17" name="Object 16">
                        <a:extLst>
                          <a:ext uri="{FF2B5EF4-FFF2-40B4-BE49-F238E27FC236}">
                            <a16:creationId xmlns:a16="http://schemas.microsoft.com/office/drawing/2014/main" id="{C24557AE-58B0-4663-B41F-C0AF6D87316D}"/>
                          </a:ext>
                        </a:extLst>
                      </p:cNvPr>
                      <p:cNvPicPr/>
                      <p:nvPr/>
                    </p:nvPicPr>
                    <p:blipFill>
                      <a:blip r:embed="rId5"/>
                      <a:stretch>
                        <a:fillRect/>
                      </a:stretch>
                    </p:blipFill>
                    <p:spPr>
                      <a:xfrm>
                        <a:off x="588963" y="2566988"/>
                        <a:ext cx="962025" cy="33496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0BC69F36-6A98-4D01-8D4A-8F90F059F041}"/>
              </a:ext>
            </a:extLst>
          </p:cNvPr>
          <p:cNvSpPr>
            <a:spLocks noGrp="1"/>
          </p:cNvSpPr>
          <p:nvPr>
            <p:ph sz="quarter" idx="16"/>
          </p:nvPr>
        </p:nvSpPr>
        <p:spPr>
          <a:xfrm>
            <a:off x="1651818" y="2504853"/>
            <a:ext cx="7211963" cy="414859"/>
          </a:xfrm>
        </p:spPr>
        <p:txBody>
          <a:bodyPr tIns="0"/>
          <a:lstStyle/>
          <a:p>
            <a:pPr marL="432" indent="0">
              <a:buNone/>
            </a:pPr>
            <a:r>
              <a:rPr lang="en-US" altLang="en-US" dirty="0"/>
              <a:t>time complexity is called a </a:t>
            </a:r>
            <a:r>
              <a:rPr lang="en-US" altLang="en-US" b="1" dirty="0"/>
              <a:t>logarithmic algorithm</a:t>
            </a:r>
            <a:r>
              <a:rPr lang="en-US" altLang="en-US" dirty="0"/>
              <a:t>.</a:t>
            </a:r>
            <a:endParaRPr lang="en-IN" sz="2200" dirty="0"/>
          </a:p>
        </p:txBody>
      </p:sp>
      <p:sp>
        <p:nvSpPr>
          <p:cNvPr id="7" name="Content Placeholder 6">
            <a:extLst>
              <a:ext uri="{FF2B5EF4-FFF2-40B4-BE49-F238E27FC236}">
                <a16:creationId xmlns:a16="http://schemas.microsoft.com/office/drawing/2014/main" id="{AB6AAE73-9E23-45B1-9A5E-3141E086FBA0}"/>
              </a:ext>
            </a:extLst>
          </p:cNvPr>
          <p:cNvSpPr>
            <a:spLocks noGrp="1"/>
          </p:cNvSpPr>
          <p:nvPr>
            <p:ph sz="quarter" idx="17"/>
          </p:nvPr>
        </p:nvSpPr>
        <p:spPr>
          <a:xfrm>
            <a:off x="457200" y="2985456"/>
            <a:ext cx="8244348" cy="1999030"/>
          </a:xfrm>
        </p:spPr>
        <p:txBody>
          <a:bodyPr tIns="0"/>
          <a:lstStyle/>
          <a:p>
            <a:pPr marL="432" indent="0">
              <a:buNone/>
            </a:pPr>
            <a:r>
              <a:rPr lang="en-IN" dirty="0"/>
              <a:t>The </a:t>
            </a:r>
            <a:r>
              <a:rPr lang="en-US" altLang="en-US" dirty="0"/>
              <a:t>base of the log is 2, but the base does not affect a logarithmic growth rate, so it can be omitted. The logarithmic algorithm grows slowly as the problem size increases. If you square the input size, you only double the time for the algorithm.</a:t>
            </a:r>
          </a:p>
        </p:txBody>
      </p:sp>
    </p:spTree>
    <p:extLst>
      <p:ext uri="{BB962C8B-B14F-4D97-AF65-F5344CB8AC3E}">
        <p14:creationId xmlns:p14="http://schemas.microsoft.com/office/powerpoint/2010/main" val="3453214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70DF-171A-4A5B-8510-2B27DDCEC663}"/>
              </a:ext>
            </a:extLst>
          </p:cNvPr>
          <p:cNvSpPr>
            <a:spLocks noGrp="1"/>
          </p:cNvSpPr>
          <p:nvPr>
            <p:ph type="title"/>
          </p:nvPr>
        </p:nvSpPr>
        <p:spPr/>
        <p:txBody>
          <a:bodyPr/>
          <a:lstStyle/>
          <a:p>
            <a:r>
              <a:rPr lang="en-US" altLang="en-US" dirty="0"/>
              <a:t>Selection Sort Animation</a:t>
            </a:r>
            <a:endParaRPr lang="en-IN" dirty="0"/>
          </a:p>
        </p:txBody>
      </p:sp>
      <p:sp>
        <p:nvSpPr>
          <p:cNvPr id="12" name="Text Placeholder 11">
            <a:extLst>
              <a:ext uri="{FF2B5EF4-FFF2-40B4-BE49-F238E27FC236}">
                <a16:creationId xmlns:a16="http://schemas.microsoft.com/office/drawing/2014/main" id="{118D2C97-9C0B-4FA0-A632-3749248FDFA7}"/>
              </a:ext>
            </a:extLst>
          </p:cNvPr>
          <p:cNvSpPr>
            <a:spLocks noGrp="1"/>
          </p:cNvSpPr>
          <p:nvPr>
            <p:ph type="body" sz="quarter" idx="20"/>
          </p:nvPr>
        </p:nvSpPr>
        <p:spPr>
          <a:xfrm>
            <a:off x="457200" y="1548301"/>
            <a:ext cx="8229600" cy="919128"/>
          </a:xfrm>
        </p:spPr>
        <p:txBody>
          <a:bodyPr/>
          <a:lstStyle/>
          <a:p>
            <a:pPr marL="432" indent="0">
              <a:buNone/>
            </a:pPr>
            <a:r>
              <a:rPr lang="en-US" altLang="en-US" dirty="0">
                <a:hlinkClick r:id="rId3" tooltip="https://liveexample.pearsoncmg.com/dsanimation/SelectionSortNew.html"/>
              </a:rPr>
              <a:t>https://liveexample.pearsoncmg.com/dsanimation/SelectionSortNew.html</a:t>
            </a:r>
            <a:endParaRPr lang="en-US" altLang="en-US" dirty="0"/>
          </a:p>
        </p:txBody>
      </p:sp>
      <p:pic>
        <p:nvPicPr>
          <p:cNvPr id="5" name="Content Placeholder 4" descr="A screenshot of Selection Search Animation window shows vertical rectangles of height 1, 2, 3, 4, 5, 6, 18, 20, 7, 11, 9, 16, 8, 15, 12, 14, 17, 19, 10 and 13 from left to right. For long description in Notes pane, press F6.">
            <a:extLst>
              <a:ext uri="{FF2B5EF4-FFF2-40B4-BE49-F238E27FC236}">
                <a16:creationId xmlns:a16="http://schemas.microsoft.com/office/drawing/2014/main" id="{66DA12A7-72D4-439F-8F4F-3A1D3384B2AD}"/>
              </a:ext>
            </a:extLst>
          </p:cNvPr>
          <p:cNvPicPr>
            <a:picLocks noGrp="1" noChangeAspect="1"/>
          </p:cNvPicPr>
          <p:nvPr>
            <p:ph sz="quarter" idx="13"/>
          </p:nvPr>
        </p:nvPicPr>
        <p:blipFill>
          <a:blip r:embed="rId4"/>
          <a:stretch>
            <a:fillRect/>
          </a:stretch>
        </p:blipFill>
        <p:spPr>
          <a:xfrm>
            <a:off x="1321995" y="2604378"/>
            <a:ext cx="6500011" cy="3341508"/>
          </a:xfrm>
          <a:prstGeom prst="rect">
            <a:avLst/>
          </a:prstGeom>
        </p:spPr>
      </p:pic>
    </p:spTree>
    <p:extLst>
      <p:ext uri="{BB962C8B-B14F-4D97-AF65-F5344CB8AC3E}">
        <p14:creationId xmlns:p14="http://schemas.microsoft.com/office/powerpoint/2010/main" val="1435046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7972-EC66-4437-A53A-654DFAFA7D5A}"/>
              </a:ext>
            </a:extLst>
          </p:cNvPr>
          <p:cNvSpPr>
            <a:spLocks noGrp="1"/>
          </p:cNvSpPr>
          <p:nvPr>
            <p:ph type="title"/>
          </p:nvPr>
        </p:nvSpPr>
        <p:spPr/>
        <p:txBody>
          <a:bodyPr/>
          <a:lstStyle/>
          <a:p>
            <a:r>
              <a:rPr lang="en-IN" dirty="0"/>
              <a:t>Analyzing Selection Sort</a:t>
            </a:r>
          </a:p>
        </p:txBody>
      </p:sp>
      <p:sp>
        <p:nvSpPr>
          <p:cNvPr id="3" name="Content Placeholder 2">
            <a:extLst>
              <a:ext uri="{FF2B5EF4-FFF2-40B4-BE49-F238E27FC236}">
                <a16:creationId xmlns:a16="http://schemas.microsoft.com/office/drawing/2014/main" id="{4F33095A-094D-488C-AC5B-502BB3CD0455}"/>
              </a:ext>
            </a:extLst>
          </p:cNvPr>
          <p:cNvSpPr>
            <a:spLocks noGrp="1"/>
          </p:cNvSpPr>
          <p:nvPr>
            <p:ph sz="quarter" idx="13"/>
          </p:nvPr>
        </p:nvSpPr>
        <p:spPr>
          <a:xfrm>
            <a:off x="457200" y="1552576"/>
            <a:ext cx="8421329" cy="939902"/>
          </a:xfrm>
        </p:spPr>
        <p:txBody>
          <a:bodyPr tIns="0"/>
          <a:lstStyle/>
          <a:p>
            <a:pPr marL="432" indent="0">
              <a:buNone/>
            </a:pPr>
            <a:r>
              <a:rPr lang="en-US" altLang="en-US" sz="2000" dirty="0"/>
              <a:t>The selection sort algorithm presented in Listing 7.8, SelectionSort.java, finds the smallest number in the list and places it first. It then finds the smallest number remaining and places it second, and so on until the list</a:t>
            </a:r>
            <a:endParaRPr lang="en-IN" sz="2000" dirty="0"/>
          </a:p>
        </p:txBody>
      </p:sp>
      <p:sp>
        <p:nvSpPr>
          <p:cNvPr id="4" name="Content Placeholder 3">
            <a:extLst>
              <a:ext uri="{FF2B5EF4-FFF2-40B4-BE49-F238E27FC236}">
                <a16:creationId xmlns:a16="http://schemas.microsoft.com/office/drawing/2014/main" id="{D5228045-6703-499F-BFA5-490A3162D2DB}"/>
              </a:ext>
            </a:extLst>
          </p:cNvPr>
          <p:cNvSpPr>
            <a:spLocks noGrp="1"/>
          </p:cNvSpPr>
          <p:nvPr>
            <p:ph sz="quarter" idx="14"/>
          </p:nvPr>
        </p:nvSpPr>
        <p:spPr>
          <a:xfrm>
            <a:off x="457200" y="2541235"/>
            <a:ext cx="7167716" cy="334699"/>
          </a:xfrm>
        </p:spPr>
        <p:txBody>
          <a:bodyPr tIns="0"/>
          <a:lstStyle/>
          <a:p>
            <a:pPr marL="432" indent="0">
              <a:buNone/>
            </a:pPr>
            <a:r>
              <a:rPr lang="en-US" altLang="en-US" sz="2000" dirty="0"/>
              <a:t>contains only a single number. The number of comparisons is</a:t>
            </a:r>
            <a:endParaRPr lang="en-IN" sz="2000" dirty="0"/>
          </a:p>
        </p:txBody>
      </p:sp>
      <p:graphicFrame>
        <p:nvGraphicFramePr>
          <p:cNvPr id="17" name="Object 16" descr="n minus 1">
            <a:extLst>
              <a:ext uri="{FF2B5EF4-FFF2-40B4-BE49-F238E27FC236}">
                <a16:creationId xmlns:a16="http://schemas.microsoft.com/office/drawing/2014/main" id="{46A2CF36-3821-465E-9D31-7E069FD55588}"/>
              </a:ext>
            </a:extLst>
          </p:cNvPr>
          <p:cNvGraphicFramePr>
            <a:graphicFrameLocks noChangeAspect="1"/>
          </p:cNvGraphicFramePr>
          <p:nvPr>
            <p:extLst>
              <p:ext uri="{D42A27DB-BD31-4B8C-83A1-F6EECF244321}">
                <p14:modId xmlns:p14="http://schemas.microsoft.com/office/powerpoint/2010/main" val="2380277410"/>
              </p:ext>
            </p:extLst>
          </p:nvPr>
        </p:nvGraphicFramePr>
        <p:xfrm>
          <a:off x="7678080" y="2581700"/>
          <a:ext cx="473364" cy="219364"/>
        </p:xfrm>
        <a:graphic>
          <a:graphicData uri="http://schemas.openxmlformats.org/presentationml/2006/ole">
            <mc:AlternateContent xmlns:mc="http://schemas.openxmlformats.org/markup-compatibility/2006">
              <mc:Choice xmlns:v="urn:schemas-microsoft-com:vml" Requires="v">
                <p:oleObj name="Equation" r:id="rId2" imgW="520560" imgH="241200" progId="Equation.DSMT4">
                  <p:embed/>
                </p:oleObj>
              </mc:Choice>
              <mc:Fallback>
                <p:oleObj name="Equation" r:id="rId2" imgW="520560" imgH="241200" progId="Equation.DSMT4">
                  <p:embed/>
                  <p:pic>
                    <p:nvPicPr>
                      <p:cNvPr id="0" name=""/>
                      <p:cNvPicPr/>
                      <p:nvPr/>
                    </p:nvPicPr>
                    <p:blipFill>
                      <a:blip r:embed="rId3"/>
                      <a:stretch>
                        <a:fillRect/>
                      </a:stretch>
                    </p:blipFill>
                    <p:spPr>
                      <a:xfrm>
                        <a:off x="7678080" y="2581700"/>
                        <a:ext cx="473364" cy="21936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2F78960-C285-4C83-9A8C-AB64D43AFD8B}"/>
              </a:ext>
            </a:extLst>
          </p:cNvPr>
          <p:cNvSpPr>
            <a:spLocks noGrp="1"/>
          </p:cNvSpPr>
          <p:nvPr>
            <p:ph sz="quarter" idx="15"/>
          </p:nvPr>
        </p:nvSpPr>
        <p:spPr>
          <a:xfrm>
            <a:off x="457201" y="2923980"/>
            <a:ext cx="2448232" cy="335413"/>
          </a:xfrm>
        </p:spPr>
        <p:txBody>
          <a:bodyPr tIns="0"/>
          <a:lstStyle/>
          <a:p>
            <a:pPr marL="432" indent="0">
              <a:buNone/>
            </a:pPr>
            <a:r>
              <a:rPr lang="en-US" altLang="en-US" sz="2000" dirty="0"/>
              <a:t>for the first iteration,</a:t>
            </a:r>
            <a:endParaRPr lang="en-IN" sz="2000" dirty="0"/>
          </a:p>
        </p:txBody>
      </p:sp>
      <p:graphicFrame>
        <p:nvGraphicFramePr>
          <p:cNvPr id="18" name="Object 17" descr="n minus 2">
            <a:extLst>
              <a:ext uri="{FF2B5EF4-FFF2-40B4-BE49-F238E27FC236}">
                <a16:creationId xmlns:a16="http://schemas.microsoft.com/office/drawing/2014/main" id="{ED7DE073-8AE9-45CE-8375-4C17AB41AB0B}"/>
              </a:ext>
            </a:extLst>
          </p:cNvPr>
          <p:cNvGraphicFramePr>
            <a:graphicFrameLocks noChangeAspect="1"/>
          </p:cNvGraphicFramePr>
          <p:nvPr>
            <p:extLst>
              <p:ext uri="{D42A27DB-BD31-4B8C-83A1-F6EECF244321}">
                <p14:modId xmlns:p14="http://schemas.microsoft.com/office/powerpoint/2010/main" val="1505798582"/>
              </p:ext>
            </p:extLst>
          </p:nvPr>
        </p:nvGraphicFramePr>
        <p:xfrm>
          <a:off x="2973388" y="2964529"/>
          <a:ext cx="571500" cy="241300"/>
        </p:xfrm>
        <a:graphic>
          <a:graphicData uri="http://schemas.openxmlformats.org/presentationml/2006/ole">
            <mc:AlternateContent xmlns:mc="http://schemas.openxmlformats.org/markup-compatibility/2006">
              <mc:Choice xmlns:v="urn:schemas-microsoft-com:vml" Requires="v">
                <p:oleObj name="Equation" r:id="rId4" imgW="571320" imgH="241200" progId="Equation.DSMT4">
                  <p:embed/>
                </p:oleObj>
              </mc:Choice>
              <mc:Fallback>
                <p:oleObj name="Equation" r:id="rId4" imgW="571320" imgH="241200" progId="Equation.DSMT4">
                  <p:embed/>
                  <p:pic>
                    <p:nvPicPr>
                      <p:cNvPr id="17" name="Object 16">
                        <a:extLst>
                          <a:ext uri="{FF2B5EF4-FFF2-40B4-BE49-F238E27FC236}">
                            <a16:creationId xmlns:a16="http://schemas.microsoft.com/office/drawing/2014/main" id="{46A2CF36-3821-465E-9D31-7E069FD55588}"/>
                          </a:ext>
                        </a:extLst>
                      </p:cNvPr>
                      <p:cNvPicPr/>
                      <p:nvPr/>
                    </p:nvPicPr>
                    <p:blipFill>
                      <a:blip r:embed="rId5"/>
                      <a:stretch>
                        <a:fillRect/>
                      </a:stretch>
                    </p:blipFill>
                    <p:spPr>
                      <a:xfrm>
                        <a:off x="2973388" y="2964529"/>
                        <a:ext cx="571500" cy="2413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9A45A823-3282-4A6A-81C0-F96E203A3CD2}"/>
              </a:ext>
            </a:extLst>
          </p:cNvPr>
          <p:cNvSpPr>
            <a:spLocks noGrp="1"/>
          </p:cNvSpPr>
          <p:nvPr>
            <p:ph sz="quarter" idx="16"/>
          </p:nvPr>
        </p:nvSpPr>
        <p:spPr>
          <a:xfrm>
            <a:off x="3664693" y="2918275"/>
            <a:ext cx="4573033" cy="341120"/>
          </a:xfrm>
        </p:spPr>
        <p:txBody>
          <a:bodyPr tIns="0"/>
          <a:lstStyle/>
          <a:p>
            <a:pPr marL="432" indent="0">
              <a:buNone/>
            </a:pPr>
            <a:r>
              <a:rPr lang="en-US" altLang="en-US" sz="2000" dirty="0"/>
              <a:t>for the second iteration, and so on. Let</a:t>
            </a:r>
            <a:endParaRPr lang="en-IN" sz="2000" dirty="0"/>
          </a:p>
        </p:txBody>
      </p:sp>
      <p:graphicFrame>
        <p:nvGraphicFramePr>
          <p:cNvPr id="19" name="Object 18" descr="T of n">
            <a:extLst>
              <a:ext uri="{FF2B5EF4-FFF2-40B4-BE49-F238E27FC236}">
                <a16:creationId xmlns:a16="http://schemas.microsoft.com/office/drawing/2014/main" id="{B89109A7-AA69-4A29-A36E-5E2EED02ED47}"/>
              </a:ext>
            </a:extLst>
          </p:cNvPr>
          <p:cNvGraphicFramePr>
            <a:graphicFrameLocks noChangeAspect="1"/>
          </p:cNvGraphicFramePr>
          <p:nvPr>
            <p:extLst>
              <p:ext uri="{D42A27DB-BD31-4B8C-83A1-F6EECF244321}">
                <p14:modId xmlns:p14="http://schemas.microsoft.com/office/powerpoint/2010/main" val="1643828942"/>
              </p:ext>
            </p:extLst>
          </p:nvPr>
        </p:nvGraphicFramePr>
        <p:xfrm>
          <a:off x="8306136" y="2914871"/>
          <a:ext cx="531091" cy="346364"/>
        </p:xfrm>
        <a:graphic>
          <a:graphicData uri="http://schemas.openxmlformats.org/presentationml/2006/ole">
            <mc:AlternateContent xmlns:mc="http://schemas.openxmlformats.org/markup-compatibility/2006">
              <mc:Choice xmlns:v="urn:schemas-microsoft-com:vml" Requires="v">
                <p:oleObj name="Equation" r:id="rId6" imgW="583920" imgH="380880" progId="Equation.DSMT4">
                  <p:embed/>
                </p:oleObj>
              </mc:Choice>
              <mc:Fallback>
                <p:oleObj name="Equation" r:id="rId6" imgW="583920" imgH="380880" progId="Equation.DSMT4">
                  <p:embed/>
                  <p:pic>
                    <p:nvPicPr>
                      <p:cNvPr id="0" name=""/>
                      <p:cNvPicPr/>
                      <p:nvPr/>
                    </p:nvPicPr>
                    <p:blipFill>
                      <a:blip r:embed="rId7"/>
                      <a:stretch>
                        <a:fillRect/>
                      </a:stretch>
                    </p:blipFill>
                    <p:spPr>
                      <a:xfrm>
                        <a:off x="8306136" y="2914871"/>
                        <a:ext cx="531091" cy="346364"/>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80DFBDCA-14A2-4EBF-B185-F58A159A0FC9}"/>
              </a:ext>
            </a:extLst>
          </p:cNvPr>
          <p:cNvSpPr>
            <a:spLocks noGrp="1"/>
          </p:cNvSpPr>
          <p:nvPr>
            <p:ph sz="quarter" idx="17"/>
          </p:nvPr>
        </p:nvSpPr>
        <p:spPr>
          <a:xfrm>
            <a:off x="457200" y="3305789"/>
            <a:ext cx="8318090" cy="985991"/>
          </a:xfrm>
        </p:spPr>
        <p:txBody>
          <a:bodyPr tIns="0"/>
          <a:lstStyle/>
          <a:p>
            <a:pPr marL="432" indent="0">
              <a:buNone/>
            </a:pPr>
            <a:r>
              <a:rPr lang="en-US" altLang="en-US" sz="2000" dirty="0"/>
              <a:t>denote the complexity for selection sort and </a:t>
            </a:r>
            <a:r>
              <a:rPr lang="en-US" altLang="en-US" sz="2000" i="1" dirty="0"/>
              <a:t>c</a:t>
            </a:r>
            <a:r>
              <a:rPr lang="en-US" altLang="en-US" sz="2000" dirty="0"/>
              <a:t> denote the total number of other operations such as assignments and additional comparisons in each iteration. So,</a:t>
            </a:r>
          </a:p>
        </p:txBody>
      </p:sp>
      <p:graphicFrame>
        <p:nvGraphicFramePr>
          <p:cNvPr id="20" name="Object 19" descr="T of n = left parenthesis n minus 1 right parenthesis + c + left parenthesis n minus 2 right parenthesis + c + ellipsis + 2 + c + 1 + c = n squared over 2 minus n over 2 + c n.">
            <a:extLst>
              <a:ext uri="{FF2B5EF4-FFF2-40B4-BE49-F238E27FC236}">
                <a16:creationId xmlns:a16="http://schemas.microsoft.com/office/drawing/2014/main" id="{D3C57B59-DD87-4508-8E1A-85168384E865}"/>
              </a:ext>
            </a:extLst>
          </p:cNvPr>
          <p:cNvGraphicFramePr>
            <a:graphicFrameLocks noChangeAspect="1"/>
          </p:cNvGraphicFramePr>
          <p:nvPr>
            <p:extLst>
              <p:ext uri="{D42A27DB-BD31-4B8C-83A1-F6EECF244321}">
                <p14:modId xmlns:p14="http://schemas.microsoft.com/office/powerpoint/2010/main" val="1840771873"/>
              </p:ext>
            </p:extLst>
          </p:nvPr>
        </p:nvGraphicFramePr>
        <p:xfrm>
          <a:off x="1377950" y="4599668"/>
          <a:ext cx="6477000" cy="660400"/>
        </p:xfrm>
        <a:graphic>
          <a:graphicData uri="http://schemas.openxmlformats.org/presentationml/2006/ole">
            <mc:AlternateContent xmlns:mc="http://schemas.openxmlformats.org/markup-compatibility/2006">
              <mc:Choice xmlns:v="urn:schemas-microsoft-com:vml" Requires="v">
                <p:oleObj name="Equation" r:id="rId8" imgW="6476760" imgH="660240" progId="Equation.DSMT4">
                  <p:embed/>
                </p:oleObj>
              </mc:Choice>
              <mc:Fallback>
                <p:oleObj name="Equation" r:id="rId8" imgW="6476760" imgH="660240" progId="Equation.DSMT4">
                  <p:embed/>
                  <p:pic>
                    <p:nvPicPr>
                      <p:cNvPr id="0" name=""/>
                      <p:cNvPicPr/>
                      <p:nvPr/>
                    </p:nvPicPr>
                    <p:blipFill>
                      <a:blip r:embed="rId9"/>
                      <a:stretch>
                        <a:fillRect/>
                      </a:stretch>
                    </p:blipFill>
                    <p:spPr>
                      <a:xfrm>
                        <a:off x="1377950" y="4599668"/>
                        <a:ext cx="6477000" cy="660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F600414-7582-444E-8152-75ACB26AE210}"/>
              </a:ext>
            </a:extLst>
          </p:cNvPr>
          <p:cNvSpPr>
            <a:spLocks noGrp="1"/>
          </p:cNvSpPr>
          <p:nvPr>
            <p:ph sz="quarter" idx="18"/>
          </p:nvPr>
        </p:nvSpPr>
        <p:spPr>
          <a:xfrm>
            <a:off x="457200" y="5464305"/>
            <a:ext cx="8200103" cy="358266"/>
          </a:xfrm>
        </p:spPr>
        <p:txBody>
          <a:bodyPr tIns="0"/>
          <a:lstStyle/>
          <a:p>
            <a:pPr marL="432" indent="0">
              <a:buNone/>
            </a:pPr>
            <a:r>
              <a:rPr lang="en-US" altLang="en-US" sz="2000" dirty="0"/>
              <a:t>Ignoring constants and smaller terms, the complexity of the selection</a:t>
            </a:r>
            <a:endParaRPr lang="en-IN" sz="2000" dirty="0"/>
          </a:p>
        </p:txBody>
      </p:sp>
      <p:sp>
        <p:nvSpPr>
          <p:cNvPr id="9" name="Content Placeholder 8">
            <a:extLst>
              <a:ext uri="{FF2B5EF4-FFF2-40B4-BE49-F238E27FC236}">
                <a16:creationId xmlns:a16="http://schemas.microsoft.com/office/drawing/2014/main" id="{0AB18814-57F4-4B58-974A-2975F343DCBA}"/>
              </a:ext>
            </a:extLst>
          </p:cNvPr>
          <p:cNvSpPr>
            <a:spLocks noGrp="1"/>
          </p:cNvSpPr>
          <p:nvPr>
            <p:ph sz="quarter" idx="19"/>
          </p:nvPr>
        </p:nvSpPr>
        <p:spPr>
          <a:xfrm>
            <a:off x="457201" y="5881227"/>
            <a:ext cx="2011679" cy="368812"/>
          </a:xfrm>
        </p:spPr>
        <p:txBody>
          <a:bodyPr tIns="0"/>
          <a:lstStyle/>
          <a:p>
            <a:pPr marL="432" indent="0">
              <a:buNone/>
            </a:pPr>
            <a:r>
              <a:rPr lang="en-US" altLang="en-US" sz="2000" dirty="0"/>
              <a:t>sort algorithm is</a:t>
            </a:r>
            <a:endParaRPr lang="en-IN" sz="2000" dirty="0"/>
          </a:p>
        </p:txBody>
      </p:sp>
      <p:graphicFrame>
        <p:nvGraphicFramePr>
          <p:cNvPr id="21" name="Object 20" descr="O of n squared">
            <a:extLst>
              <a:ext uri="{FF2B5EF4-FFF2-40B4-BE49-F238E27FC236}">
                <a16:creationId xmlns:a16="http://schemas.microsoft.com/office/drawing/2014/main" id="{B404A482-92BD-425B-8327-DE285408AA10}"/>
              </a:ext>
            </a:extLst>
          </p:cNvPr>
          <p:cNvGraphicFramePr>
            <a:graphicFrameLocks noChangeAspect="1"/>
          </p:cNvGraphicFramePr>
          <p:nvPr>
            <p:extLst>
              <p:ext uri="{D42A27DB-BD31-4B8C-83A1-F6EECF244321}">
                <p14:modId xmlns:p14="http://schemas.microsoft.com/office/powerpoint/2010/main" val="3276771730"/>
              </p:ext>
            </p:extLst>
          </p:nvPr>
        </p:nvGraphicFramePr>
        <p:xfrm>
          <a:off x="2560638" y="5903686"/>
          <a:ext cx="658812" cy="323850"/>
        </p:xfrm>
        <a:graphic>
          <a:graphicData uri="http://schemas.openxmlformats.org/presentationml/2006/ole">
            <mc:AlternateContent xmlns:mc="http://schemas.openxmlformats.org/markup-compatibility/2006">
              <mc:Choice xmlns:v="urn:schemas-microsoft-com:vml" Requires="v">
                <p:oleObj name="Equation" r:id="rId10" imgW="723600" imgH="355320" progId="Equation.DSMT4">
                  <p:embed/>
                </p:oleObj>
              </mc:Choice>
              <mc:Fallback>
                <p:oleObj name="Equation" r:id="rId10" imgW="723600" imgH="355320" progId="Equation.DSMT4">
                  <p:embed/>
                  <p:pic>
                    <p:nvPicPr>
                      <p:cNvPr id="0" name=""/>
                      <p:cNvPicPr/>
                      <p:nvPr/>
                    </p:nvPicPr>
                    <p:blipFill>
                      <a:blip r:embed="rId11"/>
                      <a:stretch>
                        <a:fillRect/>
                      </a:stretch>
                    </p:blipFill>
                    <p:spPr>
                      <a:xfrm>
                        <a:off x="2560638" y="5903686"/>
                        <a:ext cx="658812" cy="323850"/>
                      </a:xfrm>
                      <a:prstGeom prst="rect">
                        <a:avLst/>
                      </a:prstGeom>
                    </p:spPr>
                  </p:pic>
                </p:oleObj>
              </mc:Fallback>
            </mc:AlternateContent>
          </a:graphicData>
        </a:graphic>
      </p:graphicFrame>
    </p:spTree>
    <p:extLst>
      <p:ext uri="{BB962C8B-B14F-4D97-AF65-F5344CB8AC3E}">
        <p14:creationId xmlns:p14="http://schemas.microsoft.com/office/powerpoint/2010/main" val="145489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7AE0-F1EA-4FDC-A401-BEA82EB32071}"/>
              </a:ext>
            </a:extLst>
          </p:cNvPr>
          <p:cNvSpPr>
            <a:spLocks noGrp="1"/>
          </p:cNvSpPr>
          <p:nvPr>
            <p:ph type="title"/>
          </p:nvPr>
        </p:nvSpPr>
        <p:spPr/>
        <p:txBody>
          <a:bodyPr/>
          <a:lstStyle/>
          <a:p>
            <a:r>
              <a:rPr lang="en-US" altLang="en-US" dirty="0"/>
              <a:t>Quadratic Time</a:t>
            </a:r>
            <a:endParaRPr lang="en-IN" dirty="0"/>
          </a:p>
        </p:txBody>
      </p:sp>
      <p:sp>
        <p:nvSpPr>
          <p:cNvPr id="3" name="Content Placeholder 2">
            <a:extLst>
              <a:ext uri="{FF2B5EF4-FFF2-40B4-BE49-F238E27FC236}">
                <a16:creationId xmlns:a16="http://schemas.microsoft.com/office/drawing/2014/main" id="{78AF74F7-E4C4-419C-99A8-3ED5B6F0F075}"/>
              </a:ext>
            </a:extLst>
          </p:cNvPr>
          <p:cNvSpPr>
            <a:spLocks noGrp="1"/>
          </p:cNvSpPr>
          <p:nvPr>
            <p:ph sz="quarter" idx="13"/>
          </p:nvPr>
        </p:nvSpPr>
        <p:spPr>
          <a:xfrm>
            <a:off x="457200" y="1552575"/>
            <a:ext cx="3067665" cy="408960"/>
          </a:xfrm>
        </p:spPr>
        <p:txBody>
          <a:bodyPr tIns="0"/>
          <a:lstStyle/>
          <a:p>
            <a:pPr marL="432" indent="0">
              <a:buNone/>
            </a:pPr>
            <a:r>
              <a:rPr lang="en-IN" dirty="0"/>
              <a:t>An algorithm with the</a:t>
            </a:r>
          </a:p>
        </p:txBody>
      </p:sp>
      <p:graphicFrame>
        <p:nvGraphicFramePr>
          <p:cNvPr id="17" name="Object 16" descr="O of n squared">
            <a:extLst>
              <a:ext uri="{FF2B5EF4-FFF2-40B4-BE49-F238E27FC236}">
                <a16:creationId xmlns:a16="http://schemas.microsoft.com/office/drawing/2014/main" id="{1320DF80-59C2-4C8A-8AE3-975461F5E94A}"/>
              </a:ext>
            </a:extLst>
          </p:cNvPr>
          <p:cNvGraphicFramePr>
            <a:graphicFrameLocks noChangeAspect="1"/>
          </p:cNvGraphicFramePr>
          <p:nvPr>
            <p:extLst>
              <p:ext uri="{D42A27DB-BD31-4B8C-83A1-F6EECF244321}">
                <p14:modId xmlns:p14="http://schemas.microsoft.com/office/powerpoint/2010/main" val="287013254"/>
              </p:ext>
            </p:extLst>
          </p:nvPr>
        </p:nvGraphicFramePr>
        <p:xfrm>
          <a:off x="3594802" y="1554613"/>
          <a:ext cx="658091" cy="415636"/>
        </p:xfrm>
        <a:graphic>
          <a:graphicData uri="http://schemas.openxmlformats.org/presentationml/2006/ole">
            <mc:AlternateContent xmlns:mc="http://schemas.openxmlformats.org/markup-compatibility/2006">
              <mc:Choice xmlns:v="urn:schemas-microsoft-com:vml" Requires="v">
                <p:oleObj name="Equation" r:id="rId2" imgW="723600" imgH="457200" progId="Equation.DSMT4">
                  <p:embed/>
                </p:oleObj>
              </mc:Choice>
              <mc:Fallback>
                <p:oleObj name="Equation" r:id="rId2" imgW="723600" imgH="457200" progId="Equation.DSMT4">
                  <p:embed/>
                  <p:pic>
                    <p:nvPicPr>
                      <p:cNvPr id="0" name=""/>
                      <p:cNvPicPr/>
                      <p:nvPr/>
                    </p:nvPicPr>
                    <p:blipFill>
                      <a:blip r:embed="rId3"/>
                      <a:stretch>
                        <a:fillRect/>
                      </a:stretch>
                    </p:blipFill>
                    <p:spPr>
                      <a:xfrm>
                        <a:off x="3594802" y="1554613"/>
                        <a:ext cx="658091" cy="415636"/>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5DDF779-DAC9-4044-9389-B0C96198AB7A}"/>
              </a:ext>
            </a:extLst>
          </p:cNvPr>
          <p:cNvSpPr>
            <a:spLocks noGrp="1"/>
          </p:cNvSpPr>
          <p:nvPr>
            <p:ph sz="quarter" idx="14"/>
          </p:nvPr>
        </p:nvSpPr>
        <p:spPr>
          <a:xfrm>
            <a:off x="4355771" y="1553096"/>
            <a:ext cx="4059809" cy="415189"/>
          </a:xfrm>
        </p:spPr>
        <p:txBody>
          <a:bodyPr lIns="0" tIns="0" rIns="0" bIns="0"/>
          <a:lstStyle/>
          <a:p>
            <a:pPr marL="432" indent="0">
              <a:buNone/>
            </a:pPr>
            <a:r>
              <a:rPr lang="en-US" altLang="en-US" dirty="0"/>
              <a:t>time complexity is called a</a:t>
            </a:r>
            <a:endParaRPr lang="en-IN" dirty="0"/>
          </a:p>
        </p:txBody>
      </p:sp>
      <p:sp>
        <p:nvSpPr>
          <p:cNvPr id="5" name="Content Placeholder 4">
            <a:extLst>
              <a:ext uri="{FF2B5EF4-FFF2-40B4-BE49-F238E27FC236}">
                <a16:creationId xmlns:a16="http://schemas.microsoft.com/office/drawing/2014/main" id="{446CE314-B606-4F37-992D-799A9C077434}"/>
              </a:ext>
            </a:extLst>
          </p:cNvPr>
          <p:cNvSpPr>
            <a:spLocks noGrp="1"/>
          </p:cNvSpPr>
          <p:nvPr>
            <p:ph sz="quarter" idx="15"/>
          </p:nvPr>
        </p:nvSpPr>
        <p:spPr>
          <a:xfrm>
            <a:off x="457200" y="2037109"/>
            <a:ext cx="8423329" cy="1634021"/>
          </a:xfrm>
        </p:spPr>
        <p:txBody>
          <a:bodyPr tIns="0"/>
          <a:lstStyle/>
          <a:p>
            <a:pPr marL="432" indent="0">
              <a:buNone/>
            </a:pPr>
            <a:r>
              <a:rPr lang="en-US" altLang="en-US" b="1" dirty="0"/>
              <a:t>quadratic algorithm. </a:t>
            </a:r>
            <a:r>
              <a:rPr lang="en-US" altLang="en-US" dirty="0"/>
              <a:t>The quadratic algorithm grows quickly as the problem size increases. If you double the input size, the time for the algorithm is quadrupled. Algorithms with a nested loop are often quadratic.</a:t>
            </a:r>
          </a:p>
        </p:txBody>
      </p:sp>
    </p:spTree>
    <p:extLst>
      <p:ext uri="{BB962C8B-B14F-4D97-AF65-F5344CB8AC3E}">
        <p14:creationId xmlns:p14="http://schemas.microsoft.com/office/powerpoint/2010/main" val="2328840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FAE1-3CE8-4326-9AD0-830E36C2894E}"/>
              </a:ext>
            </a:extLst>
          </p:cNvPr>
          <p:cNvSpPr>
            <a:spLocks noGrp="1"/>
          </p:cNvSpPr>
          <p:nvPr>
            <p:ph type="title"/>
          </p:nvPr>
        </p:nvSpPr>
        <p:spPr/>
        <p:txBody>
          <a:bodyPr/>
          <a:lstStyle/>
          <a:p>
            <a:r>
              <a:rPr lang="en-IN" dirty="0"/>
              <a:t>Analyzing Tower of Hanoi</a:t>
            </a:r>
          </a:p>
        </p:txBody>
      </p:sp>
      <p:sp>
        <p:nvSpPr>
          <p:cNvPr id="3" name="Content Placeholder 2">
            <a:extLst>
              <a:ext uri="{FF2B5EF4-FFF2-40B4-BE49-F238E27FC236}">
                <a16:creationId xmlns:a16="http://schemas.microsoft.com/office/drawing/2014/main" id="{C6C6B034-E604-4DE3-BF0A-C1DE57586532}"/>
              </a:ext>
            </a:extLst>
          </p:cNvPr>
          <p:cNvSpPr>
            <a:spLocks noGrp="1"/>
          </p:cNvSpPr>
          <p:nvPr>
            <p:ph sz="quarter" idx="13"/>
          </p:nvPr>
        </p:nvSpPr>
        <p:spPr>
          <a:xfrm>
            <a:off x="457200" y="1552575"/>
            <a:ext cx="8288594" cy="856796"/>
          </a:xfrm>
        </p:spPr>
        <p:txBody>
          <a:bodyPr tIns="0"/>
          <a:lstStyle/>
          <a:p>
            <a:r>
              <a:rPr lang="en-US" altLang="en-US" sz="1800" dirty="0"/>
              <a:t>The Tower of Hanoi problem presented in Listing 18.7, TowerOfHanoi.java, moves </a:t>
            </a:r>
            <a:r>
              <a:rPr lang="en-US" altLang="en-US" sz="1800" i="1" dirty="0"/>
              <a:t>n</a:t>
            </a:r>
            <a:r>
              <a:rPr lang="en-US" altLang="en-US" sz="1800" dirty="0"/>
              <a:t> disks from tower A to tower B with the assistance of tower C recursively as follows:</a:t>
            </a:r>
          </a:p>
        </p:txBody>
      </p:sp>
      <p:sp>
        <p:nvSpPr>
          <p:cNvPr id="4" name="Content Placeholder 3">
            <a:extLst>
              <a:ext uri="{FF2B5EF4-FFF2-40B4-BE49-F238E27FC236}">
                <a16:creationId xmlns:a16="http://schemas.microsoft.com/office/drawing/2014/main" id="{D0B229F1-DE30-4D96-AA43-887C95F3FF85}"/>
              </a:ext>
            </a:extLst>
          </p:cNvPr>
          <p:cNvSpPr>
            <a:spLocks noGrp="1"/>
          </p:cNvSpPr>
          <p:nvPr>
            <p:ph sz="quarter" idx="14"/>
          </p:nvPr>
        </p:nvSpPr>
        <p:spPr>
          <a:xfrm>
            <a:off x="457201" y="2570735"/>
            <a:ext cx="2325796" cy="305816"/>
          </a:xfrm>
        </p:spPr>
        <p:txBody>
          <a:bodyPr tIns="0"/>
          <a:lstStyle/>
          <a:p>
            <a:pPr lvl="1" indent="-284400"/>
            <a:r>
              <a:rPr lang="en-US" altLang="en-US" sz="1800" dirty="0"/>
              <a:t>Move the first</a:t>
            </a:r>
            <a:endParaRPr lang="en-IN" sz="1800" dirty="0"/>
          </a:p>
        </p:txBody>
      </p:sp>
      <p:graphicFrame>
        <p:nvGraphicFramePr>
          <p:cNvPr id="17" name="Object 16" descr="n minus 1">
            <a:extLst>
              <a:ext uri="{FF2B5EF4-FFF2-40B4-BE49-F238E27FC236}">
                <a16:creationId xmlns:a16="http://schemas.microsoft.com/office/drawing/2014/main" id="{0F1362B3-AD56-40DE-A87A-1C32FAE49971}"/>
              </a:ext>
            </a:extLst>
          </p:cNvPr>
          <p:cNvGraphicFramePr>
            <a:graphicFrameLocks noChangeAspect="1"/>
          </p:cNvGraphicFramePr>
          <p:nvPr>
            <p:extLst>
              <p:ext uri="{D42A27DB-BD31-4B8C-83A1-F6EECF244321}">
                <p14:modId xmlns:p14="http://schemas.microsoft.com/office/powerpoint/2010/main" val="344753239"/>
              </p:ext>
            </p:extLst>
          </p:nvPr>
        </p:nvGraphicFramePr>
        <p:xfrm>
          <a:off x="2915267" y="2561451"/>
          <a:ext cx="430331" cy="251901"/>
        </p:xfrm>
        <a:graphic>
          <a:graphicData uri="http://schemas.openxmlformats.org/presentationml/2006/ole">
            <mc:AlternateContent xmlns:mc="http://schemas.openxmlformats.org/markup-compatibility/2006">
              <mc:Choice xmlns:v="urn:schemas-microsoft-com:vml" Requires="v">
                <p:oleObj name="Equation" r:id="rId3" imgW="520560" imgH="304560" progId="Equation.DSMT4">
                  <p:embed/>
                </p:oleObj>
              </mc:Choice>
              <mc:Fallback>
                <p:oleObj name="Equation" r:id="rId3" imgW="520560" imgH="304560" progId="Equation.DSMT4">
                  <p:embed/>
                  <p:pic>
                    <p:nvPicPr>
                      <p:cNvPr id="0" name=""/>
                      <p:cNvPicPr/>
                      <p:nvPr/>
                    </p:nvPicPr>
                    <p:blipFill>
                      <a:blip r:embed="rId4"/>
                      <a:stretch>
                        <a:fillRect/>
                      </a:stretch>
                    </p:blipFill>
                    <p:spPr>
                      <a:xfrm>
                        <a:off x="2915267" y="2561451"/>
                        <a:ext cx="430331" cy="25190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CBF56E9-8942-4C0A-A4D6-338E48ECF016}"/>
              </a:ext>
            </a:extLst>
          </p:cNvPr>
          <p:cNvSpPr>
            <a:spLocks noGrp="1"/>
          </p:cNvSpPr>
          <p:nvPr>
            <p:ph sz="quarter" idx="15"/>
          </p:nvPr>
        </p:nvSpPr>
        <p:spPr>
          <a:xfrm>
            <a:off x="3444249" y="2559362"/>
            <a:ext cx="5320595" cy="343496"/>
          </a:xfrm>
        </p:spPr>
        <p:txBody>
          <a:bodyPr lIns="0" tIns="0" rIns="0" bIns="0"/>
          <a:lstStyle/>
          <a:p>
            <a:pPr marL="0" lvl="1" indent="0">
              <a:buNone/>
            </a:pPr>
            <a:r>
              <a:rPr lang="en-US" altLang="en-US" sz="1800" dirty="0"/>
              <a:t>disks from A to C with the assistance of tower B.</a:t>
            </a:r>
          </a:p>
        </p:txBody>
      </p:sp>
      <p:sp>
        <p:nvSpPr>
          <p:cNvPr id="6" name="Content Placeholder 5">
            <a:extLst>
              <a:ext uri="{FF2B5EF4-FFF2-40B4-BE49-F238E27FC236}">
                <a16:creationId xmlns:a16="http://schemas.microsoft.com/office/drawing/2014/main" id="{46975988-8537-4739-A3E4-6D5DED411B1D}"/>
              </a:ext>
            </a:extLst>
          </p:cNvPr>
          <p:cNvSpPr>
            <a:spLocks noGrp="1"/>
          </p:cNvSpPr>
          <p:nvPr>
            <p:ph sz="quarter" idx="16"/>
          </p:nvPr>
        </p:nvSpPr>
        <p:spPr>
          <a:xfrm>
            <a:off x="457200" y="2977269"/>
            <a:ext cx="3676650" cy="327906"/>
          </a:xfrm>
        </p:spPr>
        <p:txBody>
          <a:bodyPr tIns="0"/>
          <a:lstStyle/>
          <a:p>
            <a:pPr lvl="1" indent="-284400"/>
            <a:r>
              <a:rPr lang="en-US" altLang="en-US" sz="1800" dirty="0"/>
              <a:t>Move disk </a:t>
            </a:r>
            <a:r>
              <a:rPr lang="en-US" altLang="en-US" sz="1800" i="1" u="sng" dirty="0"/>
              <a:t>n</a:t>
            </a:r>
            <a:r>
              <a:rPr lang="en-US" altLang="en-US" sz="1800" dirty="0"/>
              <a:t> from A to B.</a:t>
            </a:r>
            <a:endParaRPr lang="en-IN" sz="1800" dirty="0"/>
          </a:p>
        </p:txBody>
      </p:sp>
      <p:sp>
        <p:nvSpPr>
          <p:cNvPr id="7" name="Content Placeholder 6">
            <a:extLst>
              <a:ext uri="{FF2B5EF4-FFF2-40B4-BE49-F238E27FC236}">
                <a16:creationId xmlns:a16="http://schemas.microsoft.com/office/drawing/2014/main" id="{C88D2E3F-3A98-4642-B8D3-A1D4DC4B83EF}"/>
              </a:ext>
            </a:extLst>
          </p:cNvPr>
          <p:cNvSpPr>
            <a:spLocks noGrp="1"/>
          </p:cNvSpPr>
          <p:nvPr>
            <p:ph sz="quarter" idx="17"/>
          </p:nvPr>
        </p:nvSpPr>
        <p:spPr>
          <a:xfrm>
            <a:off x="457200" y="3409031"/>
            <a:ext cx="1504950" cy="324769"/>
          </a:xfrm>
        </p:spPr>
        <p:txBody>
          <a:bodyPr tIns="0"/>
          <a:lstStyle/>
          <a:p>
            <a:pPr lvl="1"/>
            <a:r>
              <a:rPr lang="en-IN" sz="1800" dirty="0"/>
              <a:t>Move</a:t>
            </a:r>
          </a:p>
        </p:txBody>
      </p:sp>
      <p:graphicFrame>
        <p:nvGraphicFramePr>
          <p:cNvPr id="18" name="Object 17" descr="n minus 1">
            <a:extLst>
              <a:ext uri="{FF2B5EF4-FFF2-40B4-BE49-F238E27FC236}">
                <a16:creationId xmlns:a16="http://schemas.microsoft.com/office/drawing/2014/main" id="{AD2216ED-530C-4DCA-927D-C7F38FBA2368}"/>
              </a:ext>
            </a:extLst>
          </p:cNvPr>
          <p:cNvGraphicFramePr>
            <a:graphicFrameLocks noChangeAspect="1"/>
          </p:cNvGraphicFramePr>
          <p:nvPr>
            <p:extLst>
              <p:ext uri="{D42A27DB-BD31-4B8C-83A1-F6EECF244321}">
                <p14:modId xmlns:p14="http://schemas.microsoft.com/office/powerpoint/2010/main" val="1953081716"/>
              </p:ext>
            </p:extLst>
          </p:nvPr>
        </p:nvGraphicFramePr>
        <p:xfrm>
          <a:off x="2011936" y="3409059"/>
          <a:ext cx="473364" cy="277091"/>
        </p:xfrm>
        <a:graphic>
          <a:graphicData uri="http://schemas.openxmlformats.org/presentationml/2006/ole">
            <mc:AlternateContent xmlns:mc="http://schemas.openxmlformats.org/markup-compatibility/2006">
              <mc:Choice xmlns:v="urn:schemas-microsoft-com:vml" Requires="v">
                <p:oleObj name="Equation" r:id="rId3" imgW="520560" imgH="304560" progId="Equation.DSMT4">
                  <p:embed/>
                </p:oleObj>
              </mc:Choice>
              <mc:Fallback>
                <p:oleObj name="Equation" r:id="rId3" imgW="520560" imgH="304560" progId="Equation.DSMT4">
                  <p:embed/>
                  <p:pic>
                    <p:nvPicPr>
                      <p:cNvPr id="17" name="Object 16">
                        <a:extLst>
                          <a:ext uri="{FF2B5EF4-FFF2-40B4-BE49-F238E27FC236}">
                            <a16:creationId xmlns:a16="http://schemas.microsoft.com/office/drawing/2014/main" id="{0F1362B3-AD56-40DE-A87A-1C32FAE49971}"/>
                          </a:ext>
                        </a:extLst>
                      </p:cNvPr>
                      <p:cNvPicPr/>
                      <p:nvPr/>
                    </p:nvPicPr>
                    <p:blipFill>
                      <a:blip r:embed="rId4"/>
                      <a:stretch>
                        <a:fillRect/>
                      </a:stretch>
                    </p:blipFill>
                    <p:spPr>
                      <a:xfrm>
                        <a:off x="2011936" y="3409059"/>
                        <a:ext cx="473364" cy="277091"/>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64DC1A26-5FB2-4B31-8B41-429491FDE8D7}"/>
              </a:ext>
            </a:extLst>
          </p:cNvPr>
          <p:cNvSpPr>
            <a:spLocks noGrp="1"/>
          </p:cNvSpPr>
          <p:nvPr>
            <p:ph sz="quarter" idx="18"/>
          </p:nvPr>
        </p:nvSpPr>
        <p:spPr>
          <a:xfrm>
            <a:off x="2559461" y="3402579"/>
            <a:ext cx="5560142" cy="342107"/>
          </a:xfrm>
        </p:spPr>
        <p:txBody>
          <a:bodyPr lIns="0" tIns="0" rIns="0" bIns="0"/>
          <a:lstStyle/>
          <a:p>
            <a:pPr marL="0" lvl="1" indent="0">
              <a:buNone/>
            </a:pPr>
            <a:r>
              <a:rPr lang="en-US" altLang="en-US" sz="1800" dirty="0"/>
              <a:t>disks from C to B with the assistance of tower A.</a:t>
            </a:r>
            <a:endParaRPr lang="en-IN" sz="1800" dirty="0"/>
          </a:p>
        </p:txBody>
      </p:sp>
      <p:sp>
        <p:nvSpPr>
          <p:cNvPr id="9" name="Content Placeholder 8">
            <a:extLst>
              <a:ext uri="{FF2B5EF4-FFF2-40B4-BE49-F238E27FC236}">
                <a16:creationId xmlns:a16="http://schemas.microsoft.com/office/drawing/2014/main" id="{0A615EF6-DC73-4C01-8CB9-83E74D436A53}"/>
              </a:ext>
            </a:extLst>
          </p:cNvPr>
          <p:cNvSpPr>
            <a:spLocks noGrp="1"/>
          </p:cNvSpPr>
          <p:nvPr>
            <p:ph sz="quarter" idx="19"/>
          </p:nvPr>
        </p:nvSpPr>
        <p:spPr>
          <a:xfrm>
            <a:off x="457200" y="3878723"/>
            <a:ext cx="560439" cy="339315"/>
          </a:xfrm>
        </p:spPr>
        <p:txBody>
          <a:bodyPr tIns="0"/>
          <a:lstStyle/>
          <a:p>
            <a:pPr marL="432" indent="0">
              <a:buNone/>
            </a:pPr>
            <a:r>
              <a:rPr lang="en-US" altLang="en-US" sz="1800" dirty="0"/>
              <a:t>Let</a:t>
            </a:r>
            <a:endParaRPr lang="en-IN" sz="1800" dirty="0"/>
          </a:p>
        </p:txBody>
      </p:sp>
      <p:graphicFrame>
        <p:nvGraphicFramePr>
          <p:cNvPr id="19" name="Object 18" descr="T of n">
            <a:extLst>
              <a:ext uri="{FF2B5EF4-FFF2-40B4-BE49-F238E27FC236}">
                <a16:creationId xmlns:a16="http://schemas.microsoft.com/office/drawing/2014/main" id="{EEF72F15-CC1E-4162-B724-D03916478102}"/>
              </a:ext>
            </a:extLst>
          </p:cNvPr>
          <p:cNvGraphicFramePr>
            <a:graphicFrameLocks noChangeAspect="1"/>
          </p:cNvGraphicFramePr>
          <p:nvPr>
            <p:extLst>
              <p:ext uri="{D42A27DB-BD31-4B8C-83A1-F6EECF244321}">
                <p14:modId xmlns:p14="http://schemas.microsoft.com/office/powerpoint/2010/main" val="1744576981"/>
              </p:ext>
            </p:extLst>
          </p:nvPr>
        </p:nvGraphicFramePr>
        <p:xfrm>
          <a:off x="1113638" y="3898207"/>
          <a:ext cx="490524" cy="287136"/>
        </p:xfrm>
        <a:graphic>
          <a:graphicData uri="http://schemas.openxmlformats.org/presentationml/2006/ole">
            <mc:AlternateContent xmlns:mc="http://schemas.openxmlformats.org/markup-compatibility/2006">
              <mc:Choice xmlns:v="urn:schemas-microsoft-com:vml" Requires="v">
                <p:oleObj name="Equation" r:id="rId5" imgW="520560" imgH="304560" progId="Equation.DSMT4">
                  <p:embed/>
                </p:oleObj>
              </mc:Choice>
              <mc:Fallback>
                <p:oleObj name="Equation" r:id="rId5" imgW="520560" imgH="304560" progId="Equation.DSMT4">
                  <p:embed/>
                  <p:pic>
                    <p:nvPicPr>
                      <p:cNvPr id="0" name=""/>
                      <p:cNvPicPr/>
                      <p:nvPr/>
                    </p:nvPicPr>
                    <p:blipFill>
                      <a:blip r:embed="rId6"/>
                      <a:stretch>
                        <a:fillRect/>
                      </a:stretch>
                    </p:blipFill>
                    <p:spPr>
                      <a:xfrm>
                        <a:off x="1113638" y="3898207"/>
                        <a:ext cx="490524" cy="287136"/>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99A2EC0A-6C88-46FD-92CD-D09549FC8945}"/>
              </a:ext>
            </a:extLst>
          </p:cNvPr>
          <p:cNvSpPr>
            <a:spLocks noGrp="1"/>
          </p:cNvSpPr>
          <p:nvPr>
            <p:ph sz="quarter" idx="20"/>
          </p:nvPr>
        </p:nvSpPr>
        <p:spPr>
          <a:xfrm>
            <a:off x="1735063" y="3871676"/>
            <a:ext cx="6990484" cy="328849"/>
          </a:xfrm>
        </p:spPr>
        <p:txBody>
          <a:bodyPr lIns="0" tIns="0" rIns="0" bIns="0"/>
          <a:lstStyle/>
          <a:p>
            <a:pPr marL="432" indent="0">
              <a:buNone/>
            </a:pPr>
            <a:r>
              <a:rPr lang="en-US" altLang="en-US" sz="1800" dirty="0"/>
              <a:t>denote the complexity for the algorithm that moves disks and</a:t>
            </a:r>
            <a:endParaRPr lang="en-IN" sz="1800" dirty="0"/>
          </a:p>
        </p:txBody>
      </p:sp>
      <p:sp>
        <p:nvSpPr>
          <p:cNvPr id="11" name="Content Placeholder 10">
            <a:extLst>
              <a:ext uri="{FF2B5EF4-FFF2-40B4-BE49-F238E27FC236}">
                <a16:creationId xmlns:a16="http://schemas.microsoft.com/office/drawing/2014/main" id="{96742970-13DE-40DC-B51D-80EA356DF8FF}"/>
              </a:ext>
            </a:extLst>
          </p:cNvPr>
          <p:cNvSpPr>
            <a:spLocks noGrp="1"/>
          </p:cNvSpPr>
          <p:nvPr>
            <p:ph sz="quarter" idx="21"/>
          </p:nvPr>
        </p:nvSpPr>
        <p:spPr>
          <a:xfrm>
            <a:off x="457200" y="4284121"/>
            <a:ext cx="5153025" cy="349872"/>
          </a:xfrm>
        </p:spPr>
        <p:txBody>
          <a:bodyPr tIns="0"/>
          <a:lstStyle/>
          <a:p>
            <a:pPr marL="432" indent="0">
              <a:buNone/>
            </a:pPr>
            <a:r>
              <a:rPr lang="en-US" altLang="en-US" sz="1800" dirty="0"/>
              <a:t>c denote the constant time to move one disk, i.e.,</a:t>
            </a:r>
            <a:endParaRPr lang="en-IN" sz="1800" dirty="0"/>
          </a:p>
        </p:txBody>
      </p:sp>
      <p:graphicFrame>
        <p:nvGraphicFramePr>
          <p:cNvPr id="20" name="Object 19" descr="T of 1 is c. So,">
            <a:extLst>
              <a:ext uri="{FF2B5EF4-FFF2-40B4-BE49-F238E27FC236}">
                <a16:creationId xmlns:a16="http://schemas.microsoft.com/office/drawing/2014/main" id="{B0ED305D-9E80-4F43-AB24-9D428E412A98}"/>
              </a:ext>
            </a:extLst>
          </p:cNvPr>
          <p:cNvGraphicFramePr>
            <a:graphicFrameLocks noChangeAspect="1"/>
          </p:cNvGraphicFramePr>
          <p:nvPr>
            <p:extLst>
              <p:ext uri="{D42A27DB-BD31-4B8C-83A1-F6EECF244321}">
                <p14:modId xmlns:p14="http://schemas.microsoft.com/office/powerpoint/2010/main" val="1337828488"/>
              </p:ext>
            </p:extLst>
          </p:nvPr>
        </p:nvGraphicFramePr>
        <p:xfrm>
          <a:off x="5657850" y="4311419"/>
          <a:ext cx="1384300" cy="295275"/>
        </p:xfrm>
        <a:graphic>
          <a:graphicData uri="http://schemas.openxmlformats.org/presentationml/2006/ole">
            <mc:AlternateContent xmlns:mc="http://schemas.openxmlformats.org/markup-compatibility/2006">
              <mc:Choice xmlns:v="urn:schemas-microsoft-com:vml" Requires="v">
                <p:oleObj name="Equation" r:id="rId7" imgW="1434960" imgH="304560" progId="Equation.DSMT4">
                  <p:embed/>
                </p:oleObj>
              </mc:Choice>
              <mc:Fallback>
                <p:oleObj name="Equation" r:id="rId7" imgW="1434960" imgH="304560" progId="Equation.DSMT4">
                  <p:embed/>
                  <p:pic>
                    <p:nvPicPr>
                      <p:cNvPr id="0" name=""/>
                      <p:cNvPicPr/>
                      <p:nvPr/>
                    </p:nvPicPr>
                    <p:blipFill>
                      <a:blip r:embed="rId8"/>
                      <a:stretch>
                        <a:fillRect/>
                      </a:stretch>
                    </p:blipFill>
                    <p:spPr>
                      <a:xfrm>
                        <a:off x="5657850" y="4311419"/>
                        <a:ext cx="1384300" cy="295275"/>
                      </a:xfrm>
                      <a:prstGeom prst="rect">
                        <a:avLst/>
                      </a:prstGeom>
                    </p:spPr>
                  </p:pic>
                </p:oleObj>
              </mc:Fallback>
            </mc:AlternateContent>
          </a:graphicData>
        </a:graphic>
      </p:graphicFrame>
      <p:graphicFrame>
        <p:nvGraphicFramePr>
          <p:cNvPr id="22" name="Object 21" descr="T of n = T of n minus 1 + c + T of n minus 1 = 2 T of minus 1 + c. For long description in Notes pane, press F6.">
            <a:extLst>
              <a:ext uri="{FF2B5EF4-FFF2-40B4-BE49-F238E27FC236}">
                <a16:creationId xmlns:a16="http://schemas.microsoft.com/office/drawing/2014/main" id="{DBAC4FB9-5729-444D-9DA3-DA5F44E195CB}"/>
              </a:ext>
            </a:extLst>
          </p:cNvPr>
          <p:cNvGraphicFramePr>
            <a:graphicFrameLocks noChangeAspect="1"/>
          </p:cNvGraphicFramePr>
          <p:nvPr>
            <p:extLst>
              <p:ext uri="{D42A27DB-BD31-4B8C-83A1-F6EECF244321}">
                <p14:modId xmlns:p14="http://schemas.microsoft.com/office/powerpoint/2010/main" val="878995036"/>
              </p:ext>
            </p:extLst>
          </p:nvPr>
        </p:nvGraphicFramePr>
        <p:xfrm>
          <a:off x="1349745" y="4869429"/>
          <a:ext cx="6161386" cy="1383168"/>
        </p:xfrm>
        <a:graphic>
          <a:graphicData uri="http://schemas.openxmlformats.org/presentationml/2006/ole">
            <mc:AlternateContent xmlns:mc="http://schemas.openxmlformats.org/markup-compatibility/2006">
              <mc:Choice xmlns:v="urn:schemas-microsoft-com:vml" Requires="v">
                <p:oleObj name="Equation" r:id="rId9" imgW="6222960" imgH="1396800" progId="Equation.DSMT4">
                  <p:embed/>
                </p:oleObj>
              </mc:Choice>
              <mc:Fallback>
                <p:oleObj name="Equation" r:id="rId9" imgW="6222960" imgH="1396800" progId="Equation.DSMT4">
                  <p:embed/>
                  <p:pic>
                    <p:nvPicPr>
                      <p:cNvPr id="0" name=""/>
                      <p:cNvPicPr/>
                      <p:nvPr/>
                    </p:nvPicPr>
                    <p:blipFill>
                      <a:blip r:embed="rId10"/>
                      <a:stretch>
                        <a:fillRect/>
                      </a:stretch>
                    </p:blipFill>
                    <p:spPr>
                      <a:xfrm>
                        <a:off x="1349745" y="4869429"/>
                        <a:ext cx="6161386" cy="1383168"/>
                      </a:xfrm>
                      <a:prstGeom prst="rect">
                        <a:avLst/>
                      </a:prstGeom>
                    </p:spPr>
                  </p:pic>
                </p:oleObj>
              </mc:Fallback>
            </mc:AlternateContent>
          </a:graphicData>
        </a:graphic>
      </p:graphicFrame>
    </p:spTree>
    <p:extLst>
      <p:ext uri="{BB962C8B-B14F-4D97-AF65-F5344CB8AC3E}">
        <p14:creationId xmlns:p14="http://schemas.microsoft.com/office/powerpoint/2010/main" val="261182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A8A8-1674-4244-8996-57E7A1E81948}"/>
              </a:ext>
            </a:extLst>
          </p:cNvPr>
          <p:cNvSpPr>
            <a:spLocks noGrp="1"/>
          </p:cNvSpPr>
          <p:nvPr>
            <p:ph type="title"/>
          </p:nvPr>
        </p:nvSpPr>
        <p:spPr/>
        <p:txBody>
          <a:bodyPr/>
          <a:lstStyle/>
          <a:p>
            <a:r>
              <a:rPr lang="en-IN" dirty="0"/>
              <a:t>Common Recurrence Relations</a:t>
            </a:r>
          </a:p>
        </p:txBody>
      </p:sp>
      <p:graphicFrame>
        <p:nvGraphicFramePr>
          <p:cNvPr id="4" name="Table 4">
            <a:extLst>
              <a:ext uri="{FF2B5EF4-FFF2-40B4-BE49-F238E27FC236}">
                <a16:creationId xmlns:a16="http://schemas.microsoft.com/office/drawing/2014/main" id="{EBCA5554-4449-4471-91B7-677F3F7D4850}"/>
              </a:ext>
            </a:extLst>
          </p:cNvPr>
          <p:cNvGraphicFramePr>
            <a:graphicFrameLocks noGrp="1"/>
          </p:cNvGraphicFramePr>
          <p:nvPr>
            <p:ph sz="quarter" idx="13"/>
            <p:extLst>
              <p:ext uri="{D42A27DB-BD31-4B8C-83A1-F6EECF244321}">
                <p14:modId xmlns:p14="http://schemas.microsoft.com/office/powerpoint/2010/main" val="2259759456"/>
              </p:ext>
            </p:extLst>
          </p:nvPr>
        </p:nvGraphicFramePr>
        <p:xfrm>
          <a:off x="457200" y="1554163"/>
          <a:ext cx="8232774" cy="3337560"/>
        </p:xfrm>
        <a:graphic>
          <a:graphicData uri="http://schemas.openxmlformats.org/drawingml/2006/table">
            <a:tbl>
              <a:tblPr firstRow="1" bandRow="1">
                <a:tableStyleId>{40F9630F-82C1-40B7-BC3A-925EFCFF5E92}</a:tableStyleId>
              </a:tblPr>
              <a:tblGrid>
                <a:gridCol w="2828441">
                  <a:extLst>
                    <a:ext uri="{9D8B030D-6E8A-4147-A177-3AD203B41FA5}">
                      <a16:colId xmlns:a16="http://schemas.microsoft.com/office/drawing/2014/main" val="3503728973"/>
                    </a:ext>
                  </a:extLst>
                </a:gridCol>
                <a:gridCol w="2355742">
                  <a:extLst>
                    <a:ext uri="{9D8B030D-6E8A-4147-A177-3AD203B41FA5}">
                      <a16:colId xmlns:a16="http://schemas.microsoft.com/office/drawing/2014/main" val="2723448803"/>
                    </a:ext>
                  </a:extLst>
                </a:gridCol>
                <a:gridCol w="3048591">
                  <a:extLst>
                    <a:ext uri="{9D8B030D-6E8A-4147-A177-3AD203B41FA5}">
                      <a16:colId xmlns:a16="http://schemas.microsoft.com/office/drawing/2014/main" val="35290329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cap="none" baseline="0" dirty="0">
                          <a:solidFill>
                            <a:schemeClr val="dk1"/>
                          </a:solidFill>
                          <a:latin typeface="+mn-lt"/>
                          <a:ea typeface="Arial"/>
                          <a:cs typeface="Arial"/>
                          <a:sym typeface="Arial"/>
                        </a:rPr>
                        <a:t>Recurrence Relation</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cap="none" baseline="0" dirty="0">
                          <a:solidFill>
                            <a:schemeClr val="dk1"/>
                          </a:solidFill>
                          <a:latin typeface="+mn-lt"/>
                          <a:ea typeface="Arial"/>
                          <a:cs typeface="Arial"/>
                          <a:sym typeface="Arial"/>
                        </a:rPr>
                        <a:t>Result</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cap="none" baseline="0" dirty="0">
                          <a:solidFill>
                            <a:schemeClr val="dk1"/>
                          </a:solidFill>
                          <a:latin typeface="+mn-lt"/>
                          <a:ea typeface="Arial"/>
                          <a:cs typeface="Arial"/>
                          <a:sym typeface="Arial"/>
                        </a:rPr>
                        <a:t>Example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959801"/>
                  </a:ext>
                </a:extLst>
              </a:tr>
              <a:tr h="370840">
                <a:tc>
                  <a:txBody>
                    <a:bodyPr/>
                    <a:lstStyle/>
                    <a:p>
                      <a:r>
                        <a:rPr lang="en-US" sz="100" dirty="0">
                          <a:latin typeface="+mn-lt"/>
                        </a:rPr>
                        <a:t>T of n = T of n over 2 + O of 1</a:t>
                      </a:r>
                      <a:endParaRPr lang="en-IN" sz="100" dirty="0">
                        <a:latin typeface="+mn-lt"/>
                      </a:endParaRPr>
                    </a:p>
                  </a:txBody>
                  <a:tcPr marL="180000" anchor="ct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dirty="0">
                          <a:latin typeface="+mn-lt"/>
                        </a:rPr>
                        <a:t>T of n = O of log n</a:t>
                      </a:r>
                      <a:endParaRPr lang="en-IN" sz="100" dirty="0">
                        <a:latin typeface="+mn-lt"/>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solidFill>
                            <a:schemeClr val="dk1"/>
                          </a:solidFill>
                          <a:latin typeface="+mn-lt"/>
                          <a:ea typeface="Arial"/>
                          <a:cs typeface="Arial"/>
                          <a:sym typeface="Arial"/>
                        </a:rPr>
                        <a:t>Binary search, Euclid’s G</a:t>
                      </a:r>
                      <a:r>
                        <a:rPr lang="en-US" sz="100" b="0" i="0" u="none" strike="noStrike" cap="none" baseline="0" dirty="0">
                          <a:solidFill>
                            <a:schemeClr val="dk1"/>
                          </a:solidFill>
                          <a:latin typeface="+mn-lt"/>
                          <a:ea typeface="Arial"/>
                          <a:cs typeface="Arial"/>
                          <a:sym typeface="Arial"/>
                        </a:rPr>
                        <a:t> </a:t>
                      </a:r>
                      <a:r>
                        <a:rPr lang="en-US" sz="1600" b="0" i="0" u="none" strike="noStrike" cap="none" baseline="0" dirty="0">
                          <a:solidFill>
                            <a:schemeClr val="dk1"/>
                          </a:solidFill>
                          <a:latin typeface="+mn-lt"/>
                          <a:ea typeface="Arial"/>
                          <a:cs typeface="Arial"/>
                          <a:sym typeface="Arial"/>
                        </a:rPr>
                        <a:t>C</a:t>
                      </a:r>
                      <a:r>
                        <a:rPr lang="en-US" sz="100" b="0" i="0" u="none" strike="noStrike" cap="none" baseline="0" dirty="0">
                          <a:solidFill>
                            <a:schemeClr val="dk1"/>
                          </a:solidFill>
                          <a:latin typeface="+mn-lt"/>
                          <a:ea typeface="Arial"/>
                          <a:cs typeface="Arial"/>
                          <a:sym typeface="Arial"/>
                        </a:rPr>
                        <a:t> </a:t>
                      </a:r>
                      <a:r>
                        <a:rPr lang="en-US" sz="1600" b="0" i="0" u="none" strike="noStrike" cap="none" baseline="0" dirty="0">
                          <a:solidFill>
                            <a:schemeClr val="dk1"/>
                          </a:solidFill>
                          <a:latin typeface="+mn-lt"/>
                          <a:ea typeface="Arial"/>
                          <a:cs typeface="Arial"/>
                          <a:sym typeface="Arial"/>
                        </a:rPr>
                        <a:t>D</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40160417"/>
                  </a:ext>
                </a:extLst>
              </a:tr>
              <a:tr h="370840">
                <a:tc>
                  <a:txBody>
                    <a:bodyPr/>
                    <a:lstStyle/>
                    <a:p>
                      <a:r>
                        <a:rPr lang="en-US" sz="100" dirty="0">
                          <a:latin typeface="+mn-lt"/>
                        </a:rPr>
                        <a:t>T of n = T of n minus 1 + O of 1</a:t>
                      </a:r>
                      <a:endParaRPr lang="en-IN" sz="100" dirty="0">
                        <a:latin typeface="+mn-lt"/>
                      </a:endParaRPr>
                    </a:p>
                  </a:txBody>
                  <a:tcPr marL="18000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dirty="0">
                          <a:latin typeface="+mn-lt"/>
                        </a:rPr>
                        <a:t>T of n = O of n</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solidFill>
                            <a:schemeClr val="dk1"/>
                          </a:solidFill>
                          <a:latin typeface="+mn-lt"/>
                          <a:ea typeface="Arial"/>
                          <a:cs typeface="Arial"/>
                          <a:sym typeface="Arial"/>
                        </a:rPr>
                        <a:t>Linear search</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0865097"/>
                  </a:ext>
                </a:extLst>
              </a:tr>
              <a:tr h="370840">
                <a:tc>
                  <a:txBody>
                    <a:bodyPr/>
                    <a:lstStyle/>
                    <a:p>
                      <a:r>
                        <a:rPr lang="en-US" sz="100" dirty="0">
                          <a:latin typeface="+mn-lt"/>
                        </a:rPr>
                        <a:t>T of n = 2 T of n over 2 + O of 1</a:t>
                      </a:r>
                      <a:endParaRPr lang="en-IN" sz="100" dirty="0">
                        <a:latin typeface="+mn-lt"/>
                      </a:endParaRPr>
                    </a:p>
                  </a:txBody>
                  <a:tcPr marL="18000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dirty="0">
                          <a:latin typeface="+mn-lt"/>
                        </a:rPr>
                        <a:t>T of n = O of n</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dirty="0">
                          <a:latin typeface="+mn-lt"/>
                        </a:rPr>
                        <a:t>Blank</a:t>
                      </a:r>
                      <a:endParaRPr lang="en-IN" sz="1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3316378"/>
                  </a:ext>
                </a:extLst>
              </a:tr>
              <a:tr h="370840">
                <a:tc>
                  <a:txBody>
                    <a:bodyPr/>
                    <a:lstStyle/>
                    <a:p>
                      <a:r>
                        <a:rPr lang="en-US" sz="100" dirty="0">
                          <a:latin typeface="+mn-lt"/>
                        </a:rPr>
                        <a:t>T of n = 2T of n over 2 + O of n</a:t>
                      </a:r>
                      <a:endParaRPr lang="en-IN" sz="100" dirty="0">
                        <a:latin typeface="+mn-lt"/>
                      </a:endParaRPr>
                    </a:p>
                  </a:txBody>
                  <a:tcPr marL="18000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pt-BR" sz="100" dirty="0">
                          <a:latin typeface="+mn-lt"/>
                        </a:rPr>
                        <a:t>T of n = O of n log n</a:t>
                      </a:r>
                      <a:endParaRPr lang="en-IN" sz="100" dirty="0">
                        <a:latin typeface="+mn-lt"/>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solidFill>
                            <a:schemeClr val="dk1"/>
                          </a:solidFill>
                          <a:latin typeface="+mn-lt"/>
                          <a:ea typeface="Arial"/>
                          <a:cs typeface="Arial"/>
                          <a:sym typeface="Arial"/>
                        </a:rPr>
                        <a:t>Merge sort (Chapter 24)</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9357133"/>
                  </a:ext>
                </a:extLst>
              </a:tr>
              <a:tr h="370840">
                <a:tc>
                  <a:txBody>
                    <a:bodyPr/>
                    <a:lstStyle/>
                    <a:p>
                      <a:r>
                        <a:rPr lang="en-IN" sz="100" dirty="0">
                          <a:latin typeface="+mn-lt"/>
                        </a:rPr>
                        <a:t>T of n = 2 T of n over 2 + O of n log n</a:t>
                      </a:r>
                    </a:p>
                  </a:txBody>
                  <a:tcPr marL="18000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dirty="0">
                          <a:latin typeface="+mn-lt"/>
                        </a:rPr>
                        <a:t>T of n = O of n log squared n</a:t>
                      </a:r>
                      <a:endParaRPr lang="en-IN" sz="100" dirty="0">
                        <a:latin typeface="+mn-lt"/>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dirty="0">
                          <a:latin typeface="+mn-lt"/>
                        </a:rPr>
                        <a:t>Blank</a:t>
                      </a:r>
                      <a:endParaRPr lang="en-IN" sz="1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972185"/>
                  </a:ext>
                </a:extLst>
              </a:tr>
              <a:tr h="370840">
                <a:tc>
                  <a:txBody>
                    <a:bodyPr/>
                    <a:lstStyle/>
                    <a:p>
                      <a:r>
                        <a:rPr lang="en-US" sz="100" dirty="0">
                          <a:latin typeface="+mn-lt"/>
                        </a:rPr>
                        <a:t>T of n = T of n minus 1 + O of n</a:t>
                      </a:r>
                      <a:endParaRPr lang="en-IN" sz="100" dirty="0">
                        <a:latin typeface="+mn-lt"/>
                      </a:endParaRPr>
                    </a:p>
                  </a:txBody>
                  <a:tcPr marL="18000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dirty="0">
                          <a:latin typeface="+mn-lt"/>
                        </a:rPr>
                        <a:t>T of n = O of n squared</a:t>
                      </a:r>
                      <a:endParaRPr lang="en-IN" sz="100" dirty="0">
                        <a:latin typeface="+mn-lt"/>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solidFill>
                            <a:schemeClr val="dk1"/>
                          </a:solidFill>
                          <a:latin typeface="+mn-lt"/>
                          <a:ea typeface="Arial"/>
                          <a:cs typeface="Arial"/>
                          <a:sym typeface="Arial"/>
                        </a:rPr>
                        <a:t>Selection sort, insertion sort</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0795296"/>
                  </a:ext>
                </a:extLst>
              </a:tr>
              <a:tr h="370840">
                <a:tc>
                  <a:txBody>
                    <a:bodyPr/>
                    <a:lstStyle/>
                    <a:p>
                      <a:r>
                        <a:rPr lang="en-US" sz="100" dirty="0">
                          <a:latin typeface="+mn-lt"/>
                        </a:rPr>
                        <a:t>T of n = 2 T of n minus 1 + O of 1</a:t>
                      </a:r>
                      <a:endParaRPr lang="en-IN" sz="100" dirty="0">
                        <a:latin typeface="+mn-lt"/>
                      </a:endParaRPr>
                    </a:p>
                  </a:txBody>
                  <a:tcPr marL="18000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dirty="0">
                          <a:latin typeface="+mn-lt"/>
                        </a:rPr>
                        <a:t>T of n = O of 2 to the n power</a:t>
                      </a:r>
                      <a:endParaRPr lang="en-IN" sz="100" dirty="0">
                        <a:latin typeface="+mn-lt"/>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solidFill>
                            <a:schemeClr val="dk1"/>
                          </a:solidFill>
                          <a:latin typeface="+mn-lt"/>
                          <a:ea typeface="Arial"/>
                          <a:cs typeface="Arial"/>
                          <a:sym typeface="Arial"/>
                        </a:rPr>
                        <a:t>Towers of Hanoi</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0142472"/>
                  </a:ext>
                </a:extLst>
              </a:tr>
              <a:tr h="370840">
                <a:tc>
                  <a:txBody>
                    <a:bodyPr/>
                    <a:lstStyle/>
                    <a:p>
                      <a:r>
                        <a:rPr lang="en-US" sz="100" dirty="0">
                          <a:latin typeface="+mn-lt"/>
                        </a:rPr>
                        <a:t>T of n = T of n minus 1 + T of n minus 2 + O of 1</a:t>
                      </a:r>
                      <a:endParaRPr lang="en-IN" sz="100" dirty="0">
                        <a:latin typeface="+mn-lt"/>
                      </a:endParaRPr>
                    </a:p>
                  </a:txBody>
                  <a:tcPr marL="180000"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 dirty="0">
                          <a:latin typeface="+mn-lt"/>
                        </a:rPr>
                        <a:t>T of n = O of 2 to the n power</a:t>
                      </a:r>
                      <a:endParaRPr lang="en-IN" sz="100" dirty="0">
                        <a:latin typeface="+mn-lt"/>
                      </a:endParaRP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baseline="0" dirty="0">
                          <a:solidFill>
                            <a:schemeClr val="dk1"/>
                          </a:solidFill>
                          <a:latin typeface="+mn-lt"/>
                          <a:ea typeface="Arial"/>
                          <a:cs typeface="Arial"/>
                          <a:sym typeface="Arial"/>
                        </a:rPr>
                        <a:t>Recursive Fibonacci algorithm</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1844444"/>
                  </a:ext>
                </a:extLst>
              </a:tr>
            </a:tbl>
          </a:graphicData>
        </a:graphic>
      </p:graphicFrame>
      <p:graphicFrame>
        <p:nvGraphicFramePr>
          <p:cNvPr id="6" name="Object 5">
            <a:extLst>
              <a:ext uri="{FF2B5EF4-FFF2-40B4-BE49-F238E27FC236}">
                <a16:creationId xmlns:a16="http://schemas.microsoft.com/office/drawing/2014/main" id="{5F48ACDB-544D-4C4A-AC80-802E4735A5D0}"/>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03827000"/>
              </p:ext>
            </p:extLst>
          </p:nvPr>
        </p:nvGraphicFramePr>
        <p:xfrm>
          <a:off x="589902" y="1974600"/>
          <a:ext cx="1851089" cy="286251"/>
        </p:xfrm>
        <a:graphic>
          <a:graphicData uri="http://schemas.openxmlformats.org/presentationml/2006/ole">
            <mc:AlternateContent xmlns:mc="http://schemas.openxmlformats.org/markup-compatibility/2006">
              <mc:Choice xmlns:v="urn:schemas-microsoft-com:vml" Requires="v">
                <p:oleObj name="Equation" r:id="rId2" imgW="2463480" imgH="380880" progId="Equation.DSMT4">
                  <p:embed/>
                </p:oleObj>
              </mc:Choice>
              <mc:Fallback>
                <p:oleObj name="Equation" r:id="rId2" imgW="2463480" imgH="380880" progId="Equation.DSMT4">
                  <p:embed/>
                  <p:pic>
                    <p:nvPicPr>
                      <p:cNvPr id="0" name=""/>
                      <p:cNvPicPr/>
                      <p:nvPr/>
                    </p:nvPicPr>
                    <p:blipFill>
                      <a:blip r:embed="rId3"/>
                      <a:stretch>
                        <a:fillRect/>
                      </a:stretch>
                    </p:blipFill>
                    <p:spPr>
                      <a:xfrm>
                        <a:off x="589902" y="1974600"/>
                        <a:ext cx="1851089" cy="286251"/>
                      </a:xfrm>
                      <a:prstGeom prst="rect">
                        <a:avLst/>
                      </a:prstGeom>
                      <a:solidFill>
                        <a:schemeClr val="bg1"/>
                      </a:solidFill>
                      <a:ln>
                        <a:solidFill>
                          <a:schemeClr val="bg1"/>
                        </a:solidFill>
                      </a:ln>
                    </p:spPr>
                  </p:pic>
                </p:oleObj>
              </mc:Fallback>
            </mc:AlternateContent>
          </a:graphicData>
        </a:graphic>
      </p:graphicFrame>
      <p:graphicFrame>
        <p:nvGraphicFramePr>
          <p:cNvPr id="7" name="Object 6">
            <a:extLst>
              <a:ext uri="{FF2B5EF4-FFF2-40B4-BE49-F238E27FC236}">
                <a16:creationId xmlns:a16="http://schemas.microsoft.com/office/drawing/2014/main" id="{8F39E2D0-37CC-4D81-8B6E-A306ABEEAA3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864466613"/>
              </p:ext>
            </p:extLst>
          </p:nvPr>
        </p:nvGraphicFramePr>
        <p:xfrm>
          <a:off x="3336176" y="1928411"/>
          <a:ext cx="1469422" cy="314876"/>
        </p:xfrm>
        <a:graphic>
          <a:graphicData uri="http://schemas.openxmlformats.org/presentationml/2006/ole">
            <mc:AlternateContent xmlns:mc="http://schemas.openxmlformats.org/markup-compatibility/2006">
              <mc:Choice xmlns:v="urn:schemas-microsoft-com:vml" Requires="v">
                <p:oleObj name="Equation" r:id="rId4" imgW="1777680" imgH="380880" progId="Equation.DSMT4">
                  <p:embed/>
                </p:oleObj>
              </mc:Choice>
              <mc:Fallback>
                <p:oleObj name="Equation" r:id="rId4" imgW="1777680" imgH="380880" progId="Equation.DSMT4">
                  <p:embed/>
                  <p:pic>
                    <p:nvPicPr>
                      <p:cNvPr id="0" name=""/>
                      <p:cNvPicPr/>
                      <p:nvPr/>
                    </p:nvPicPr>
                    <p:blipFill>
                      <a:blip r:embed="rId5"/>
                      <a:stretch>
                        <a:fillRect/>
                      </a:stretch>
                    </p:blipFill>
                    <p:spPr>
                      <a:xfrm>
                        <a:off x="3336176" y="1928411"/>
                        <a:ext cx="1469422" cy="314876"/>
                      </a:xfrm>
                      <a:prstGeom prst="rect">
                        <a:avLst/>
                      </a:prstGeom>
                      <a:solidFill>
                        <a:schemeClr val="bg1"/>
                      </a:solidFill>
                    </p:spPr>
                  </p:pic>
                </p:oleObj>
              </mc:Fallback>
            </mc:AlternateContent>
          </a:graphicData>
        </a:graphic>
      </p:graphicFrame>
      <p:graphicFrame>
        <p:nvGraphicFramePr>
          <p:cNvPr id="8" name="Object 7">
            <a:extLst>
              <a:ext uri="{FF2B5EF4-FFF2-40B4-BE49-F238E27FC236}">
                <a16:creationId xmlns:a16="http://schemas.microsoft.com/office/drawing/2014/main" id="{BEE9016F-7E27-4DD7-B405-020525C0995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654101923"/>
              </p:ext>
            </p:extLst>
          </p:nvPr>
        </p:nvGraphicFramePr>
        <p:xfrm>
          <a:off x="595784" y="2341779"/>
          <a:ext cx="1910248" cy="251901"/>
        </p:xfrm>
        <a:graphic>
          <a:graphicData uri="http://schemas.openxmlformats.org/presentationml/2006/ole">
            <mc:AlternateContent xmlns:mc="http://schemas.openxmlformats.org/markup-compatibility/2006">
              <mc:Choice xmlns:v="urn:schemas-microsoft-com:vml" Requires="v">
                <p:oleObj name="Equation" r:id="rId6" imgW="2311200" imgH="304560" progId="Equation.DSMT4">
                  <p:embed/>
                </p:oleObj>
              </mc:Choice>
              <mc:Fallback>
                <p:oleObj name="Equation" r:id="rId6" imgW="2311200" imgH="304560" progId="Equation.DSMT4">
                  <p:embed/>
                  <p:pic>
                    <p:nvPicPr>
                      <p:cNvPr id="0" name=""/>
                      <p:cNvPicPr/>
                      <p:nvPr/>
                    </p:nvPicPr>
                    <p:blipFill>
                      <a:blip r:embed="rId7"/>
                      <a:stretch>
                        <a:fillRect/>
                      </a:stretch>
                    </p:blipFill>
                    <p:spPr>
                      <a:xfrm>
                        <a:off x="595784" y="2341779"/>
                        <a:ext cx="1910248" cy="251901"/>
                      </a:xfrm>
                      <a:prstGeom prst="rect">
                        <a:avLst/>
                      </a:prstGeom>
                      <a:solidFill>
                        <a:schemeClr val="bg1"/>
                      </a:solidFill>
                    </p:spPr>
                  </p:pic>
                </p:oleObj>
              </mc:Fallback>
            </mc:AlternateContent>
          </a:graphicData>
        </a:graphic>
      </p:graphicFrame>
      <p:graphicFrame>
        <p:nvGraphicFramePr>
          <p:cNvPr id="9" name="Object 8">
            <a:extLst>
              <a:ext uri="{FF2B5EF4-FFF2-40B4-BE49-F238E27FC236}">
                <a16:creationId xmlns:a16="http://schemas.microsoft.com/office/drawing/2014/main" id="{5AC92331-81D1-4064-B0BE-36BAB6B9841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38391743"/>
              </p:ext>
            </p:extLst>
          </p:nvPr>
        </p:nvGraphicFramePr>
        <p:xfrm>
          <a:off x="3295833" y="2360775"/>
          <a:ext cx="1081075" cy="251901"/>
        </p:xfrm>
        <a:graphic>
          <a:graphicData uri="http://schemas.openxmlformats.org/presentationml/2006/ole">
            <mc:AlternateContent xmlns:mc="http://schemas.openxmlformats.org/markup-compatibility/2006">
              <mc:Choice xmlns:v="urn:schemas-microsoft-com:vml" Requires="v">
                <p:oleObj name="Equation" r:id="rId8" imgW="1307880" imgH="304560" progId="Equation.DSMT4">
                  <p:embed/>
                </p:oleObj>
              </mc:Choice>
              <mc:Fallback>
                <p:oleObj name="Equation" r:id="rId8" imgW="1307880" imgH="304560" progId="Equation.DSMT4">
                  <p:embed/>
                  <p:pic>
                    <p:nvPicPr>
                      <p:cNvPr id="0" name=""/>
                      <p:cNvPicPr/>
                      <p:nvPr/>
                    </p:nvPicPr>
                    <p:blipFill>
                      <a:blip r:embed="rId9"/>
                      <a:stretch>
                        <a:fillRect/>
                      </a:stretch>
                    </p:blipFill>
                    <p:spPr>
                      <a:xfrm>
                        <a:off x="3295833" y="2360775"/>
                        <a:ext cx="1081075" cy="251901"/>
                      </a:xfrm>
                      <a:prstGeom prst="rect">
                        <a:avLst/>
                      </a:prstGeom>
                      <a:solidFill>
                        <a:schemeClr val="bg1"/>
                      </a:solidFill>
                    </p:spPr>
                  </p:pic>
                </p:oleObj>
              </mc:Fallback>
            </mc:AlternateContent>
          </a:graphicData>
        </a:graphic>
      </p:graphicFrame>
      <p:graphicFrame>
        <p:nvGraphicFramePr>
          <p:cNvPr id="10" name="Object 9">
            <a:extLst>
              <a:ext uri="{FF2B5EF4-FFF2-40B4-BE49-F238E27FC236}">
                <a16:creationId xmlns:a16="http://schemas.microsoft.com/office/drawing/2014/main" id="{F0EB07A0-46E5-435A-B745-0E3CB0548B3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6171590"/>
              </p:ext>
            </p:extLst>
          </p:nvPr>
        </p:nvGraphicFramePr>
        <p:xfrm>
          <a:off x="609404" y="2735072"/>
          <a:ext cx="1841548" cy="229001"/>
        </p:xfrm>
        <a:graphic>
          <a:graphicData uri="http://schemas.openxmlformats.org/presentationml/2006/ole">
            <mc:AlternateContent xmlns:mc="http://schemas.openxmlformats.org/markup-compatibility/2006">
              <mc:Choice xmlns:v="urn:schemas-microsoft-com:vml" Requires="v">
                <p:oleObj name="Equation" r:id="rId10" imgW="2450880" imgH="304560" progId="Equation.DSMT4">
                  <p:embed/>
                </p:oleObj>
              </mc:Choice>
              <mc:Fallback>
                <p:oleObj name="Equation" r:id="rId10" imgW="2450880" imgH="304560" progId="Equation.DSMT4">
                  <p:embed/>
                  <p:pic>
                    <p:nvPicPr>
                      <p:cNvPr id="0" name=""/>
                      <p:cNvPicPr/>
                      <p:nvPr/>
                    </p:nvPicPr>
                    <p:blipFill>
                      <a:blip r:embed="rId11"/>
                      <a:stretch>
                        <a:fillRect/>
                      </a:stretch>
                    </p:blipFill>
                    <p:spPr>
                      <a:xfrm>
                        <a:off x="609404" y="2735072"/>
                        <a:ext cx="1841548" cy="229001"/>
                      </a:xfrm>
                      <a:prstGeom prst="rect">
                        <a:avLst/>
                      </a:prstGeom>
                      <a:solidFill>
                        <a:schemeClr val="bg1"/>
                      </a:solidFill>
                    </p:spPr>
                  </p:pic>
                </p:oleObj>
              </mc:Fallback>
            </mc:AlternateContent>
          </a:graphicData>
        </a:graphic>
      </p:graphicFrame>
      <p:graphicFrame>
        <p:nvGraphicFramePr>
          <p:cNvPr id="11" name="Object 10">
            <a:extLst>
              <a:ext uri="{FF2B5EF4-FFF2-40B4-BE49-F238E27FC236}">
                <a16:creationId xmlns:a16="http://schemas.microsoft.com/office/drawing/2014/main" id="{4336A283-4822-474A-9924-DA669144F06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55037808"/>
              </p:ext>
            </p:extLst>
          </p:nvPr>
        </p:nvGraphicFramePr>
        <p:xfrm>
          <a:off x="3267370" y="2719767"/>
          <a:ext cx="1081075" cy="251901"/>
        </p:xfrm>
        <a:graphic>
          <a:graphicData uri="http://schemas.openxmlformats.org/presentationml/2006/ole">
            <mc:AlternateContent xmlns:mc="http://schemas.openxmlformats.org/markup-compatibility/2006">
              <mc:Choice xmlns:v="urn:schemas-microsoft-com:vml" Requires="v">
                <p:oleObj name="Equation" r:id="rId12" imgW="1307880" imgH="304560" progId="Equation.DSMT4">
                  <p:embed/>
                </p:oleObj>
              </mc:Choice>
              <mc:Fallback>
                <p:oleObj name="Equation" r:id="rId12" imgW="1307880" imgH="304560" progId="Equation.DSMT4">
                  <p:embed/>
                  <p:pic>
                    <p:nvPicPr>
                      <p:cNvPr id="0" name=""/>
                      <p:cNvPicPr/>
                      <p:nvPr/>
                    </p:nvPicPr>
                    <p:blipFill>
                      <a:blip r:embed="rId13"/>
                      <a:stretch>
                        <a:fillRect/>
                      </a:stretch>
                    </p:blipFill>
                    <p:spPr>
                      <a:xfrm>
                        <a:off x="3267370" y="2719767"/>
                        <a:ext cx="1081075" cy="251901"/>
                      </a:xfrm>
                      <a:prstGeom prst="rect">
                        <a:avLst/>
                      </a:prstGeom>
                      <a:solidFill>
                        <a:schemeClr val="bg1"/>
                      </a:solidFill>
                    </p:spPr>
                  </p:pic>
                </p:oleObj>
              </mc:Fallback>
            </mc:AlternateContent>
          </a:graphicData>
        </a:graphic>
      </p:graphicFrame>
      <p:graphicFrame>
        <p:nvGraphicFramePr>
          <p:cNvPr id="12" name="Object 11">
            <a:extLst>
              <a:ext uri="{FF2B5EF4-FFF2-40B4-BE49-F238E27FC236}">
                <a16:creationId xmlns:a16="http://schemas.microsoft.com/office/drawing/2014/main" id="{A79241D1-3C9D-4A39-A0F9-3F2F689D302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92718032"/>
              </p:ext>
            </p:extLst>
          </p:nvPr>
        </p:nvGraphicFramePr>
        <p:xfrm>
          <a:off x="579245" y="3112790"/>
          <a:ext cx="2078182" cy="251901"/>
        </p:xfrm>
        <a:graphic>
          <a:graphicData uri="http://schemas.openxmlformats.org/presentationml/2006/ole">
            <mc:AlternateContent xmlns:mc="http://schemas.openxmlformats.org/markup-compatibility/2006">
              <mc:Choice xmlns:v="urn:schemas-microsoft-com:vml" Requires="v">
                <p:oleObj name="Equation" r:id="rId14" imgW="2514600" imgH="304560" progId="Equation.DSMT4">
                  <p:embed/>
                </p:oleObj>
              </mc:Choice>
              <mc:Fallback>
                <p:oleObj name="Equation" r:id="rId14" imgW="2514600" imgH="304560" progId="Equation.DSMT4">
                  <p:embed/>
                  <p:pic>
                    <p:nvPicPr>
                      <p:cNvPr id="0" name=""/>
                      <p:cNvPicPr/>
                      <p:nvPr/>
                    </p:nvPicPr>
                    <p:blipFill>
                      <a:blip r:embed="rId15"/>
                      <a:stretch>
                        <a:fillRect/>
                      </a:stretch>
                    </p:blipFill>
                    <p:spPr>
                      <a:xfrm>
                        <a:off x="579245" y="3112790"/>
                        <a:ext cx="2078182" cy="251901"/>
                      </a:xfrm>
                      <a:prstGeom prst="rect">
                        <a:avLst/>
                      </a:prstGeom>
                      <a:solidFill>
                        <a:schemeClr val="bg1"/>
                      </a:solidFill>
                    </p:spPr>
                  </p:pic>
                </p:oleObj>
              </mc:Fallback>
            </mc:AlternateContent>
          </a:graphicData>
        </a:graphic>
      </p:graphicFrame>
      <p:graphicFrame>
        <p:nvGraphicFramePr>
          <p:cNvPr id="13" name="Object 12">
            <a:extLst>
              <a:ext uri="{FF2B5EF4-FFF2-40B4-BE49-F238E27FC236}">
                <a16:creationId xmlns:a16="http://schemas.microsoft.com/office/drawing/2014/main" id="{D6AFB9B0-0A51-41ED-9029-14C073C5EF3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627257951"/>
              </p:ext>
            </p:extLst>
          </p:nvPr>
        </p:nvGraphicFramePr>
        <p:xfrm>
          <a:off x="3309999" y="3115606"/>
          <a:ext cx="1521901" cy="251901"/>
        </p:xfrm>
        <a:graphic>
          <a:graphicData uri="http://schemas.openxmlformats.org/presentationml/2006/ole">
            <mc:AlternateContent xmlns:mc="http://schemas.openxmlformats.org/markup-compatibility/2006">
              <mc:Choice xmlns:v="urn:schemas-microsoft-com:vml" Requires="v">
                <p:oleObj name="Equation" r:id="rId16" imgW="1841400" imgH="304560" progId="Equation.DSMT4">
                  <p:embed/>
                </p:oleObj>
              </mc:Choice>
              <mc:Fallback>
                <p:oleObj name="Equation" r:id="rId16" imgW="1841400" imgH="304560" progId="Equation.DSMT4">
                  <p:embed/>
                  <p:pic>
                    <p:nvPicPr>
                      <p:cNvPr id="0" name=""/>
                      <p:cNvPicPr/>
                      <p:nvPr/>
                    </p:nvPicPr>
                    <p:blipFill>
                      <a:blip r:embed="rId17"/>
                      <a:stretch>
                        <a:fillRect/>
                      </a:stretch>
                    </p:blipFill>
                    <p:spPr>
                      <a:xfrm>
                        <a:off x="3309999" y="3115606"/>
                        <a:ext cx="1521901" cy="251901"/>
                      </a:xfrm>
                      <a:prstGeom prst="rect">
                        <a:avLst/>
                      </a:prstGeom>
                      <a:solidFill>
                        <a:schemeClr val="bg1"/>
                      </a:solidFill>
                    </p:spPr>
                  </p:pic>
                </p:oleObj>
              </mc:Fallback>
            </mc:AlternateContent>
          </a:graphicData>
        </a:graphic>
      </p:graphicFrame>
      <p:graphicFrame>
        <p:nvGraphicFramePr>
          <p:cNvPr id="14" name="Object 13">
            <a:extLst>
              <a:ext uri="{FF2B5EF4-FFF2-40B4-BE49-F238E27FC236}">
                <a16:creationId xmlns:a16="http://schemas.microsoft.com/office/drawing/2014/main" id="{2C665024-561A-40E6-9637-36C6735EC16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13187674"/>
              </p:ext>
            </p:extLst>
          </p:nvPr>
        </p:nvGraphicFramePr>
        <p:xfrm>
          <a:off x="569552" y="3500016"/>
          <a:ext cx="2290007" cy="229001"/>
        </p:xfrm>
        <a:graphic>
          <a:graphicData uri="http://schemas.openxmlformats.org/presentationml/2006/ole">
            <mc:AlternateContent xmlns:mc="http://schemas.openxmlformats.org/markup-compatibility/2006">
              <mc:Choice xmlns:v="urn:schemas-microsoft-com:vml" Requires="v">
                <p:oleObj name="Equation" r:id="rId18" imgW="3047760" imgH="304560" progId="Equation.DSMT4">
                  <p:embed/>
                </p:oleObj>
              </mc:Choice>
              <mc:Fallback>
                <p:oleObj name="Equation" r:id="rId18" imgW="3047760" imgH="304560" progId="Equation.DSMT4">
                  <p:embed/>
                  <p:pic>
                    <p:nvPicPr>
                      <p:cNvPr id="0" name=""/>
                      <p:cNvPicPr/>
                      <p:nvPr/>
                    </p:nvPicPr>
                    <p:blipFill>
                      <a:blip r:embed="rId19"/>
                      <a:stretch>
                        <a:fillRect/>
                      </a:stretch>
                    </p:blipFill>
                    <p:spPr>
                      <a:xfrm>
                        <a:off x="569552" y="3500016"/>
                        <a:ext cx="2290007" cy="229001"/>
                      </a:xfrm>
                      <a:prstGeom prst="rect">
                        <a:avLst/>
                      </a:prstGeom>
                      <a:solidFill>
                        <a:schemeClr val="bg1"/>
                      </a:solidFill>
                    </p:spPr>
                  </p:pic>
                </p:oleObj>
              </mc:Fallback>
            </mc:AlternateContent>
          </a:graphicData>
        </a:graphic>
      </p:graphicFrame>
      <p:graphicFrame>
        <p:nvGraphicFramePr>
          <p:cNvPr id="15" name="Object 14">
            <a:extLst>
              <a:ext uri="{FF2B5EF4-FFF2-40B4-BE49-F238E27FC236}">
                <a16:creationId xmlns:a16="http://schemas.microsoft.com/office/drawing/2014/main" id="{94788B49-AF4D-4815-9EF2-F4155C45DB6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814914549"/>
              </p:ext>
            </p:extLst>
          </p:nvPr>
        </p:nvGraphicFramePr>
        <p:xfrm>
          <a:off x="3317476" y="3424406"/>
          <a:ext cx="1478963" cy="267168"/>
        </p:xfrm>
        <a:graphic>
          <a:graphicData uri="http://schemas.openxmlformats.org/presentationml/2006/ole">
            <mc:AlternateContent xmlns:mc="http://schemas.openxmlformats.org/markup-compatibility/2006">
              <mc:Choice xmlns:v="urn:schemas-microsoft-com:vml" Requires="v">
                <p:oleObj name="Equation" r:id="rId20" imgW="1968480" imgH="355320" progId="Equation.DSMT4">
                  <p:embed/>
                </p:oleObj>
              </mc:Choice>
              <mc:Fallback>
                <p:oleObj name="Equation" r:id="rId20" imgW="1968480" imgH="355320" progId="Equation.DSMT4">
                  <p:embed/>
                  <p:pic>
                    <p:nvPicPr>
                      <p:cNvPr id="0" name=""/>
                      <p:cNvPicPr/>
                      <p:nvPr/>
                    </p:nvPicPr>
                    <p:blipFill>
                      <a:blip r:embed="rId21"/>
                      <a:stretch>
                        <a:fillRect/>
                      </a:stretch>
                    </p:blipFill>
                    <p:spPr>
                      <a:xfrm>
                        <a:off x="3317476" y="3424406"/>
                        <a:ext cx="1478963" cy="267168"/>
                      </a:xfrm>
                      <a:prstGeom prst="rect">
                        <a:avLst/>
                      </a:prstGeom>
                      <a:solidFill>
                        <a:schemeClr val="bg1"/>
                      </a:solidFill>
                    </p:spPr>
                  </p:pic>
                </p:oleObj>
              </mc:Fallback>
            </mc:AlternateContent>
          </a:graphicData>
        </a:graphic>
      </p:graphicFrame>
      <p:graphicFrame>
        <p:nvGraphicFramePr>
          <p:cNvPr id="16" name="Object 15">
            <a:extLst>
              <a:ext uri="{FF2B5EF4-FFF2-40B4-BE49-F238E27FC236}">
                <a16:creationId xmlns:a16="http://schemas.microsoft.com/office/drawing/2014/main" id="{9C1ABCE2-BF4D-4128-95CA-B12E6E6CA2C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773827726"/>
              </p:ext>
            </p:extLst>
          </p:nvPr>
        </p:nvGraphicFramePr>
        <p:xfrm>
          <a:off x="612408" y="3859796"/>
          <a:ext cx="1962727" cy="251901"/>
        </p:xfrm>
        <a:graphic>
          <a:graphicData uri="http://schemas.openxmlformats.org/presentationml/2006/ole">
            <mc:AlternateContent xmlns:mc="http://schemas.openxmlformats.org/markup-compatibility/2006">
              <mc:Choice xmlns:v="urn:schemas-microsoft-com:vml" Requires="v">
                <p:oleObj name="Equation" r:id="rId22" imgW="2374560" imgH="304560" progId="Equation.DSMT4">
                  <p:embed/>
                </p:oleObj>
              </mc:Choice>
              <mc:Fallback>
                <p:oleObj name="Equation" r:id="rId22" imgW="2374560" imgH="304560" progId="Equation.DSMT4">
                  <p:embed/>
                  <p:pic>
                    <p:nvPicPr>
                      <p:cNvPr id="0" name=""/>
                      <p:cNvPicPr/>
                      <p:nvPr/>
                    </p:nvPicPr>
                    <p:blipFill>
                      <a:blip r:embed="rId23"/>
                      <a:stretch>
                        <a:fillRect/>
                      </a:stretch>
                    </p:blipFill>
                    <p:spPr>
                      <a:xfrm>
                        <a:off x="612408" y="3859796"/>
                        <a:ext cx="1962727" cy="251901"/>
                      </a:xfrm>
                      <a:prstGeom prst="rect">
                        <a:avLst/>
                      </a:prstGeom>
                      <a:solidFill>
                        <a:schemeClr val="bg1"/>
                      </a:solidFill>
                    </p:spPr>
                  </p:pic>
                </p:oleObj>
              </mc:Fallback>
            </mc:AlternateContent>
          </a:graphicData>
        </a:graphic>
      </p:graphicFrame>
      <p:graphicFrame>
        <p:nvGraphicFramePr>
          <p:cNvPr id="17" name="Object 16">
            <a:extLst>
              <a:ext uri="{FF2B5EF4-FFF2-40B4-BE49-F238E27FC236}">
                <a16:creationId xmlns:a16="http://schemas.microsoft.com/office/drawing/2014/main" id="{35C6A6FC-CEF4-4D9A-A1A2-C1491E0AFE3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081497118"/>
              </p:ext>
            </p:extLst>
          </p:nvPr>
        </p:nvGraphicFramePr>
        <p:xfrm>
          <a:off x="3289848" y="3763163"/>
          <a:ext cx="1186033" cy="293885"/>
        </p:xfrm>
        <a:graphic>
          <a:graphicData uri="http://schemas.openxmlformats.org/presentationml/2006/ole">
            <mc:AlternateContent xmlns:mc="http://schemas.openxmlformats.org/markup-compatibility/2006">
              <mc:Choice xmlns:v="urn:schemas-microsoft-com:vml" Requires="v">
                <p:oleObj name="Equation" r:id="rId24" imgW="1434960" imgH="355320" progId="Equation.DSMT4">
                  <p:embed/>
                </p:oleObj>
              </mc:Choice>
              <mc:Fallback>
                <p:oleObj name="Equation" r:id="rId24" imgW="1434960" imgH="355320" progId="Equation.DSMT4">
                  <p:embed/>
                  <p:pic>
                    <p:nvPicPr>
                      <p:cNvPr id="0" name=""/>
                      <p:cNvPicPr/>
                      <p:nvPr/>
                    </p:nvPicPr>
                    <p:blipFill>
                      <a:blip r:embed="rId25"/>
                      <a:stretch>
                        <a:fillRect/>
                      </a:stretch>
                    </p:blipFill>
                    <p:spPr>
                      <a:xfrm>
                        <a:off x="3289848" y="3763163"/>
                        <a:ext cx="1186033" cy="293885"/>
                      </a:xfrm>
                      <a:prstGeom prst="rect">
                        <a:avLst/>
                      </a:prstGeom>
                      <a:solidFill>
                        <a:schemeClr val="bg1"/>
                      </a:solidFill>
                    </p:spPr>
                  </p:pic>
                </p:oleObj>
              </mc:Fallback>
            </mc:AlternateContent>
          </a:graphicData>
        </a:graphic>
      </p:graphicFrame>
      <p:graphicFrame>
        <p:nvGraphicFramePr>
          <p:cNvPr id="18" name="Object 17">
            <a:extLst>
              <a:ext uri="{FF2B5EF4-FFF2-40B4-BE49-F238E27FC236}">
                <a16:creationId xmlns:a16="http://schemas.microsoft.com/office/drawing/2014/main" id="{410E70CE-0AAE-4E16-A203-56C87E600FD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74769126"/>
              </p:ext>
            </p:extLst>
          </p:nvPr>
        </p:nvGraphicFramePr>
        <p:xfrm>
          <a:off x="596418" y="4241619"/>
          <a:ext cx="2025703" cy="251901"/>
        </p:xfrm>
        <a:graphic>
          <a:graphicData uri="http://schemas.openxmlformats.org/presentationml/2006/ole">
            <mc:AlternateContent xmlns:mc="http://schemas.openxmlformats.org/markup-compatibility/2006">
              <mc:Choice xmlns:v="urn:schemas-microsoft-com:vml" Requires="v">
                <p:oleObj name="Equation" r:id="rId26" imgW="2450880" imgH="304560" progId="Equation.DSMT4">
                  <p:embed/>
                </p:oleObj>
              </mc:Choice>
              <mc:Fallback>
                <p:oleObj name="Equation" r:id="rId26" imgW="2450880" imgH="304560" progId="Equation.DSMT4">
                  <p:embed/>
                  <p:pic>
                    <p:nvPicPr>
                      <p:cNvPr id="0" name=""/>
                      <p:cNvPicPr/>
                      <p:nvPr/>
                    </p:nvPicPr>
                    <p:blipFill>
                      <a:blip r:embed="rId27"/>
                      <a:stretch>
                        <a:fillRect/>
                      </a:stretch>
                    </p:blipFill>
                    <p:spPr>
                      <a:xfrm>
                        <a:off x="596418" y="4241619"/>
                        <a:ext cx="2025703" cy="251901"/>
                      </a:xfrm>
                      <a:prstGeom prst="rect">
                        <a:avLst/>
                      </a:prstGeom>
                      <a:solidFill>
                        <a:schemeClr val="bg1"/>
                      </a:solidFill>
                    </p:spPr>
                  </p:pic>
                </p:oleObj>
              </mc:Fallback>
            </mc:AlternateContent>
          </a:graphicData>
        </a:graphic>
      </p:graphicFrame>
      <p:graphicFrame>
        <p:nvGraphicFramePr>
          <p:cNvPr id="19" name="Object 18">
            <a:extLst>
              <a:ext uri="{FF2B5EF4-FFF2-40B4-BE49-F238E27FC236}">
                <a16:creationId xmlns:a16="http://schemas.microsoft.com/office/drawing/2014/main" id="{C480F3DA-6B2A-4253-B10B-C55BD63207D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74519901"/>
              </p:ext>
            </p:extLst>
          </p:nvPr>
        </p:nvGraphicFramePr>
        <p:xfrm>
          <a:off x="3315344" y="4161460"/>
          <a:ext cx="1078212" cy="267168"/>
        </p:xfrm>
        <a:graphic>
          <a:graphicData uri="http://schemas.openxmlformats.org/presentationml/2006/ole">
            <mc:AlternateContent xmlns:mc="http://schemas.openxmlformats.org/markup-compatibility/2006">
              <mc:Choice xmlns:v="urn:schemas-microsoft-com:vml" Requires="v">
                <p:oleObj name="Equation" r:id="rId28" imgW="1434960" imgH="355320" progId="Equation.DSMT4">
                  <p:embed/>
                </p:oleObj>
              </mc:Choice>
              <mc:Fallback>
                <p:oleObj name="Equation" r:id="rId28" imgW="1434960" imgH="355320" progId="Equation.DSMT4">
                  <p:embed/>
                  <p:pic>
                    <p:nvPicPr>
                      <p:cNvPr id="0" name=""/>
                      <p:cNvPicPr/>
                      <p:nvPr/>
                    </p:nvPicPr>
                    <p:blipFill>
                      <a:blip r:embed="rId29"/>
                      <a:stretch>
                        <a:fillRect/>
                      </a:stretch>
                    </p:blipFill>
                    <p:spPr>
                      <a:xfrm>
                        <a:off x="3315344" y="4161460"/>
                        <a:ext cx="1078212" cy="267168"/>
                      </a:xfrm>
                      <a:prstGeom prst="rect">
                        <a:avLst/>
                      </a:prstGeom>
                      <a:solidFill>
                        <a:schemeClr val="bg1"/>
                      </a:solidFill>
                    </p:spPr>
                  </p:pic>
                </p:oleObj>
              </mc:Fallback>
            </mc:AlternateContent>
          </a:graphicData>
        </a:graphic>
      </p:graphicFrame>
      <p:graphicFrame>
        <p:nvGraphicFramePr>
          <p:cNvPr id="20" name="Object 19">
            <a:extLst>
              <a:ext uri="{FF2B5EF4-FFF2-40B4-BE49-F238E27FC236}">
                <a16:creationId xmlns:a16="http://schemas.microsoft.com/office/drawing/2014/main" id="{9A897097-5BB4-4559-BC46-0FE6EE13923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771761339"/>
              </p:ext>
            </p:extLst>
          </p:nvPr>
        </p:nvGraphicFramePr>
        <p:xfrm>
          <a:off x="604114" y="4604757"/>
          <a:ext cx="2536109" cy="225433"/>
        </p:xfrm>
        <a:graphic>
          <a:graphicData uri="http://schemas.openxmlformats.org/presentationml/2006/ole">
            <mc:AlternateContent xmlns:mc="http://schemas.openxmlformats.org/markup-compatibility/2006">
              <mc:Choice xmlns:v="urn:schemas-microsoft-com:vml" Requires="v">
                <p:oleObj name="Equation" r:id="rId30" imgW="3429000" imgH="304560" progId="Equation.DSMT4">
                  <p:embed/>
                </p:oleObj>
              </mc:Choice>
              <mc:Fallback>
                <p:oleObj name="Equation" r:id="rId30" imgW="3429000" imgH="304560" progId="Equation.DSMT4">
                  <p:embed/>
                  <p:pic>
                    <p:nvPicPr>
                      <p:cNvPr id="0" name=""/>
                      <p:cNvPicPr/>
                      <p:nvPr/>
                    </p:nvPicPr>
                    <p:blipFill>
                      <a:blip r:embed="rId31"/>
                      <a:stretch>
                        <a:fillRect/>
                      </a:stretch>
                    </p:blipFill>
                    <p:spPr>
                      <a:xfrm>
                        <a:off x="604114" y="4604757"/>
                        <a:ext cx="2536109" cy="225433"/>
                      </a:xfrm>
                      <a:prstGeom prst="rect">
                        <a:avLst/>
                      </a:prstGeom>
                      <a:solidFill>
                        <a:schemeClr val="bg1"/>
                      </a:solidFill>
                    </p:spPr>
                  </p:pic>
                </p:oleObj>
              </mc:Fallback>
            </mc:AlternateContent>
          </a:graphicData>
        </a:graphic>
      </p:graphicFrame>
      <p:graphicFrame>
        <p:nvGraphicFramePr>
          <p:cNvPr id="21" name="Object 20">
            <a:extLst>
              <a:ext uri="{FF2B5EF4-FFF2-40B4-BE49-F238E27FC236}">
                <a16:creationId xmlns:a16="http://schemas.microsoft.com/office/drawing/2014/main" id="{EABF1755-E0C9-435B-9EC1-F844600F1C4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24696187"/>
              </p:ext>
            </p:extLst>
          </p:nvPr>
        </p:nvGraphicFramePr>
        <p:xfrm>
          <a:off x="3295051" y="4549205"/>
          <a:ext cx="1186033" cy="293885"/>
        </p:xfrm>
        <a:graphic>
          <a:graphicData uri="http://schemas.openxmlformats.org/presentationml/2006/ole">
            <mc:AlternateContent xmlns:mc="http://schemas.openxmlformats.org/markup-compatibility/2006">
              <mc:Choice xmlns:v="urn:schemas-microsoft-com:vml" Requires="v">
                <p:oleObj name="Equation" r:id="rId32" imgW="1434960" imgH="355320" progId="Equation.DSMT4">
                  <p:embed/>
                </p:oleObj>
              </mc:Choice>
              <mc:Fallback>
                <p:oleObj name="Equation" r:id="rId32" imgW="1434960" imgH="355320" progId="Equation.DSMT4">
                  <p:embed/>
                  <p:pic>
                    <p:nvPicPr>
                      <p:cNvPr id="0" name=""/>
                      <p:cNvPicPr/>
                      <p:nvPr/>
                    </p:nvPicPr>
                    <p:blipFill>
                      <a:blip r:embed="rId33"/>
                      <a:stretch>
                        <a:fillRect/>
                      </a:stretch>
                    </p:blipFill>
                    <p:spPr>
                      <a:xfrm>
                        <a:off x="3295051" y="4549205"/>
                        <a:ext cx="1186033" cy="29388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46422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16EE-AF32-43CC-AEAC-1A7AFF147797}"/>
              </a:ext>
            </a:extLst>
          </p:cNvPr>
          <p:cNvSpPr>
            <a:spLocks noGrp="1"/>
          </p:cNvSpPr>
          <p:nvPr>
            <p:ph type="title"/>
          </p:nvPr>
        </p:nvSpPr>
        <p:spPr>
          <a:xfrm>
            <a:off x="457200" y="215371"/>
            <a:ext cx="7659688" cy="1097279"/>
          </a:xfrm>
        </p:spPr>
        <p:txBody>
          <a:bodyPr/>
          <a:lstStyle/>
          <a:p>
            <a:r>
              <a:rPr lang="en-IN" sz="3200" dirty="0"/>
              <a:t>Comparing Common Growth Functions </a:t>
            </a:r>
            <a:r>
              <a:rPr lang="en-IN" sz="2000" b="0" baseline="0" dirty="0"/>
              <a:t>(1 of 2)</a:t>
            </a:r>
          </a:p>
        </p:txBody>
      </p:sp>
      <p:graphicFrame>
        <p:nvGraphicFramePr>
          <p:cNvPr id="17" name="Object 16" descr="O of 1 is less than O of log n is less than O of n is less than O of n log n is less than n squared is less than O of n cubed is less than 2 to the n power.">
            <a:extLst>
              <a:ext uri="{FF2B5EF4-FFF2-40B4-BE49-F238E27FC236}">
                <a16:creationId xmlns:a16="http://schemas.microsoft.com/office/drawing/2014/main" id="{DBA4257F-3FA7-45EB-8286-C6FFF9408E3E}"/>
              </a:ext>
            </a:extLst>
          </p:cNvPr>
          <p:cNvGraphicFramePr>
            <a:graphicFrameLocks noChangeAspect="1"/>
          </p:cNvGraphicFramePr>
          <p:nvPr>
            <p:extLst>
              <p:ext uri="{D42A27DB-BD31-4B8C-83A1-F6EECF244321}">
                <p14:modId xmlns:p14="http://schemas.microsoft.com/office/powerpoint/2010/main" val="3114266139"/>
              </p:ext>
            </p:extLst>
          </p:nvPr>
        </p:nvGraphicFramePr>
        <p:xfrm>
          <a:off x="1309688" y="1565275"/>
          <a:ext cx="6807200" cy="457200"/>
        </p:xfrm>
        <a:graphic>
          <a:graphicData uri="http://schemas.openxmlformats.org/presentationml/2006/ole">
            <mc:AlternateContent xmlns:mc="http://schemas.openxmlformats.org/markup-compatibility/2006">
              <mc:Choice xmlns:v="urn:schemas-microsoft-com:vml" Requires="v">
                <p:oleObj name="Equation" r:id="rId2" imgW="6806880" imgH="457200" progId="Equation.DSMT4">
                  <p:embed/>
                </p:oleObj>
              </mc:Choice>
              <mc:Fallback>
                <p:oleObj name="Equation" r:id="rId2" imgW="6806880" imgH="457200" progId="Equation.DSMT4">
                  <p:embed/>
                  <p:pic>
                    <p:nvPicPr>
                      <p:cNvPr id="0" name=""/>
                      <p:cNvPicPr/>
                      <p:nvPr/>
                    </p:nvPicPr>
                    <p:blipFill>
                      <a:blip r:embed="rId3"/>
                      <a:stretch>
                        <a:fillRect/>
                      </a:stretch>
                    </p:blipFill>
                    <p:spPr>
                      <a:xfrm>
                        <a:off x="1309688" y="1565275"/>
                        <a:ext cx="6807200" cy="457200"/>
                      </a:xfrm>
                      <a:prstGeom prst="rect">
                        <a:avLst/>
                      </a:prstGeom>
                    </p:spPr>
                  </p:pic>
                </p:oleObj>
              </mc:Fallback>
            </mc:AlternateContent>
          </a:graphicData>
        </a:graphic>
      </p:graphicFrame>
      <p:graphicFrame>
        <p:nvGraphicFramePr>
          <p:cNvPr id="19" name="Object 18" descr="O of 1.">
            <a:extLst>
              <a:ext uri="{FF2B5EF4-FFF2-40B4-BE49-F238E27FC236}">
                <a16:creationId xmlns:a16="http://schemas.microsoft.com/office/drawing/2014/main" id="{97AE56C1-065F-4E92-80EB-739C37EA3E6C}"/>
              </a:ext>
            </a:extLst>
          </p:cNvPr>
          <p:cNvGraphicFramePr>
            <a:graphicFrameLocks noChangeAspect="1"/>
          </p:cNvGraphicFramePr>
          <p:nvPr>
            <p:extLst>
              <p:ext uri="{D42A27DB-BD31-4B8C-83A1-F6EECF244321}">
                <p14:modId xmlns:p14="http://schemas.microsoft.com/office/powerpoint/2010/main" val="325087971"/>
              </p:ext>
            </p:extLst>
          </p:nvPr>
        </p:nvGraphicFramePr>
        <p:xfrm>
          <a:off x="2195466" y="2348808"/>
          <a:ext cx="533400" cy="381000"/>
        </p:xfrm>
        <a:graphic>
          <a:graphicData uri="http://schemas.openxmlformats.org/presentationml/2006/ole">
            <mc:AlternateContent xmlns:mc="http://schemas.openxmlformats.org/markup-compatibility/2006">
              <mc:Choice xmlns:v="urn:schemas-microsoft-com:vml" Requires="v">
                <p:oleObj name="Equation" r:id="rId4" imgW="533160" imgH="380880" progId="Equation.DSMT4">
                  <p:embed/>
                </p:oleObj>
              </mc:Choice>
              <mc:Fallback>
                <p:oleObj name="Equation" r:id="rId4" imgW="533160" imgH="380880" progId="Equation.DSMT4">
                  <p:embed/>
                  <p:pic>
                    <p:nvPicPr>
                      <p:cNvPr id="0" name=""/>
                      <p:cNvPicPr/>
                      <p:nvPr/>
                    </p:nvPicPr>
                    <p:blipFill>
                      <a:blip r:embed="rId5"/>
                      <a:stretch>
                        <a:fillRect/>
                      </a:stretch>
                    </p:blipFill>
                    <p:spPr>
                      <a:xfrm>
                        <a:off x="2195466" y="2348808"/>
                        <a:ext cx="533400" cy="381000"/>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6C56622A-E757-41FD-9138-A71550875C07}"/>
              </a:ext>
            </a:extLst>
          </p:cNvPr>
          <p:cNvSpPr>
            <a:spLocks noGrp="1"/>
          </p:cNvSpPr>
          <p:nvPr>
            <p:ph sz="quarter" idx="13"/>
          </p:nvPr>
        </p:nvSpPr>
        <p:spPr>
          <a:xfrm>
            <a:off x="3731339" y="2257447"/>
            <a:ext cx="2168013" cy="456256"/>
          </a:xfrm>
        </p:spPr>
        <p:txBody>
          <a:bodyPr/>
          <a:lstStyle/>
          <a:p>
            <a:pPr marL="432" indent="0">
              <a:buNone/>
            </a:pPr>
            <a:r>
              <a:rPr lang="en-US" altLang="en-US" sz="2200" dirty="0"/>
              <a:t>Constant time</a:t>
            </a:r>
          </a:p>
        </p:txBody>
      </p:sp>
      <p:graphicFrame>
        <p:nvGraphicFramePr>
          <p:cNvPr id="20" name="Object 19" descr="O of log n">
            <a:extLst>
              <a:ext uri="{FF2B5EF4-FFF2-40B4-BE49-F238E27FC236}">
                <a16:creationId xmlns:a16="http://schemas.microsoft.com/office/drawing/2014/main" id="{CA9A2E87-A297-4F19-B766-89C1402DACC8}"/>
              </a:ext>
            </a:extLst>
          </p:cNvPr>
          <p:cNvGraphicFramePr>
            <a:graphicFrameLocks noChangeAspect="1"/>
          </p:cNvGraphicFramePr>
          <p:nvPr>
            <p:extLst>
              <p:ext uri="{D42A27DB-BD31-4B8C-83A1-F6EECF244321}">
                <p14:modId xmlns:p14="http://schemas.microsoft.com/office/powerpoint/2010/main" val="2197309078"/>
              </p:ext>
            </p:extLst>
          </p:nvPr>
        </p:nvGraphicFramePr>
        <p:xfrm>
          <a:off x="2167608" y="2940122"/>
          <a:ext cx="943069" cy="377228"/>
        </p:xfrm>
        <a:graphic>
          <a:graphicData uri="http://schemas.openxmlformats.org/presentationml/2006/ole">
            <mc:AlternateContent xmlns:mc="http://schemas.openxmlformats.org/markup-compatibility/2006">
              <mc:Choice xmlns:v="urn:schemas-microsoft-com:vml" Requires="v">
                <p:oleObj name="Equation" r:id="rId6" imgW="952200" imgH="380880" progId="Equation.DSMT4">
                  <p:embed/>
                </p:oleObj>
              </mc:Choice>
              <mc:Fallback>
                <p:oleObj name="Equation" r:id="rId6" imgW="952200" imgH="380880" progId="Equation.DSMT4">
                  <p:embed/>
                  <p:pic>
                    <p:nvPicPr>
                      <p:cNvPr id="0" name=""/>
                      <p:cNvPicPr/>
                      <p:nvPr/>
                    </p:nvPicPr>
                    <p:blipFill>
                      <a:blip r:embed="rId7"/>
                      <a:stretch>
                        <a:fillRect/>
                      </a:stretch>
                    </p:blipFill>
                    <p:spPr>
                      <a:xfrm>
                        <a:off x="2167608" y="2940122"/>
                        <a:ext cx="943069" cy="377228"/>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A07E4218-5E93-4762-ACA3-294B159059C5}"/>
              </a:ext>
            </a:extLst>
          </p:cNvPr>
          <p:cNvSpPr>
            <a:spLocks noGrp="1"/>
          </p:cNvSpPr>
          <p:nvPr>
            <p:ph sz="quarter" idx="14"/>
          </p:nvPr>
        </p:nvSpPr>
        <p:spPr>
          <a:xfrm>
            <a:off x="3731339" y="2826855"/>
            <a:ext cx="2492479" cy="462035"/>
          </a:xfrm>
        </p:spPr>
        <p:txBody>
          <a:bodyPr/>
          <a:lstStyle/>
          <a:p>
            <a:pPr marL="432" indent="0">
              <a:buNone/>
            </a:pPr>
            <a:r>
              <a:rPr lang="en-US" altLang="en-US" sz="2200" dirty="0"/>
              <a:t>Logarithmic time</a:t>
            </a:r>
          </a:p>
        </p:txBody>
      </p:sp>
      <p:graphicFrame>
        <p:nvGraphicFramePr>
          <p:cNvPr id="21" name="Object 20" descr="O of n">
            <a:extLst>
              <a:ext uri="{FF2B5EF4-FFF2-40B4-BE49-F238E27FC236}">
                <a16:creationId xmlns:a16="http://schemas.microsoft.com/office/drawing/2014/main" id="{62D8D4ED-5B21-440F-82D6-C59AEEB308E9}"/>
              </a:ext>
            </a:extLst>
          </p:cNvPr>
          <p:cNvGraphicFramePr>
            <a:graphicFrameLocks noChangeAspect="1"/>
          </p:cNvGraphicFramePr>
          <p:nvPr>
            <p:extLst>
              <p:ext uri="{D42A27DB-BD31-4B8C-83A1-F6EECF244321}">
                <p14:modId xmlns:p14="http://schemas.microsoft.com/office/powerpoint/2010/main" val="708709497"/>
              </p:ext>
            </p:extLst>
          </p:nvPr>
        </p:nvGraphicFramePr>
        <p:xfrm>
          <a:off x="2163716" y="3469583"/>
          <a:ext cx="596900" cy="381000"/>
        </p:xfrm>
        <a:graphic>
          <a:graphicData uri="http://schemas.openxmlformats.org/presentationml/2006/ole">
            <mc:AlternateContent xmlns:mc="http://schemas.openxmlformats.org/markup-compatibility/2006">
              <mc:Choice xmlns:v="urn:schemas-microsoft-com:vml" Requires="v">
                <p:oleObj name="Equation" r:id="rId8" imgW="596880" imgH="380880" progId="Equation.DSMT4">
                  <p:embed/>
                </p:oleObj>
              </mc:Choice>
              <mc:Fallback>
                <p:oleObj name="Equation" r:id="rId8" imgW="596880" imgH="380880" progId="Equation.DSMT4">
                  <p:embed/>
                  <p:pic>
                    <p:nvPicPr>
                      <p:cNvPr id="0" name=""/>
                      <p:cNvPicPr/>
                      <p:nvPr/>
                    </p:nvPicPr>
                    <p:blipFill>
                      <a:blip r:embed="rId9"/>
                      <a:stretch>
                        <a:fillRect/>
                      </a:stretch>
                    </p:blipFill>
                    <p:spPr>
                      <a:xfrm>
                        <a:off x="2163716" y="3469583"/>
                        <a:ext cx="5969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A4FB9BD-4576-4D02-A5D4-DCB7D174BF8E}"/>
              </a:ext>
            </a:extLst>
          </p:cNvPr>
          <p:cNvSpPr>
            <a:spLocks noGrp="1"/>
          </p:cNvSpPr>
          <p:nvPr>
            <p:ph sz="quarter" idx="15"/>
          </p:nvPr>
        </p:nvSpPr>
        <p:spPr>
          <a:xfrm>
            <a:off x="3746093" y="3368031"/>
            <a:ext cx="1710813" cy="496046"/>
          </a:xfrm>
        </p:spPr>
        <p:txBody>
          <a:bodyPr/>
          <a:lstStyle/>
          <a:p>
            <a:pPr marL="432" indent="0">
              <a:buNone/>
            </a:pPr>
            <a:r>
              <a:rPr lang="en-US" altLang="en-US" sz="2200" dirty="0"/>
              <a:t>Linear time</a:t>
            </a:r>
          </a:p>
        </p:txBody>
      </p:sp>
      <p:graphicFrame>
        <p:nvGraphicFramePr>
          <p:cNvPr id="22" name="Object 21" descr="O of log n">
            <a:extLst>
              <a:ext uri="{FF2B5EF4-FFF2-40B4-BE49-F238E27FC236}">
                <a16:creationId xmlns:a16="http://schemas.microsoft.com/office/drawing/2014/main" id="{2E60E7CD-9D36-498D-84B3-4D8693ED3853}"/>
              </a:ext>
            </a:extLst>
          </p:cNvPr>
          <p:cNvGraphicFramePr>
            <a:graphicFrameLocks noChangeAspect="1"/>
          </p:cNvGraphicFramePr>
          <p:nvPr>
            <p:extLst>
              <p:ext uri="{D42A27DB-BD31-4B8C-83A1-F6EECF244321}">
                <p14:modId xmlns:p14="http://schemas.microsoft.com/office/powerpoint/2010/main" val="4179916590"/>
              </p:ext>
            </p:extLst>
          </p:nvPr>
        </p:nvGraphicFramePr>
        <p:xfrm>
          <a:off x="2162892" y="4010270"/>
          <a:ext cx="1130300" cy="381000"/>
        </p:xfrm>
        <a:graphic>
          <a:graphicData uri="http://schemas.openxmlformats.org/presentationml/2006/ole">
            <mc:AlternateContent xmlns:mc="http://schemas.openxmlformats.org/markup-compatibility/2006">
              <mc:Choice xmlns:v="urn:schemas-microsoft-com:vml" Requires="v">
                <p:oleObj name="Equation" r:id="rId10" imgW="1130040" imgH="380880" progId="Equation.DSMT4">
                  <p:embed/>
                </p:oleObj>
              </mc:Choice>
              <mc:Fallback>
                <p:oleObj name="Equation" r:id="rId10" imgW="1130040" imgH="380880" progId="Equation.DSMT4">
                  <p:embed/>
                  <p:pic>
                    <p:nvPicPr>
                      <p:cNvPr id="0" name=""/>
                      <p:cNvPicPr/>
                      <p:nvPr/>
                    </p:nvPicPr>
                    <p:blipFill>
                      <a:blip r:embed="rId11"/>
                      <a:stretch>
                        <a:fillRect/>
                      </a:stretch>
                    </p:blipFill>
                    <p:spPr>
                      <a:xfrm>
                        <a:off x="2162892" y="4010270"/>
                        <a:ext cx="1130300"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4DC8302A-A2D0-4265-80BC-C0C6AFF3093D}"/>
              </a:ext>
            </a:extLst>
          </p:cNvPr>
          <p:cNvSpPr>
            <a:spLocks noGrp="1"/>
          </p:cNvSpPr>
          <p:nvPr>
            <p:ph sz="quarter" idx="16"/>
          </p:nvPr>
        </p:nvSpPr>
        <p:spPr>
          <a:xfrm>
            <a:off x="3731344" y="3943756"/>
            <a:ext cx="2241754" cy="486433"/>
          </a:xfrm>
        </p:spPr>
        <p:txBody>
          <a:bodyPr/>
          <a:lstStyle/>
          <a:p>
            <a:pPr marL="432" indent="0">
              <a:buNone/>
            </a:pPr>
            <a:r>
              <a:rPr lang="en-US" altLang="en-US" sz="2200" dirty="0"/>
              <a:t>Log-linear time</a:t>
            </a:r>
          </a:p>
        </p:txBody>
      </p:sp>
      <p:graphicFrame>
        <p:nvGraphicFramePr>
          <p:cNvPr id="23" name="Object 22" descr="O of n squared">
            <a:extLst>
              <a:ext uri="{FF2B5EF4-FFF2-40B4-BE49-F238E27FC236}">
                <a16:creationId xmlns:a16="http://schemas.microsoft.com/office/drawing/2014/main" id="{BA0F85C1-2ECA-4B0A-9F06-70CDB5DCF1F1}"/>
              </a:ext>
            </a:extLst>
          </p:cNvPr>
          <p:cNvGraphicFramePr>
            <a:graphicFrameLocks noChangeAspect="1"/>
          </p:cNvGraphicFramePr>
          <p:nvPr>
            <p:extLst>
              <p:ext uri="{D42A27DB-BD31-4B8C-83A1-F6EECF244321}">
                <p14:modId xmlns:p14="http://schemas.microsoft.com/office/powerpoint/2010/main" val="1849791389"/>
              </p:ext>
            </p:extLst>
          </p:nvPr>
        </p:nvGraphicFramePr>
        <p:xfrm>
          <a:off x="2195466" y="4540250"/>
          <a:ext cx="723900" cy="457200"/>
        </p:xfrm>
        <a:graphic>
          <a:graphicData uri="http://schemas.openxmlformats.org/presentationml/2006/ole">
            <mc:AlternateContent xmlns:mc="http://schemas.openxmlformats.org/markup-compatibility/2006">
              <mc:Choice xmlns:v="urn:schemas-microsoft-com:vml" Requires="v">
                <p:oleObj name="Equation" r:id="rId12" imgW="723600" imgH="457200" progId="Equation.DSMT4">
                  <p:embed/>
                </p:oleObj>
              </mc:Choice>
              <mc:Fallback>
                <p:oleObj name="Equation" r:id="rId12" imgW="723600" imgH="457200" progId="Equation.DSMT4">
                  <p:embed/>
                  <p:pic>
                    <p:nvPicPr>
                      <p:cNvPr id="0" name=""/>
                      <p:cNvPicPr/>
                      <p:nvPr/>
                    </p:nvPicPr>
                    <p:blipFill>
                      <a:blip r:embed="rId13"/>
                      <a:stretch>
                        <a:fillRect/>
                      </a:stretch>
                    </p:blipFill>
                    <p:spPr>
                      <a:xfrm>
                        <a:off x="2195466" y="4540250"/>
                        <a:ext cx="723900" cy="457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02C57D0B-FD1E-4848-B7BE-FFD0FB59DE72}"/>
              </a:ext>
            </a:extLst>
          </p:cNvPr>
          <p:cNvSpPr>
            <a:spLocks noGrp="1"/>
          </p:cNvSpPr>
          <p:nvPr>
            <p:ph sz="quarter" idx="17"/>
          </p:nvPr>
        </p:nvSpPr>
        <p:spPr>
          <a:xfrm>
            <a:off x="3731344" y="4515158"/>
            <a:ext cx="2271251" cy="484546"/>
          </a:xfrm>
        </p:spPr>
        <p:txBody>
          <a:bodyPr/>
          <a:lstStyle/>
          <a:p>
            <a:pPr marL="432" indent="0">
              <a:buNone/>
            </a:pPr>
            <a:r>
              <a:rPr lang="en-US" altLang="en-US" sz="2200" dirty="0"/>
              <a:t>Quadratic time</a:t>
            </a:r>
          </a:p>
        </p:txBody>
      </p:sp>
      <p:graphicFrame>
        <p:nvGraphicFramePr>
          <p:cNvPr id="24" name="Object 23" descr="O of n cubed">
            <a:extLst>
              <a:ext uri="{FF2B5EF4-FFF2-40B4-BE49-F238E27FC236}">
                <a16:creationId xmlns:a16="http://schemas.microsoft.com/office/drawing/2014/main" id="{4159A56F-E8B8-46E1-B3C5-3083F8450CC5}"/>
              </a:ext>
            </a:extLst>
          </p:cNvPr>
          <p:cNvGraphicFramePr>
            <a:graphicFrameLocks noChangeAspect="1"/>
          </p:cNvGraphicFramePr>
          <p:nvPr>
            <p:extLst>
              <p:ext uri="{D42A27DB-BD31-4B8C-83A1-F6EECF244321}">
                <p14:modId xmlns:p14="http://schemas.microsoft.com/office/powerpoint/2010/main" val="3688029216"/>
              </p:ext>
            </p:extLst>
          </p:nvPr>
        </p:nvGraphicFramePr>
        <p:xfrm>
          <a:off x="2195466" y="5131747"/>
          <a:ext cx="723900" cy="457200"/>
        </p:xfrm>
        <a:graphic>
          <a:graphicData uri="http://schemas.openxmlformats.org/presentationml/2006/ole">
            <mc:AlternateContent xmlns:mc="http://schemas.openxmlformats.org/markup-compatibility/2006">
              <mc:Choice xmlns:v="urn:schemas-microsoft-com:vml" Requires="v">
                <p:oleObj name="Equation" r:id="rId14" imgW="723600" imgH="457200" progId="Equation.DSMT4">
                  <p:embed/>
                </p:oleObj>
              </mc:Choice>
              <mc:Fallback>
                <p:oleObj name="Equation" r:id="rId14" imgW="723600" imgH="457200" progId="Equation.DSMT4">
                  <p:embed/>
                  <p:pic>
                    <p:nvPicPr>
                      <p:cNvPr id="0" name=""/>
                      <p:cNvPicPr/>
                      <p:nvPr/>
                    </p:nvPicPr>
                    <p:blipFill>
                      <a:blip r:embed="rId15"/>
                      <a:stretch>
                        <a:fillRect/>
                      </a:stretch>
                    </p:blipFill>
                    <p:spPr>
                      <a:xfrm>
                        <a:off x="2195466" y="5131747"/>
                        <a:ext cx="723900" cy="4572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D4B775D-A2E9-4B0D-89EB-B149E0F6C0E7}"/>
              </a:ext>
            </a:extLst>
          </p:cNvPr>
          <p:cNvSpPr>
            <a:spLocks noGrp="1"/>
          </p:cNvSpPr>
          <p:nvPr>
            <p:ph sz="quarter" idx="18"/>
          </p:nvPr>
        </p:nvSpPr>
        <p:spPr>
          <a:xfrm>
            <a:off x="3731340" y="5098642"/>
            <a:ext cx="1696064" cy="505747"/>
          </a:xfrm>
        </p:spPr>
        <p:txBody>
          <a:bodyPr/>
          <a:lstStyle/>
          <a:p>
            <a:pPr marL="432" indent="0">
              <a:buNone/>
            </a:pPr>
            <a:r>
              <a:rPr lang="en-US" altLang="en-US" sz="2200" dirty="0"/>
              <a:t>Cubic time</a:t>
            </a:r>
          </a:p>
        </p:txBody>
      </p:sp>
      <p:graphicFrame>
        <p:nvGraphicFramePr>
          <p:cNvPr id="25" name="Object 24" descr="O of 2 to the n power">
            <a:extLst>
              <a:ext uri="{FF2B5EF4-FFF2-40B4-BE49-F238E27FC236}">
                <a16:creationId xmlns:a16="http://schemas.microsoft.com/office/drawing/2014/main" id="{EC6630FA-0311-4DEB-B15D-5B6A93254BF9}"/>
              </a:ext>
            </a:extLst>
          </p:cNvPr>
          <p:cNvGraphicFramePr>
            <a:graphicFrameLocks noChangeAspect="1"/>
          </p:cNvGraphicFramePr>
          <p:nvPr>
            <p:extLst>
              <p:ext uri="{D42A27DB-BD31-4B8C-83A1-F6EECF244321}">
                <p14:modId xmlns:p14="http://schemas.microsoft.com/office/powerpoint/2010/main" val="3602747899"/>
              </p:ext>
            </p:extLst>
          </p:nvPr>
        </p:nvGraphicFramePr>
        <p:xfrm>
          <a:off x="2195466" y="5787691"/>
          <a:ext cx="711200" cy="457200"/>
        </p:xfrm>
        <a:graphic>
          <a:graphicData uri="http://schemas.openxmlformats.org/presentationml/2006/ole">
            <mc:AlternateContent xmlns:mc="http://schemas.openxmlformats.org/markup-compatibility/2006">
              <mc:Choice xmlns:v="urn:schemas-microsoft-com:vml" Requires="v">
                <p:oleObj name="Equation" r:id="rId16" imgW="711000" imgH="457200" progId="Equation.DSMT4">
                  <p:embed/>
                </p:oleObj>
              </mc:Choice>
              <mc:Fallback>
                <p:oleObj name="Equation" r:id="rId16" imgW="711000" imgH="457200" progId="Equation.DSMT4">
                  <p:embed/>
                  <p:pic>
                    <p:nvPicPr>
                      <p:cNvPr id="0" name=""/>
                      <p:cNvPicPr/>
                      <p:nvPr/>
                    </p:nvPicPr>
                    <p:blipFill>
                      <a:blip r:embed="rId17"/>
                      <a:stretch>
                        <a:fillRect/>
                      </a:stretch>
                    </p:blipFill>
                    <p:spPr>
                      <a:xfrm>
                        <a:off x="2195466" y="5787691"/>
                        <a:ext cx="711200" cy="4572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15D2B70A-8DA8-4BD0-BBCB-5C6C1526660F}"/>
              </a:ext>
            </a:extLst>
          </p:cNvPr>
          <p:cNvSpPr>
            <a:spLocks noGrp="1"/>
          </p:cNvSpPr>
          <p:nvPr>
            <p:ph sz="quarter" idx="19"/>
          </p:nvPr>
        </p:nvSpPr>
        <p:spPr>
          <a:xfrm>
            <a:off x="3731340" y="5737023"/>
            <a:ext cx="2507226" cy="545793"/>
          </a:xfrm>
        </p:spPr>
        <p:txBody>
          <a:bodyPr/>
          <a:lstStyle/>
          <a:p>
            <a:pPr marL="432" indent="0">
              <a:buNone/>
            </a:pPr>
            <a:r>
              <a:rPr lang="en-US" altLang="en-US" sz="2200" dirty="0"/>
              <a:t>Exponential time</a:t>
            </a:r>
          </a:p>
        </p:txBody>
      </p:sp>
    </p:spTree>
    <p:extLst>
      <p:ext uri="{BB962C8B-B14F-4D97-AF65-F5344CB8AC3E}">
        <p14:creationId xmlns:p14="http://schemas.microsoft.com/office/powerpoint/2010/main" val="289491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16EE-AF32-43CC-AEAC-1A7AFF147797}"/>
              </a:ext>
            </a:extLst>
          </p:cNvPr>
          <p:cNvSpPr>
            <a:spLocks noGrp="1"/>
          </p:cNvSpPr>
          <p:nvPr>
            <p:ph type="title"/>
          </p:nvPr>
        </p:nvSpPr>
        <p:spPr>
          <a:xfrm>
            <a:off x="457200" y="215371"/>
            <a:ext cx="7200900" cy="1097279"/>
          </a:xfrm>
        </p:spPr>
        <p:txBody>
          <a:bodyPr/>
          <a:lstStyle/>
          <a:p>
            <a:r>
              <a:rPr lang="en-IN" sz="3200" dirty="0"/>
              <a:t>Comparing Common Growth Functions </a:t>
            </a:r>
            <a:r>
              <a:rPr lang="en-IN" sz="2000" b="0" dirty="0"/>
              <a:t>(2 of 2)</a:t>
            </a:r>
            <a:endParaRPr lang="en-IN" sz="3200" dirty="0"/>
          </a:p>
        </p:txBody>
      </p:sp>
      <p:graphicFrame>
        <p:nvGraphicFramePr>
          <p:cNvPr id="17" name="Object 16" descr="O of 1 is less than O of log n is less than O of n is less than O of n log n is less than n squared is less than O of n cubed is less than 2 to the n power.">
            <a:extLst>
              <a:ext uri="{FF2B5EF4-FFF2-40B4-BE49-F238E27FC236}">
                <a16:creationId xmlns:a16="http://schemas.microsoft.com/office/drawing/2014/main" id="{DBA4257F-3FA7-45EB-8286-C6FFF9408E3E}"/>
              </a:ext>
            </a:extLst>
          </p:cNvPr>
          <p:cNvGraphicFramePr>
            <a:graphicFrameLocks noChangeAspect="1"/>
          </p:cNvGraphicFramePr>
          <p:nvPr>
            <p:extLst>
              <p:ext uri="{D42A27DB-BD31-4B8C-83A1-F6EECF244321}">
                <p14:modId xmlns:p14="http://schemas.microsoft.com/office/powerpoint/2010/main" val="3273256469"/>
              </p:ext>
            </p:extLst>
          </p:nvPr>
        </p:nvGraphicFramePr>
        <p:xfrm>
          <a:off x="1309688" y="1565275"/>
          <a:ext cx="6807200" cy="457200"/>
        </p:xfrm>
        <a:graphic>
          <a:graphicData uri="http://schemas.openxmlformats.org/presentationml/2006/ole">
            <mc:AlternateContent xmlns:mc="http://schemas.openxmlformats.org/markup-compatibility/2006">
              <mc:Choice xmlns:v="urn:schemas-microsoft-com:vml" Requires="v">
                <p:oleObj name="Equation" r:id="rId2" imgW="6806880" imgH="457200" progId="Equation.DSMT4">
                  <p:embed/>
                </p:oleObj>
              </mc:Choice>
              <mc:Fallback>
                <p:oleObj name="Equation" r:id="rId2" imgW="6806880" imgH="457200" progId="Equation.DSMT4">
                  <p:embed/>
                  <p:pic>
                    <p:nvPicPr>
                      <p:cNvPr id="17" name="Object 16">
                        <a:extLst>
                          <a:ext uri="{FF2B5EF4-FFF2-40B4-BE49-F238E27FC236}">
                            <a16:creationId xmlns:a16="http://schemas.microsoft.com/office/drawing/2014/main" id="{DBA4257F-3FA7-45EB-8286-C6FFF9408E3E}"/>
                          </a:ext>
                        </a:extLst>
                      </p:cNvPr>
                      <p:cNvPicPr/>
                      <p:nvPr/>
                    </p:nvPicPr>
                    <p:blipFill>
                      <a:blip r:embed="rId3"/>
                      <a:stretch>
                        <a:fillRect/>
                      </a:stretch>
                    </p:blipFill>
                    <p:spPr>
                      <a:xfrm>
                        <a:off x="1309688" y="1565275"/>
                        <a:ext cx="6807200" cy="457200"/>
                      </a:xfrm>
                      <a:prstGeom prst="rect">
                        <a:avLst/>
                      </a:prstGeom>
                    </p:spPr>
                  </p:pic>
                </p:oleObj>
              </mc:Fallback>
            </mc:AlternateContent>
          </a:graphicData>
        </a:graphic>
      </p:graphicFrame>
      <p:pic>
        <p:nvPicPr>
          <p:cNvPr id="32" name="Content Placeholder 31" descr="A graph shows line for O of 1 as a horizontal line near x axis, line for O of 2 to the n power and O of n squared a concave up curves, and line for O of n log n, O of n, and O of log n a concave down curves.">
            <a:extLst>
              <a:ext uri="{FF2B5EF4-FFF2-40B4-BE49-F238E27FC236}">
                <a16:creationId xmlns:a16="http://schemas.microsoft.com/office/drawing/2014/main" id="{D2E5D2DF-BFCC-456F-B782-7AE89B2A6B07}"/>
              </a:ext>
            </a:extLst>
          </p:cNvPr>
          <p:cNvPicPr>
            <a:picLocks noGrp="1" noChangeAspect="1"/>
          </p:cNvPicPr>
          <p:nvPr>
            <p:ph sz="quarter" idx="13"/>
          </p:nvPr>
        </p:nvPicPr>
        <p:blipFill>
          <a:blip r:embed="rId4"/>
          <a:stretch>
            <a:fillRect/>
          </a:stretch>
        </p:blipFill>
        <p:spPr>
          <a:xfrm>
            <a:off x="930871" y="2219959"/>
            <a:ext cx="7564833" cy="3825119"/>
          </a:xfrm>
          <a:prstGeom prst="rect">
            <a:avLst/>
          </a:prstGeom>
        </p:spPr>
      </p:pic>
    </p:spTree>
    <p:extLst>
      <p:ext uri="{BB962C8B-B14F-4D97-AF65-F5344CB8AC3E}">
        <p14:creationId xmlns:p14="http://schemas.microsoft.com/office/powerpoint/2010/main" val="408855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0ABE-DD82-4E61-82F4-9CE9A73FDD4A}"/>
              </a:ext>
            </a:extLst>
          </p:cNvPr>
          <p:cNvSpPr>
            <a:spLocks noGrp="1"/>
          </p:cNvSpPr>
          <p:nvPr>
            <p:ph type="title"/>
          </p:nvPr>
        </p:nvSpPr>
        <p:spPr/>
        <p:txBody>
          <a:bodyPr/>
          <a:lstStyle/>
          <a:p>
            <a:r>
              <a:rPr lang="en-IN" dirty="0"/>
              <a:t>Objectives </a:t>
            </a:r>
            <a:r>
              <a:rPr lang="en-IN" sz="2000" b="0" dirty="0"/>
              <a:t>(2 of 2)</a:t>
            </a:r>
          </a:p>
        </p:txBody>
      </p:sp>
      <p:sp>
        <p:nvSpPr>
          <p:cNvPr id="3" name="Content Placeholder 2">
            <a:extLst>
              <a:ext uri="{FF2B5EF4-FFF2-40B4-BE49-F238E27FC236}">
                <a16:creationId xmlns:a16="http://schemas.microsoft.com/office/drawing/2014/main" id="{EC849E00-522C-4586-BDAC-74B47EAB08FC}"/>
              </a:ext>
            </a:extLst>
          </p:cNvPr>
          <p:cNvSpPr>
            <a:spLocks noGrp="1"/>
          </p:cNvSpPr>
          <p:nvPr>
            <p:ph sz="quarter" idx="13"/>
          </p:nvPr>
        </p:nvSpPr>
        <p:spPr>
          <a:xfrm>
            <a:off x="457200" y="1554920"/>
            <a:ext cx="8391832" cy="4860628"/>
          </a:xfrm>
        </p:spPr>
        <p:txBody>
          <a:bodyPr/>
          <a:lstStyle/>
          <a:p>
            <a:pPr marL="432" indent="0">
              <a:spcBef>
                <a:spcPts val="600"/>
              </a:spcBef>
              <a:buNone/>
            </a:pPr>
            <a:r>
              <a:rPr lang="en-US" sz="2000" b="1" dirty="0">
                <a:solidFill>
                  <a:srgbClr val="007FA3"/>
                </a:solidFill>
              </a:rPr>
              <a:t>22.10 </a:t>
            </a:r>
            <a:r>
              <a:rPr lang="en-US" altLang="en-US" sz="2000" dirty="0"/>
              <a:t>To finding prime numbers using the sieve of Eratosthenes (§22.7).</a:t>
            </a:r>
          </a:p>
          <a:p>
            <a:pPr marL="432" indent="0">
              <a:spcBef>
                <a:spcPts val="600"/>
              </a:spcBef>
              <a:buNone/>
            </a:pPr>
            <a:r>
              <a:rPr lang="en-US" sz="2000" b="1" dirty="0">
                <a:solidFill>
                  <a:srgbClr val="007FA3"/>
                </a:solidFill>
              </a:rPr>
              <a:t>22.11 </a:t>
            </a:r>
            <a:r>
              <a:rPr lang="en-US" altLang="en-US" sz="2000" dirty="0"/>
              <a:t>To design efficient algorithms for finding the closest pair of points using the divide-and-conquer approach (§22.8).</a:t>
            </a:r>
          </a:p>
          <a:p>
            <a:pPr marL="432" indent="0">
              <a:spcBef>
                <a:spcPts val="600"/>
              </a:spcBef>
              <a:buNone/>
            </a:pPr>
            <a:r>
              <a:rPr lang="en-US" sz="2000" b="1" dirty="0">
                <a:solidFill>
                  <a:srgbClr val="007FA3"/>
                </a:solidFill>
              </a:rPr>
              <a:t>22.12 </a:t>
            </a:r>
            <a:r>
              <a:rPr lang="en-US" altLang="en-US" sz="2000" dirty="0"/>
              <a:t>To solve the Eight Queens problem using the backtracking approach (§22.9).</a:t>
            </a:r>
          </a:p>
          <a:p>
            <a:pPr marL="432" indent="0">
              <a:spcBef>
                <a:spcPts val="600"/>
              </a:spcBef>
              <a:buNone/>
            </a:pPr>
            <a:r>
              <a:rPr lang="en-US" sz="2000" b="1" dirty="0">
                <a:solidFill>
                  <a:srgbClr val="007FA3"/>
                </a:solidFill>
              </a:rPr>
              <a:t>22.13 </a:t>
            </a:r>
            <a:r>
              <a:rPr lang="en-US" altLang="en-US" sz="2000" dirty="0"/>
              <a:t>To design efficient algorithms for finding a convex hull for a set of points (§22.10).</a:t>
            </a:r>
          </a:p>
        </p:txBody>
      </p:sp>
    </p:spTree>
    <p:extLst>
      <p:ext uri="{BB962C8B-B14F-4D97-AF65-F5344CB8AC3E}">
        <p14:creationId xmlns:p14="http://schemas.microsoft.com/office/powerpoint/2010/main" val="3231999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4727-CCFD-4DE7-8605-396A6B136B5C}"/>
              </a:ext>
            </a:extLst>
          </p:cNvPr>
          <p:cNvSpPr>
            <a:spLocks noGrp="1"/>
          </p:cNvSpPr>
          <p:nvPr>
            <p:ph type="title"/>
          </p:nvPr>
        </p:nvSpPr>
        <p:spPr>
          <a:xfrm>
            <a:off x="457200" y="226257"/>
            <a:ext cx="8229600" cy="1097279"/>
          </a:xfrm>
        </p:spPr>
        <p:txBody>
          <a:bodyPr/>
          <a:lstStyle/>
          <a:p>
            <a:r>
              <a:rPr lang="en-IN" dirty="0"/>
              <a:t>Case Study: Fibonacci Numbers</a:t>
            </a:r>
          </a:p>
        </p:txBody>
      </p:sp>
      <p:sp>
        <p:nvSpPr>
          <p:cNvPr id="3" name="Content Placeholder 2">
            <a:extLst>
              <a:ext uri="{FF2B5EF4-FFF2-40B4-BE49-F238E27FC236}">
                <a16:creationId xmlns:a16="http://schemas.microsoft.com/office/drawing/2014/main" id="{98B355CF-7DB8-40AA-9D4F-13D16B54F4EC}"/>
              </a:ext>
            </a:extLst>
          </p:cNvPr>
          <p:cNvSpPr>
            <a:spLocks noGrp="1"/>
          </p:cNvSpPr>
          <p:nvPr>
            <p:ph sz="quarter" idx="13"/>
          </p:nvPr>
        </p:nvSpPr>
        <p:spPr>
          <a:xfrm>
            <a:off x="457200" y="1552575"/>
            <a:ext cx="5206181" cy="2193515"/>
          </a:xfrm>
        </p:spPr>
        <p:txBody>
          <a:bodyPr tIns="0"/>
          <a:lstStyle/>
          <a:p>
            <a:pPr marL="0" indent="0">
              <a:spcBef>
                <a:spcPts val="600"/>
              </a:spcBef>
              <a:buFont typeface="Monotype Sorts"/>
              <a:buNone/>
            </a:pPr>
            <a:r>
              <a:rPr lang="en-US" altLang="en-US" sz="1600" dirty="0">
                <a:solidFill>
                  <a:schemeClr val="tx1"/>
                </a:solidFill>
              </a:rPr>
              <a:t>/** The method for finding the Fibonacci number */</a:t>
            </a:r>
          </a:p>
          <a:p>
            <a:pPr marL="0" indent="0">
              <a:spcBef>
                <a:spcPts val="600"/>
              </a:spcBef>
              <a:buFont typeface="Monotype Sorts"/>
              <a:buNone/>
            </a:pPr>
            <a:r>
              <a:rPr lang="en-US" altLang="en-US" sz="1600" dirty="0">
                <a:solidFill>
                  <a:schemeClr val="tx1"/>
                </a:solidFill>
              </a:rPr>
              <a:t>public static long fib(long index) {</a:t>
            </a:r>
          </a:p>
          <a:p>
            <a:pPr marL="0" indent="88900">
              <a:spcBef>
                <a:spcPts val="600"/>
              </a:spcBef>
              <a:buFont typeface="Monotype Sorts"/>
              <a:buNone/>
            </a:pPr>
            <a:r>
              <a:rPr lang="en-US" altLang="en-US" sz="1600" dirty="0">
                <a:solidFill>
                  <a:schemeClr val="tx1"/>
                </a:solidFill>
              </a:rPr>
              <a:t>if (index == 0) // Base case</a:t>
            </a:r>
          </a:p>
          <a:p>
            <a:pPr marL="0" indent="176213">
              <a:spcBef>
                <a:spcPts val="600"/>
              </a:spcBef>
              <a:buFont typeface="Monotype Sorts"/>
              <a:buNone/>
            </a:pPr>
            <a:r>
              <a:rPr lang="en-US" altLang="en-US" sz="1600" dirty="0">
                <a:solidFill>
                  <a:schemeClr val="tx1"/>
                </a:solidFill>
              </a:rPr>
              <a:t>return 0;</a:t>
            </a:r>
          </a:p>
          <a:p>
            <a:pPr marL="0" indent="0">
              <a:spcBef>
                <a:spcPts val="600"/>
              </a:spcBef>
              <a:buFont typeface="Monotype Sorts"/>
              <a:buNone/>
            </a:pPr>
            <a:r>
              <a:rPr lang="en-US" altLang="en-US" sz="1600" dirty="0">
                <a:solidFill>
                  <a:schemeClr val="tx1"/>
                </a:solidFill>
              </a:rPr>
              <a:t>else if (index == 1) // Base case</a:t>
            </a:r>
          </a:p>
          <a:p>
            <a:pPr marL="0" indent="176213">
              <a:spcBef>
                <a:spcPts val="600"/>
              </a:spcBef>
              <a:buFont typeface="Monotype Sorts"/>
              <a:buNone/>
            </a:pPr>
            <a:r>
              <a:rPr lang="en-US" altLang="en-US" sz="1600" dirty="0">
                <a:solidFill>
                  <a:schemeClr val="tx1"/>
                </a:solidFill>
              </a:rPr>
              <a:t>return 1;</a:t>
            </a:r>
          </a:p>
          <a:p>
            <a:pPr marL="0" indent="0">
              <a:spcBef>
                <a:spcPts val="600"/>
              </a:spcBef>
              <a:buFont typeface="Monotype Sorts"/>
              <a:buNone/>
            </a:pPr>
            <a:r>
              <a:rPr lang="en-US" altLang="en-US" sz="1600" dirty="0">
                <a:solidFill>
                  <a:schemeClr val="tx1"/>
                </a:solidFill>
              </a:rPr>
              <a:t>else // Reduction and recursive calls</a:t>
            </a:r>
          </a:p>
        </p:txBody>
      </p:sp>
      <p:graphicFrame>
        <p:nvGraphicFramePr>
          <p:cNvPr id="17" name="Object 16" descr="return fib (index minus 1) + fib (index minus 2) semi colon">
            <a:extLst>
              <a:ext uri="{FF2B5EF4-FFF2-40B4-BE49-F238E27FC236}">
                <a16:creationId xmlns:a16="http://schemas.microsoft.com/office/drawing/2014/main" id="{6E0126F4-8933-4AE6-9435-A190D2854E98}"/>
              </a:ext>
            </a:extLst>
          </p:cNvPr>
          <p:cNvGraphicFramePr>
            <a:graphicFrameLocks noChangeAspect="1"/>
          </p:cNvGraphicFramePr>
          <p:nvPr>
            <p:extLst>
              <p:ext uri="{D42A27DB-BD31-4B8C-83A1-F6EECF244321}">
                <p14:modId xmlns:p14="http://schemas.microsoft.com/office/powerpoint/2010/main" val="2312096753"/>
              </p:ext>
            </p:extLst>
          </p:nvPr>
        </p:nvGraphicFramePr>
        <p:xfrm>
          <a:off x="709613" y="3776663"/>
          <a:ext cx="3295650" cy="315912"/>
        </p:xfrm>
        <a:graphic>
          <a:graphicData uri="http://schemas.openxmlformats.org/presentationml/2006/ole">
            <mc:AlternateContent xmlns:mc="http://schemas.openxmlformats.org/markup-compatibility/2006">
              <mc:Choice xmlns:v="urn:schemas-microsoft-com:vml" Requires="v">
                <p:oleObj name="Equation" r:id="rId2" imgW="3987720" imgH="380880" progId="Equation.DSMT4">
                  <p:embed/>
                </p:oleObj>
              </mc:Choice>
              <mc:Fallback>
                <p:oleObj name="Equation" r:id="rId2" imgW="3987720" imgH="380880" progId="Equation.DSMT4">
                  <p:embed/>
                  <p:pic>
                    <p:nvPicPr>
                      <p:cNvPr id="0" name=""/>
                      <p:cNvPicPr/>
                      <p:nvPr/>
                    </p:nvPicPr>
                    <p:blipFill>
                      <a:blip r:embed="rId3"/>
                      <a:stretch>
                        <a:fillRect/>
                      </a:stretch>
                    </p:blipFill>
                    <p:spPr>
                      <a:xfrm>
                        <a:off x="709613" y="3776663"/>
                        <a:ext cx="3295650" cy="315912"/>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9C79CB8-C9B7-48D5-8700-A032008CAF39}"/>
              </a:ext>
            </a:extLst>
          </p:cNvPr>
          <p:cNvSpPr>
            <a:spLocks noGrp="1"/>
          </p:cNvSpPr>
          <p:nvPr>
            <p:ph sz="quarter" idx="14"/>
          </p:nvPr>
        </p:nvSpPr>
        <p:spPr>
          <a:xfrm>
            <a:off x="457201" y="4151071"/>
            <a:ext cx="294968" cy="273445"/>
          </a:xfrm>
        </p:spPr>
        <p:txBody>
          <a:bodyPr tIns="0"/>
          <a:lstStyle/>
          <a:p>
            <a:pPr marL="432" indent="0">
              <a:buNone/>
            </a:pPr>
            <a:r>
              <a:rPr lang="en-US" altLang="en-US" sz="1600" dirty="0">
                <a:solidFill>
                  <a:schemeClr val="tx1"/>
                </a:solidFill>
              </a:rPr>
              <a:t>}</a:t>
            </a:r>
          </a:p>
        </p:txBody>
      </p:sp>
      <p:graphicFrame>
        <p:nvGraphicFramePr>
          <p:cNvPr id="18" name="Content Placeholder 17">
            <a:extLst>
              <a:ext uri="{FF2B5EF4-FFF2-40B4-BE49-F238E27FC236}">
                <a16:creationId xmlns:a16="http://schemas.microsoft.com/office/drawing/2014/main" id="{474694A6-DE4C-4413-B948-13AB02E2C099}"/>
              </a:ext>
            </a:extLst>
          </p:cNvPr>
          <p:cNvGraphicFramePr>
            <a:graphicFrameLocks noGrp="1"/>
          </p:cNvGraphicFramePr>
          <p:nvPr>
            <p:ph sz="quarter" idx="15"/>
            <p:extLst>
              <p:ext uri="{D42A27DB-BD31-4B8C-83A1-F6EECF244321}">
                <p14:modId xmlns:p14="http://schemas.microsoft.com/office/powerpoint/2010/main" val="2507853971"/>
              </p:ext>
            </p:extLst>
          </p:nvPr>
        </p:nvGraphicFramePr>
        <p:xfrm>
          <a:off x="457200" y="4471834"/>
          <a:ext cx="8380719" cy="726616"/>
        </p:xfrm>
        <a:graphic>
          <a:graphicData uri="http://schemas.openxmlformats.org/drawingml/2006/table">
            <a:tbl>
              <a:tblPr firstRow="1" firstCol="1" bandRow="1">
                <a:tableStyleId>{40F9630F-82C1-40B7-BC3A-925EFCFF5E92}</a:tableStyleId>
              </a:tblPr>
              <a:tblGrid>
                <a:gridCol w="2274887">
                  <a:extLst>
                    <a:ext uri="{9D8B030D-6E8A-4147-A177-3AD203B41FA5}">
                      <a16:colId xmlns:a16="http://schemas.microsoft.com/office/drawing/2014/main" val="3150425768"/>
                    </a:ext>
                  </a:extLst>
                </a:gridCol>
                <a:gridCol w="280219">
                  <a:extLst>
                    <a:ext uri="{9D8B030D-6E8A-4147-A177-3AD203B41FA5}">
                      <a16:colId xmlns:a16="http://schemas.microsoft.com/office/drawing/2014/main" val="3998043725"/>
                    </a:ext>
                  </a:extLst>
                </a:gridCol>
                <a:gridCol w="471949">
                  <a:extLst>
                    <a:ext uri="{9D8B030D-6E8A-4147-A177-3AD203B41FA5}">
                      <a16:colId xmlns:a16="http://schemas.microsoft.com/office/drawing/2014/main" val="2037240688"/>
                    </a:ext>
                  </a:extLst>
                </a:gridCol>
                <a:gridCol w="536602">
                  <a:extLst>
                    <a:ext uri="{9D8B030D-6E8A-4147-A177-3AD203B41FA5}">
                      <a16:colId xmlns:a16="http://schemas.microsoft.com/office/drawing/2014/main" val="2417160768"/>
                    </a:ext>
                  </a:extLst>
                </a:gridCol>
                <a:gridCol w="579985">
                  <a:extLst>
                    <a:ext uri="{9D8B030D-6E8A-4147-A177-3AD203B41FA5}">
                      <a16:colId xmlns:a16="http://schemas.microsoft.com/office/drawing/2014/main" val="697792795"/>
                    </a:ext>
                  </a:extLst>
                </a:gridCol>
                <a:gridCol w="533462">
                  <a:extLst>
                    <a:ext uri="{9D8B030D-6E8A-4147-A177-3AD203B41FA5}">
                      <a16:colId xmlns:a16="http://schemas.microsoft.com/office/drawing/2014/main" val="4252982803"/>
                    </a:ext>
                  </a:extLst>
                </a:gridCol>
                <a:gridCol w="430846">
                  <a:extLst>
                    <a:ext uri="{9D8B030D-6E8A-4147-A177-3AD203B41FA5}">
                      <a16:colId xmlns:a16="http://schemas.microsoft.com/office/drawing/2014/main" val="3291636525"/>
                    </a:ext>
                  </a:extLst>
                </a:gridCol>
                <a:gridCol w="530271">
                  <a:extLst>
                    <a:ext uri="{9D8B030D-6E8A-4147-A177-3AD203B41FA5}">
                      <a16:colId xmlns:a16="http://schemas.microsoft.com/office/drawing/2014/main" val="3772645971"/>
                    </a:ext>
                  </a:extLst>
                </a:gridCol>
                <a:gridCol w="497130">
                  <a:extLst>
                    <a:ext uri="{9D8B030D-6E8A-4147-A177-3AD203B41FA5}">
                      <a16:colId xmlns:a16="http://schemas.microsoft.com/office/drawing/2014/main" val="847910145"/>
                    </a:ext>
                  </a:extLst>
                </a:gridCol>
                <a:gridCol w="579984">
                  <a:extLst>
                    <a:ext uri="{9D8B030D-6E8A-4147-A177-3AD203B41FA5}">
                      <a16:colId xmlns:a16="http://schemas.microsoft.com/office/drawing/2014/main" val="1318475179"/>
                    </a:ext>
                  </a:extLst>
                </a:gridCol>
                <a:gridCol w="579985">
                  <a:extLst>
                    <a:ext uri="{9D8B030D-6E8A-4147-A177-3AD203B41FA5}">
                      <a16:colId xmlns:a16="http://schemas.microsoft.com/office/drawing/2014/main" val="205941264"/>
                    </a:ext>
                  </a:extLst>
                </a:gridCol>
                <a:gridCol w="520623">
                  <a:extLst>
                    <a:ext uri="{9D8B030D-6E8A-4147-A177-3AD203B41FA5}">
                      <a16:colId xmlns:a16="http://schemas.microsoft.com/office/drawing/2014/main" val="43993300"/>
                    </a:ext>
                  </a:extLst>
                </a:gridCol>
                <a:gridCol w="564776">
                  <a:extLst>
                    <a:ext uri="{9D8B030D-6E8A-4147-A177-3AD203B41FA5}">
                      <a16:colId xmlns:a16="http://schemas.microsoft.com/office/drawing/2014/main" val="3246936167"/>
                    </a:ext>
                  </a:extLst>
                </a:gridCol>
              </a:tblGrid>
              <a:tr h="394223">
                <a:tc>
                  <a:txBody>
                    <a:bodyPr/>
                    <a:lstStyle/>
                    <a:p>
                      <a:pPr algn="r"/>
                      <a:r>
                        <a:rPr lang="en-US" altLang="en-US" sz="1400" b="0" dirty="0">
                          <a:latin typeface="Courier New" panose="02070309020205020404" pitchFamily="49" charset="0"/>
                          <a:cs typeface="Courier New" panose="02070309020205020404" pitchFamily="49" charset="0"/>
                        </a:rPr>
                        <a:t>Finonacci series: </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rPr>
                        <a:t>0</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1</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1</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2</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3</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5</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8</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13</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21</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34</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0" dirty="0">
                          <a:latin typeface="Courier New" panose="02070309020205020404" pitchFamily="49" charset="0"/>
                        </a:rPr>
                        <a:t>55</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Courier New" panose="02070309020205020404" pitchFamily="49" charset="0"/>
                          <a:cs typeface="Arial"/>
                          <a:sym typeface="Arial"/>
                        </a:rPr>
                        <a:t>89…</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9719089"/>
                  </a:ext>
                </a:extLst>
              </a:tr>
              <a:tr h="332393">
                <a:tc>
                  <a:txBody>
                    <a:bodyPr/>
                    <a:lstStyle/>
                    <a:p>
                      <a:pPr algn="r"/>
                      <a:r>
                        <a:rPr lang="en-US" altLang="en-US" sz="1400" b="0" dirty="0">
                          <a:latin typeface="Courier New" panose="02070309020205020404" pitchFamily="49" charset="0"/>
                          <a:cs typeface="Courier New" panose="02070309020205020404" pitchFamily="49" charset="0"/>
                        </a:rPr>
                        <a:t>indices:</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0</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1</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2</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3</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4</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5</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6</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7</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8</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9</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10</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latin typeface="Courier New" panose="02070309020205020404" pitchFamily="49" charset="0"/>
                          <a:cs typeface="Courier New" panose="02070309020205020404" pitchFamily="49" charset="0"/>
                        </a:rPr>
                        <a:t>11</a:t>
                      </a:r>
                      <a:endParaRPr lang="en-IN" sz="1400" b="0" dirty="0">
                        <a:latin typeface="Courier New" panose="02070309020205020404" pitchFamily="49" charset="0"/>
                        <a:cs typeface="Courier New" panose="02070309020205020404" pitchFamily="49" charset="0"/>
                      </a:endParaRPr>
                    </a:p>
                  </a:txBody>
                  <a:tcPr marL="77210" marR="77210" marT="40980" marB="40980">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424416"/>
                  </a:ext>
                </a:extLst>
              </a:tr>
            </a:tbl>
          </a:graphicData>
        </a:graphic>
      </p:graphicFrame>
      <p:sp>
        <p:nvSpPr>
          <p:cNvPr id="6" name="Content Placeholder 5">
            <a:extLst>
              <a:ext uri="{FF2B5EF4-FFF2-40B4-BE49-F238E27FC236}">
                <a16:creationId xmlns:a16="http://schemas.microsoft.com/office/drawing/2014/main" id="{DB858DFA-6ECD-4460-AAE1-2F3753F868E7}"/>
              </a:ext>
            </a:extLst>
          </p:cNvPr>
          <p:cNvSpPr>
            <a:spLocks noGrp="1"/>
          </p:cNvSpPr>
          <p:nvPr>
            <p:ph sz="quarter" idx="16"/>
          </p:nvPr>
        </p:nvSpPr>
        <p:spPr>
          <a:xfrm>
            <a:off x="457200" y="5277545"/>
            <a:ext cx="1165123" cy="621340"/>
          </a:xfrm>
        </p:spPr>
        <p:txBody>
          <a:bodyPr tIns="0"/>
          <a:lstStyle/>
          <a:p>
            <a:pPr>
              <a:lnSpc>
                <a:spcPct val="90000"/>
              </a:lnSpc>
              <a:spcBef>
                <a:spcPct val="50000"/>
              </a:spcBef>
              <a:buFont typeface="Monotype Sorts"/>
              <a:buNone/>
            </a:pPr>
            <a:r>
              <a:rPr lang="en-US" altLang="en-US" sz="1600" dirty="0"/>
              <a:t>fib(0) = 0;</a:t>
            </a:r>
          </a:p>
          <a:p>
            <a:pPr>
              <a:lnSpc>
                <a:spcPct val="90000"/>
              </a:lnSpc>
              <a:spcBef>
                <a:spcPct val="50000"/>
              </a:spcBef>
              <a:buFont typeface="Monotype Sorts"/>
              <a:buNone/>
            </a:pPr>
            <a:r>
              <a:rPr lang="en-US" altLang="en-US" sz="1600" dirty="0"/>
              <a:t>fib(1) = 1;</a:t>
            </a:r>
          </a:p>
        </p:txBody>
      </p:sp>
      <p:graphicFrame>
        <p:nvGraphicFramePr>
          <p:cNvPr id="19" name="Object 18" descr="fib (index) = return fib (index minus 1) + fib (index minus 2) semi colon is greater than or equal to 2">
            <a:extLst>
              <a:ext uri="{FF2B5EF4-FFF2-40B4-BE49-F238E27FC236}">
                <a16:creationId xmlns:a16="http://schemas.microsoft.com/office/drawing/2014/main" id="{2016BB52-D980-4C15-85AE-2707AEEDD3F4}"/>
              </a:ext>
            </a:extLst>
          </p:cNvPr>
          <p:cNvGraphicFramePr>
            <a:graphicFrameLocks noChangeAspect="1"/>
          </p:cNvGraphicFramePr>
          <p:nvPr>
            <p:extLst>
              <p:ext uri="{D42A27DB-BD31-4B8C-83A1-F6EECF244321}">
                <p14:modId xmlns:p14="http://schemas.microsoft.com/office/powerpoint/2010/main" val="870853109"/>
              </p:ext>
            </p:extLst>
          </p:nvPr>
        </p:nvGraphicFramePr>
        <p:xfrm>
          <a:off x="488490" y="5939608"/>
          <a:ext cx="5437909" cy="346364"/>
        </p:xfrm>
        <a:graphic>
          <a:graphicData uri="http://schemas.openxmlformats.org/presentationml/2006/ole">
            <mc:AlternateContent xmlns:mc="http://schemas.openxmlformats.org/markup-compatibility/2006">
              <mc:Choice xmlns:v="urn:schemas-microsoft-com:vml" Requires="v">
                <p:oleObj name="Equation" r:id="rId4" imgW="5981400" imgH="380880" progId="Equation.DSMT4">
                  <p:embed/>
                </p:oleObj>
              </mc:Choice>
              <mc:Fallback>
                <p:oleObj name="Equation" r:id="rId4" imgW="5981400" imgH="380880" progId="Equation.DSMT4">
                  <p:embed/>
                  <p:pic>
                    <p:nvPicPr>
                      <p:cNvPr id="0" name=""/>
                      <p:cNvPicPr/>
                      <p:nvPr/>
                    </p:nvPicPr>
                    <p:blipFill>
                      <a:blip r:embed="rId5"/>
                      <a:stretch>
                        <a:fillRect/>
                      </a:stretch>
                    </p:blipFill>
                    <p:spPr>
                      <a:xfrm>
                        <a:off x="488490" y="5939608"/>
                        <a:ext cx="5437909" cy="346364"/>
                      </a:xfrm>
                      <a:prstGeom prst="rect">
                        <a:avLst/>
                      </a:prstGeom>
                    </p:spPr>
                  </p:pic>
                </p:oleObj>
              </mc:Fallback>
            </mc:AlternateContent>
          </a:graphicData>
        </a:graphic>
      </p:graphicFrame>
    </p:spTree>
    <p:extLst>
      <p:ext uri="{BB962C8B-B14F-4D97-AF65-F5344CB8AC3E}">
        <p14:creationId xmlns:p14="http://schemas.microsoft.com/office/powerpoint/2010/main" val="147829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2CEC-7D91-44C1-A039-DD187251D07C}"/>
              </a:ext>
            </a:extLst>
          </p:cNvPr>
          <p:cNvSpPr>
            <a:spLocks noGrp="1"/>
          </p:cNvSpPr>
          <p:nvPr>
            <p:ph type="title"/>
          </p:nvPr>
        </p:nvSpPr>
        <p:spPr/>
        <p:txBody>
          <a:bodyPr/>
          <a:lstStyle/>
          <a:p>
            <a:r>
              <a:rPr lang="en-IN" sz="3200" dirty="0"/>
              <a:t>Complexity for Recursive Fibonacci Numbers</a:t>
            </a:r>
          </a:p>
        </p:txBody>
      </p:sp>
      <p:sp>
        <p:nvSpPr>
          <p:cNvPr id="3" name="Content Placeholder 2">
            <a:extLst>
              <a:ext uri="{FF2B5EF4-FFF2-40B4-BE49-F238E27FC236}">
                <a16:creationId xmlns:a16="http://schemas.microsoft.com/office/drawing/2014/main" id="{8CC5F647-509B-4FC1-803C-23A8FD0C616E}"/>
              </a:ext>
            </a:extLst>
          </p:cNvPr>
          <p:cNvSpPr>
            <a:spLocks noGrp="1"/>
          </p:cNvSpPr>
          <p:nvPr>
            <p:ph sz="quarter" idx="13"/>
          </p:nvPr>
        </p:nvSpPr>
        <p:spPr>
          <a:xfrm>
            <a:off x="457200" y="1552575"/>
            <a:ext cx="855406" cy="497451"/>
          </a:xfrm>
        </p:spPr>
        <p:txBody>
          <a:bodyPr/>
          <a:lstStyle/>
          <a:p>
            <a:pPr marL="432" indent="0">
              <a:buNone/>
            </a:pPr>
            <a:r>
              <a:rPr lang="en-US" altLang="en-US" sz="2000" dirty="0"/>
              <a:t>Since</a:t>
            </a:r>
          </a:p>
        </p:txBody>
      </p:sp>
      <p:graphicFrame>
        <p:nvGraphicFramePr>
          <p:cNvPr id="16" name="Object 15" descr="T of n = T of n minus 1 + T of n minus 2 + c is less than or equal to 2 T of n minus 1 + c is less than or equal to 2 left parenthesis 2 T of n minus 2 + c right parenthesis + c = 2 squared T of n minus 2 + 2c + c&#10;ellipsis&#10;is less than or equal to 2 to the n minus 1 power T of 1 + 2 to the n minus 2 power c + ellipsis + 2c + c = 2 to the n minus 1 power T of 1 + left parenthesis 2 to the n minus 2 + ellipsis + 2 + 1 right parenthesis c = 2 to the n minus 1 power T of 1 + left parenthesis 2 to the n minus 1 power minus 1 right parenthesis c = 2 to the n minus 1 c + left parenthesis 2 to the n minus 2 power + ellipsis 2 + 1 right parenthesis c = O of 2 to the n power.">
            <a:extLst>
              <a:ext uri="{FF2B5EF4-FFF2-40B4-BE49-F238E27FC236}">
                <a16:creationId xmlns:a16="http://schemas.microsoft.com/office/drawing/2014/main" id="{1D71A04E-0EF3-44A1-8226-13BFDF2AD487}"/>
              </a:ext>
            </a:extLst>
          </p:cNvPr>
          <p:cNvGraphicFramePr>
            <a:graphicFrameLocks noChangeAspect="1"/>
          </p:cNvGraphicFramePr>
          <p:nvPr>
            <p:extLst>
              <p:ext uri="{D42A27DB-BD31-4B8C-83A1-F6EECF244321}">
                <p14:modId xmlns:p14="http://schemas.microsoft.com/office/powerpoint/2010/main" val="3642615239"/>
              </p:ext>
            </p:extLst>
          </p:nvPr>
        </p:nvGraphicFramePr>
        <p:xfrm>
          <a:off x="1471613" y="1714500"/>
          <a:ext cx="2405062" cy="2957513"/>
        </p:xfrm>
        <a:graphic>
          <a:graphicData uri="http://schemas.openxmlformats.org/presentationml/2006/ole">
            <mc:AlternateContent xmlns:mc="http://schemas.openxmlformats.org/markup-compatibility/2006">
              <mc:Choice xmlns:v="urn:schemas-microsoft-com:vml" Requires="v">
                <p:oleObj name="Equation" r:id="rId3" imgW="3200400" imgH="3936960" progId="Equation.DSMT4">
                  <p:embed/>
                </p:oleObj>
              </mc:Choice>
              <mc:Fallback>
                <p:oleObj name="Equation" r:id="rId3" imgW="3200400" imgH="3936960" progId="Equation.DSMT4">
                  <p:embed/>
                  <p:pic>
                    <p:nvPicPr>
                      <p:cNvPr id="0" name=""/>
                      <p:cNvPicPr/>
                      <p:nvPr/>
                    </p:nvPicPr>
                    <p:blipFill>
                      <a:blip r:embed="rId4"/>
                      <a:stretch>
                        <a:fillRect/>
                      </a:stretch>
                    </p:blipFill>
                    <p:spPr>
                      <a:xfrm>
                        <a:off x="1471613" y="1714500"/>
                        <a:ext cx="2405062" cy="2957513"/>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21291A3F-412B-4C8B-9E6B-7D74553BF6F5}"/>
              </a:ext>
            </a:extLst>
          </p:cNvPr>
          <p:cNvSpPr>
            <a:spLocks noGrp="1"/>
          </p:cNvSpPr>
          <p:nvPr>
            <p:ph sz="quarter" idx="14"/>
          </p:nvPr>
        </p:nvSpPr>
        <p:spPr>
          <a:xfrm>
            <a:off x="4365521" y="1546670"/>
            <a:ext cx="663677" cy="429616"/>
          </a:xfrm>
        </p:spPr>
        <p:txBody>
          <a:bodyPr/>
          <a:lstStyle/>
          <a:p>
            <a:pPr marL="432" indent="0">
              <a:buNone/>
            </a:pPr>
            <a:r>
              <a:rPr lang="en-US" altLang="en-US" sz="2000" dirty="0"/>
              <a:t>and</a:t>
            </a:r>
          </a:p>
        </p:txBody>
      </p:sp>
      <p:graphicFrame>
        <p:nvGraphicFramePr>
          <p:cNvPr id="18" name="Object 17" descr="T of n = T of n minus 1 + T of n minus 2 + c = T of n minus 2 + T of n minus 3 + c + T of n minus 2 + c is greater than or equal to 2 T if n minus 2 + 2c is greater than or equal to 2 left parenthesis 2T n minus 4 + 2c right parenthesis + 2c is greater than or equal to 2 squared T of n minus 2 minus 2 right parenthesis 2 squared c + 2c is greater than or equal to 2 cubed T of n minus 2 minus 2 minus 2 right parenthesis 2 cubed c + 2 squared c + 2c is greater than or equal to 2 to the n over 2 power T of 1 + 2 to the n over 2 power c + ellipsis + 2 cubed c + 2 squared c + 2 c = 2 to the n over 2 power c + 2 to the n over 2 power c + ellipsis + 2 cubed c + 2 squared c + 2 c = O of 2 to the n power.">
            <a:extLst>
              <a:ext uri="{FF2B5EF4-FFF2-40B4-BE49-F238E27FC236}">
                <a16:creationId xmlns:a16="http://schemas.microsoft.com/office/drawing/2014/main" id="{EE6891B7-E95F-4F3C-85E6-A118C4DEC56A}"/>
              </a:ext>
            </a:extLst>
          </p:cNvPr>
          <p:cNvGraphicFramePr>
            <a:graphicFrameLocks noChangeAspect="1"/>
          </p:cNvGraphicFramePr>
          <p:nvPr>
            <p:extLst>
              <p:ext uri="{D42A27DB-BD31-4B8C-83A1-F6EECF244321}">
                <p14:modId xmlns:p14="http://schemas.microsoft.com/office/powerpoint/2010/main" val="277873368"/>
              </p:ext>
            </p:extLst>
          </p:nvPr>
        </p:nvGraphicFramePr>
        <p:xfrm>
          <a:off x="5151395" y="1691646"/>
          <a:ext cx="3411157" cy="2917851"/>
        </p:xfrm>
        <a:graphic>
          <a:graphicData uri="http://schemas.openxmlformats.org/presentationml/2006/ole">
            <mc:AlternateContent xmlns:mc="http://schemas.openxmlformats.org/markup-compatibility/2006">
              <mc:Choice xmlns:v="urn:schemas-microsoft-com:vml" Requires="v">
                <p:oleObj name="Equation" r:id="rId5" imgW="4127400" imgH="3530520" progId="Equation.DSMT4">
                  <p:embed/>
                </p:oleObj>
              </mc:Choice>
              <mc:Fallback>
                <p:oleObj name="Equation" r:id="rId5" imgW="4127400" imgH="3530520" progId="Equation.DSMT4">
                  <p:embed/>
                  <p:pic>
                    <p:nvPicPr>
                      <p:cNvPr id="0" name=""/>
                      <p:cNvPicPr/>
                      <p:nvPr/>
                    </p:nvPicPr>
                    <p:blipFill>
                      <a:blip r:embed="rId6"/>
                      <a:stretch>
                        <a:fillRect/>
                      </a:stretch>
                    </p:blipFill>
                    <p:spPr>
                      <a:xfrm>
                        <a:off x="5151395" y="1691646"/>
                        <a:ext cx="3411157" cy="2917851"/>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B1C399A-4EC1-4EB9-BED4-E7EF601040A8}"/>
              </a:ext>
            </a:extLst>
          </p:cNvPr>
          <p:cNvSpPr>
            <a:spLocks noGrp="1"/>
          </p:cNvSpPr>
          <p:nvPr>
            <p:ph sz="quarter" idx="16"/>
          </p:nvPr>
        </p:nvSpPr>
        <p:spPr>
          <a:xfrm>
            <a:off x="457200" y="4969097"/>
            <a:ext cx="5633884" cy="473059"/>
          </a:xfrm>
        </p:spPr>
        <p:txBody>
          <a:bodyPr/>
          <a:lstStyle/>
          <a:p>
            <a:pPr marL="432" indent="0">
              <a:buNone/>
            </a:pPr>
            <a:r>
              <a:rPr lang="en-US" altLang="en-US" sz="2000" dirty="0"/>
              <a:t>Therefore, the recursive Fibonacci method takes</a:t>
            </a:r>
            <a:endParaRPr lang="en-IN" sz="2000" dirty="0"/>
          </a:p>
        </p:txBody>
      </p:sp>
      <p:graphicFrame>
        <p:nvGraphicFramePr>
          <p:cNvPr id="20" name="Object 19" descr="O of 2 to the n power">
            <a:extLst>
              <a:ext uri="{FF2B5EF4-FFF2-40B4-BE49-F238E27FC236}">
                <a16:creationId xmlns:a16="http://schemas.microsoft.com/office/drawing/2014/main" id="{4D1C6306-B829-47BF-8CC6-9E6BBCC46EE7}"/>
              </a:ext>
            </a:extLst>
          </p:cNvPr>
          <p:cNvGraphicFramePr>
            <a:graphicFrameLocks noChangeAspect="1"/>
          </p:cNvGraphicFramePr>
          <p:nvPr>
            <p:extLst>
              <p:ext uri="{D42A27DB-BD31-4B8C-83A1-F6EECF244321}">
                <p14:modId xmlns:p14="http://schemas.microsoft.com/office/powerpoint/2010/main" val="3596909680"/>
              </p:ext>
            </p:extLst>
          </p:nvPr>
        </p:nvGraphicFramePr>
        <p:xfrm>
          <a:off x="6215063" y="5069010"/>
          <a:ext cx="600075" cy="323850"/>
        </p:xfrm>
        <a:graphic>
          <a:graphicData uri="http://schemas.openxmlformats.org/presentationml/2006/ole">
            <mc:AlternateContent xmlns:mc="http://schemas.openxmlformats.org/markup-compatibility/2006">
              <mc:Choice xmlns:v="urn:schemas-microsoft-com:vml" Requires="v">
                <p:oleObj name="Equation" r:id="rId7" imgW="660240" imgH="355320" progId="Equation.DSMT4">
                  <p:embed/>
                </p:oleObj>
              </mc:Choice>
              <mc:Fallback>
                <p:oleObj name="Equation" r:id="rId7" imgW="660240" imgH="355320" progId="Equation.DSMT4">
                  <p:embed/>
                  <p:pic>
                    <p:nvPicPr>
                      <p:cNvPr id="0" name=""/>
                      <p:cNvPicPr/>
                      <p:nvPr/>
                    </p:nvPicPr>
                    <p:blipFill>
                      <a:blip r:embed="rId8"/>
                      <a:stretch>
                        <a:fillRect/>
                      </a:stretch>
                    </p:blipFill>
                    <p:spPr>
                      <a:xfrm>
                        <a:off x="6215063" y="5069010"/>
                        <a:ext cx="600075" cy="323850"/>
                      </a:xfrm>
                      <a:prstGeom prst="rect">
                        <a:avLst/>
                      </a:prstGeom>
                    </p:spPr>
                  </p:pic>
                </p:oleObj>
              </mc:Fallback>
            </mc:AlternateContent>
          </a:graphicData>
        </a:graphic>
      </p:graphicFrame>
      <p:sp>
        <p:nvSpPr>
          <p:cNvPr id="10" name="Text Placeholder 9">
            <a:extLst>
              <a:ext uri="{FF2B5EF4-FFF2-40B4-BE49-F238E27FC236}">
                <a16:creationId xmlns:a16="http://schemas.microsoft.com/office/drawing/2014/main" id="{73C2AF7C-1085-47AC-A335-178DBE18E049}"/>
              </a:ext>
            </a:extLst>
          </p:cNvPr>
          <p:cNvSpPr>
            <a:spLocks noGrp="1"/>
          </p:cNvSpPr>
          <p:nvPr>
            <p:ph type="body" sz="quarter" idx="20"/>
          </p:nvPr>
        </p:nvSpPr>
        <p:spPr>
          <a:xfrm>
            <a:off x="6302977" y="5882787"/>
            <a:ext cx="2383823" cy="437383"/>
          </a:xfrm>
        </p:spPr>
        <p:txBody>
          <a:bodyPr/>
          <a:lstStyle/>
          <a:p>
            <a:pPr marL="432" indent="0">
              <a:buNone/>
            </a:pPr>
            <a:r>
              <a:rPr lang="en-US" altLang="en-US" sz="2000" dirty="0">
                <a:hlinkClick r:id="rId9" tooltip="https://liveexample.pearsoncmg.com/html/ComputeFibonacci.html"/>
              </a:rPr>
              <a:t>ComputeFibonacci</a:t>
            </a:r>
            <a:endParaRPr lang="en-US" altLang="en-US" sz="2000" dirty="0">
              <a:hlinkClick r:id="rId9"/>
            </a:endParaRPr>
          </a:p>
        </p:txBody>
      </p:sp>
    </p:spTree>
    <p:extLst>
      <p:ext uri="{BB962C8B-B14F-4D97-AF65-F5344CB8AC3E}">
        <p14:creationId xmlns:p14="http://schemas.microsoft.com/office/powerpoint/2010/main" val="3188489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3179-530D-4EC2-A757-7563BC25F6A0}"/>
              </a:ext>
            </a:extLst>
          </p:cNvPr>
          <p:cNvSpPr>
            <a:spLocks noGrp="1"/>
          </p:cNvSpPr>
          <p:nvPr>
            <p:ph type="title"/>
          </p:nvPr>
        </p:nvSpPr>
        <p:spPr>
          <a:xfrm>
            <a:off x="457200" y="215372"/>
            <a:ext cx="8229600" cy="1087424"/>
          </a:xfrm>
        </p:spPr>
        <p:txBody>
          <a:bodyPr/>
          <a:lstStyle/>
          <a:p>
            <a:r>
              <a:rPr lang="en-US" sz="3200" dirty="0"/>
              <a:t>Case Study: Non-Recursive Version of Fibonacci Numbers </a:t>
            </a:r>
            <a:r>
              <a:rPr lang="en-US" sz="2000" b="0" dirty="0"/>
              <a:t>(1 of 3)</a:t>
            </a:r>
            <a:endParaRPr lang="en-IN" sz="2000" b="0" dirty="0"/>
          </a:p>
        </p:txBody>
      </p:sp>
      <p:sp>
        <p:nvSpPr>
          <p:cNvPr id="3" name="Content Placeholder 2">
            <a:extLst>
              <a:ext uri="{FF2B5EF4-FFF2-40B4-BE49-F238E27FC236}">
                <a16:creationId xmlns:a16="http://schemas.microsoft.com/office/drawing/2014/main" id="{3984397B-EE7E-40EC-8A0E-51F69884106B}"/>
              </a:ext>
            </a:extLst>
          </p:cNvPr>
          <p:cNvSpPr>
            <a:spLocks noGrp="1"/>
          </p:cNvSpPr>
          <p:nvPr>
            <p:ph sz="quarter" idx="13"/>
          </p:nvPr>
        </p:nvSpPr>
        <p:spPr>
          <a:xfrm>
            <a:off x="457200" y="1552576"/>
            <a:ext cx="4630994" cy="4804681"/>
          </a:xfrm>
        </p:spPr>
        <p:txBody>
          <a:bodyPr/>
          <a:lstStyle/>
          <a:p>
            <a:pPr marL="0" indent="0">
              <a:spcBef>
                <a:spcPts val="0"/>
              </a:spcBef>
              <a:buFont typeface="Monotype Sorts"/>
              <a:buNone/>
            </a:pPr>
            <a:r>
              <a:rPr lang="en-US" altLang="en-US" sz="1800" b="1" dirty="0">
                <a:solidFill>
                  <a:schemeClr val="tx1"/>
                </a:solidFill>
                <a:latin typeface="Courier New" panose="02070309020205020404" pitchFamily="49" charset="0"/>
              </a:rPr>
              <a:t>public static long fib(long n) {</a:t>
            </a:r>
          </a:p>
          <a:p>
            <a:pPr marL="0" indent="176213">
              <a:spcBef>
                <a:spcPts val="0"/>
              </a:spcBef>
              <a:buFont typeface="Monotype Sorts"/>
              <a:buNone/>
            </a:pPr>
            <a:r>
              <a:rPr lang="en-US" altLang="en-US" sz="1800" b="1" dirty="0">
                <a:solidFill>
                  <a:schemeClr val="tx1"/>
                </a:solidFill>
                <a:latin typeface="Courier New" panose="02070309020205020404" pitchFamily="49" charset="0"/>
              </a:rPr>
              <a:t>long f0 = 0; // For </a:t>
            </a:r>
            <a:r>
              <a:rPr lang="en-US" altLang="en-US" sz="1800" b="1" u="sng" dirty="0">
                <a:solidFill>
                  <a:schemeClr val="tx1"/>
                </a:solidFill>
                <a:latin typeface="Courier New" panose="02070309020205020404" pitchFamily="49" charset="0"/>
              </a:rPr>
              <a:t>fib</a:t>
            </a:r>
            <a:r>
              <a:rPr lang="en-US" altLang="en-US" sz="1800" b="1" dirty="0">
                <a:solidFill>
                  <a:schemeClr val="tx1"/>
                </a:solidFill>
                <a:latin typeface="Courier New" panose="02070309020205020404" pitchFamily="49" charset="0"/>
              </a:rPr>
              <a:t>(0)</a:t>
            </a:r>
          </a:p>
          <a:p>
            <a:pPr marL="0" indent="176213">
              <a:spcBef>
                <a:spcPts val="0"/>
              </a:spcBef>
              <a:buFont typeface="Monotype Sorts"/>
              <a:buNone/>
            </a:pPr>
            <a:r>
              <a:rPr lang="en-US" altLang="en-US" sz="1800" b="1" dirty="0">
                <a:solidFill>
                  <a:schemeClr val="tx1"/>
                </a:solidFill>
                <a:latin typeface="Courier New" panose="02070309020205020404" pitchFamily="49" charset="0"/>
              </a:rPr>
              <a:t>long f1 = 1; // For </a:t>
            </a:r>
            <a:r>
              <a:rPr lang="en-US" altLang="en-US" sz="1800" b="1" u="sng" dirty="0">
                <a:solidFill>
                  <a:schemeClr val="tx1"/>
                </a:solidFill>
                <a:latin typeface="Courier New" panose="02070309020205020404" pitchFamily="49" charset="0"/>
              </a:rPr>
              <a:t>fib</a:t>
            </a:r>
            <a:r>
              <a:rPr lang="en-US" altLang="en-US" sz="1800" b="1" dirty="0">
                <a:solidFill>
                  <a:schemeClr val="tx1"/>
                </a:solidFill>
                <a:latin typeface="Courier New" panose="02070309020205020404" pitchFamily="49" charset="0"/>
              </a:rPr>
              <a:t>(1)</a:t>
            </a:r>
          </a:p>
          <a:p>
            <a:pPr marL="0" indent="176213">
              <a:spcBef>
                <a:spcPts val="0"/>
              </a:spcBef>
              <a:buFont typeface="Monotype Sorts"/>
              <a:buNone/>
            </a:pPr>
            <a:r>
              <a:rPr lang="en-US" altLang="en-US" sz="1800" b="1" dirty="0">
                <a:solidFill>
                  <a:schemeClr val="tx1"/>
                </a:solidFill>
                <a:latin typeface="Courier New" panose="02070309020205020404" pitchFamily="49" charset="0"/>
              </a:rPr>
              <a:t>long f2 = 1; // For </a:t>
            </a:r>
            <a:r>
              <a:rPr lang="en-US" altLang="en-US" sz="1800" b="1" u="sng" dirty="0">
                <a:solidFill>
                  <a:schemeClr val="tx1"/>
                </a:solidFill>
                <a:latin typeface="Courier New" panose="02070309020205020404" pitchFamily="49" charset="0"/>
              </a:rPr>
              <a:t>fib</a:t>
            </a:r>
            <a:r>
              <a:rPr lang="en-US" altLang="en-US" sz="1800" b="1" dirty="0">
                <a:solidFill>
                  <a:schemeClr val="tx1"/>
                </a:solidFill>
                <a:latin typeface="Courier New" panose="02070309020205020404" pitchFamily="49" charset="0"/>
              </a:rPr>
              <a:t>(2)</a:t>
            </a:r>
          </a:p>
          <a:p>
            <a:pPr marL="0" indent="176213">
              <a:spcBef>
                <a:spcPts val="0"/>
              </a:spcBef>
              <a:buFont typeface="Monotype Sorts"/>
              <a:buNone/>
            </a:pPr>
            <a:r>
              <a:rPr lang="en-US" altLang="en-US" sz="1800" b="1" dirty="0">
                <a:solidFill>
                  <a:schemeClr val="tx1"/>
                </a:solidFill>
                <a:latin typeface="Courier New" panose="02070309020205020404" pitchFamily="49" charset="0"/>
              </a:rPr>
              <a:t>if (n == 0)</a:t>
            </a:r>
          </a:p>
          <a:p>
            <a:pPr marL="0" indent="442913">
              <a:spcBef>
                <a:spcPts val="0"/>
              </a:spcBef>
              <a:buFont typeface="Monotype Sorts"/>
              <a:buNone/>
            </a:pPr>
            <a:r>
              <a:rPr lang="en-US" altLang="en-US" sz="1800" b="1" dirty="0">
                <a:solidFill>
                  <a:schemeClr val="tx1"/>
                </a:solidFill>
                <a:latin typeface="Courier New" panose="02070309020205020404" pitchFamily="49" charset="0"/>
              </a:rPr>
              <a:t>return f0;</a:t>
            </a:r>
          </a:p>
          <a:p>
            <a:pPr marL="0" indent="176213">
              <a:spcBef>
                <a:spcPts val="0"/>
              </a:spcBef>
              <a:buFont typeface="Monotype Sorts"/>
              <a:buNone/>
            </a:pPr>
            <a:r>
              <a:rPr lang="en-US" altLang="en-US" sz="1800" b="1" dirty="0">
                <a:solidFill>
                  <a:schemeClr val="tx1"/>
                </a:solidFill>
                <a:latin typeface="Courier New" panose="02070309020205020404" pitchFamily="49" charset="0"/>
              </a:rPr>
              <a:t>else if (n == 1)</a:t>
            </a:r>
          </a:p>
          <a:p>
            <a:pPr marL="0" indent="442913">
              <a:spcBef>
                <a:spcPts val="0"/>
              </a:spcBef>
              <a:buFont typeface="Monotype Sorts"/>
              <a:buNone/>
            </a:pPr>
            <a:r>
              <a:rPr lang="en-US" altLang="en-US" sz="1800" b="1" dirty="0">
                <a:solidFill>
                  <a:schemeClr val="tx1"/>
                </a:solidFill>
                <a:latin typeface="Courier New" panose="02070309020205020404" pitchFamily="49" charset="0"/>
              </a:rPr>
              <a:t>return f1;</a:t>
            </a:r>
          </a:p>
          <a:p>
            <a:pPr marL="0" indent="176213">
              <a:spcBef>
                <a:spcPts val="0"/>
              </a:spcBef>
              <a:buFont typeface="Monotype Sorts"/>
              <a:buNone/>
            </a:pPr>
            <a:r>
              <a:rPr lang="en-US" altLang="en-US" sz="1800" b="1" dirty="0">
                <a:solidFill>
                  <a:schemeClr val="tx1"/>
                </a:solidFill>
                <a:latin typeface="Courier New" panose="02070309020205020404" pitchFamily="49" charset="0"/>
              </a:rPr>
              <a:t>else if (n == 2)</a:t>
            </a:r>
          </a:p>
          <a:p>
            <a:pPr marL="0" indent="442913">
              <a:spcBef>
                <a:spcPts val="0"/>
              </a:spcBef>
              <a:buFont typeface="Monotype Sorts"/>
              <a:buNone/>
            </a:pPr>
            <a:r>
              <a:rPr lang="en-US" altLang="en-US" sz="1800" b="1" dirty="0">
                <a:solidFill>
                  <a:schemeClr val="tx1"/>
                </a:solidFill>
                <a:latin typeface="Courier New" panose="02070309020205020404" pitchFamily="49" charset="0"/>
              </a:rPr>
              <a:t>return f2;</a:t>
            </a:r>
          </a:p>
          <a:p>
            <a:pPr marL="0" indent="176213">
              <a:spcBef>
                <a:spcPts val="0"/>
              </a:spcBef>
              <a:buFont typeface="Monotype Sorts"/>
              <a:buNone/>
            </a:pPr>
            <a:r>
              <a:rPr lang="en-US" altLang="en-US" sz="1800" b="1" dirty="0">
                <a:solidFill>
                  <a:schemeClr val="tx1"/>
                </a:solidFill>
                <a:latin typeface="Courier New" panose="02070309020205020404" pitchFamily="49" charset="0"/>
              </a:rPr>
              <a:t>for (int </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 = 3; </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 &lt;= n; </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 {</a:t>
            </a:r>
          </a:p>
          <a:p>
            <a:pPr marL="0" indent="442913">
              <a:spcBef>
                <a:spcPts val="0"/>
              </a:spcBef>
              <a:buFont typeface="Monotype Sorts"/>
              <a:buNone/>
            </a:pPr>
            <a:r>
              <a:rPr lang="en-US" altLang="en-US" sz="1800" b="1" dirty="0">
                <a:solidFill>
                  <a:schemeClr val="tx1"/>
                </a:solidFill>
                <a:latin typeface="Courier New" panose="02070309020205020404" pitchFamily="49" charset="0"/>
              </a:rPr>
              <a:t>f0 = f1;</a:t>
            </a:r>
          </a:p>
          <a:p>
            <a:pPr marL="0" indent="442913">
              <a:spcBef>
                <a:spcPts val="0"/>
              </a:spcBef>
              <a:buFont typeface="Monotype Sorts"/>
              <a:buNone/>
            </a:pPr>
            <a:r>
              <a:rPr lang="en-US" altLang="en-US" sz="1800" b="1" dirty="0">
                <a:solidFill>
                  <a:schemeClr val="tx1"/>
                </a:solidFill>
                <a:latin typeface="Courier New" panose="02070309020205020404" pitchFamily="49" charset="0"/>
              </a:rPr>
              <a:t>f1 = f2;</a:t>
            </a:r>
          </a:p>
          <a:p>
            <a:pPr marL="0" indent="442913">
              <a:spcBef>
                <a:spcPts val="0"/>
              </a:spcBef>
              <a:buFont typeface="Monotype Sorts"/>
              <a:buNone/>
            </a:pPr>
            <a:r>
              <a:rPr lang="en-US" altLang="en-US" sz="1800" b="1" dirty="0">
                <a:solidFill>
                  <a:schemeClr val="tx1"/>
                </a:solidFill>
                <a:latin typeface="Courier New" panose="02070309020205020404" pitchFamily="49" charset="0"/>
              </a:rPr>
              <a:t>f2 = f0 + f1;</a:t>
            </a:r>
          </a:p>
          <a:p>
            <a:pPr marL="0" indent="176213">
              <a:spcBef>
                <a:spcPts val="0"/>
              </a:spcBef>
              <a:buFont typeface="Monotype Sorts"/>
              <a:buNone/>
            </a:pPr>
            <a:r>
              <a:rPr lang="en-US" altLang="en-US" sz="1800" b="1" dirty="0">
                <a:solidFill>
                  <a:schemeClr val="tx1"/>
                </a:solidFill>
                <a:latin typeface="Courier New" panose="02070309020205020404" pitchFamily="49" charset="0"/>
              </a:rPr>
              <a:t>}</a:t>
            </a:r>
          </a:p>
          <a:p>
            <a:pPr marL="0" indent="176213">
              <a:spcBef>
                <a:spcPts val="0"/>
              </a:spcBef>
              <a:buFont typeface="Monotype Sorts"/>
              <a:buNone/>
            </a:pPr>
            <a:r>
              <a:rPr lang="en-US" altLang="en-US" sz="1800" b="1" dirty="0">
                <a:solidFill>
                  <a:schemeClr val="tx1"/>
                </a:solidFill>
                <a:latin typeface="Courier New" panose="02070309020205020404" pitchFamily="49" charset="0"/>
              </a:rPr>
              <a:t>return f2;</a:t>
            </a:r>
          </a:p>
          <a:p>
            <a:pPr marL="0" indent="0">
              <a:spcBef>
                <a:spcPts val="0"/>
              </a:spcBef>
              <a:buFont typeface="Monotype Sorts"/>
              <a:buNone/>
            </a:pPr>
            <a:r>
              <a:rPr lang="en-US" altLang="en-US" sz="1800" b="1" dirty="0">
                <a:solidFill>
                  <a:schemeClr val="tx1"/>
                </a:solidFill>
                <a:latin typeface="Courier New" panose="02070309020205020404" pitchFamily="49" charset="0"/>
              </a:rPr>
              <a:t>}</a:t>
            </a:r>
            <a:endParaRPr lang="en-IN" sz="1800" dirty="0">
              <a:solidFill>
                <a:schemeClr val="tx1"/>
              </a:solidFill>
            </a:endParaRPr>
          </a:p>
        </p:txBody>
      </p:sp>
      <p:sp>
        <p:nvSpPr>
          <p:cNvPr id="4" name="Content Placeholder 3">
            <a:extLst>
              <a:ext uri="{FF2B5EF4-FFF2-40B4-BE49-F238E27FC236}">
                <a16:creationId xmlns:a16="http://schemas.microsoft.com/office/drawing/2014/main" id="{FDA10B23-ACC5-4573-B6FB-470B3CD20450}"/>
              </a:ext>
            </a:extLst>
          </p:cNvPr>
          <p:cNvSpPr>
            <a:spLocks noGrp="1"/>
          </p:cNvSpPr>
          <p:nvPr>
            <p:ph sz="quarter" idx="14"/>
          </p:nvPr>
        </p:nvSpPr>
        <p:spPr>
          <a:xfrm>
            <a:off x="5368411" y="1841637"/>
            <a:ext cx="3524865" cy="1278934"/>
          </a:xfrm>
        </p:spPr>
        <p:txBody>
          <a:bodyPr tIns="0"/>
          <a:lstStyle/>
          <a:p>
            <a:pPr marL="432" indent="0">
              <a:buNone/>
            </a:pPr>
            <a:r>
              <a:rPr lang="en-US" altLang="en-US" sz="2000" dirty="0">
                <a:solidFill>
                  <a:schemeClr val="tx1"/>
                </a:solidFill>
              </a:rPr>
              <a:t>Obviously, the complexity of this new algorithm is. This is a tremendous improvement over the recursive algorithm.</a:t>
            </a:r>
          </a:p>
        </p:txBody>
      </p:sp>
      <p:graphicFrame>
        <p:nvGraphicFramePr>
          <p:cNvPr id="16" name="Object 15" descr="O of n">
            <a:extLst>
              <a:ext uri="{FF2B5EF4-FFF2-40B4-BE49-F238E27FC236}">
                <a16:creationId xmlns:a16="http://schemas.microsoft.com/office/drawing/2014/main" id="{54913BD5-D9B6-4A4E-BE98-CD9715B50672}"/>
              </a:ext>
            </a:extLst>
          </p:cNvPr>
          <p:cNvGraphicFramePr>
            <a:graphicFrameLocks noChangeAspect="1"/>
          </p:cNvGraphicFramePr>
          <p:nvPr>
            <p:extLst>
              <p:ext uri="{D42A27DB-BD31-4B8C-83A1-F6EECF244321}">
                <p14:modId xmlns:p14="http://schemas.microsoft.com/office/powerpoint/2010/main" val="3351719362"/>
              </p:ext>
            </p:extLst>
          </p:nvPr>
        </p:nvGraphicFramePr>
        <p:xfrm>
          <a:off x="5467350" y="3204029"/>
          <a:ext cx="546100" cy="302062"/>
        </p:xfrm>
        <a:graphic>
          <a:graphicData uri="http://schemas.openxmlformats.org/presentationml/2006/ole">
            <mc:AlternateContent xmlns:mc="http://schemas.openxmlformats.org/markup-compatibility/2006">
              <mc:Choice xmlns:v="urn:schemas-microsoft-com:vml" Requires="v">
                <p:oleObj name="Equation" r:id="rId3" imgW="545760" imgH="304560" progId="Equation.DSMT4">
                  <p:embed/>
                </p:oleObj>
              </mc:Choice>
              <mc:Fallback>
                <p:oleObj name="Equation" r:id="rId3" imgW="545760" imgH="304560" progId="Equation.DSMT4">
                  <p:embed/>
                  <p:pic>
                    <p:nvPicPr>
                      <p:cNvPr id="0" name=""/>
                      <p:cNvPicPr/>
                      <p:nvPr/>
                    </p:nvPicPr>
                    <p:blipFill>
                      <a:blip r:embed="rId4"/>
                      <a:stretch>
                        <a:fillRect/>
                      </a:stretch>
                    </p:blipFill>
                    <p:spPr>
                      <a:xfrm>
                        <a:off x="5467350" y="3204029"/>
                        <a:ext cx="546100" cy="302062"/>
                      </a:xfrm>
                      <a:prstGeom prst="rect">
                        <a:avLst/>
                      </a:prstGeom>
                    </p:spPr>
                  </p:pic>
                </p:oleObj>
              </mc:Fallback>
            </mc:AlternateContent>
          </a:graphicData>
        </a:graphic>
      </p:graphicFrame>
      <p:sp>
        <p:nvSpPr>
          <p:cNvPr id="10" name="Text Placeholder 9">
            <a:extLst>
              <a:ext uri="{FF2B5EF4-FFF2-40B4-BE49-F238E27FC236}">
                <a16:creationId xmlns:a16="http://schemas.microsoft.com/office/drawing/2014/main" id="{E6A593A6-0C9C-4B71-865A-8B1289388D2B}"/>
              </a:ext>
            </a:extLst>
          </p:cNvPr>
          <p:cNvSpPr>
            <a:spLocks noGrp="1"/>
          </p:cNvSpPr>
          <p:nvPr>
            <p:ph type="body" sz="quarter" idx="20"/>
          </p:nvPr>
        </p:nvSpPr>
        <p:spPr>
          <a:xfrm>
            <a:off x="6268065" y="5842250"/>
            <a:ext cx="2418735" cy="456951"/>
          </a:xfrm>
        </p:spPr>
        <p:txBody>
          <a:bodyPr/>
          <a:lstStyle/>
          <a:p>
            <a:pPr marL="432" indent="0">
              <a:buNone/>
            </a:pPr>
            <a:r>
              <a:rPr lang="en-US" altLang="en-US" sz="2000" dirty="0">
                <a:hlinkClick r:id="rId5" tooltip="https://liveexample.pearsoncmg.com/html/ImprovedFibonacci.html"/>
              </a:rPr>
              <a:t>ImprovedFibonacci</a:t>
            </a:r>
            <a:endParaRPr lang="en-US" altLang="en-US" sz="2000" dirty="0">
              <a:hlinkClick r:id="rId5"/>
            </a:endParaRPr>
          </a:p>
        </p:txBody>
      </p:sp>
    </p:spTree>
    <p:extLst>
      <p:ext uri="{BB962C8B-B14F-4D97-AF65-F5344CB8AC3E}">
        <p14:creationId xmlns:p14="http://schemas.microsoft.com/office/powerpoint/2010/main" val="971346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5C02-BFB2-476A-8790-9A59DFE06612}"/>
              </a:ext>
            </a:extLst>
          </p:cNvPr>
          <p:cNvSpPr>
            <a:spLocks noGrp="1"/>
          </p:cNvSpPr>
          <p:nvPr>
            <p:ph type="title"/>
          </p:nvPr>
        </p:nvSpPr>
        <p:spPr/>
        <p:txBody>
          <a:bodyPr/>
          <a:lstStyle/>
          <a:p>
            <a:r>
              <a:rPr lang="en-US" sz="3200" dirty="0"/>
              <a:t>Case Study: Non-Recursive Version of Fibonacci Numbers </a:t>
            </a:r>
            <a:r>
              <a:rPr lang="en-US" sz="2000" b="0" dirty="0"/>
              <a:t>(2 of 3)</a:t>
            </a:r>
            <a:endParaRPr lang="en-IN" sz="2000" b="0" dirty="0"/>
          </a:p>
        </p:txBody>
      </p:sp>
      <p:graphicFrame>
        <p:nvGraphicFramePr>
          <p:cNvPr id="17" name="Content Placeholder 18">
            <a:extLst>
              <a:ext uri="{FF2B5EF4-FFF2-40B4-BE49-F238E27FC236}">
                <a16:creationId xmlns:a16="http://schemas.microsoft.com/office/drawing/2014/main" id="{BE2B3F2D-F6BA-40D7-94DC-9AE6BD2298DC}"/>
              </a:ext>
            </a:extLst>
          </p:cNvPr>
          <p:cNvGraphicFramePr>
            <a:graphicFrameLocks noGrp="1"/>
          </p:cNvGraphicFramePr>
          <p:nvPr>
            <p:ph sz="quarter" idx="13"/>
            <p:extLst>
              <p:ext uri="{D42A27DB-BD31-4B8C-83A1-F6EECF244321}">
                <p14:modId xmlns:p14="http://schemas.microsoft.com/office/powerpoint/2010/main" val="3265023515"/>
              </p:ext>
            </p:extLst>
          </p:nvPr>
        </p:nvGraphicFramePr>
        <p:xfrm>
          <a:off x="453572" y="1596688"/>
          <a:ext cx="8229598" cy="1259840"/>
        </p:xfrm>
        <a:graphic>
          <a:graphicData uri="http://schemas.openxmlformats.org/drawingml/2006/table">
            <a:tbl>
              <a:tblPr firstRow="1" bandRow="1">
                <a:tableStyleId>{40F9630F-82C1-40B7-BC3A-925EFCFF5E92}</a:tableStyleId>
              </a:tblPr>
              <a:tblGrid>
                <a:gridCol w="1224116">
                  <a:extLst>
                    <a:ext uri="{9D8B030D-6E8A-4147-A177-3AD203B41FA5}">
                      <a16:colId xmlns:a16="http://schemas.microsoft.com/office/drawing/2014/main" val="398689603"/>
                    </a:ext>
                  </a:extLst>
                </a:gridCol>
                <a:gridCol w="619432">
                  <a:extLst>
                    <a:ext uri="{9D8B030D-6E8A-4147-A177-3AD203B41FA5}">
                      <a16:colId xmlns:a16="http://schemas.microsoft.com/office/drawing/2014/main" val="3654380391"/>
                    </a:ext>
                  </a:extLst>
                </a:gridCol>
                <a:gridCol w="752168">
                  <a:extLst>
                    <a:ext uri="{9D8B030D-6E8A-4147-A177-3AD203B41FA5}">
                      <a16:colId xmlns:a16="http://schemas.microsoft.com/office/drawing/2014/main" val="3533629758"/>
                    </a:ext>
                  </a:extLst>
                </a:gridCol>
                <a:gridCol w="471949">
                  <a:extLst>
                    <a:ext uri="{9D8B030D-6E8A-4147-A177-3AD203B41FA5}">
                      <a16:colId xmlns:a16="http://schemas.microsoft.com/office/drawing/2014/main" val="609976565"/>
                    </a:ext>
                  </a:extLst>
                </a:gridCol>
                <a:gridCol w="457200">
                  <a:extLst>
                    <a:ext uri="{9D8B030D-6E8A-4147-A177-3AD203B41FA5}">
                      <a16:colId xmlns:a16="http://schemas.microsoft.com/office/drawing/2014/main" val="3588708874"/>
                    </a:ext>
                  </a:extLst>
                </a:gridCol>
                <a:gridCol w="663677">
                  <a:extLst>
                    <a:ext uri="{9D8B030D-6E8A-4147-A177-3AD203B41FA5}">
                      <a16:colId xmlns:a16="http://schemas.microsoft.com/office/drawing/2014/main" val="2776989592"/>
                    </a:ext>
                  </a:extLst>
                </a:gridCol>
                <a:gridCol w="398206">
                  <a:extLst>
                    <a:ext uri="{9D8B030D-6E8A-4147-A177-3AD203B41FA5}">
                      <a16:colId xmlns:a16="http://schemas.microsoft.com/office/drawing/2014/main" val="1162989699"/>
                    </a:ext>
                  </a:extLst>
                </a:gridCol>
                <a:gridCol w="471949">
                  <a:extLst>
                    <a:ext uri="{9D8B030D-6E8A-4147-A177-3AD203B41FA5}">
                      <a16:colId xmlns:a16="http://schemas.microsoft.com/office/drawing/2014/main" val="3785247120"/>
                    </a:ext>
                  </a:extLst>
                </a:gridCol>
                <a:gridCol w="638717">
                  <a:extLst>
                    <a:ext uri="{9D8B030D-6E8A-4147-A177-3AD203B41FA5}">
                      <a16:colId xmlns:a16="http://schemas.microsoft.com/office/drawing/2014/main" val="3596059640"/>
                    </a:ext>
                  </a:extLst>
                </a:gridCol>
                <a:gridCol w="633046">
                  <a:extLst>
                    <a:ext uri="{9D8B030D-6E8A-4147-A177-3AD203B41FA5}">
                      <a16:colId xmlns:a16="http://schemas.microsoft.com/office/drawing/2014/main" val="1132251068"/>
                    </a:ext>
                  </a:extLst>
                </a:gridCol>
                <a:gridCol w="633046">
                  <a:extLst>
                    <a:ext uri="{9D8B030D-6E8A-4147-A177-3AD203B41FA5}">
                      <a16:colId xmlns:a16="http://schemas.microsoft.com/office/drawing/2014/main" val="1731338420"/>
                    </a:ext>
                  </a:extLst>
                </a:gridCol>
                <a:gridCol w="633046">
                  <a:extLst>
                    <a:ext uri="{9D8B030D-6E8A-4147-A177-3AD203B41FA5}">
                      <a16:colId xmlns:a16="http://schemas.microsoft.com/office/drawing/2014/main" val="671833693"/>
                    </a:ext>
                  </a:extLst>
                </a:gridCol>
                <a:gridCol w="633046">
                  <a:extLst>
                    <a:ext uri="{9D8B030D-6E8A-4147-A177-3AD203B41FA5}">
                      <a16:colId xmlns:a16="http://schemas.microsoft.com/office/drawing/2014/main" val="1170888011"/>
                    </a:ext>
                  </a:extLst>
                </a:gridCol>
              </a:tblGrid>
              <a:tr h="370840">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f0</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f1</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f2</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860089"/>
                  </a:ext>
                </a:extLst>
              </a:tr>
              <a:tr h="370840">
                <a:tc>
                  <a:txBody>
                    <a:bodyPr/>
                    <a:lstStyle/>
                    <a:p>
                      <a:pPr algn="r"/>
                      <a:r>
                        <a:rPr lang="en-US" altLang="en-US" sz="1400" dirty="0">
                          <a:latin typeface="Courier New" panose="02070309020205020404" pitchFamily="49" charset="0"/>
                          <a:cs typeface="Courier New" panose="02070309020205020404" pitchFamily="49" charset="0"/>
                        </a:rPr>
                        <a:t>Fibonacci series:</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1" dirty="0">
                          <a:latin typeface="Courier New" panose="02070309020205020404" pitchFamily="49" charset="0"/>
                          <a:cs typeface="Courier New" panose="02070309020205020404" pitchFamily="49" charset="0"/>
                        </a:rPr>
                        <a:t>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89…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652860"/>
                  </a:ext>
                </a:extLst>
              </a:tr>
              <a:tr h="370840">
                <a:tc>
                  <a:txBody>
                    <a:bodyPr/>
                    <a:lstStyle/>
                    <a:p>
                      <a:pPr algn="r"/>
                      <a:r>
                        <a:rPr lang="en-US" altLang="en-US" sz="1400" dirty="0">
                          <a:latin typeface="Courier New" panose="02070309020205020404" pitchFamily="49" charset="0"/>
                          <a:cs typeface="Courier New" panose="02070309020205020404" pitchFamily="49" charset="0"/>
                        </a:rPr>
                        <a:t>indices:</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0</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2</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3</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4</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5</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6</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7</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8</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9</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10</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11</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2244637"/>
                  </a:ext>
                </a:extLst>
              </a:tr>
            </a:tbl>
          </a:graphicData>
        </a:graphic>
      </p:graphicFrame>
      <p:graphicFrame>
        <p:nvGraphicFramePr>
          <p:cNvPr id="19" name="Content Placeholder 19">
            <a:extLst>
              <a:ext uri="{FF2B5EF4-FFF2-40B4-BE49-F238E27FC236}">
                <a16:creationId xmlns:a16="http://schemas.microsoft.com/office/drawing/2014/main" id="{F85943AE-E5ED-4553-A390-04308A2D90F0}"/>
              </a:ext>
            </a:extLst>
          </p:cNvPr>
          <p:cNvGraphicFramePr>
            <a:graphicFrameLocks noGrp="1"/>
          </p:cNvGraphicFramePr>
          <p:nvPr>
            <p:ph sz="quarter" idx="14"/>
            <p:extLst>
              <p:ext uri="{D42A27DB-BD31-4B8C-83A1-F6EECF244321}">
                <p14:modId xmlns:p14="http://schemas.microsoft.com/office/powerpoint/2010/main" val="2100149247"/>
              </p:ext>
            </p:extLst>
          </p:nvPr>
        </p:nvGraphicFramePr>
        <p:xfrm>
          <a:off x="457200" y="3086304"/>
          <a:ext cx="8229598" cy="1259840"/>
        </p:xfrm>
        <a:graphic>
          <a:graphicData uri="http://schemas.openxmlformats.org/drawingml/2006/table">
            <a:tbl>
              <a:tblPr firstRow="1" bandRow="1">
                <a:tableStyleId>{40F9630F-82C1-40B7-BC3A-925EFCFF5E92}</a:tableStyleId>
              </a:tblPr>
              <a:tblGrid>
                <a:gridCol w="1224116">
                  <a:extLst>
                    <a:ext uri="{9D8B030D-6E8A-4147-A177-3AD203B41FA5}">
                      <a16:colId xmlns:a16="http://schemas.microsoft.com/office/drawing/2014/main" val="2213509753"/>
                    </a:ext>
                  </a:extLst>
                </a:gridCol>
                <a:gridCol w="604684">
                  <a:extLst>
                    <a:ext uri="{9D8B030D-6E8A-4147-A177-3AD203B41FA5}">
                      <a16:colId xmlns:a16="http://schemas.microsoft.com/office/drawing/2014/main" val="804478907"/>
                    </a:ext>
                  </a:extLst>
                </a:gridCol>
                <a:gridCol w="752168">
                  <a:extLst>
                    <a:ext uri="{9D8B030D-6E8A-4147-A177-3AD203B41FA5}">
                      <a16:colId xmlns:a16="http://schemas.microsoft.com/office/drawing/2014/main" val="2526589923"/>
                    </a:ext>
                  </a:extLst>
                </a:gridCol>
                <a:gridCol w="471948">
                  <a:extLst>
                    <a:ext uri="{9D8B030D-6E8A-4147-A177-3AD203B41FA5}">
                      <a16:colId xmlns:a16="http://schemas.microsoft.com/office/drawing/2014/main" val="589069689"/>
                    </a:ext>
                  </a:extLst>
                </a:gridCol>
                <a:gridCol w="486697">
                  <a:extLst>
                    <a:ext uri="{9D8B030D-6E8A-4147-A177-3AD203B41FA5}">
                      <a16:colId xmlns:a16="http://schemas.microsoft.com/office/drawing/2014/main" val="3800980594"/>
                    </a:ext>
                  </a:extLst>
                </a:gridCol>
                <a:gridCol w="530942">
                  <a:extLst>
                    <a:ext uri="{9D8B030D-6E8A-4147-A177-3AD203B41FA5}">
                      <a16:colId xmlns:a16="http://schemas.microsoft.com/office/drawing/2014/main" val="671816629"/>
                    </a:ext>
                  </a:extLst>
                </a:gridCol>
                <a:gridCol w="516193">
                  <a:extLst>
                    <a:ext uri="{9D8B030D-6E8A-4147-A177-3AD203B41FA5}">
                      <a16:colId xmlns:a16="http://schemas.microsoft.com/office/drawing/2014/main" val="2749036999"/>
                    </a:ext>
                  </a:extLst>
                </a:gridCol>
                <a:gridCol w="477620">
                  <a:extLst>
                    <a:ext uri="{9D8B030D-6E8A-4147-A177-3AD203B41FA5}">
                      <a16:colId xmlns:a16="http://schemas.microsoft.com/office/drawing/2014/main" val="446417374"/>
                    </a:ext>
                  </a:extLst>
                </a:gridCol>
                <a:gridCol w="633046">
                  <a:extLst>
                    <a:ext uri="{9D8B030D-6E8A-4147-A177-3AD203B41FA5}">
                      <a16:colId xmlns:a16="http://schemas.microsoft.com/office/drawing/2014/main" val="202716768"/>
                    </a:ext>
                  </a:extLst>
                </a:gridCol>
                <a:gridCol w="633046">
                  <a:extLst>
                    <a:ext uri="{9D8B030D-6E8A-4147-A177-3AD203B41FA5}">
                      <a16:colId xmlns:a16="http://schemas.microsoft.com/office/drawing/2014/main" val="766703250"/>
                    </a:ext>
                  </a:extLst>
                </a:gridCol>
                <a:gridCol w="633046">
                  <a:extLst>
                    <a:ext uri="{9D8B030D-6E8A-4147-A177-3AD203B41FA5}">
                      <a16:colId xmlns:a16="http://schemas.microsoft.com/office/drawing/2014/main" val="3614223197"/>
                    </a:ext>
                  </a:extLst>
                </a:gridCol>
                <a:gridCol w="633046">
                  <a:extLst>
                    <a:ext uri="{9D8B030D-6E8A-4147-A177-3AD203B41FA5}">
                      <a16:colId xmlns:a16="http://schemas.microsoft.com/office/drawing/2014/main" val="3206997611"/>
                    </a:ext>
                  </a:extLst>
                </a:gridCol>
                <a:gridCol w="633046">
                  <a:extLst>
                    <a:ext uri="{9D8B030D-6E8A-4147-A177-3AD203B41FA5}">
                      <a16:colId xmlns:a16="http://schemas.microsoft.com/office/drawing/2014/main" val="3229036653"/>
                    </a:ext>
                  </a:extLst>
                </a:gridCol>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f0</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f1</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f2</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6767226"/>
                  </a:ext>
                </a:extLst>
              </a:tr>
              <a:tr h="370840">
                <a:tc>
                  <a:txBody>
                    <a:bodyPr/>
                    <a:lstStyle/>
                    <a:p>
                      <a:pPr algn="r"/>
                      <a:r>
                        <a:rPr lang="en-US" altLang="en-US" sz="1400" dirty="0">
                          <a:latin typeface="Courier New" panose="02070309020205020404" pitchFamily="49" charset="0"/>
                          <a:cs typeface="Courier New" panose="02070309020205020404" pitchFamily="49" charset="0"/>
                        </a:rPr>
                        <a:t>Fibonacci series:</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89…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0057975"/>
                  </a:ext>
                </a:extLst>
              </a:tr>
              <a:tr h="370840">
                <a:tc>
                  <a:txBody>
                    <a:bodyPr/>
                    <a:lstStyle/>
                    <a:p>
                      <a:pPr algn="r"/>
                      <a:r>
                        <a:rPr lang="en-US" altLang="en-US" sz="1400" dirty="0">
                          <a:latin typeface="Courier New" panose="02070309020205020404" pitchFamily="49" charset="0"/>
                          <a:cs typeface="Courier New" panose="02070309020205020404" pitchFamily="49" charset="0"/>
                        </a:rPr>
                        <a:t>indices:</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0</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2</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3</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4</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5</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6</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7</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8</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9</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10</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11</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6041870"/>
                  </a:ext>
                </a:extLst>
              </a:tr>
            </a:tbl>
          </a:graphicData>
        </a:graphic>
      </p:graphicFrame>
      <p:graphicFrame>
        <p:nvGraphicFramePr>
          <p:cNvPr id="21" name="Content Placeholder 20">
            <a:extLst>
              <a:ext uri="{FF2B5EF4-FFF2-40B4-BE49-F238E27FC236}">
                <a16:creationId xmlns:a16="http://schemas.microsoft.com/office/drawing/2014/main" id="{077404A2-1AA9-4E99-84A8-6B96EF356E19}"/>
              </a:ext>
            </a:extLst>
          </p:cNvPr>
          <p:cNvGraphicFramePr>
            <a:graphicFrameLocks noGrp="1"/>
          </p:cNvGraphicFramePr>
          <p:nvPr>
            <p:ph sz="quarter" idx="15"/>
            <p:extLst>
              <p:ext uri="{D42A27DB-BD31-4B8C-83A1-F6EECF244321}">
                <p14:modId xmlns:p14="http://schemas.microsoft.com/office/powerpoint/2010/main" val="2768340805"/>
              </p:ext>
            </p:extLst>
          </p:nvPr>
        </p:nvGraphicFramePr>
        <p:xfrm>
          <a:off x="453572" y="4593609"/>
          <a:ext cx="8233227" cy="1259840"/>
        </p:xfrm>
        <a:graphic>
          <a:graphicData uri="http://schemas.openxmlformats.org/drawingml/2006/table">
            <a:tbl>
              <a:tblPr firstRow="1" bandRow="1">
                <a:tableStyleId>{40F9630F-82C1-40B7-BC3A-925EFCFF5E92}</a:tableStyleId>
              </a:tblPr>
              <a:tblGrid>
                <a:gridCol w="1227745">
                  <a:extLst>
                    <a:ext uri="{9D8B030D-6E8A-4147-A177-3AD203B41FA5}">
                      <a16:colId xmlns:a16="http://schemas.microsoft.com/office/drawing/2014/main" val="2213509753"/>
                    </a:ext>
                  </a:extLst>
                </a:gridCol>
                <a:gridCol w="604684">
                  <a:extLst>
                    <a:ext uri="{9D8B030D-6E8A-4147-A177-3AD203B41FA5}">
                      <a16:colId xmlns:a16="http://schemas.microsoft.com/office/drawing/2014/main" val="804478907"/>
                    </a:ext>
                  </a:extLst>
                </a:gridCol>
                <a:gridCol w="752168">
                  <a:extLst>
                    <a:ext uri="{9D8B030D-6E8A-4147-A177-3AD203B41FA5}">
                      <a16:colId xmlns:a16="http://schemas.microsoft.com/office/drawing/2014/main" val="2526589923"/>
                    </a:ext>
                  </a:extLst>
                </a:gridCol>
                <a:gridCol w="471948">
                  <a:extLst>
                    <a:ext uri="{9D8B030D-6E8A-4147-A177-3AD203B41FA5}">
                      <a16:colId xmlns:a16="http://schemas.microsoft.com/office/drawing/2014/main" val="589069689"/>
                    </a:ext>
                  </a:extLst>
                </a:gridCol>
                <a:gridCol w="486697">
                  <a:extLst>
                    <a:ext uri="{9D8B030D-6E8A-4147-A177-3AD203B41FA5}">
                      <a16:colId xmlns:a16="http://schemas.microsoft.com/office/drawing/2014/main" val="3800980594"/>
                    </a:ext>
                  </a:extLst>
                </a:gridCol>
                <a:gridCol w="530942">
                  <a:extLst>
                    <a:ext uri="{9D8B030D-6E8A-4147-A177-3AD203B41FA5}">
                      <a16:colId xmlns:a16="http://schemas.microsoft.com/office/drawing/2014/main" val="671816629"/>
                    </a:ext>
                  </a:extLst>
                </a:gridCol>
                <a:gridCol w="516193">
                  <a:extLst>
                    <a:ext uri="{9D8B030D-6E8A-4147-A177-3AD203B41FA5}">
                      <a16:colId xmlns:a16="http://schemas.microsoft.com/office/drawing/2014/main" val="2749036999"/>
                    </a:ext>
                  </a:extLst>
                </a:gridCol>
                <a:gridCol w="477620">
                  <a:extLst>
                    <a:ext uri="{9D8B030D-6E8A-4147-A177-3AD203B41FA5}">
                      <a16:colId xmlns:a16="http://schemas.microsoft.com/office/drawing/2014/main" val="446417374"/>
                    </a:ext>
                  </a:extLst>
                </a:gridCol>
                <a:gridCol w="633046">
                  <a:extLst>
                    <a:ext uri="{9D8B030D-6E8A-4147-A177-3AD203B41FA5}">
                      <a16:colId xmlns:a16="http://schemas.microsoft.com/office/drawing/2014/main" val="202716768"/>
                    </a:ext>
                  </a:extLst>
                </a:gridCol>
                <a:gridCol w="633046">
                  <a:extLst>
                    <a:ext uri="{9D8B030D-6E8A-4147-A177-3AD203B41FA5}">
                      <a16:colId xmlns:a16="http://schemas.microsoft.com/office/drawing/2014/main" val="766703250"/>
                    </a:ext>
                  </a:extLst>
                </a:gridCol>
                <a:gridCol w="633046">
                  <a:extLst>
                    <a:ext uri="{9D8B030D-6E8A-4147-A177-3AD203B41FA5}">
                      <a16:colId xmlns:a16="http://schemas.microsoft.com/office/drawing/2014/main" val="3614223197"/>
                    </a:ext>
                  </a:extLst>
                </a:gridCol>
                <a:gridCol w="633046">
                  <a:extLst>
                    <a:ext uri="{9D8B030D-6E8A-4147-A177-3AD203B41FA5}">
                      <a16:colId xmlns:a16="http://schemas.microsoft.com/office/drawing/2014/main" val="3206997611"/>
                    </a:ext>
                  </a:extLst>
                </a:gridCol>
                <a:gridCol w="633046">
                  <a:extLst>
                    <a:ext uri="{9D8B030D-6E8A-4147-A177-3AD203B41FA5}">
                      <a16:colId xmlns:a16="http://schemas.microsoft.com/office/drawing/2014/main" val="3229036653"/>
                    </a:ext>
                  </a:extLst>
                </a:gridCol>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f0</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f1</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f2</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6767226"/>
                  </a:ext>
                </a:extLst>
              </a:tr>
              <a:tr h="370840">
                <a:tc>
                  <a:txBody>
                    <a:bodyPr/>
                    <a:lstStyle/>
                    <a:p>
                      <a:pPr algn="r"/>
                      <a:r>
                        <a:rPr lang="en-US" altLang="en-US" sz="1400" dirty="0">
                          <a:latin typeface="Courier New" panose="02070309020205020404" pitchFamily="49" charset="0"/>
                          <a:cs typeface="Courier New" panose="02070309020205020404" pitchFamily="49" charset="0"/>
                        </a:rPr>
                        <a:t>Fibonacci series:</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89…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0057975"/>
                  </a:ext>
                </a:extLst>
              </a:tr>
              <a:tr h="370840">
                <a:tc>
                  <a:txBody>
                    <a:bodyPr/>
                    <a:lstStyle/>
                    <a:p>
                      <a:pPr algn="r"/>
                      <a:r>
                        <a:rPr lang="en-US" altLang="en-US" sz="1400" dirty="0">
                          <a:latin typeface="Courier New" panose="02070309020205020404" pitchFamily="49" charset="0"/>
                          <a:cs typeface="Courier New" panose="02070309020205020404" pitchFamily="49" charset="0"/>
                        </a:rPr>
                        <a:t>indices:</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0</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2</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3</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4</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5</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6</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7</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8</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9</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10</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11</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6041870"/>
                  </a:ext>
                </a:extLst>
              </a:tr>
            </a:tbl>
          </a:graphicData>
        </a:graphic>
      </p:graphicFrame>
    </p:spTree>
    <p:extLst>
      <p:ext uri="{BB962C8B-B14F-4D97-AF65-F5344CB8AC3E}">
        <p14:creationId xmlns:p14="http://schemas.microsoft.com/office/powerpoint/2010/main" val="1069963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5C02-BFB2-476A-8790-9A59DFE06612}"/>
              </a:ext>
            </a:extLst>
          </p:cNvPr>
          <p:cNvSpPr>
            <a:spLocks noGrp="1"/>
          </p:cNvSpPr>
          <p:nvPr>
            <p:ph type="title"/>
          </p:nvPr>
        </p:nvSpPr>
        <p:spPr/>
        <p:txBody>
          <a:bodyPr/>
          <a:lstStyle/>
          <a:p>
            <a:r>
              <a:rPr lang="en-US" sz="3200" dirty="0"/>
              <a:t>Case Study: Non-Recursive Version of Fibonacci Numbers </a:t>
            </a:r>
            <a:r>
              <a:rPr lang="en-US" sz="2000" b="0" dirty="0"/>
              <a:t>(3 of 3)</a:t>
            </a:r>
            <a:endParaRPr lang="en-IN" sz="3200" dirty="0"/>
          </a:p>
        </p:txBody>
      </p:sp>
      <p:graphicFrame>
        <p:nvGraphicFramePr>
          <p:cNvPr id="17" name="Content Placeholder 18">
            <a:extLst>
              <a:ext uri="{FF2B5EF4-FFF2-40B4-BE49-F238E27FC236}">
                <a16:creationId xmlns:a16="http://schemas.microsoft.com/office/drawing/2014/main" id="{BE2B3F2D-F6BA-40D7-94DC-9AE6BD2298DC}"/>
              </a:ext>
            </a:extLst>
          </p:cNvPr>
          <p:cNvGraphicFramePr>
            <a:graphicFrameLocks noGrp="1"/>
          </p:cNvGraphicFramePr>
          <p:nvPr>
            <p:ph sz="quarter" idx="13"/>
            <p:extLst>
              <p:ext uri="{D42A27DB-BD31-4B8C-83A1-F6EECF244321}">
                <p14:modId xmlns:p14="http://schemas.microsoft.com/office/powerpoint/2010/main" val="1977983072"/>
              </p:ext>
            </p:extLst>
          </p:nvPr>
        </p:nvGraphicFramePr>
        <p:xfrm>
          <a:off x="457200" y="1552575"/>
          <a:ext cx="8229598" cy="1259840"/>
        </p:xfrm>
        <a:graphic>
          <a:graphicData uri="http://schemas.openxmlformats.org/drawingml/2006/table">
            <a:tbl>
              <a:tblPr firstRow="1" bandRow="1">
                <a:tableStyleId>{40F9630F-82C1-40B7-BC3A-925EFCFF5E92}</a:tableStyleId>
              </a:tblPr>
              <a:tblGrid>
                <a:gridCol w="1224116">
                  <a:extLst>
                    <a:ext uri="{9D8B030D-6E8A-4147-A177-3AD203B41FA5}">
                      <a16:colId xmlns:a16="http://schemas.microsoft.com/office/drawing/2014/main" val="398689603"/>
                    </a:ext>
                  </a:extLst>
                </a:gridCol>
                <a:gridCol w="619432">
                  <a:extLst>
                    <a:ext uri="{9D8B030D-6E8A-4147-A177-3AD203B41FA5}">
                      <a16:colId xmlns:a16="http://schemas.microsoft.com/office/drawing/2014/main" val="3654380391"/>
                    </a:ext>
                  </a:extLst>
                </a:gridCol>
                <a:gridCol w="752168">
                  <a:extLst>
                    <a:ext uri="{9D8B030D-6E8A-4147-A177-3AD203B41FA5}">
                      <a16:colId xmlns:a16="http://schemas.microsoft.com/office/drawing/2014/main" val="3533629758"/>
                    </a:ext>
                  </a:extLst>
                </a:gridCol>
                <a:gridCol w="471949">
                  <a:extLst>
                    <a:ext uri="{9D8B030D-6E8A-4147-A177-3AD203B41FA5}">
                      <a16:colId xmlns:a16="http://schemas.microsoft.com/office/drawing/2014/main" val="609976565"/>
                    </a:ext>
                  </a:extLst>
                </a:gridCol>
                <a:gridCol w="457200">
                  <a:extLst>
                    <a:ext uri="{9D8B030D-6E8A-4147-A177-3AD203B41FA5}">
                      <a16:colId xmlns:a16="http://schemas.microsoft.com/office/drawing/2014/main" val="3588708874"/>
                    </a:ext>
                  </a:extLst>
                </a:gridCol>
                <a:gridCol w="663677">
                  <a:extLst>
                    <a:ext uri="{9D8B030D-6E8A-4147-A177-3AD203B41FA5}">
                      <a16:colId xmlns:a16="http://schemas.microsoft.com/office/drawing/2014/main" val="2776989592"/>
                    </a:ext>
                  </a:extLst>
                </a:gridCol>
                <a:gridCol w="398206">
                  <a:extLst>
                    <a:ext uri="{9D8B030D-6E8A-4147-A177-3AD203B41FA5}">
                      <a16:colId xmlns:a16="http://schemas.microsoft.com/office/drawing/2014/main" val="1162989699"/>
                    </a:ext>
                  </a:extLst>
                </a:gridCol>
                <a:gridCol w="471949">
                  <a:extLst>
                    <a:ext uri="{9D8B030D-6E8A-4147-A177-3AD203B41FA5}">
                      <a16:colId xmlns:a16="http://schemas.microsoft.com/office/drawing/2014/main" val="3785247120"/>
                    </a:ext>
                  </a:extLst>
                </a:gridCol>
                <a:gridCol w="638717">
                  <a:extLst>
                    <a:ext uri="{9D8B030D-6E8A-4147-A177-3AD203B41FA5}">
                      <a16:colId xmlns:a16="http://schemas.microsoft.com/office/drawing/2014/main" val="3596059640"/>
                    </a:ext>
                  </a:extLst>
                </a:gridCol>
                <a:gridCol w="633046">
                  <a:extLst>
                    <a:ext uri="{9D8B030D-6E8A-4147-A177-3AD203B41FA5}">
                      <a16:colId xmlns:a16="http://schemas.microsoft.com/office/drawing/2014/main" val="1132251068"/>
                    </a:ext>
                  </a:extLst>
                </a:gridCol>
                <a:gridCol w="633046">
                  <a:extLst>
                    <a:ext uri="{9D8B030D-6E8A-4147-A177-3AD203B41FA5}">
                      <a16:colId xmlns:a16="http://schemas.microsoft.com/office/drawing/2014/main" val="1731338420"/>
                    </a:ext>
                  </a:extLst>
                </a:gridCol>
                <a:gridCol w="633046">
                  <a:extLst>
                    <a:ext uri="{9D8B030D-6E8A-4147-A177-3AD203B41FA5}">
                      <a16:colId xmlns:a16="http://schemas.microsoft.com/office/drawing/2014/main" val="671833693"/>
                    </a:ext>
                  </a:extLst>
                </a:gridCol>
                <a:gridCol w="633046">
                  <a:extLst>
                    <a:ext uri="{9D8B030D-6E8A-4147-A177-3AD203B41FA5}">
                      <a16:colId xmlns:a16="http://schemas.microsoft.com/office/drawing/2014/main" val="1170888011"/>
                    </a:ext>
                  </a:extLst>
                </a:gridCol>
              </a:tblGrid>
              <a:tr h="370840">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f0</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f1</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400" b="0" dirty="0">
                          <a:latin typeface="Courier New" panose="02070309020205020404" pitchFamily="49" charset="0"/>
                          <a:cs typeface="Courier New" panose="02070309020205020404" pitchFamily="49" charset="0"/>
                        </a:rPr>
                        <a:t>f2</a:t>
                      </a:r>
                      <a:endParaRPr lang="en-IN" b="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860089"/>
                  </a:ext>
                </a:extLst>
              </a:tr>
              <a:tr h="370840">
                <a:tc>
                  <a:txBody>
                    <a:bodyPr/>
                    <a:lstStyle/>
                    <a:p>
                      <a:pPr algn="r"/>
                      <a:r>
                        <a:rPr lang="en-US" altLang="en-US" sz="1400" dirty="0">
                          <a:latin typeface="Courier New" panose="02070309020205020404" pitchFamily="49" charset="0"/>
                          <a:cs typeface="Courier New" panose="02070309020205020404" pitchFamily="49" charset="0"/>
                        </a:rPr>
                        <a:t>Fibonacci series:</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55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Courier New" panose="02070309020205020404" pitchFamily="49" charset="0"/>
                          <a:cs typeface="Courier New" panose="02070309020205020404" pitchFamily="49" charset="0"/>
                        </a:rPr>
                        <a:t>89…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652860"/>
                  </a:ext>
                </a:extLst>
              </a:tr>
              <a:tr h="370840">
                <a:tc>
                  <a:txBody>
                    <a:bodyPr/>
                    <a:lstStyle/>
                    <a:p>
                      <a:pPr algn="r"/>
                      <a:r>
                        <a:rPr lang="en-US" altLang="en-US" sz="1400" dirty="0">
                          <a:latin typeface="Courier New" panose="02070309020205020404" pitchFamily="49" charset="0"/>
                          <a:cs typeface="Courier New" panose="02070309020205020404" pitchFamily="49" charset="0"/>
                        </a:rPr>
                        <a:t>indices:</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0</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2</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3</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4</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5</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6</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7</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8</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9</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10</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latin typeface="Courier New" panose="02070309020205020404" pitchFamily="49" charset="0"/>
                          <a:cs typeface="Courier New" panose="02070309020205020404" pitchFamily="49" charset="0"/>
                        </a:rPr>
                        <a:t>11</a:t>
                      </a:r>
                      <a:endParaRPr lang="en-IN"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2244637"/>
                  </a:ext>
                </a:extLst>
              </a:tr>
            </a:tbl>
          </a:graphicData>
        </a:graphic>
      </p:graphicFrame>
    </p:spTree>
    <p:extLst>
      <p:ext uri="{BB962C8B-B14F-4D97-AF65-F5344CB8AC3E}">
        <p14:creationId xmlns:p14="http://schemas.microsoft.com/office/powerpoint/2010/main" val="367443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A833-27B9-4484-A8C1-65DA3ECB7C7A}"/>
              </a:ext>
            </a:extLst>
          </p:cNvPr>
          <p:cNvSpPr>
            <a:spLocks noGrp="1"/>
          </p:cNvSpPr>
          <p:nvPr>
            <p:ph type="title"/>
          </p:nvPr>
        </p:nvSpPr>
        <p:spPr/>
        <p:txBody>
          <a:bodyPr/>
          <a:lstStyle/>
          <a:p>
            <a:r>
              <a:rPr lang="en-IN" dirty="0"/>
              <a:t>Dynamic Programming</a:t>
            </a:r>
          </a:p>
        </p:txBody>
      </p:sp>
      <p:sp>
        <p:nvSpPr>
          <p:cNvPr id="3" name="Content Placeholder 2">
            <a:extLst>
              <a:ext uri="{FF2B5EF4-FFF2-40B4-BE49-F238E27FC236}">
                <a16:creationId xmlns:a16="http://schemas.microsoft.com/office/drawing/2014/main" id="{7FEB64AB-7561-4B4C-8084-731FB8451F70}"/>
              </a:ext>
            </a:extLst>
          </p:cNvPr>
          <p:cNvSpPr>
            <a:spLocks noGrp="1"/>
          </p:cNvSpPr>
          <p:nvPr>
            <p:ph sz="quarter" idx="13"/>
          </p:nvPr>
        </p:nvSpPr>
        <p:spPr/>
        <p:txBody>
          <a:bodyPr/>
          <a:lstStyle/>
          <a:p>
            <a:pPr marL="432" indent="0">
              <a:buNone/>
            </a:pPr>
            <a:r>
              <a:rPr lang="en-US" altLang="en-US" dirty="0"/>
              <a:t>The algorithm for computing Fibonacci numbers presented here uses an approach known as </a:t>
            </a:r>
            <a:r>
              <a:rPr lang="en-US" altLang="en-US" b="1" dirty="0"/>
              <a:t>dynamic programming</a:t>
            </a:r>
            <a:r>
              <a:rPr lang="en-US" altLang="en-US" dirty="0"/>
              <a:t>. Dynamic programming is to solve subproblems, then combine the solutions of subproblems to obtain an overall solution. This naturally leads to a recursive solution. However, it would be inefficient to use recursion, because the subproblems overlap. The key idea behind dynamic programming is to solve each subprogram only once and storing the results for subproblems for later use to avoid redundant computing of the subproblems.</a:t>
            </a:r>
          </a:p>
        </p:txBody>
      </p:sp>
    </p:spTree>
    <p:extLst>
      <p:ext uri="{BB962C8B-B14F-4D97-AF65-F5344CB8AC3E}">
        <p14:creationId xmlns:p14="http://schemas.microsoft.com/office/powerpoint/2010/main" val="3481984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92F3-958F-4E42-B8C5-7D7D502E2A86}"/>
              </a:ext>
            </a:extLst>
          </p:cNvPr>
          <p:cNvSpPr>
            <a:spLocks noGrp="1"/>
          </p:cNvSpPr>
          <p:nvPr>
            <p:ph type="title"/>
          </p:nvPr>
        </p:nvSpPr>
        <p:spPr/>
        <p:txBody>
          <a:bodyPr/>
          <a:lstStyle/>
          <a:p>
            <a:r>
              <a:rPr lang="en-US" altLang="en-US" sz="3200" dirty="0"/>
              <a:t>Case Study: G</a:t>
            </a:r>
            <a:r>
              <a:rPr lang="en-US" altLang="en-US" sz="100" dirty="0"/>
              <a:t> </a:t>
            </a:r>
            <a:r>
              <a:rPr lang="en-US" altLang="en-US" sz="3200" dirty="0"/>
              <a:t>C</a:t>
            </a:r>
            <a:r>
              <a:rPr lang="en-US" altLang="en-US" sz="100" dirty="0"/>
              <a:t> </a:t>
            </a:r>
            <a:r>
              <a:rPr lang="en-US" altLang="en-US" sz="3200" dirty="0"/>
              <a:t>D Algorithms Version 1</a:t>
            </a:r>
            <a:endParaRPr lang="en-IN" sz="3200" dirty="0"/>
          </a:p>
        </p:txBody>
      </p:sp>
      <p:sp>
        <p:nvSpPr>
          <p:cNvPr id="3" name="Content Placeholder 2">
            <a:extLst>
              <a:ext uri="{FF2B5EF4-FFF2-40B4-BE49-F238E27FC236}">
                <a16:creationId xmlns:a16="http://schemas.microsoft.com/office/drawing/2014/main" id="{B729063F-E900-4ADA-B009-3FAB5B036B2A}"/>
              </a:ext>
            </a:extLst>
          </p:cNvPr>
          <p:cNvSpPr>
            <a:spLocks noGrp="1"/>
          </p:cNvSpPr>
          <p:nvPr>
            <p:ph sz="quarter" idx="13"/>
          </p:nvPr>
        </p:nvSpPr>
        <p:spPr>
          <a:xfrm>
            <a:off x="457200" y="1552574"/>
            <a:ext cx="8126361" cy="3713164"/>
          </a:xfrm>
        </p:spPr>
        <p:txBody>
          <a:bodyPr/>
          <a:lstStyle/>
          <a:p>
            <a:pPr marL="0" indent="0">
              <a:lnSpc>
                <a:spcPct val="80000"/>
              </a:lnSpc>
              <a:buFont typeface="Monotype Sorts"/>
              <a:buNone/>
            </a:pPr>
            <a:r>
              <a:rPr lang="en-US" altLang="en-US" sz="2200" dirty="0">
                <a:solidFill>
                  <a:schemeClr val="tx1"/>
                </a:solidFill>
              </a:rPr>
              <a:t>public static int gcd(int m, int n) {</a:t>
            </a:r>
          </a:p>
          <a:p>
            <a:pPr marL="0" indent="88900">
              <a:lnSpc>
                <a:spcPct val="80000"/>
              </a:lnSpc>
              <a:buFont typeface="Monotype Sorts"/>
              <a:buNone/>
            </a:pPr>
            <a:r>
              <a:rPr lang="en-US" altLang="en-US" sz="2200" dirty="0">
                <a:solidFill>
                  <a:schemeClr val="tx1"/>
                </a:solidFill>
              </a:rPr>
              <a:t>int gcd = 1;</a:t>
            </a:r>
          </a:p>
          <a:p>
            <a:pPr marL="0" indent="88900">
              <a:lnSpc>
                <a:spcPct val="80000"/>
              </a:lnSpc>
              <a:buFont typeface="Monotype Sorts"/>
              <a:buNone/>
            </a:pPr>
            <a:r>
              <a:rPr lang="en-US" altLang="en-US" sz="2200" dirty="0">
                <a:solidFill>
                  <a:schemeClr val="tx1"/>
                </a:solidFill>
              </a:rPr>
              <a:t>for (int k = 2; k &lt;= m &amp;&amp; k &lt;= n; k++) {</a:t>
            </a:r>
          </a:p>
          <a:p>
            <a:pPr marL="0" indent="354013">
              <a:lnSpc>
                <a:spcPct val="80000"/>
              </a:lnSpc>
              <a:buFont typeface="Monotype Sorts"/>
              <a:buNone/>
            </a:pPr>
            <a:r>
              <a:rPr lang="en-US" altLang="en-US" sz="2200" dirty="0">
                <a:solidFill>
                  <a:schemeClr val="tx1"/>
                </a:solidFill>
              </a:rPr>
              <a:t>if (m % k == 0 &amp;&amp; n % k == 0)</a:t>
            </a:r>
          </a:p>
          <a:p>
            <a:pPr marL="0" indent="530225">
              <a:lnSpc>
                <a:spcPct val="80000"/>
              </a:lnSpc>
              <a:buFont typeface="Monotype Sorts"/>
              <a:buNone/>
            </a:pPr>
            <a:r>
              <a:rPr lang="en-US" altLang="en-US" sz="2200" dirty="0">
                <a:solidFill>
                  <a:schemeClr val="tx1"/>
                </a:solidFill>
              </a:rPr>
              <a:t>gcd = k;</a:t>
            </a:r>
          </a:p>
          <a:p>
            <a:pPr marL="0" indent="88900">
              <a:lnSpc>
                <a:spcPct val="80000"/>
              </a:lnSpc>
              <a:buFont typeface="Monotype Sorts"/>
              <a:buNone/>
            </a:pPr>
            <a:r>
              <a:rPr lang="en-US" altLang="en-US" sz="2200" dirty="0">
                <a:solidFill>
                  <a:schemeClr val="tx1"/>
                </a:solidFill>
              </a:rPr>
              <a:t>}</a:t>
            </a:r>
          </a:p>
          <a:p>
            <a:pPr marL="0" indent="88900">
              <a:lnSpc>
                <a:spcPct val="80000"/>
              </a:lnSpc>
              <a:buFont typeface="Monotype Sorts"/>
              <a:buNone/>
            </a:pPr>
            <a:r>
              <a:rPr lang="en-US" altLang="en-US" sz="2200" dirty="0">
                <a:solidFill>
                  <a:schemeClr val="tx1"/>
                </a:solidFill>
              </a:rPr>
              <a:t>return gcd;</a:t>
            </a:r>
          </a:p>
          <a:p>
            <a:pPr marL="0" indent="0">
              <a:lnSpc>
                <a:spcPct val="80000"/>
              </a:lnSpc>
              <a:buFont typeface="Monotype Sorts"/>
              <a:buNone/>
            </a:pPr>
            <a:r>
              <a:rPr lang="en-US" altLang="en-US" sz="2200" dirty="0">
                <a:solidFill>
                  <a:schemeClr val="tx1"/>
                </a:solidFill>
              </a:rPr>
              <a:t>}</a:t>
            </a:r>
          </a:p>
        </p:txBody>
      </p:sp>
      <p:sp>
        <p:nvSpPr>
          <p:cNvPr id="4" name="Content Placeholder 3">
            <a:extLst>
              <a:ext uri="{FF2B5EF4-FFF2-40B4-BE49-F238E27FC236}">
                <a16:creationId xmlns:a16="http://schemas.microsoft.com/office/drawing/2014/main" id="{57D926C0-82AF-4B54-A919-7BE5CC10A577}"/>
              </a:ext>
            </a:extLst>
          </p:cNvPr>
          <p:cNvSpPr>
            <a:spLocks noGrp="1"/>
          </p:cNvSpPr>
          <p:nvPr>
            <p:ph sz="quarter" idx="14"/>
          </p:nvPr>
        </p:nvSpPr>
        <p:spPr>
          <a:xfrm>
            <a:off x="457199" y="5682641"/>
            <a:ext cx="5722375" cy="482183"/>
          </a:xfrm>
        </p:spPr>
        <p:txBody>
          <a:bodyPr/>
          <a:lstStyle/>
          <a:p>
            <a:pPr marL="432" indent="0">
              <a:buNone/>
            </a:pPr>
            <a:r>
              <a:rPr lang="en-IN" altLang="en-US" sz="2200" dirty="0">
                <a:solidFill>
                  <a:schemeClr val="tx1"/>
                </a:solidFill>
              </a:rPr>
              <a:t>Obviously, the complexity of this algorithm is</a:t>
            </a:r>
            <a:endParaRPr lang="en-IN" sz="2200" dirty="0">
              <a:solidFill>
                <a:schemeClr val="tx1"/>
              </a:solidFill>
            </a:endParaRPr>
          </a:p>
        </p:txBody>
      </p:sp>
      <p:graphicFrame>
        <p:nvGraphicFramePr>
          <p:cNvPr id="18" name="Object 17" descr="O of n">
            <a:extLst>
              <a:ext uri="{FF2B5EF4-FFF2-40B4-BE49-F238E27FC236}">
                <a16:creationId xmlns:a16="http://schemas.microsoft.com/office/drawing/2014/main" id="{EABDF871-3EA7-4D3D-BAE0-BDCB7FB266CF}"/>
              </a:ext>
            </a:extLst>
          </p:cNvPr>
          <p:cNvGraphicFramePr>
            <a:graphicFrameLocks noChangeAspect="1"/>
          </p:cNvGraphicFramePr>
          <p:nvPr>
            <p:extLst>
              <p:ext uri="{D42A27DB-BD31-4B8C-83A1-F6EECF244321}">
                <p14:modId xmlns:p14="http://schemas.microsoft.com/office/powerpoint/2010/main" val="3451375655"/>
              </p:ext>
            </p:extLst>
          </p:nvPr>
        </p:nvGraphicFramePr>
        <p:xfrm>
          <a:off x="6272213" y="5821363"/>
          <a:ext cx="609600" cy="304800"/>
        </p:xfrm>
        <a:graphic>
          <a:graphicData uri="http://schemas.openxmlformats.org/presentationml/2006/ole">
            <mc:AlternateContent xmlns:mc="http://schemas.openxmlformats.org/markup-compatibility/2006">
              <mc:Choice xmlns:v="urn:schemas-microsoft-com:vml" Requires="v">
                <p:oleObj name="Equation" r:id="rId2" imgW="609480" imgH="304560" progId="Equation.DSMT4">
                  <p:embed/>
                </p:oleObj>
              </mc:Choice>
              <mc:Fallback>
                <p:oleObj name="Equation" r:id="rId2" imgW="609480" imgH="304560" progId="Equation.DSMT4">
                  <p:embed/>
                  <p:pic>
                    <p:nvPicPr>
                      <p:cNvPr id="0" name=""/>
                      <p:cNvPicPr/>
                      <p:nvPr/>
                    </p:nvPicPr>
                    <p:blipFill>
                      <a:blip r:embed="rId3"/>
                      <a:stretch>
                        <a:fillRect/>
                      </a:stretch>
                    </p:blipFill>
                    <p:spPr>
                      <a:xfrm>
                        <a:off x="6272213" y="5821363"/>
                        <a:ext cx="609600" cy="304800"/>
                      </a:xfrm>
                      <a:prstGeom prst="rect">
                        <a:avLst/>
                      </a:prstGeom>
                    </p:spPr>
                  </p:pic>
                </p:oleObj>
              </mc:Fallback>
            </mc:AlternateContent>
          </a:graphicData>
        </a:graphic>
      </p:graphicFrame>
    </p:spTree>
    <p:extLst>
      <p:ext uri="{BB962C8B-B14F-4D97-AF65-F5344CB8AC3E}">
        <p14:creationId xmlns:p14="http://schemas.microsoft.com/office/powerpoint/2010/main" val="2897445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92F3-958F-4E42-B8C5-7D7D502E2A86}"/>
              </a:ext>
            </a:extLst>
          </p:cNvPr>
          <p:cNvSpPr>
            <a:spLocks noGrp="1"/>
          </p:cNvSpPr>
          <p:nvPr>
            <p:ph type="title"/>
          </p:nvPr>
        </p:nvSpPr>
        <p:spPr/>
        <p:txBody>
          <a:bodyPr/>
          <a:lstStyle/>
          <a:p>
            <a:r>
              <a:rPr lang="en-US" altLang="en-US" sz="3200" dirty="0"/>
              <a:t>Case Study: G</a:t>
            </a:r>
            <a:r>
              <a:rPr lang="en-US" altLang="en-US" sz="100" dirty="0"/>
              <a:t> </a:t>
            </a:r>
            <a:r>
              <a:rPr lang="en-US" altLang="en-US" sz="3200" dirty="0"/>
              <a:t>C</a:t>
            </a:r>
            <a:r>
              <a:rPr lang="en-US" altLang="en-US" sz="100" dirty="0"/>
              <a:t> </a:t>
            </a:r>
            <a:r>
              <a:rPr lang="en-US" altLang="en-US" sz="3200" dirty="0"/>
              <a:t>D Algorithms Version 2</a:t>
            </a:r>
            <a:endParaRPr lang="en-IN" sz="3200" dirty="0"/>
          </a:p>
        </p:txBody>
      </p:sp>
      <p:sp>
        <p:nvSpPr>
          <p:cNvPr id="3" name="Content Placeholder 2">
            <a:extLst>
              <a:ext uri="{FF2B5EF4-FFF2-40B4-BE49-F238E27FC236}">
                <a16:creationId xmlns:a16="http://schemas.microsoft.com/office/drawing/2014/main" id="{B729063F-E900-4ADA-B009-3FAB5B036B2A}"/>
              </a:ext>
            </a:extLst>
          </p:cNvPr>
          <p:cNvSpPr>
            <a:spLocks noGrp="1"/>
          </p:cNvSpPr>
          <p:nvPr>
            <p:ph sz="quarter" idx="13"/>
          </p:nvPr>
        </p:nvSpPr>
        <p:spPr>
          <a:xfrm>
            <a:off x="457200" y="1552575"/>
            <a:ext cx="8126361" cy="2753954"/>
          </a:xfrm>
        </p:spPr>
        <p:txBody>
          <a:bodyPr/>
          <a:lstStyle/>
          <a:p>
            <a:pPr marL="0" indent="0">
              <a:lnSpc>
                <a:spcPct val="80000"/>
              </a:lnSpc>
              <a:buFont typeface="Monotype Sorts"/>
              <a:buNone/>
            </a:pPr>
            <a:r>
              <a:rPr lang="en-US" altLang="en-US" sz="2200" b="1" dirty="0">
                <a:solidFill>
                  <a:schemeClr val="tx1"/>
                </a:solidFill>
              </a:rPr>
              <a:t>for</a:t>
            </a:r>
            <a:r>
              <a:rPr lang="en-US" altLang="en-US" sz="2200" dirty="0">
                <a:solidFill>
                  <a:schemeClr val="tx1"/>
                </a:solidFill>
              </a:rPr>
              <a:t> (</a:t>
            </a:r>
            <a:r>
              <a:rPr lang="en-US" altLang="en-US" sz="2200" b="1" dirty="0">
                <a:solidFill>
                  <a:schemeClr val="tx1"/>
                </a:solidFill>
              </a:rPr>
              <a:t>int</a:t>
            </a:r>
            <a:r>
              <a:rPr lang="en-US" altLang="en-US" sz="2200" dirty="0">
                <a:solidFill>
                  <a:schemeClr val="tx1"/>
                </a:solidFill>
              </a:rPr>
              <a:t> k = n; k &gt;= 1; k--) {</a:t>
            </a:r>
          </a:p>
          <a:p>
            <a:pPr marL="0" indent="176213">
              <a:lnSpc>
                <a:spcPct val="80000"/>
              </a:lnSpc>
              <a:buFont typeface="Monotype Sorts"/>
              <a:buNone/>
            </a:pPr>
            <a:r>
              <a:rPr lang="en-US" altLang="en-US" sz="2200" b="1" dirty="0">
                <a:solidFill>
                  <a:schemeClr val="tx1"/>
                </a:solidFill>
              </a:rPr>
              <a:t>if</a:t>
            </a:r>
            <a:r>
              <a:rPr lang="en-US" altLang="en-US" sz="2200" dirty="0">
                <a:solidFill>
                  <a:schemeClr val="tx1"/>
                </a:solidFill>
              </a:rPr>
              <a:t> (m % k == 0 &amp;&amp; n % k == 0) {</a:t>
            </a:r>
          </a:p>
          <a:p>
            <a:pPr marL="0" indent="265113">
              <a:lnSpc>
                <a:spcPct val="80000"/>
              </a:lnSpc>
              <a:buFont typeface="Monotype Sorts"/>
              <a:buNone/>
            </a:pPr>
            <a:r>
              <a:rPr lang="en-US" altLang="en-US" sz="2200" dirty="0">
                <a:solidFill>
                  <a:schemeClr val="tx1"/>
                </a:solidFill>
              </a:rPr>
              <a:t>gcd = k;</a:t>
            </a:r>
          </a:p>
          <a:p>
            <a:pPr marL="0" indent="265113">
              <a:lnSpc>
                <a:spcPct val="80000"/>
              </a:lnSpc>
              <a:buFont typeface="Monotype Sorts"/>
              <a:buNone/>
            </a:pPr>
            <a:r>
              <a:rPr lang="en-US" altLang="en-US" sz="2200" dirty="0">
                <a:solidFill>
                  <a:schemeClr val="tx1"/>
                </a:solidFill>
              </a:rPr>
              <a:t>break;</a:t>
            </a:r>
          </a:p>
          <a:p>
            <a:pPr marL="0" indent="176213">
              <a:lnSpc>
                <a:spcPct val="80000"/>
              </a:lnSpc>
              <a:buFont typeface="Monotype Sorts"/>
              <a:buNone/>
            </a:pPr>
            <a:r>
              <a:rPr lang="en-US" altLang="en-US" sz="2200" dirty="0">
                <a:solidFill>
                  <a:schemeClr val="tx1"/>
                </a:solidFill>
              </a:rPr>
              <a:t>}</a:t>
            </a:r>
          </a:p>
          <a:p>
            <a:pPr marL="0" indent="0">
              <a:lnSpc>
                <a:spcPct val="80000"/>
              </a:lnSpc>
              <a:buFont typeface="Monotype Sorts"/>
              <a:buNone/>
            </a:pPr>
            <a:r>
              <a:rPr lang="en-US" altLang="en-US" sz="2200" dirty="0">
                <a:solidFill>
                  <a:schemeClr val="tx1"/>
                </a:solidFill>
              </a:rPr>
              <a:t>}</a:t>
            </a:r>
          </a:p>
        </p:txBody>
      </p:sp>
      <p:sp>
        <p:nvSpPr>
          <p:cNvPr id="4" name="Content Placeholder 3">
            <a:extLst>
              <a:ext uri="{FF2B5EF4-FFF2-40B4-BE49-F238E27FC236}">
                <a16:creationId xmlns:a16="http://schemas.microsoft.com/office/drawing/2014/main" id="{57D926C0-82AF-4B54-A919-7BE5CC10A577}"/>
              </a:ext>
            </a:extLst>
          </p:cNvPr>
          <p:cNvSpPr>
            <a:spLocks noGrp="1"/>
          </p:cNvSpPr>
          <p:nvPr>
            <p:ph sz="quarter" idx="14"/>
          </p:nvPr>
        </p:nvSpPr>
        <p:spPr>
          <a:xfrm>
            <a:off x="457199" y="5682641"/>
            <a:ext cx="6916995" cy="482183"/>
          </a:xfrm>
        </p:spPr>
        <p:txBody>
          <a:bodyPr/>
          <a:lstStyle/>
          <a:p>
            <a:pPr marL="432" indent="0">
              <a:buNone/>
            </a:pPr>
            <a:r>
              <a:rPr lang="en-IN" altLang="en-US" sz="2200" dirty="0">
                <a:solidFill>
                  <a:schemeClr val="tx1"/>
                </a:solidFill>
              </a:rPr>
              <a:t>The worst-case time complexity of this algorithm is still</a:t>
            </a:r>
            <a:endParaRPr lang="en-IN" sz="2200" dirty="0">
              <a:solidFill>
                <a:schemeClr val="tx1"/>
              </a:solidFill>
            </a:endParaRPr>
          </a:p>
        </p:txBody>
      </p:sp>
      <p:graphicFrame>
        <p:nvGraphicFramePr>
          <p:cNvPr id="18" name="Object 17" descr="O of n">
            <a:extLst>
              <a:ext uri="{FF2B5EF4-FFF2-40B4-BE49-F238E27FC236}">
                <a16:creationId xmlns:a16="http://schemas.microsoft.com/office/drawing/2014/main" id="{EABDF871-3EA7-4D3D-BAE0-BDCB7FB266CF}"/>
              </a:ext>
            </a:extLst>
          </p:cNvPr>
          <p:cNvGraphicFramePr>
            <a:graphicFrameLocks noChangeAspect="1"/>
          </p:cNvGraphicFramePr>
          <p:nvPr>
            <p:extLst>
              <p:ext uri="{D42A27DB-BD31-4B8C-83A1-F6EECF244321}">
                <p14:modId xmlns:p14="http://schemas.microsoft.com/office/powerpoint/2010/main" val="2884835213"/>
              </p:ext>
            </p:extLst>
          </p:nvPr>
        </p:nvGraphicFramePr>
        <p:xfrm>
          <a:off x="7464529" y="5803314"/>
          <a:ext cx="673100" cy="381000"/>
        </p:xfrm>
        <a:graphic>
          <a:graphicData uri="http://schemas.openxmlformats.org/presentationml/2006/ole">
            <mc:AlternateContent xmlns:mc="http://schemas.openxmlformats.org/markup-compatibility/2006">
              <mc:Choice xmlns:v="urn:schemas-microsoft-com:vml" Requires="v">
                <p:oleObj name="Equation" r:id="rId2" imgW="672840" imgH="380880" progId="Equation.DSMT4">
                  <p:embed/>
                </p:oleObj>
              </mc:Choice>
              <mc:Fallback>
                <p:oleObj name="Equation" r:id="rId2" imgW="672840" imgH="380880" progId="Equation.DSMT4">
                  <p:embed/>
                  <p:pic>
                    <p:nvPicPr>
                      <p:cNvPr id="18" name="Object 17">
                        <a:extLst>
                          <a:ext uri="{FF2B5EF4-FFF2-40B4-BE49-F238E27FC236}">
                            <a16:creationId xmlns:a16="http://schemas.microsoft.com/office/drawing/2014/main" id="{EABDF871-3EA7-4D3D-BAE0-BDCB7FB266CF}"/>
                          </a:ext>
                        </a:extLst>
                      </p:cNvPr>
                      <p:cNvPicPr/>
                      <p:nvPr/>
                    </p:nvPicPr>
                    <p:blipFill>
                      <a:blip r:embed="rId3"/>
                      <a:stretch>
                        <a:fillRect/>
                      </a:stretch>
                    </p:blipFill>
                    <p:spPr>
                      <a:xfrm>
                        <a:off x="7464529" y="5803314"/>
                        <a:ext cx="673100" cy="381000"/>
                      </a:xfrm>
                      <a:prstGeom prst="rect">
                        <a:avLst/>
                      </a:prstGeom>
                    </p:spPr>
                  </p:pic>
                </p:oleObj>
              </mc:Fallback>
            </mc:AlternateContent>
          </a:graphicData>
        </a:graphic>
      </p:graphicFrame>
    </p:spTree>
    <p:extLst>
      <p:ext uri="{BB962C8B-B14F-4D97-AF65-F5344CB8AC3E}">
        <p14:creationId xmlns:p14="http://schemas.microsoft.com/office/powerpoint/2010/main" val="2441636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92F3-958F-4E42-B8C5-7D7D502E2A86}"/>
              </a:ext>
            </a:extLst>
          </p:cNvPr>
          <p:cNvSpPr>
            <a:spLocks noGrp="1"/>
          </p:cNvSpPr>
          <p:nvPr>
            <p:ph type="title"/>
          </p:nvPr>
        </p:nvSpPr>
        <p:spPr/>
        <p:txBody>
          <a:bodyPr/>
          <a:lstStyle/>
          <a:p>
            <a:r>
              <a:rPr lang="en-US" altLang="en-US" sz="3200" dirty="0"/>
              <a:t>Case Study: G</a:t>
            </a:r>
            <a:r>
              <a:rPr lang="en-US" altLang="en-US" sz="100" dirty="0"/>
              <a:t> </a:t>
            </a:r>
            <a:r>
              <a:rPr lang="en-US" altLang="en-US" sz="3200" dirty="0"/>
              <a:t>C</a:t>
            </a:r>
            <a:r>
              <a:rPr lang="en-US" altLang="en-US" sz="100" dirty="0"/>
              <a:t> </a:t>
            </a:r>
            <a:r>
              <a:rPr lang="en-US" altLang="en-US" sz="3200" dirty="0"/>
              <a:t>D Algorithms Version 3</a:t>
            </a:r>
            <a:endParaRPr lang="en-IN" sz="3200" dirty="0"/>
          </a:p>
        </p:txBody>
      </p:sp>
      <p:sp>
        <p:nvSpPr>
          <p:cNvPr id="3" name="Content Placeholder 2">
            <a:extLst>
              <a:ext uri="{FF2B5EF4-FFF2-40B4-BE49-F238E27FC236}">
                <a16:creationId xmlns:a16="http://schemas.microsoft.com/office/drawing/2014/main" id="{B729063F-E900-4ADA-B009-3FAB5B036B2A}"/>
              </a:ext>
            </a:extLst>
          </p:cNvPr>
          <p:cNvSpPr>
            <a:spLocks noGrp="1"/>
          </p:cNvSpPr>
          <p:nvPr>
            <p:ph sz="quarter" idx="13"/>
          </p:nvPr>
        </p:nvSpPr>
        <p:spPr>
          <a:xfrm>
            <a:off x="457200" y="1552574"/>
            <a:ext cx="8126361" cy="3919077"/>
          </a:xfrm>
        </p:spPr>
        <p:txBody>
          <a:bodyPr/>
          <a:lstStyle/>
          <a:p>
            <a:pPr marL="0" indent="0">
              <a:spcBef>
                <a:spcPts val="0"/>
              </a:spcBef>
              <a:buFont typeface="Monotype Sorts"/>
              <a:buNone/>
            </a:pPr>
            <a:r>
              <a:rPr lang="en-US" altLang="en-US" sz="2200" dirty="0">
                <a:solidFill>
                  <a:schemeClr val="tx1"/>
                </a:solidFill>
              </a:rPr>
              <a:t>public static int gcd(int m, int n) {</a:t>
            </a:r>
          </a:p>
          <a:p>
            <a:pPr marL="0" indent="88900">
              <a:spcBef>
                <a:spcPts val="0"/>
              </a:spcBef>
              <a:buFont typeface="Monotype Sorts"/>
              <a:buNone/>
            </a:pPr>
            <a:r>
              <a:rPr lang="en-US" altLang="en-US" sz="2200" dirty="0">
                <a:solidFill>
                  <a:schemeClr val="tx1"/>
                </a:solidFill>
              </a:rPr>
              <a:t>int gcd = 1;</a:t>
            </a:r>
          </a:p>
          <a:p>
            <a:pPr marL="0" indent="88900">
              <a:spcBef>
                <a:spcPts val="0"/>
              </a:spcBef>
              <a:buFont typeface="Monotype Sorts"/>
              <a:buNone/>
            </a:pPr>
            <a:r>
              <a:rPr lang="en-US" altLang="en-US" sz="2200" dirty="0">
                <a:solidFill>
                  <a:schemeClr val="tx1"/>
                </a:solidFill>
              </a:rPr>
              <a:t>if (m == n) return m;</a:t>
            </a:r>
          </a:p>
          <a:p>
            <a:pPr marL="0" indent="88900">
              <a:spcBef>
                <a:spcPts val="0"/>
              </a:spcBef>
              <a:buFont typeface="Monotype Sorts"/>
              <a:buNone/>
            </a:pPr>
            <a:r>
              <a:rPr lang="en-US" altLang="en-US" sz="2200" dirty="0">
                <a:solidFill>
                  <a:schemeClr val="tx1"/>
                </a:solidFill>
              </a:rPr>
              <a:t>for (int k = n / 2; k &gt;= 1; k--) {</a:t>
            </a:r>
          </a:p>
          <a:p>
            <a:pPr marL="0" indent="265113">
              <a:spcBef>
                <a:spcPts val="0"/>
              </a:spcBef>
              <a:buFont typeface="Monotype Sorts"/>
              <a:buNone/>
            </a:pPr>
            <a:r>
              <a:rPr lang="en-US" altLang="en-US" sz="2200" dirty="0">
                <a:solidFill>
                  <a:schemeClr val="tx1"/>
                </a:solidFill>
              </a:rPr>
              <a:t>if (m % k == 0 &amp;&amp; n % k == 0) {</a:t>
            </a:r>
          </a:p>
          <a:p>
            <a:pPr marL="0" indent="442913">
              <a:spcBef>
                <a:spcPts val="0"/>
              </a:spcBef>
              <a:buFont typeface="Monotype Sorts"/>
              <a:buNone/>
            </a:pPr>
            <a:r>
              <a:rPr lang="en-US" altLang="en-US" sz="2200" dirty="0">
                <a:solidFill>
                  <a:schemeClr val="tx1"/>
                </a:solidFill>
              </a:rPr>
              <a:t>gcd = k;</a:t>
            </a:r>
          </a:p>
          <a:p>
            <a:pPr marL="0" indent="442913">
              <a:spcBef>
                <a:spcPts val="0"/>
              </a:spcBef>
              <a:buFont typeface="Monotype Sorts"/>
              <a:buNone/>
            </a:pPr>
            <a:r>
              <a:rPr lang="en-US" altLang="en-US" sz="2200" dirty="0">
                <a:solidFill>
                  <a:schemeClr val="tx1"/>
                </a:solidFill>
              </a:rPr>
              <a:t>break;</a:t>
            </a:r>
          </a:p>
          <a:p>
            <a:pPr marL="0" indent="265113">
              <a:spcBef>
                <a:spcPts val="0"/>
              </a:spcBef>
              <a:buFont typeface="Monotype Sorts"/>
              <a:buNone/>
            </a:pPr>
            <a:r>
              <a:rPr lang="en-US" altLang="en-US" sz="2200" dirty="0">
                <a:solidFill>
                  <a:schemeClr val="tx1"/>
                </a:solidFill>
              </a:rPr>
              <a:t>}</a:t>
            </a:r>
          </a:p>
          <a:p>
            <a:pPr marL="0" indent="88900">
              <a:spcBef>
                <a:spcPts val="0"/>
              </a:spcBef>
              <a:buFont typeface="Monotype Sorts"/>
              <a:buNone/>
            </a:pPr>
            <a:r>
              <a:rPr lang="en-US" altLang="en-US" sz="2200" dirty="0">
                <a:solidFill>
                  <a:schemeClr val="tx1"/>
                </a:solidFill>
              </a:rPr>
              <a:t>}</a:t>
            </a:r>
          </a:p>
          <a:p>
            <a:pPr marL="0" indent="88900">
              <a:spcBef>
                <a:spcPts val="0"/>
              </a:spcBef>
              <a:buFont typeface="Monotype Sorts"/>
              <a:buNone/>
            </a:pPr>
            <a:r>
              <a:rPr lang="en-US" altLang="en-US" sz="2200" dirty="0">
                <a:solidFill>
                  <a:schemeClr val="tx1"/>
                </a:solidFill>
              </a:rPr>
              <a:t>return gcd;</a:t>
            </a:r>
          </a:p>
          <a:p>
            <a:pPr marL="0" indent="0">
              <a:spcBef>
                <a:spcPts val="0"/>
              </a:spcBef>
              <a:buFont typeface="Monotype Sorts"/>
              <a:buNone/>
            </a:pPr>
            <a:r>
              <a:rPr lang="en-US" altLang="en-US" sz="2200" dirty="0">
                <a:solidFill>
                  <a:schemeClr val="tx1"/>
                </a:solidFill>
              </a:rPr>
              <a:t>}</a:t>
            </a:r>
          </a:p>
        </p:txBody>
      </p:sp>
      <p:sp>
        <p:nvSpPr>
          <p:cNvPr id="4" name="Content Placeholder 3">
            <a:extLst>
              <a:ext uri="{FF2B5EF4-FFF2-40B4-BE49-F238E27FC236}">
                <a16:creationId xmlns:a16="http://schemas.microsoft.com/office/drawing/2014/main" id="{57D926C0-82AF-4B54-A919-7BE5CC10A577}"/>
              </a:ext>
            </a:extLst>
          </p:cNvPr>
          <p:cNvSpPr>
            <a:spLocks noGrp="1"/>
          </p:cNvSpPr>
          <p:nvPr>
            <p:ph sz="quarter" idx="14"/>
          </p:nvPr>
        </p:nvSpPr>
        <p:spPr>
          <a:xfrm>
            <a:off x="457199" y="5682641"/>
            <a:ext cx="6916995" cy="482183"/>
          </a:xfrm>
        </p:spPr>
        <p:txBody>
          <a:bodyPr/>
          <a:lstStyle/>
          <a:p>
            <a:pPr marL="432" indent="0">
              <a:buNone/>
            </a:pPr>
            <a:r>
              <a:rPr lang="en-IN" altLang="en-US" sz="2200" dirty="0">
                <a:solidFill>
                  <a:schemeClr val="tx1"/>
                </a:solidFill>
              </a:rPr>
              <a:t>The worst-case time complexity of this algorithm is still</a:t>
            </a:r>
            <a:endParaRPr lang="en-IN" sz="2200" dirty="0">
              <a:solidFill>
                <a:schemeClr val="tx1"/>
              </a:solidFill>
            </a:endParaRPr>
          </a:p>
        </p:txBody>
      </p:sp>
      <p:graphicFrame>
        <p:nvGraphicFramePr>
          <p:cNvPr id="18" name="Object 17" descr="O of n">
            <a:extLst>
              <a:ext uri="{FF2B5EF4-FFF2-40B4-BE49-F238E27FC236}">
                <a16:creationId xmlns:a16="http://schemas.microsoft.com/office/drawing/2014/main" id="{EABDF871-3EA7-4D3D-BAE0-BDCB7FB266CF}"/>
              </a:ext>
            </a:extLst>
          </p:cNvPr>
          <p:cNvGraphicFramePr>
            <a:graphicFrameLocks noChangeAspect="1"/>
          </p:cNvGraphicFramePr>
          <p:nvPr>
            <p:extLst>
              <p:ext uri="{D42A27DB-BD31-4B8C-83A1-F6EECF244321}">
                <p14:modId xmlns:p14="http://schemas.microsoft.com/office/powerpoint/2010/main" val="3771525958"/>
              </p:ext>
            </p:extLst>
          </p:nvPr>
        </p:nvGraphicFramePr>
        <p:xfrm>
          <a:off x="7464529" y="5803314"/>
          <a:ext cx="673100" cy="381000"/>
        </p:xfrm>
        <a:graphic>
          <a:graphicData uri="http://schemas.openxmlformats.org/presentationml/2006/ole">
            <mc:AlternateContent xmlns:mc="http://schemas.openxmlformats.org/markup-compatibility/2006">
              <mc:Choice xmlns:v="urn:schemas-microsoft-com:vml" Requires="v">
                <p:oleObj name="Equation" r:id="rId2" imgW="672840" imgH="380880" progId="Equation.DSMT4">
                  <p:embed/>
                </p:oleObj>
              </mc:Choice>
              <mc:Fallback>
                <p:oleObj name="Equation" r:id="rId2" imgW="672840" imgH="380880" progId="Equation.DSMT4">
                  <p:embed/>
                  <p:pic>
                    <p:nvPicPr>
                      <p:cNvPr id="18" name="Object 17">
                        <a:extLst>
                          <a:ext uri="{FF2B5EF4-FFF2-40B4-BE49-F238E27FC236}">
                            <a16:creationId xmlns:a16="http://schemas.microsoft.com/office/drawing/2014/main" id="{EABDF871-3EA7-4D3D-BAE0-BDCB7FB266CF}"/>
                          </a:ext>
                        </a:extLst>
                      </p:cNvPr>
                      <p:cNvPicPr/>
                      <p:nvPr/>
                    </p:nvPicPr>
                    <p:blipFill>
                      <a:blip r:embed="rId3"/>
                      <a:stretch>
                        <a:fillRect/>
                      </a:stretch>
                    </p:blipFill>
                    <p:spPr>
                      <a:xfrm>
                        <a:off x="7464529" y="5803314"/>
                        <a:ext cx="673100" cy="381000"/>
                      </a:xfrm>
                      <a:prstGeom prst="rect">
                        <a:avLst/>
                      </a:prstGeom>
                    </p:spPr>
                  </p:pic>
                </p:oleObj>
              </mc:Fallback>
            </mc:AlternateContent>
          </a:graphicData>
        </a:graphic>
      </p:graphicFrame>
    </p:spTree>
    <p:extLst>
      <p:ext uri="{BB962C8B-B14F-4D97-AF65-F5344CB8AC3E}">
        <p14:creationId xmlns:p14="http://schemas.microsoft.com/office/powerpoint/2010/main" val="1889190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4280-8F47-4632-8212-10BB2BDE08BE}"/>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Euclid’s</a:t>
            </a:r>
            <a:r>
              <a:rPr lang="en-US" altLang="en-US" dirty="0"/>
              <a:t> Algorithm</a:t>
            </a:r>
            <a:endParaRPr lang="en-IN" dirty="0"/>
          </a:p>
        </p:txBody>
      </p:sp>
      <p:sp>
        <p:nvSpPr>
          <p:cNvPr id="3" name="Content Placeholder 2">
            <a:extLst>
              <a:ext uri="{FF2B5EF4-FFF2-40B4-BE49-F238E27FC236}">
                <a16:creationId xmlns:a16="http://schemas.microsoft.com/office/drawing/2014/main" id="{88FB524D-F774-4412-9E3F-2EA404BBAF4D}"/>
              </a:ext>
            </a:extLst>
          </p:cNvPr>
          <p:cNvSpPr>
            <a:spLocks noGrp="1"/>
          </p:cNvSpPr>
          <p:nvPr>
            <p:ph sz="quarter" idx="13"/>
          </p:nvPr>
        </p:nvSpPr>
        <p:spPr>
          <a:xfrm>
            <a:off x="457200" y="1556327"/>
            <a:ext cx="8229600" cy="1629325"/>
          </a:xfrm>
        </p:spPr>
        <p:txBody>
          <a:bodyPr/>
          <a:lstStyle/>
          <a:p>
            <a:pPr marL="0" indent="0">
              <a:buNone/>
            </a:pPr>
            <a:r>
              <a:rPr lang="en-US" altLang="en-US" dirty="0"/>
              <a:t>Let </a:t>
            </a:r>
            <a:r>
              <a:rPr lang="en-US" altLang="en-US" u="sng" dirty="0"/>
              <a:t>gcd(m, n)</a:t>
            </a:r>
            <a:r>
              <a:rPr lang="en-US" altLang="en-US" dirty="0"/>
              <a:t> denote the gcd for integers </a:t>
            </a:r>
            <a:r>
              <a:rPr lang="en-US" altLang="en-US" u="sng" dirty="0"/>
              <a:t>m</a:t>
            </a:r>
            <a:r>
              <a:rPr lang="en-US" altLang="en-US" dirty="0"/>
              <a:t> and </a:t>
            </a:r>
            <a:r>
              <a:rPr lang="en-US" altLang="en-US" u="sng" dirty="0"/>
              <a:t>n</a:t>
            </a:r>
            <a:r>
              <a:rPr lang="en-US" altLang="en-US" dirty="0"/>
              <a:t>:</a:t>
            </a:r>
          </a:p>
          <a:p>
            <a:pPr marL="0" indent="0">
              <a:buNone/>
            </a:pPr>
            <a:r>
              <a:rPr lang="en-US" altLang="en-US" dirty="0"/>
              <a:t>If </a:t>
            </a:r>
            <a:r>
              <a:rPr lang="en-US" altLang="en-US" u="sng" dirty="0"/>
              <a:t>m % n</a:t>
            </a:r>
            <a:r>
              <a:rPr lang="en-US" altLang="en-US" dirty="0"/>
              <a:t> is 0, </a:t>
            </a:r>
            <a:r>
              <a:rPr lang="en-US" altLang="en-US" u="sng" dirty="0"/>
              <a:t>gcd (m, n)</a:t>
            </a:r>
            <a:r>
              <a:rPr lang="en-US" altLang="en-US" dirty="0"/>
              <a:t> is </a:t>
            </a:r>
            <a:r>
              <a:rPr lang="en-US" altLang="en-US" u="sng" dirty="0"/>
              <a:t>n</a:t>
            </a:r>
            <a:r>
              <a:rPr lang="en-US" altLang="en-US" dirty="0"/>
              <a:t>.</a:t>
            </a:r>
          </a:p>
          <a:p>
            <a:pPr marL="0" indent="0">
              <a:buNone/>
            </a:pPr>
            <a:r>
              <a:rPr lang="en-US" altLang="en-US" dirty="0"/>
              <a:t>Otherwise, </a:t>
            </a:r>
            <a:r>
              <a:rPr lang="en-US" altLang="en-US" u="sng" dirty="0"/>
              <a:t>gcd(m, n)</a:t>
            </a:r>
            <a:r>
              <a:rPr lang="en-US" altLang="en-US" dirty="0"/>
              <a:t> is </a:t>
            </a:r>
            <a:r>
              <a:rPr lang="en-US" altLang="en-US" u="sng" dirty="0"/>
              <a:t>gcd(n, m % n)</a:t>
            </a:r>
            <a:r>
              <a:rPr lang="en-US" altLang="en-US" dirty="0"/>
              <a:t>.</a:t>
            </a:r>
          </a:p>
        </p:txBody>
      </p:sp>
      <p:sp>
        <p:nvSpPr>
          <p:cNvPr id="4" name="Content Placeholder 3">
            <a:extLst>
              <a:ext uri="{FF2B5EF4-FFF2-40B4-BE49-F238E27FC236}">
                <a16:creationId xmlns:a16="http://schemas.microsoft.com/office/drawing/2014/main" id="{8480AB7E-DEFF-4A42-9C2C-819767155807}"/>
              </a:ext>
            </a:extLst>
          </p:cNvPr>
          <p:cNvSpPr>
            <a:spLocks noGrp="1"/>
          </p:cNvSpPr>
          <p:nvPr>
            <p:ph sz="quarter" idx="14"/>
          </p:nvPr>
        </p:nvSpPr>
        <p:spPr>
          <a:xfrm>
            <a:off x="457200" y="3293502"/>
            <a:ext cx="7860890" cy="1101520"/>
          </a:xfrm>
        </p:spPr>
        <p:txBody>
          <a:bodyPr/>
          <a:lstStyle/>
          <a:p>
            <a:pPr>
              <a:buFont typeface="Monotype Sorts"/>
              <a:buNone/>
            </a:pPr>
            <a:r>
              <a:rPr lang="en-US" altLang="en-US" dirty="0">
                <a:solidFill>
                  <a:schemeClr val="tx1"/>
                </a:solidFill>
              </a:rPr>
              <a:t>m = n*k + r</a:t>
            </a:r>
          </a:p>
          <a:p>
            <a:pPr>
              <a:buFont typeface="Monotype Sorts"/>
              <a:buNone/>
            </a:pPr>
            <a:r>
              <a:rPr lang="en-US" altLang="en-US" dirty="0">
                <a:solidFill>
                  <a:schemeClr val="tx1"/>
                </a:solidFill>
              </a:rPr>
              <a:t>if p is divisible by both m and n, it must be divisible by r</a:t>
            </a:r>
          </a:p>
        </p:txBody>
      </p:sp>
      <p:graphicFrame>
        <p:nvGraphicFramePr>
          <p:cNvPr id="5" name="Object 4" descr="m over p = n times k over p + r over p">
            <a:extLst>
              <a:ext uri="{FF2B5EF4-FFF2-40B4-BE49-F238E27FC236}">
                <a16:creationId xmlns:a16="http://schemas.microsoft.com/office/drawing/2014/main" id="{2322E1BC-251A-41AB-9A7E-B7538A0868CF}"/>
              </a:ext>
            </a:extLst>
          </p:cNvPr>
          <p:cNvGraphicFramePr>
            <a:graphicFrameLocks noChangeAspect="1"/>
          </p:cNvGraphicFramePr>
          <p:nvPr>
            <p:extLst>
              <p:ext uri="{D42A27DB-BD31-4B8C-83A1-F6EECF244321}">
                <p14:modId xmlns:p14="http://schemas.microsoft.com/office/powerpoint/2010/main" val="755004396"/>
              </p:ext>
            </p:extLst>
          </p:nvPr>
        </p:nvGraphicFramePr>
        <p:xfrm>
          <a:off x="556801" y="4603177"/>
          <a:ext cx="2249170" cy="335280"/>
        </p:xfrm>
        <a:graphic>
          <a:graphicData uri="http://schemas.openxmlformats.org/presentationml/2006/ole">
            <mc:AlternateContent xmlns:mc="http://schemas.openxmlformats.org/markup-compatibility/2006">
              <mc:Choice xmlns:v="urn:schemas-microsoft-com:vml" Requires="v">
                <p:oleObj name="Equation" r:id="rId2" imgW="2044440" imgH="304560" progId="Equation.DSMT4">
                  <p:embed/>
                </p:oleObj>
              </mc:Choice>
              <mc:Fallback>
                <p:oleObj name="Equation" r:id="rId2" imgW="2044440" imgH="304560" progId="Equation.DSMT4">
                  <p:embed/>
                  <p:pic>
                    <p:nvPicPr>
                      <p:cNvPr id="0" name=""/>
                      <p:cNvPicPr/>
                      <p:nvPr/>
                    </p:nvPicPr>
                    <p:blipFill>
                      <a:blip r:embed="rId3"/>
                      <a:stretch>
                        <a:fillRect/>
                      </a:stretch>
                    </p:blipFill>
                    <p:spPr>
                      <a:xfrm>
                        <a:off x="556801" y="4603177"/>
                        <a:ext cx="2249170" cy="335280"/>
                      </a:xfrm>
                      <a:prstGeom prst="rect">
                        <a:avLst/>
                      </a:prstGeom>
                    </p:spPr>
                  </p:pic>
                </p:oleObj>
              </mc:Fallback>
            </mc:AlternateContent>
          </a:graphicData>
        </a:graphic>
      </p:graphicFrame>
    </p:spTree>
    <p:extLst>
      <p:ext uri="{BB962C8B-B14F-4D97-AF65-F5344CB8AC3E}">
        <p14:creationId xmlns:p14="http://schemas.microsoft.com/office/powerpoint/2010/main" val="3131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6E7E-ABD9-41E0-874E-DE6712572E5B}"/>
              </a:ext>
            </a:extLst>
          </p:cNvPr>
          <p:cNvSpPr>
            <a:spLocks noGrp="1"/>
          </p:cNvSpPr>
          <p:nvPr>
            <p:ph type="title"/>
          </p:nvPr>
        </p:nvSpPr>
        <p:spPr/>
        <p:txBody>
          <a:bodyPr/>
          <a:lstStyle/>
          <a:p>
            <a:r>
              <a:rPr lang="en-US" altLang="en-US" dirty="0"/>
              <a:t>Executing Time</a:t>
            </a:r>
            <a:endParaRPr lang="en-IN" dirty="0"/>
          </a:p>
        </p:txBody>
      </p:sp>
      <p:sp>
        <p:nvSpPr>
          <p:cNvPr id="3" name="Content Placeholder 2">
            <a:extLst>
              <a:ext uri="{FF2B5EF4-FFF2-40B4-BE49-F238E27FC236}">
                <a16:creationId xmlns:a16="http://schemas.microsoft.com/office/drawing/2014/main" id="{0D79CD39-0924-436E-935A-BF93BD607C9F}"/>
              </a:ext>
            </a:extLst>
          </p:cNvPr>
          <p:cNvSpPr>
            <a:spLocks noGrp="1"/>
          </p:cNvSpPr>
          <p:nvPr>
            <p:ph sz="quarter" idx="13"/>
          </p:nvPr>
        </p:nvSpPr>
        <p:spPr>
          <a:xfrm>
            <a:off x="457201" y="1554920"/>
            <a:ext cx="8155858" cy="4663335"/>
          </a:xfrm>
        </p:spPr>
        <p:txBody>
          <a:bodyPr/>
          <a:lstStyle/>
          <a:p>
            <a:pPr marL="0" indent="0">
              <a:buFont typeface="Monotype Sorts"/>
              <a:buNone/>
            </a:pPr>
            <a:r>
              <a:rPr lang="en-IN" altLang="en-US" sz="2200" dirty="0"/>
              <a:t>Suppose two algorithms perform the same task such as search (linear search vs. binary search). Which one is better? One possible approach to answer this question is to implement these algorithms in Java and run the programs to get execution time. But there are two problems for this approach:</a:t>
            </a:r>
          </a:p>
          <a:p>
            <a:pPr marL="255600"/>
            <a:r>
              <a:rPr lang="en-IN" altLang="en-US" sz="2200" dirty="0"/>
              <a:t>First, there are many tasks running concurrently on a computer. The execution time of a particular program is dependent on the system load.</a:t>
            </a:r>
          </a:p>
          <a:p>
            <a:pPr marL="255600"/>
            <a:r>
              <a:rPr lang="en-IN" altLang="en-US" sz="2200" dirty="0"/>
              <a:t>Second, the execution time is dependent on specific input. Consider linear search and binary search for example. If an element to be searched happens to be the first in the list, linear search will find the element quicker than binary search.</a:t>
            </a:r>
          </a:p>
        </p:txBody>
      </p:sp>
    </p:spTree>
    <p:extLst>
      <p:ext uri="{BB962C8B-B14F-4D97-AF65-F5344CB8AC3E}">
        <p14:creationId xmlns:p14="http://schemas.microsoft.com/office/powerpoint/2010/main" val="2222193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C776-D514-4E40-84EA-42F9CA7083CF}"/>
              </a:ext>
            </a:extLst>
          </p:cNvPr>
          <p:cNvSpPr>
            <a:spLocks noGrp="1"/>
          </p:cNvSpPr>
          <p:nvPr>
            <p:ph type="title"/>
          </p:nvPr>
        </p:nvSpPr>
        <p:spPr>
          <a:xfrm>
            <a:off x="457200" y="215371"/>
            <a:ext cx="7875639" cy="1097279"/>
          </a:xfrm>
        </p:spPr>
        <p:txBody>
          <a:bodyPr/>
          <a:lstStyle/>
          <a:p>
            <a:r>
              <a:rPr lang="en-US" altLang="en-US" sz="3200" dirty="0">
                <a:latin typeface="Courier New" panose="02070309020205020404" pitchFamily="49" charset="0"/>
                <a:cs typeface="Courier New" panose="02070309020205020404" pitchFamily="49" charset="0"/>
              </a:rPr>
              <a:t>Euclid’s</a:t>
            </a:r>
            <a:r>
              <a:rPr lang="en-US" altLang="en-US" sz="3200" dirty="0"/>
              <a:t> Algorithm Implementation</a:t>
            </a:r>
            <a:endParaRPr lang="en-IN" sz="3200" dirty="0"/>
          </a:p>
        </p:txBody>
      </p:sp>
      <p:sp>
        <p:nvSpPr>
          <p:cNvPr id="3" name="Content Placeholder 2">
            <a:extLst>
              <a:ext uri="{FF2B5EF4-FFF2-40B4-BE49-F238E27FC236}">
                <a16:creationId xmlns:a16="http://schemas.microsoft.com/office/drawing/2014/main" id="{827663D2-E7EC-44FA-8945-0AB61B6F323A}"/>
              </a:ext>
            </a:extLst>
          </p:cNvPr>
          <p:cNvSpPr>
            <a:spLocks noGrp="1"/>
          </p:cNvSpPr>
          <p:nvPr>
            <p:ph sz="quarter" idx="13"/>
          </p:nvPr>
        </p:nvSpPr>
        <p:spPr>
          <a:xfrm>
            <a:off x="457200" y="1552575"/>
            <a:ext cx="4498258" cy="2800350"/>
          </a:xfrm>
        </p:spPr>
        <p:txBody>
          <a:bodyPr/>
          <a:lstStyle/>
          <a:p>
            <a:pPr marL="0" indent="0">
              <a:lnSpc>
                <a:spcPct val="80000"/>
              </a:lnSpc>
              <a:buFont typeface="Monotype Sorts"/>
              <a:buNone/>
            </a:pPr>
            <a:r>
              <a:rPr lang="en-US" altLang="en-US" sz="2200" dirty="0">
                <a:solidFill>
                  <a:schemeClr val="tx1"/>
                </a:solidFill>
              </a:rPr>
              <a:t>public static int gcd(int m, int n) {</a:t>
            </a:r>
          </a:p>
          <a:p>
            <a:pPr marL="0" indent="176213">
              <a:lnSpc>
                <a:spcPct val="80000"/>
              </a:lnSpc>
              <a:buFont typeface="Monotype Sorts"/>
              <a:buNone/>
            </a:pPr>
            <a:r>
              <a:rPr lang="en-US" altLang="en-US" sz="2200" dirty="0">
                <a:solidFill>
                  <a:schemeClr val="tx1"/>
                </a:solidFill>
              </a:rPr>
              <a:t>if (m % n == 0)</a:t>
            </a:r>
          </a:p>
          <a:p>
            <a:pPr marL="0" indent="354013">
              <a:lnSpc>
                <a:spcPct val="80000"/>
              </a:lnSpc>
              <a:buFont typeface="Monotype Sorts"/>
              <a:buNone/>
            </a:pPr>
            <a:r>
              <a:rPr lang="en-US" altLang="en-US" sz="2200" dirty="0">
                <a:solidFill>
                  <a:schemeClr val="tx1"/>
                </a:solidFill>
              </a:rPr>
              <a:t>return n;</a:t>
            </a:r>
          </a:p>
          <a:p>
            <a:pPr marL="0" indent="176213">
              <a:lnSpc>
                <a:spcPct val="80000"/>
              </a:lnSpc>
              <a:buFont typeface="Monotype Sorts"/>
              <a:buNone/>
            </a:pPr>
            <a:r>
              <a:rPr lang="en-US" altLang="en-US" sz="2200" dirty="0">
                <a:solidFill>
                  <a:schemeClr val="tx1"/>
                </a:solidFill>
              </a:rPr>
              <a:t>else</a:t>
            </a:r>
          </a:p>
          <a:p>
            <a:pPr marL="0" indent="354013">
              <a:lnSpc>
                <a:spcPct val="80000"/>
              </a:lnSpc>
              <a:buFont typeface="Monotype Sorts"/>
              <a:buNone/>
            </a:pPr>
            <a:r>
              <a:rPr lang="en-US" altLang="en-US" sz="2200" dirty="0">
                <a:solidFill>
                  <a:schemeClr val="tx1"/>
                </a:solidFill>
              </a:rPr>
              <a:t>return gcd(n, m % n);</a:t>
            </a:r>
          </a:p>
          <a:p>
            <a:pPr marL="0" indent="0">
              <a:lnSpc>
                <a:spcPct val="80000"/>
              </a:lnSpc>
              <a:buFont typeface="Monotype Sorts"/>
              <a:buNone/>
            </a:pPr>
            <a:r>
              <a:rPr lang="en-US" altLang="en-US" sz="2200" dirty="0">
                <a:solidFill>
                  <a:schemeClr val="tx1"/>
                </a:solidFill>
              </a:rPr>
              <a:t>}</a:t>
            </a:r>
          </a:p>
        </p:txBody>
      </p:sp>
      <p:sp>
        <p:nvSpPr>
          <p:cNvPr id="4" name="Content Placeholder 3">
            <a:extLst>
              <a:ext uri="{FF2B5EF4-FFF2-40B4-BE49-F238E27FC236}">
                <a16:creationId xmlns:a16="http://schemas.microsoft.com/office/drawing/2014/main" id="{39AE8951-854B-4748-A31A-6D5816374A22}"/>
              </a:ext>
            </a:extLst>
          </p:cNvPr>
          <p:cNvSpPr>
            <a:spLocks noGrp="1"/>
          </p:cNvSpPr>
          <p:nvPr>
            <p:ph sz="quarter" idx="14"/>
          </p:nvPr>
        </p:nvSpPr>
        <p:spPr>
          <a:xfrm>
            <a:off x="457200" y="4812487"/>
            <a:ext cx="5043948" cy="364196"/>
          </a:xfrm>
        </p:spPr>
        <p:txBody>
          <a:bodyPr tIns="0"/>
          <a:lstStyle/>
          <a:p>
            <a:pPr marL="432" indent="0">
              <a:buNone/>
            </a:pPr>
            <a:r>
              <a:rPr lang="en-US" altLang="en-US" sz="2200" dirty="0">
                <a:solidFill>
                  <a:schemeClr val="bg2"/>
                </a:solidFill>
              </a:rPr>
              <a:t>The time complexity of this algorithm is</a:t>
            </a:r>
            <a:endParaRPr lang="en-IN" sz="2200" dirty="0"/>
          </a:p>
        </p:txBody>
      </p:sp>
      <p:graphicFrame>
        <p:nvGraphicFramePr>
          <p:cNvPr id="17" name="Object 16" descr="O of log n">
            <a:extLst>
              <a:ext uri="{FF2B5EF4-FFF2-40B4-BE49-F238E27FC236}">
                <a16:creationId xmlns:a16="http://schemas.microsoft.com/office/drawing/2014/main" id="{F339D23B-5146-49E8-9278-9FD5F530D8D6}"/>
              </a:ext>
            </a:extLst>
          </p:cNvPr>
          <p:cNvGraphicFramePr>
            <a:graphicFrameLocks noChangeAspect="1"/>
          </p:cNvGraphicFramePr>
          <p:nvPr>
            <p:extLst>
              <p:ext uri="{D42A27DB-BD31-4B8C-83A1-F6EECF244321}">
                <p14:modId xmlns:p14="http://schemas.microsoft.com/office/powerpoint/2010/main" val="1691478010"/>
              </p:ext>
            </p:extLst>
          </p:nvPr>
        </p:nvGraphicFramePr>
        <p:xfrm>
          <a:off x="5610736" y="4867652"/>
          <a:ext cx="984135" cy="323550"/>
        </p:xfrm>
        <a:graphic>
          <a:graphicData uri="http://schemas.openxmlformats.org/presentationml/2006/ole">
            <mc:AlternateContent xmlns:mc="http://schemas.openxmlformats.org/markup-compatibility/2006">
              <mc:Choice xmlns:v="urn:schemas-microsoft-com:vml" Requires="v">
                <p:oleObj name="Equation" r:id="rId2" imgW="927000" imgH="304560" progId="Equation.DSMT4">
                  <p:embed/>
                </p:oleObj>
              </mc:Choice>
              <mc:Fallback>
                <p:oleObj name="Equation" r:id="rId2" imgW="927000" imgH="304560" progId="Equation.DSMT4">
                  <p:embed/>
                  <p:pic>
                    <p:nvPicPr>
                      <p:cNvPr id="0" name=""/>
                      <p:cNvPicPr/>
                      <p:nvPr/>
                    </p:nvPicPr>
                    <p:blipFill>
                      <a:blip r:embed="rId3"/>
                      <a:stretch>
                        <a:fillRect/>
                      </a:stretch>
                    </p:blipFill>
                    <p:spPr>
                      <a:xfrm>
                        <a:off x="5610736" y="4867652"/>
                        <a:ext cx="984135" cy="3235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7365F67-1B49-4601-81B7-7C38BB7D1652}"/>
              </a:ext>
            </a:extLst>
          </p:cNvPr>
          <p:cNvSpPr>
            <a:spLocks noGrp="1"/>
          </p:cNvSpPr>
          <p:nvPr>
            <p:ph sz="quarter" idx="15"/>
          </p:nvPr>
        </p:nvSpPr>
        <p:spPr>
          <a:xfrm>
            <a:off x="6736370" y="4832248"/>
            <a:ext cx="1777089" cy="364910"/>
          </a:xfrm>
        </p:spPr>
        <p:txBody>
          <a:bodyPr lIns="0" tIns="0" rIns="0" bIns="0"/>
          <a:lstStyle/>
          <a:p>
            <a:pPr marL="432" indent="0">
              <a:buNone/>
            </a:pPr>
            <a:r>
              <a:rPr lang="en-US" altLang="en-US" sz="2200" dirty="0">
                <a:solidFill>
                  <a:schemeClr val="bg2"/>
                </a:solidFill>
              </a:rPr>
              <a:t>See the text</a:t>
            </a:r>
            <a:endParaRPr lang="en-IN" sz="2200" dirty="0"/>
          </a:p>
        </p:txBody>
      </p:sp>
      <p:sp>
        <p:nvSpPr>
          <p:cNvPr id="6" name="Content Placeholder 5">
            <a:extLst>
              <a:ext uri="{FF2B5EF4-FFF2-40B4-BE49-F238E27FC236}">
                <a16:creationId xmlns:a16="http://schemas.microsoft.com/office/drawing/2014/main" id="{F02F6979-AAD0-4790-8457-549E9F7F0F8F}"/>
              </a:ext>
            </a:extLst>
          </p:cNvPr>
          <p:cNvSpPr>
            <a:spLocks noGrp="1"/>
          </p:cNvSpPr>
          <p:nvPr>
            <p:ph sz="quarter" idx="16"/>
          </p:nvPr>
        </p:nvSpPr>
        <p:spPr>
          <a:xfrm>
            <a:off x="457200" y="5248521"/>
            <a:ext cx="1858297" cy="370617"/>
          </a:xfrm>
        </p:spPr>
        <p:txBody>
          <a:bodyPr tIns="0"/>
          <a:lstStyle/>
          <a:p>
            <a:pPr marL="432" indent="0">
              <a:buNone/>
            </a:pPr>
            <a:r>
              <a:rPr lang="en-US" altLang="en-US" sz="2200" dirty="0">
                <a:solidFill>
                  <a:schemeClr val="bg2"/>
                </a:solidFill>
              </a:rPr>
              <a:t>for the proof.</a:t>
            </a:r>
            <a:endParaRPr lang="en-IN" sz="2200" dirty="0"/>
          </a:p>
        </p:txBody>
      </p:sp>
    </p:spTree>
    <p:extLst>
      <p:ext uri="{BB962C8B-B14F-4D97-AF65-F5344CB8AC3E}">
        <p14:creationId xmlns:p14="http://schemas.microsoft.com/office/powerpoint/2010/main" val="3702656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B195-EB65-48B5-9F43-BF51B902FD56}"/>
              </a:ext>
            </a:extLst>
          </p:cNvPr>
          <p:cNvSpPr>
            <a:spLocks noGrp="1"/>
          </p:cNvSpPr>
          <p:nvPr>
            <p:ph type="title"/>
          </p:nvPr>
        </p:nvSpPr>
        <p:spPr/>
        <p:txBody>
          <a:bodyPr/>
          <a:lstStyle/>
          <a:p>
            <a:r>
              <a:rPr lang="en-IN" dirty="0"/>
              <a:t>Finding Prime Numbers</a:t>
            </a:r>
          </a:p>
        </p:txBody>
      </p:sp>
      <p:sp>
        <p:nvSpPr>
          <p:cNvPr id="3" name="Content Placeholder 2">
            <a:extLst>
              <a:ext uri="{FF2B5EF4-FFF2-40B4-BE49-F238E27FC236}">
                <a16:creationId xmlns:a16="http://schemas.microsoft.com/office/drawing/2014/main" id="{827F10AB-24A6-4CCD-8CC9-7A3CF55E1EED}"/>
              </a:ext>
            </a:extLst>
          </p:cNvPr>
          <p:cNvSpPr>
            <a:spLocks noGrp="1"/>
          </p:cNvSpPr>
          <p:nvPr>
            <p:ph sz="quarter" idx="13"/>
          </p:nvPr>
        </p:nvSpPr>
        <p:spPr/>
        <p:txBody>
          <a:bodyPr/>
          <a:lstStyle/>
          <a:p>
            <a:pPr marL="0" indent="0">
              <a:buNone/>
            </a:pPr>
            <a:r>
              <a:rPr lang="en-US" altLang="en-US" sz="2400" dirty="0">
                <a:latin typeface="+mn-lt"/>
              </a:rPr>
              <a:t>Compare three versions:</a:t>
            </a:r>
          </a:p>
        </p:txBody>
      </p:sp>
      <p:sp>
        <p:nvSpPr>
          <p:cNvPr id="10" name="Text Placeholder 9">
            <a:extLst>
              <a:ext uri="{FF2B5EF4-FFF2-40B4-BE49-F238E27FC236}">
                <a16:creationId xmlns:a16="http://schemas.microsoft.com/office/drawing/2014/main" id="{3CBD8F96-1DC5-435C-9A03-985457ADE8DA}"/>
              </a:ext>
            </a:extLst>
          </p:cNvPr>
          <p:cNvSpPr>
            <a:spLocks noGrp="1"/>
          </p:cNvSpPr>
          <p:nvPr>
            <p:ph type="body" sz="quarter" idx="14"/>
          </p:nvPr>
        </p:nvSpPr>
        <p:spPr>
          <a:xfrm>
            <a:off x="3042138" y="2213362"/>
            <a:ext cx="2145323" cy="518687"/>
          </a:xfrm>
        </p:spPr>
        <p:txBody>
          <a:bodyPr/>
          <a:lstStyle/>
          <a:p>
            <a:pPr marL="432" indent="0">
              <a:buNone/>
            </a:pPr>
            <a:r>
              <a:rPr lang="en-US" altLang="en-US" sz="2400" dirty="0">
                <a:latin typeface="+mn-lt"/>
                <a:hlinkClick r:id="rId3" tooltip="https://liveexample.pearsoncmg.com/html/PrimeNumber.html"/>
              </a:rPr>
              <a:t>PrimeNumber</a:t>
            </a:r>
            <a:endParaRPr lang="en-US" altLang="en-US" sz="2400" dirty="0">
              <a:latin typeface="+mn-lt"/>
              <a:hlinkClick r:id="rId3"/>
            </a:endParaRPr>
          </a:p>
        </p:txBody>
      </p:sp>
      <p:sp>
        <p:nvSpPr>
          <p:cNvPr id="11" name="Text Placeholder 10">
            <a:extLst>
              <a:ext uri="{FF2B5EF4-FFF2-40B4-BE49-F238E27FC236}">
                <a16:creationId xmlns:a16="http://schemas.microsoft.com/office/drawing/2014/main" id="{F04FC2B7-01AA-4CCD-8D2F-52898355F15A}"/>
              </a:ext>
            </a:extLst>
          </p:cNvPr>
          <p:cNvSpPr>
            <a:spLocks noGrp="1"/>
          </p:cNvSpPr>
          <p:nvPr>
            <p:ph type="body" sz="quarter" idx="15"/>
          </p:nvPr>
        </p:nvSpPr>
        <p:spPr>
          <a:xfrm>
            <a:off x="3042138" y="2806418"/>
            <a:ext cx="2356338" cy="518687"/>
          </a:xfrm>
        </p:spPr>
        <p:txBody>
          <a:bodyPr/>
          <a:lstStyle/>
          <a:p>
            <a:pPr marL="432" indent="0">
              <a:buNone/>
            </a:pPr>
            <a:r>
              <a:rPr lang="en-US" altLang="en-US" sz="2400" dirty="0">
                <a:latin typeface="+mn-lt"/>
                <a:hlinkClick r:id="rId4" tooltip="https://liveexample.pearsoncmg.com/html/PrimeNumbers.html"/>
              </a:rPr>
              <a:t>PrimeNumbers</a:t>
            </a:r>
            <a:endParaRPr lang="en-US" altLang="en-US" sz="2400" dirty="0">
              <a:latin typeface="+mn-lt"/>
              <a:hlinkClick r:id="rId4"/>
            </a:endParaRPr>
          </a:p>
        </p:txBody>
      </p:sp>
      <p:sp>
        <p:nvSpPr>
          <p:cNvPr id="4" name="Content Placeholder 3">
            <a:extLst>
              <a:ext uri="{FF2B5EF4-FFF2-40B4-BE49-F238E27FC236}">
                <a16:creationId xmlns:a16="http://schemas.microsoft.com/office/drawing/2014/main" id="{5EF3DD61-5F6E-490A-A0A9-7E5973F34C4D}"/>
              </a:ext>
            </a:extLst>
          </p:cNvPr>
          <p:cNvSpPr>
            <a:spLocks noGrp="1"/>
          </p:cNvSpPr>
          <p:nvPr>
            <p:ph sz="quarter" idx="16"/>
          </p:nvPr>
        </p:nvSpPr>
        <p:spPr>
          <a:xfrm>
            <a:off x="457200" y="3371659"/>
            <a:ext cx="8229600" cy="1617784"/>
          </a:xfrm>
        </p:spPr>
        <p:txBody>
          <a:bodyPr/>
          <a:lstStyle/>
          <a:p>
            <a:pPr indent="-255600"/>
            <a:r>
              <a:rPr lang="en-IN" sz="2400" dirty="0">
                <a:latin typeface="+mn-lt"/>
              </a:rPr>
              <a:t>Brute-force</a:t>
            </a:r>
          </a:p>
          <a:p>
            <a:pPr indent="-255600"/>
            <a:r>
              <a:rPr lang="en-IN" sz="2400" dirty="0">
                <a:latin typeface="+mn-lt"/>
              </a:rPr>
              <a:t>Check possible divisors up to Math.sqrt(n)</a:t>
            </a:r>
          </a:p>
          <a:p>
            <a:pPr indent="-255600"/>
            <a:r>
              <a:rPr lang="en-IN" sz="2400" dirty="0">
                <a:latin typeface="+mn-lt"/>
              </a:rPr>
              <a:t>Check possible prime divisors up to Math.sqrt(n)</a:t>
            </a:r>
          </a:p>
        </p:txBody>
      </p:sp>
      <p:sp>
        <p:nvSpPr>
          <p:cNvPr id="12" name="Text Placeholder 11">
            <a:extLst>
              <a:ext uri="{FF2B5EF4-FFF2-40B4-BE49-F238E27FC236}">
                <a16:creationId xmlns:a16="http://schemas.microsoft.com/office/drawing/2014/main" id="{0CCB112B-039D-4AA0-9BA5-17D8A3275D3B}"/>
              </a:ext>
            </a:extLst>
          </p:cNvPr>
          <p:cNvSpPr>
            <a:spLocks noGrp="1"/>
          </p:cNvSpPr>
          <p:nvPr>
            <p:ph type="body" sz="quarter" idx="17"/>
          </p:nvPr>
        </p:nvSpPr>
        <p:spPr>
          <a:xfrm>
            <a:off x="3042138" y="5128576"/>
            <a:ext cx="3341077" cy="549724"/>
          </a:xfrm>
        </p:spPr>
        <p:txBody>
          <a:bodyPr/>
          <a:lstStyle/>
          <a:p>
            <a:pPr marL="432" indent="0">
              <a:buNone/>
            </a:pPr>
            <a:r>
              <a:rPr lang="en-US" altLang="en-US" sz="2400" dirty="0">
                <a:latin typeface="+mn-lt"/>
                <a:hlinkClick r:id="rId5" tooltip="https://liveexample.pearsoncmg.com/html/EfficientPrimeNumbers.html"/>
              </a:rPr>
              <a:t>EfficientPrimeNumbers</a:t>
            </a:r>
            <a:endParaRPr lang="en-US" altLang="en-US" sz="2400" dirty="0">
              <a:latin typeface="+mn-lt"/>
              <a:hlinkClick r:id="rId5"/>
            </a:endParaRPr>
          </a:p>
        </p:txBody>
      </p:sp>
      <p:sp>
        <p:nvSpPr>
          <p:cNvPr id="13" name="Text Placeholder 12">
            <a:extLst>
              <a:ext uri="{FF2B5EF4-FFF2-40B4-BE49-F238E27FC236}">
                <a16:creationId xmlns:a16="http://schemas.microsoft.com/office/drawing/2014/main" id="{6079B626-BB73-41E9-B551-BB5C9D1F98A0}"/>
              </a:ext>
            </a:extLst>
          </p:cNvPr>
          <p:cNvSpPr>
            <a:spLocks noGrp="1"/>
          </p:cNvSpPr>
          <p:nvPr>
            <p:ph type="body" sz="quarter" idx="18"/>
          </p:nvPr>
        </p:nvSpPr>
        <p:spPr>
          <a:xfrm>
            <a:off x="3042138" y="5723535"/>
            <a:ext cx="3130062" cy="506047"/>
          </a:xfrm>
        </p:spPr>
        <p:txBody>
          <a:bodyPr/>
          <a:lstStyle/>
          <a:p>
            <a:pPr marL="432" indent="0">
              <a:buNone/>
            </a:pPr>
            <a:r>
              <a:rPr lang="en-US" altLang="en-US" sz="2400" dirty="0">
                <a:latin typeface="+mn-lt"/>
                <a:hlinkClick r:id="rId6" tooltip="https://liveexample.pearsoncmg.com/html/SieveOfEratosthenes.html"/>
              </a:rPr>
              <a:t>SieveOfEratosthenes</a:t>
            </a:r>
            <a:endParaRPr lang="en-US" altLang="en-US" sz="2400" dirty="0">
              <a:latin typeface="+mn-lt"/>
              <a:hlinkClick r:id="rId6"/>
            </a:endParaRPr>
          </a:p>
        </p:txBody>
      </p:sp>
    </p:spTree>
    <p:extLst>
      <p:ext uri="{BB962C8B-B14F-4D97-AF65-F5344CB8AC3E}">
        <p14:creationId xmlns:p14="http://schemas.microsoft.com/office/powerpoint/2010/main" val="3608973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A2F3-1585-4944-97F1-15F195F22CE5}"/>
              </a:ext>
            </a:extLst>
          </p:cNvPr>
          <p:cNvSpPr>
            <a:spLocks noGrp="1"/>
          </p:cNvSpPr>
          <p:nvPr>
            <p:ph type="title"/>
          </p:nvPr>
        </p:nvSpPr>
        <p:spPr/>
        <p:txBody>
          <a:bodyPr/>
          <a:lstStyle/>
          <a:p>
            <a:r>
              <a:rPr lang="en-IN" dirty="0"/>
              <a:t>Divide-and-Conquer</a:t>
            </a:r>
          </a:p>
        </p:txBody>
      </p:sp>
      <p:sp>
        <p:nvSpPr>
          <p:cNvPr id="3" name="Content Placeholder 2">
            <a:extLst>
              <a:ext uri="{FF2B5EF4-FFF2-40B4-BE49-F238E27FC236}">
                <a16:creationId xmlns:a16="http://schemas.microsoft.com/office/drawing/2014/main" id="{B1EA4CC0-3030-4C8E-9068-1856596BF7A9}"/>
              </a:ext>
            </a:extLst>
          </p:cNvPr>
          <p:cNvSpPr>
            <a:spLocks noGrp="1"/>
          </p:cNvSpPr>
          <p:nvPr>
            <p:ph sz="quarter" idx="13"/>
          </p:nvPr>
        </p:nvSpPr>
        <p:spPr/>
        <p:txBody>
          <a:bodyPr/>
          <a:lstStyle/>
          <a:p>
            <a:pPr marL="432" indent="0">
              <a:buNone/>
            </a:pPr>
            <a:r>
              <a:rPr lang="en-US" altLang="en-US" dirty="0"/>
              <a:t>The </a:t>
            </a:r>
            <a:r>
              <a:rPr lang="en-US" altLang="en-US" b="1" dirty="0"/>
              <a:t>divide-and-conquer</a:t>
            </a:r>
            <a:r>
              <a:rPr lang="en-US" altLang="en-US" dirty="0"/>
              <a:t> approach divides the problem into subproblems, solves the subproblems, then combines the solutions of subproblems to obtain the solution for the entire problem. Unlike the dynamic programming approach, the subproblems in the divide-and-conquer approach don’t overlap. A subproblem is like the original problem with a smaller size, so you can apply recursion to solve the problem. In fact, all the recursive problems follow the divide-and-conquer approach.</a:t>
            </a:r>
          </a:p>
        </p:txBody>
      </p:sp>
    </p:spTree>
    <p:extLst>
      <p:ext uri="{BB962C8B-B14F-4D97-AF65-F5344CB8AC3E}">
        <p14:creationId xmlns:p14="http://schemas.microsoft.com/office/powerpoint/2010/main" val="2025573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FC0D-BCB5-48CC-95D8-756E36612B40}"/>
              </a:ext>
            </a:extLst>
          </p:cNvPr>
          <p:cNvSpPr>
            <a:spLocks noGrp="1"/>
          </p:cNvSpPr>
          <p:nvPr>
            <p:ph type="title"/>
          </p:nvPr>
        </p:nvSpPr>
        <p:spPr/>
        <p:txBody>
          <a:bodyPr/>
          <a:lstStyle/>
          <a:p>
            <a:r>
              <a:rPr lang="en-IN" dirty="0"/>
              <a:t>Convex Hull Animation</a:t>
            </a:r>
          </a:p>
        </p:txBody>
      </p:sp>
      <p:sp>
        <p:nvSpPr>
          <p:cNvPr id="10" name="Text Placeholder 9">
            <a:extLst>
              <a:ext uri="{FF2B5EF4-FFF2-40B4-BE49-F238E27FC236}">
                <a16:creationId xmlns:a16="http://schemas.microsoft.com/office/drawing/2014/main" id="{B84E5D7E-C373-402A-8BC3-6E640FA75DB2}"/>
              </a:ext>
            </a:extLst>
          </p:cNvPr>
          <p:cNvSpPr>
            <a:spLocks noGrp="1"/>
          </p:cNvSpPr>
          <p:nvPr>
            <p:ph type="body" sz="quarter" idx="20"/>
          </p:nvPr>
        </p:nvSpPr>
        <p:spPr>
          <a:xfrm>
            <a:off x="457200" y="1473136"/>
            <a:ext cx="8229600" cy="928665"/>
          </a:xfrm>
        </p:spPr>
        <p:txBody>
          <a:bodyPr/>
          <a:lstStyle/>
          <a:p>
            <a:pPr marL="432" indent="0">
              <a:buNone/>
            </a:pPr>
            <a:r>
              <a:rPr lang="en-US" altLang="en-US" dirty="0">
                <a:hlinkClick r:id="rId2"/>
              </a:rPr>
              <a:t>https://liveexample.pearsoncmg.com/dsanimation/ConvexHull.html</a:t>
            </a:r>
          </a:p>
        </p:txBody>
      </p:sp>
      <p:pic>
        <p:nvPicPr>
          <p:cNvPr id="16" name="Content Placeholder 15" descr="A screenshot of Convex Hull window shows text as instructions, add, left click and remove, right click. An irregular shape is formed by connecting eight dots. There are many open dots inside the shape.">
            <a:extLst>
              <a:ext uri="{FF2B5EF4-FFF2-40B4-BE49-F238E27FC236}">
                <a16:creationId xmlns:a16="http://schemas.microsoft.com/office/drawing/2014/main" id="{E33F64C4-DBD1-4220-A565-9F6294DE68FD}"/>
              </a:ext>
            </a:extLst>
          </p:cNvPr>
          <p:cNvPicPr>
            <a:picLocks noGrp="1" noChangeAspect="1"/>
          </p:cNvPicPr>
          <p:nvPr>
            <p:ph sz="quarter" idx="13"/>
          </p:nvPr>
        </p:nvPicPr>
        <p:blipFill>
          <a:blip r:embed="rId3"/>
          <a:stretch>
            <a:fillRect/>
          </a:stretch>
        </p:blipFill>
        <p:spPr>
          <a:xfrm>
            <a:off x="1052338" y="2700941"/>
            <a:ext cx="7271551" cy="3211124"/>
          </a:xfrm>
          <a:prstGeom prst="rect">
            <a:avLst/>
          </a:prstGeom>
        </p:spPr>
      </p:pic>
    </p:spTree>
    <p:extLst>
      <p:ext uri="{BB962C8B-B14F-4D97-AF65-F5344CB8AC3E}">
        <p14:creationId xmlns:p14="http://schemas.microsoft.com/office/powerpoint/2010/main" val="1010286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1ACF-A6C0-4DC5-8EAB-1E3AA67D8D41}"/>
              </a:ext>
            </a:extLst>
          </p:cNvPr>
          <p:cNvSpPr>
            <a:spLocks noGrp="1"/>
          </p:cNvSpPr>
          <p:nvPr>
            <p:ph type="title"/>
          </p:nvPr>
        </p:nvSpPr>
        <p:spPr/>
        <p:txBody>
          <a:bodyPr/>
          <a:lstStyle/>
          <a:p>
            <a:r>
              <a:rPr lang="en-IN" dirty="0"/>
              <a:t>Convex Hull</a:t>
            </a:r>
          </a:p>
        </p:txBody>
      </p:sp>
      <p:sp>
        <p:nvSpPr>
          <p:cNvPr id="3" name="Content Placeholder 2">
            <a:extLst>
              <a:ext uri="{FF2B5EF4-FFF2-40B4-BE49-F238E27FC236}">
                <a16:creationId xmlns:a16="http://schemas.microsoft.com/office/drawing/2014/main" id="{7A9E04B9-E3C0-4AFC-9DE0-5D66871AB6BE}"/>
              </a:ext>
            </a:extLst>
          </p:cNvPr>
          <p:cNvSpPr>
            <a:spLocks noGrp="1"/>
          </p:cNvSpPr>
          <p:nvPr>
            <p:ph sz="quarter" idx="13"/>
          </p:nvPr>
        </p:nvSpPr>
        <p:spPr>
          <a:xfrm>
            <a:off x="457200" y="1552574"/>
            <a:ext cx="8421329" cy="2724457"/>
          </a:xfrm>
        </p:spPr>
        <p:txBody>
          <a:bodyPr/>
          <a:lstStyle/>
          <a:p>
            <a:pPr marL="432" indent="0">
              <a:buNone/>
            </a:pPr>
            <a:r>
              <a:rPr lang="en-US" altLang="en-US" dirty="0"/>
              <a:t>Given a set of points, a convex hull is a smallest convex polygon that encloses all these points, as shown in Figure a. A polygon is convex if every line connecting two vertices is inside the polygon. For example, the vertices v0, v1, v2, v3, v4, and v5 in Figure a form a convex polygon, but not in Figure b, because the line that connects v3 and v1 is not inside the polygon.</a:t>
            </a:r>
          </a:p>
        </p:txBody>
      </p:sp>
      <p:pic>
        <p:nvPicPr>
          <p:cNvPr id="17" name="Content Placeholder 16" descr="A diagram shows an irregular shape formed by connecting six dots labeled, v0 to v5.">
            <a:extLst>
              <a:ext uri="{FF2B5EF4-FFF2-40B4-BE49-F238E27FC236}">
                <a16:creationId xmlns:a16="http://schemas.microsoft.com/office/drawing/2014/main" id="{E8F077DE-B94C-4FED-9498-29A027299DC5}"/>
              </a:ext>
            </a:extLst>
          </p:cNvPr>
          <p:cNvPicPr>
            <a:picLocks noGrp="1" noChangeAspect="1"/>
          </p:cNvPicPr>
          <p:nvPr>
            <p:ph sz="quarter" idx="14"/>
          </p:nvPr>
        </p:nvPicPr>
        <p:blipFill>
          <a:blip r:embed="rId2"/>
          <a:stretch>
            <a:fillRect/>
          </a:stretch>
        </p:blipFill>
        <p:spPr>
          <a:xfrm>
            <a:off x="1860633" y="4514725"/>
            <a:ext cx="2258227" cy="1184227"/>
          </a:xfrm>
          <a:prstGeom prst="rect">
            <a:avLst/>
          </a:prstGeom>
        </p:spPr>
      </p:pic>
      <p:sp>
        <p:nvSpPr>
          <p:cNvPr id="5" name="Content Placeholder 4">
            <a:extLst>
              <a:ext uri="{FF2B5EF4-FFF2-40B4-BE49-F238E27FC236}">
                <a16:creationId xmlns:a16="http://schemas.microsoft.com/office/drawing/2014/main" id="{0E1C1C99-5559-4C29-AA9D-049E93D4682A}"/>
              </a:ext>
            </a:extLst>
          </p:cNvPr>
          <p:cNvSpPr>
            <a:spLocks noGrp="1"/>
          </p:cNvSpPr>
          <p:nvPr>
            <p:ph sz="quarter" idx="15"/>
          </p:nvPr>
        </p:nvSpPr>
        <p:spPr>
          <a:xfrm>
            <a:off x="2289197" y="5870854"/>
            <a:ext cx="1401097" cy="482897"/>
          </a:xfrm>
        </p:spPr>
        <p:txBody>
          <a:bodyPr/>
          <a:lstStyle/>
          <a:p>
            <a:pPr marL="432" indent="0">
              <a:buNone/>
            </a:pPr>
            <a:r>
              <a:rPr lang="en-US" altLang="en-US" dirty="0"/>
              <a:t>Figure a</a:t>
            </a:r>
          </a:p>
        </p:txBody>
      </p:sp>
      <p:pic>
        <p:nvPicPr>
          <p:cNvPr id="18" name="Content Placeholder 17" descr="A diagram shows an irregular shape formed by connecting six dots labeled, v0 to v5. The vertex v2 is inward. A dashed line connects vertex v1 and v3.">
            <a:extLst>
              <a:ext uri="{FF2B5EF4-FFF2-40B4-BE49-F238E27FC236}">
                <a16:creationId xmlns:a16="http://schemas.microsoft.com/office/drawing/2014/main" id="{CC635302-AA52-496D-AF74-509A634584A0}"/>
              </a:ext>
            </a:extLst>
          </p:cNvPr>
          <p:cNvPicPr>
            <a:picLocks noGrp="1" noChangeAspect="1"/>
          </p:cNvPicPr>
          <p:nvPr>
            <p:ph sz="quarter" idx="16"/>
          </p:nvPr>
        </p:nvPicPr>
        <p:blipFill>
          <a:blip r:embed="rId3"/>
          <a:stretch>
            <a:fillRect/>
          </a:stretch>
        </p:blipFill>
        <p:spPr>
          <a:xfrm>
            <a:off x="5208294" y="4492691"/>
            <a:ext cx="2355566" cy="1235273"/>
          </a:xfrm>
          <a:prstGeom prst="rect">
            <a:avLst/>
          </a:prstGeom>
        </p:spPr>
      </p:pic>
      <p:sp>
        <p:nvSpPr>
          <p:cNvPr id="7" name="Content Placeholder 6">
            <a:extLst>
              <a:ext uri="{FF2B5EF4-FFF2-40B4-BE49-F238E27FC236}">
                <a16:creationId xmlns:a16="http://schemas.microsoft.com/office/drawing/2014/main" id="{61B7BFB2-1155-4A31-846A-CBC7C1F6B32C}"/>
              </a:ext>
            </a:extLst>
          </p:cNvPr>
          <p:cNvSpPr>
            <a:spLocks noGrp="1"/>
          </p:cNvSpPr>
          <p:nvPr>
            <p:ph sz="quarter" idx="17"/>
          </p:nvPr>
        </p:nvSpPr>
        <p:spPr>
          <a:xfrm>
            <a:off x="5622332" y="5833971"/>
            <a:ext cx="1418548" cy="514043"/>
          </a:xfrm>
        </p:spPr>
        <p:txBody>
          <a:bodyPr/>
          <a:lstStyle/>
          <a:p>
            <a:pPr marL="432" indent="0">
              <a:buNone/>
            </a:pPr>
            <a:r>
              <a:rPr lang="en-US" altLang="en-US" dirty="0"/>
              <a:t>Figure b</a:t>
            </a:r>
          </a:p>
        </p:txBody>
      </p:sp>
    </p:spTree>
    <p:extLst>
      <p:ext uri="{BB962C8B-B14F-4D97-AF65-F5344CB8AC3E}">
        <p14:creationId xmlns:p14="http://schemas.microsoft.com/office/powerpoint/2010/main" val="4258751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8108-0ABB-4147-91D7-C943A0879C7B}"/>
              </a:ext>
            </a:extLst>
          </p:cNvPr>
          <p:cNvSpPr>
            <a:spLocks noGrp="1"/>
          </p:cNvSpPr>
          <p:nvPr>
            <p:ph type="title"/>
          </p:nvPr>
        </p:nvSpPr>
        <p:spPr/>
        <p:txBody>
          <a:bodyPr/>
          <a:lstStyle/>
          <a:p>
            <a:r>
              <a:rPr lang="en-IN" dirty="0"/>
              <a:t>Gift-Wrapping</a:t>
            </a:r>
          </a:p>
        </p:txBody>
      </p:sp>
      <p:pic>
        <p:nvPicPr>
          <p:cNvPr id="17" name="Content Placeholder 16" descr="A set of many dots with one dot labeled, h0.">
            <a:extLst>
              <a:ext uri="{FF2B5EF4-FFF2-40B4-BE49-F238E27FC236}">
                <a16:creationId xmlns:a16="http://schemas.microsoft.com/office/drawing/2014/main" id="{368A0775-7A11-4DF1-882D-2F3B5D9E62E8}"/>
              </a:ext>
            </a:extLst>
          </p:cNvPr>
          <p:cNvPicPr>
            <a:picLocks noGrp="1" noChangeAspect="1"/>
          </p:cNvPicPr>
          <p:nvPr>
            <p:ph sz="quarter" idx="13"/>
          </p:nvPr>
        </p:nvPicPr>
        <p:blipFill>
          <a:blip r:embed="rId2"/>
          <a:stretch>
            <a:fillRect/>
          </a:stretch>
        </p:blipFill>
        <p:spPr>
          <a:xfrm>
            <a:off x="457200" y="1570959"/>
            <a:ext cx="1767143" cy="1007273"/>
          </a:xfrm>
          <a:prstGeom prst="rect">
            <a:avLst/>
          </a:prstGeom>
        </p:spPr>
      </p:pic>
      <p:sp>
        <p:nvSpPr>
          <p:cNvPr id="31" name="Content Placeholder 30">
            <a:extLst>
              <a:ext uri="{FF2B5EF4-FFF2-40B4-BE49-F238E27FC236}">
                <a16:creationId xmlns:a16="http://schemas.microsoft.com/office/drawing/2014/main" id="{67A567EB-45C0-402B-A2F2-A99ED7B80B23}"/>
              </a:ext>
            </a:extLst>
          </p:cNvPr>
          <p:cNvSpPr>
            <a:spLocks noGrp="1"/>
          </p:cNvSpPr>
          <p:nvPr>
            <p:ph sz="quarter" idx="14"/>
          </p:nvPr>
        </p:nvSpPr>
        <p:spPr>
          <a:xfrm>
            <a:off x="2965636" y="1557338"/>
            <a:ext cx="5612308" cy="953633"/>
          </a:xfrm>
        </p:spPr>
        <p:txBody>
          <a:bodyPr/>
          <a:lstStyle/>
          <a:p>
            <a:pPr marL="0" indent="0">
              <a:lnSpc>
                <a:spcPct val="90000"/>
              </a:lnSpc>
              <a:buFont typeface="Monotype Sorts"/>
              <a:buNone/>
            </a:pPr>
            <a:r>
              <a:rPr lang="en-US" altLang="en-US" sz="2000" dirty="0"/>
              <a:t>Step 1: Given a set of points S, let the points in S be labeled s0, s1, ..., sk. Select the rightmost lowest point h0 in the set S. Let t0 be h0.</a:t>
            </a:r>
          </a:p>
        </p:txBody>
      </p:sp>
      <p:pic>
        <p:nvPicPr>
          <p:cNvPr id="20" name="Content Placeholder 19" descr="A set of many dots. A line connect a dot near bottom to a dot labeled, t0. An arrow points form a dot labeled, t0 to a dot labeled, t1.">
            <a:extLst>
              <a:ext uri="{FF2B5EF4-FFF2-40B4-BE49-F238E27FC236}">
                <a16:creationId xmlns:a16="http://schemas.microsoft.com/office/drawing/2014/main" id="{BA1DE479-B3E3-4850-AA24-6BF5C86EFE09}"/>
              </a:ext>
            </a:extLst>
          </p:cNvPr>
          <p:cNvPicPr>
            <a:picLocks noGrp="1" noChangeAspect="1"/>
          </p:cNvPicPr>
          <p:nvPr>
            <p:ph sz="quarter" idx="20"/>
          </p:nvPr>
        </p:nvPicPr>
        <p:blipFill>
          <a:blip r:embed="rId3"/>
          <a:stretch>
            <a:fillRect/>
          </a:stretch>
        </p:blipFill>
        <p:spPr>
          <a:xfrm>
            <a:off x="522506" y="2805335"/>
            <a:ext cx="1636529" cy="924641"/>
          </a:xfrm>
          <a:prstGeom prst="rect">
            <a:avLst/>
          </a:prstGeom>
        </p:spPr>
      </p:pic>
      <p:sp>
        <p:nvSpPr>
          <p:cNvPr id="32" name="Content Placeholder 31">
            <a:extLst>
              <a:ext uri="{FF2B5EF4-FFF2-40B4-BE49-F238E27FC236}">
                <a16:creationId xmlns:a16="http://schemas.microsoft.com/office/drawing/2014/main" id="{2DA3FBD3-ADE0-4F34-B4C1-18A28C0A41A8}"/>
              </a:ext>
            </a:extLst>
          </p:cNvPr>
          <p:cNvSpPr>
            <a:spLocks noGrp="1"/>
          </p:cNvSpPr>
          <p:nvPr>
            <p:ph sz="quarter" idx="15"/>
          </p:nvPr>
        </p:nvSpPr>
        <p:spPr>
          <a:xfrm>
            <a:off x="2965636" y="2710755"/>
            <a:ext cx="5721164" cy="1047610"/>
          </a:xfrm>
        </p:spPr>
        <p:txBody>
          <a:bodyPr/>
          <a:lstStyle/>
          <a:p>
            <a:pPr marL="432" indent="0">
              <a:buNone/>
            </a:pPr>
            <a:r>
              <a:rPr lang="en-US" altLang="en-US" sz="2000" dirty="0"/>
              <a:t>(Step 2: Find the rightmost point t1): Let t1 be s0. For every point p in S, if p is on the right side of the direct line from t0 to t1, then let t1 be p.</a:t>
            </a:r>
          </a:p>
        </p:txBody>
      </p:sp>
      <p:pic>
        <p:nvPicPr>
          <p:cNvPr id="19" name="Content Placeholder 18" descr="A set of many dots with one dot labeled, s. An arrow points form a dot labeled, t0 to a dot labeled, t1.">
            <a:extLst>
              <a:ext uri="{FF2B5EF4-FFF2-40B4-BE49-F238E27FC236}">
                <a16:creationId xmlns:a16="http://schemas.microsoft.com/office/drawing/2014/main" id="{CF28744C-C207-4D80-8FC4-959F1C3C9B8E}"/>
              </a:ext>
            </a:extLst>
          </p:cNvPr>
          <p:cNvPicPr>
            <a:picLocks noGrp="1" noChangeAspect="1"/>
          </p:cNvPicPr>
          <p:nvPr>
            <p:ph sz="quarter" idx="18"/>
          </p:nvPr>
        </p:nvPicPr>
        <p:blipFill>
          <a:blip r:embed="rId4"/>
          <a:stretch>
            <a:fillRect/>
          </a:stretch>
        </p:blipFill>
        <p:spPr>
          <a:xfrm>
            <a:off x="534397" y="4117693"/>
            <a:ext cx="1612746" cy="911203"/>
          </a:xfrm>
          <a:prstGeom prst="rect">
            <a:avLst/>
          </a:prstGeom>
        </p:spPr>
      </p:pic>
      <p:sp>
        <p:nvSpPr>
          <p:cNvPr id="33" name="Content Placeholder 32">
            <a:extLst>
              <a:ext uri="{FF2B5EF4-FFF2-40B4-BE49-F238E27FC236}">
                <a16:creationId xmlns:a16="http://schemas.microsoft.com/office/drawing/2014/main" id="{0234E3FE-A06C-4204-93EE-AAF83EE679D0}"/>
              </a:ext>
            </a:extLst>
          </p:cNvPr>
          <p:cNvSpPr>
            <a:spLocks noGrp="1"/>
          </p:cNvSpPr>
          <p:nvPr>
            <p:ph sz="quarter" idx="16"/>
          </p:nvPr>
        </p:nvSpPr>
        <p:spPr>
          <a:xfrm>
            <a:off x="2965636" y="4251176"/>
            <a:ext cx="4011769" cy="525368"/>
          </a:xfrm>
        </p:spPr>
        <p:txBody>
          <a:bodyPr/>
          <a:lstStyle/>
          <a:p>
            <a:pPr marL="432" indent="0">
              <a:buNone/>
            </a:pPr>
            <a:r>
              <a:rPr lang="en-US" altLang="en-US" sz="2000" dirty="0"/>
              <a:t>Step 3: If t1 is h0, done.</a:t>
            </a:r>
          </a:p>
        </p:txBody>
      </p:sp>
      <p:pic>
        <p:nvPicPr>
          <p:cNvPr id="21" name="Content Placeholder 20" descr="A diagram shows an irregular shape formed by connecting seven dots. An arrow points from a dot labeled, t0 to t1 = h0.">
            <a:extLst>
              <a:ext uri="{FF2B5EF4-FFF2-40B4-BE49-F238E27FC236}">
                <a16:creationId xmlns:a16="http://schemas.microsoft.com/office/drawing/2014/main" id="{03362D9A-3579-4398-BA01-3E27756B7F32}"/>
              </a:ext>
            </a:extLst>
          </p:cNvPr>
          <p:cNvPicPr>
            <a:picLocks noGrp="1" noChangeAspect="1"/>
          </p:cNvPicPr>
          <p:nvPr>
            <p:ph sz="quarter" idx="22"/>
          </p:nvPr>
        </p:nvPicPr>
        <p:blipFill>
          <a:blip r:embed="rId5"/>
          <a:stretch>
            <a:fillRect/>
          </a:stretch>
        </p:blipFill>
        <p:spPr>
          <a:xfrm>
            <a:off x="576750" y="5195658"/>
            <a:ext cx="1647593" cy="930889"/>
          </a:xfrm>
          <a:prstGeom prst="rect">
            <a:avLst/>
          </a:prstGeom>
        </p:spPr>
      </p:pic>
      <p:sp>
        <p:nvSpPr>
          <p:cNvPr id="34" name="Content Placeholder 33">
            <a:extLst>
              <a:ext uri="{FF2B5EF4-FFF2-40B4-BE49-F238E27FC236}">
                <a16:creationId xmlns:a16="http://schemas.microsoft.com/office/drawing/2014/main" id="{0B926F57-4360-4A2F-B127-1E35C3933216}"/>
              </a:ext>
            </a:extLst>
          </p:cNvPr>
          <p:cNvSpPr>
            <a:spLocks noGrp="1"/>
          </p:cNvSpPr>
          <p:nvPr>
            <p:ph sz="quarter" idx="17"/>
          </p:nvPr>
        </p:nvSpPr>
        <p:spPr>
          <a:xfrm>
            <a:off x="2965636" y="5362114"/>
            <a:ext cx="5721164" cy="476250"/>
          </a:xfrm>
        </p:spPr>
        <p:txBody>
          <a:bodyPr/>
          <a:lstStyle/>
          <a:p>
            <a:pPr marL="432" indent="0">
              <a:buNone/>
            </a:pPr>
            <a:r>
              <a:rPr lang="en-US" altLang="en-US" sz="2000" dirty="0"/>
              <a:t>Step 4: Let t0 be t1, go to Step 2.</a:t>
            </a:r>
          </a:p>
        </p:txBody>
      </p:sp>
    </p:spTree>
    <p:extLst>
      <p:ext uri="{BB962C8B-B14F-4D97-AF65-F5344CB8AC3E}">
        <p14:creationId xmlns:p14="http://schemas.microsoft.com/office/powerpoint/2010/main" val="2921642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8788-B34A-4557-829D-771B02F5560B}"/>
              </a:ext>
            </a:extLst>
          </p:cNvPr>
          <p:cNvSpPr>
            <a:spLocks noGrp="1"/>
          </p:cNvSpPr>
          <p:nvPr>
            <p:ph type="title"/>
          </p:nvPr>
        </p:nvSpPr>
        <p:spPr/>
        <p:txBody>
          <a:bodyPr/>
          <a:lstStyle/>
          <a:p>
            <a:r>
              <a:rPr lang="en-IN" dirty="0"/>
              <a:t>Gift-Wrapping Algorithm Time</a:t>
            </a:r>
          </a:p>
        </p:txBody>
      </p:sp>
      <p:sp>
        <p:nvSpPr>
          <p:cNvPr id="4" name="Content Placeholder 3">
            <a:extLst>
              <a:ext uri="{FF2B5EF4-FFF2-40B4-BE49-F238E27FC236}">
                <a16:creationId xmlns:a16="http://schemas.microsoft.com/office/drawing/2014/main" id="{B4109218-3678-45E2-BCE8-99D38BC14E8B}"/>
              </a:ext>
            </a:extLst>
          </p:cNvPr>
          <p:cNvSpPr>
            <a:spLocks noGrp="1"/>
          </p:cNvSpPr>
          <p:nvPr>
            <p:ph sz="quarter" idx="13"/>
          </p:nvPr>
        </p:nvSpPr>
        <p:spPr>
          <a:xfrm>
            <a:off x="457200" y="1552576"/>
            <a:ext cx="8229600" cy="408960"/>
          </a:xfrm>
        </p:spPr>
        <p:txBody>
          <a:bodyPr tIns="0"/>
          <a:lstStyle/>
          <a:p>
            <a:pPr marL="432" indent="0">
              <a:buNone/>
            </a:pPr>
            <a:r>
              <a:rPr lang="en-US" altLang="en-US" dirty="0"/>
              <a:t>Finding the rightmost lowest point in Step 1 can be done in</a:t>
            </a:r>
            <a:endParaRPr lang="en-IN" dirty="0"/>
          </a:p>
        </p:txBody>
      </p:sp>
      <p:graphicFrame>
        <p:nvGraphicFramePr>
          <p:cNvPr id="18" name="Object 17" descr="O of n">
            <a:extLst>
              <a:ext uri="{FF2B5EF4-FFF2-40B4-BE49-F238E27FC236}">
                <a16:creationId xmlns:a16="http://schemas.microsoft.com/office/drawing/2014/main" id="{2DF7F3AD-F227-454E-8AC6-57F3D8700733}"/>
              </a:ext>
            </a:extLst>
          </p:cNvPr>
          <p:cNvGraphicFramePr>
            <a:graphicFrameLocks noChangeAspect="1"/>
          </p:cNvGraphicFramePr>
          <p:nvPr>
            <p:extLst>
              <p:ext uri="{D42A27DB-BD31-4B8C-83A1-F6EECF244321}">
                <p14:modId xmlns:p14="http://schemas.microsoft.com/office/powerpoint/2010/main" val="557504070"/>
              </p:ext>
            </p:extLst>
          </p:nvPr>
        </p:nvGraphicFramePr>
        <p:xfrm>
          <a:off x="528638" y="2063750"/>
          <a:ext cx="571500" cy="304800"/>
        </p:xfrm>
        <a:graphic>
          <a:graphicData uri="http://schemas.openxmlformats.org/presentationml/2006/ole">
            <mc:AlternateContent xmlns:mc="http://schemas.openxmlformats.org/markup-compatibility/2006">
              <mc:Choice xmlns:v="urn:schemas-microsoft-com:vml" Requires="v">
                <p:oleObj name="Equation" r:id="rId2" imgW="571320" imgH="304560" progId="Equation.DSMT4">
                  <p:embed/>
                </p:oleObj>
              </mc:Choice>
              <mc:Fallback>
                <p:oleObj name="Equation" r:id="rId2" imgW="571320" imgH="304560" progId="Equation.DSMT4">
                  <p:embed/>
                  <p:pic>
                    <p:nvPicPr>
                      <p:cNvPr id="0" name=""/>
                      <p:cNvPicPr/>
                      <p:nvPr/>
                    </p:nvPicPr>
                    <p:blipFill>
                      <a:blip r:embed="rId3"/>
                      <a:stretch>
                        <a:fillRect/>
                      </a:stretch>
                    </p:blipFill>
                    <p:spPr>
                      <a:xfrm>
                        <a:off x="528638" y="2063750"/>
                        <a:ext cx="571500" cy="3048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79C86B0-ACCF-44FD-AC6F-E9996F97C257}"/>
              </a:ext>
            </a:extLst>
          </p:cNvPr>
          <p:cNvSpPr>
            <a:spLocks noGrp="1"/>
          </p:cNvSpPr>
          <p:nvPr>
            <p:ph sz="quarter" idx="14"/>
          </p:nvPr>
        </p:nvSpPr>
        <p:spPr>
          <a:xfrm>
            <a:off x="1253611" y="2010296"/>
            <a:ext cx="6681019" cy="423189"/>
          </a:xfrm>
        </p:spPr>
        <p:txBody>
          <a:bodyPr lIns="0" tIns="0" rIns="0" bIns="0"/>
          <a:lstStyle/>
          <a:p>
            <a:pPr marL="432" indent="0">
              <a:buNone/>
            </a:pPr>
            <a:r>
              <a:rPr lang="en-US" altLang="en-US" dirty="0"/>
              <a:t>time. Whether a point is on the left side of a line,</a:t>
            </a:r>
            <a:endParaRPr lang="en-IN" dirty="0"/>
          </a:p>
        </p:txBody>
      </p:sp>
      <p:sp>
        <p:nvSpPr>
          <p:cNvPr id="6" name="Content Placeholder 5">
            <a:extLst>
              <a:ext uri="{FF2B5EF4-FFF2-40B4-BE49-F238E27FC236}">
                <a16:creationId xmlns:a16="http://schemas.microsoft.com/office/drawing/2014/main" id="{C30B1182-2D55-421D-B884-7CCDA82C56F0}"/>
              </a:ext>
            </a:extLst>
          </p:cNvPr>
          <p:cNvSpPr>
            <a:spLocks noGrp="1"/>
          </p:cNvSpPr>
          <p:nvPr>
            <p:ph sz="quarter" idx="15"/>
          </p:nvPr>
        </p:nvSpPr>
        <p:spPr>
          <a:xfrm>
            <a:off x="457200" y="2511025"/>
            <a:ext cx="5456903" cy="409156"/>
          </a:xfrm>
        </p:spPr>
        <p:txBody>
          <a:bodyPr tIns="0"/>
          <a:lstStyle/>
          <a:p>
            <a:pPr marL="432" indent="0">
              <a:buNone/>
            </a:pPr>
            <a:r>
              <a:rPr lang="en-US" altLang="en-US" dirty="0"/>
              <a:t>right side, or on the line can decided in</a:t>
            </a:r>
            <a:endParaRPr lang="en-IN" dirty="0"/>
          </a:p>
        </p:txBody>
      </p:sp>
      <p:graphicFrame>
        <p:nvGraphicFramePr>
          <p:cNvPr id="19" name="Object 18" descr="O of 1">
            <a:extLst>
              <a:ext uri="{FF2B5EF4-FFF2-40B4-BE49-F238E27FC236}">
                <a16:creationId xmlns:a16="http://schemas.microsoft.com/office/drawing/2014/main" id="{33009CFF-BD7B-4C91-A777-E8695C92BB91}"/>
              </a:ext>
            </a:extLst>
          </p:cNvPr>
          <p:cNvGraphicFramePr>
            <a:graphicFrameLocks noChangeAspect="1"/>
          </p:cNvGraphicFramePr>
          <p:nvPr>
            <p:extLst>
              <p:ext uri="{D42A27DB-BD31-4B8C-83A1-F6EECF244321}">
                <p14:modId xmlns:p14="http://schemas.microsoft.com/office/powerpoint/2010/main" val="236518502"/>
              </p:ext>
            </p:extLst>
          </p:nvPr>
        </p:nvGraphicFramePr>
        <p:xfrm>
          <a:off x="5970588" y="2568575"/>
          <a:ext cx="508000" cy="304800"/>
        </p:xfrm>
        <a:graphic>
          <a:graphicData uri="http://schemas.openxmlformats.org/presentationml/2006/ole">
            <mc:AlternateContent xmlns:mc="http://schemas.openxmlformats.org/markup-compatibility/2006">
              <mc:Choice xmlns:v="urn:schemas-microsoft-com:vml" Requires="v">
                <p:oleObj name="Equation" r:id="rId4" imgW="507960" imgH="304560" progId="Equation.DSMT4">
                  <p:embed/>
                </p:oleObj>
              </mc:Choice>
              <mc:Fallback>
                <p:oleObj name="Equation" r:id="rId4" imgW="507960" imgH="304560" progId="Equation.DSMT4">
                  <p:embed/>
                  <p:pic>
                    <p:nvPicPr>
                      <p:cNvPr id="18" name="Object 17">
                        <a:extLst>
                          <a:ext uri="{FF2B5EF4-FFF2-40B4-BE49-F238E27FC236}">
                            <a16:creationId xmlns:a16="http://schemas.microsoft.com/office/drawing/2014/main" id="{2DF7F3AD-F227-454E-8AC6-57F3D8700733}"/>
                          </a:ext>
                        </a:extLst>
                      </p:cNvPr>
                      <p:cNvPicPr/>
                      <p:nvPr/>
                    </p:nvPicPr>
                    <p:blipFill>
                      <a:blip r:embed="rId5"/>
                      <a:stretch>
                        <a:fillRect/>
                      </a:stretch>
                    </p:blipFill>
                    <p:spPr>
                      <a:xfrm>
                        <a:off x="5970588" y="2568575"/>
                        <a:ext cx="508000" cy="3048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39F36B20-8ED1-4109-A7FD-F24AAB39D686}"/>
              </a:ext>
            </a:extLst>
          </p:cNvPr>
          <p:cNvSpPr>
            <a:spLocks noGrp="1"/>
          </p:cNvSpPr>
          <p:nvPr>
            <p:ph sz="quarter" idx="16"/>
          </p:nvPr>
        </p:nvSpPr>
        <p:spPr>
          <a:xfrm>
            <a:off x="6607278" y="2505319"/>
            <a:ext cx="1666566" cy="414862"/>
          </a:xfrm>
        </p:spPr>
        <p:txBody>
          <a:bodyPr lIns="0" tIns="0" rIns="0" bIns="0"/>
          <a:lstStyle/>
          <a:p>
            <a:pPr marL="432" indent="0">
              <a:buNone/>
            </a:pPr>
            <a:r>
              <a:rPr lang="en-US" altLang="en-US" dirty="0"/>
              <a:t>time (see</a:t>
            </a:r>
            <a:endParaRPr lang="en-IN" dirty="0"/>
          </a:p>
        </p:txBody>
      </p:sp>
      <p:sp>
        <p:nvSpPr>
          <p:cNvPr id="8" name="Content Placeholder 7">
            <a:extLst>
              <a:ext uri="{FF2B5EF4-FFF2-40B4-BE49-F238E27FC236}">
                <a16:creationId xmlns:a16="http://schemas.microsoft.com/office/drawing/2014/main" id="{CE743F28-BE11-417F-ACF1-EDF8319A1510}"/>
              </a:ext>
            </a:extLst>
          </p:cNvPr>
          <p:cNvSpPr>
            <a:spLocks noGrp="1"/>
          </p:cNvSpPr>
          <p:nvPr>
            <p:ph sz="quarter" idx="17"/>
          </p:nvPr>
        </p:nvSpPr>
        <p:spPr>
          <a:xfrm>
            <a:off x="457200" y="2966579"/>
            <a:ext cx="4165600" cy="396053"/>
          </a:xfrm>
        </p:spPr>
        <p:txBody>
          <a:bodyPr tIns="0"/>
          <a:lstStyle/>
          <a:p>
            <a:pPr marL="432" indent="0">
              <a:buNone/>
            </a:pPr>
            <a:r>
              <a:rPr lang="en-US" altLang="en-US" dirty="0"/>
              <a:t>Exercise 3.32). Thus, it takes</a:t>
            </a:r>
            <a:endParaRPr lang="en-IN" dirty="0"/>
          </a:p>
        </p:txBody>
      </p:sp>
      <p:graphicFrame>
        <p:nvGraphicFramePr>
          <p:cNvPr id="20" name="Object 19" descr="O of n">
            <a:extLst>
              <a:ext uri="{FF2B5EF4-FFF2-40B4-BE49-F238E27FC236}">
                <a16:creationId xmlns:a16="http://schemas.microsoft.com/office/drawing/2014/main" id="{D1B2F800-EDA9-4247-ABA8-06180D95D1B4}"/>
              </a:ext>
            </a:extLst>
          </p:cNvPr>
          <p:cNvGraphicFramePr>
            <a:graphicFrameLocks noChangeAspect="1"/>
          </p:cNvGraphicFramePr>
          <p:nvPr>
            <p:extLst>
              <p:ext uri="{D42A27DB-BD31-4B8C-83A1-F6EECF244321}">
                <p14:modId xmlns:p14="http://schemas.microsoft.com/office/powerpoint/2010/main" val="1132051850"/>
              </p:ext>
            </p:extLst>
          </p:nvPr>
        </p:nvGraphicFramePr>
        <p:xfrm>
          <a:off x="4692650" y="3024188"/>
          <a:ext cx="571500" cy="304800"/>
        </p:xfrm>
        <a:graphic>
          <a:graphicData uri="http://schemas.openxmlformats.org/presentationml/2006/ole">
            <mc:AlternateContent xmlns:mc="http://schemas.openxmlformats.org/markup-compatibility/2006">
              <mc:Choice xmlns:v="urn:schemas-microsoft-com:vml" Requires="v">
                <p:oleObj name="Equation" r:id="rId6" imgW="571320" imgH="304560" progId="Equation.DSMT4">
                  <p:embed/>
                </p:oleObj>
              </mc:Choice>
              <mc:Fallback>
                <p:oleObj name="Equation" r:id="rId6" imgW="571320" imgH="304560" progId="Equation.DSMT4">
                  <p:embed/>
                  <p:pic>
                    <p:nvPicPr>
                      <p:cNvPr id="18" name="Object 17">
                        <a:extLst>
                          <a:ext uri="{FF2B5EF4-FFF2-40B4-BE49-F238E27FC236}">
                            <a16:creationId xmlns:a16="http://schemas.microsoft.com/office/drawing/2014/main" id="{2DF7F3AD-F227-454E-8AC6-57F3D8700733}"/>
                          </a:ext>
                        </a:extLst>
                      </p:cNvPr>
                      <p:cNvPicPr/>
                      <p:nvPr/>
                    </p:nvPicPr>
                    <p:blipFill>
                      <a:blip r:embed="rId7"/>
                      <a:stretch>
                        <a:fillRect/>
                      </a:stretch>
                    </p:blipFill>
                    <p:spPr>
                      <a:xfrm>
                        <a:off x="4692650" y="3024188"/>
                        <a:ext cx="571500" cy="3048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FF03FD9A-C565-46BF-862C-3D3D725592A4}"/>
              </a:ext>
            </a:extLst>
          </p:cNvPr>
          <p:cNvSpPr>
            <a:spLocks noGrp="1"/>
          </p:cNvSpPr>
          <p:nvPr>
            <p:ph sz="quarter" idx="18"/>
          </p:nvPr>
        </p:nvSpPr>
        <p:spPr>
          <a:xfrm>
            <a:off x="5383168" y="2970682"/>
            <a:ext cx="3318387" cy="425643"/>
          </a:xfrm>
        </p:spPr>
        <p:txBody>
          <a:bodyPr lIns="0" tIns="0" rIns="0" bIns="0"/>
          <a:lstStyle/>
          <a:p>
            <a:pPr marL="432" indent="0">
              <a:buNone/>
            </a:pPr>
            <a:r>
              <a:rPr lang="en-US" altLang="en-US" dirty="0"/>
              <a:t>time to find a new point</a:t>
            </a:r>
            <a:endParaRPr lang="en-IN" dirty="0"/>
          </a:p>
        </p:txBody>
      </p:sp>
      <p:sp>
        <p:nvSpPr>
          <p:cNvPr id="10" name="Content Placeholder 9">
            <a:extLst>
              <a:ext uri="{FF2B5EF4-FFF2-40B4-BE49-F238E27FC236}">
                <a16:creationId xmlns:a16="http://schemas.microsoft.com/office/drawing/2014/main" id="{B445CE84-4D4F-452E-B050-BAF9D5252AA8}"/>
              </a:ext>
            </a:extLst>
          </p:cNvPr>
          <p:cNvSpPr>
            <a:spLocks noGrp="1"/>
          </p:cNvSpPr>
          <p:nvPr>
            <p:ph sz="quarter" idx="19"/>
          </p:nvPr>
        </p:nvSpPr>
        <p:spPr>
          <a:xfrm>
            <a:off x="457200" y="3441876"/>
            <a:ext cx="8273845" cy="413057"/>
          </a:xfrm>
        </p:spPr>
        <p:txBody>
          <a:bodyPr tIns="0"/>
          <a:lstStyle/>
          <a:p>
            <a:pPr marL="432" indent="0">
              <a:buNone/>
            </a:pPr>
            <a:r>
              <a:rPr lang="en-US" altLang="en-US" dirty="0"/>
              <a:t>t1 in Step 2. Step 2 is repeated h times, where h is the size</a:t>
            </a:r>
            <a:endParaRPr lang="en-IN" dirty="0"/>
          </a:p>
        </p:txBody>
      </p:sp>
      <p:sp>
        <p:nvSpPr>
          <p:cNvPr id="11" name="Content Placeholder 10">
            <a:extLst>
              <a:ext uri="{FF2B5EF4-FFF2-40B4-BE49-F238E27FC236}">
                <a16:creationId xmlns:a16="http://schemas.microsoft.com/office/drawing/2014/main" id="{8B793844-F284-4693-9760-9079A682F152}"/>
              </a:ext>
            </a:extLst>
          </p:cNvPr>
          <p:cNvSpPr>
            <a:spLocks noGrp="1"/>
          </p:cNvSpPr>
          <p:nvPr>
            <p:ph sz="quarter" idx="20"/>
          </p:nvPr>
        </p:nvSpPr>
        <p:spPr>
          <a:xfrm>
            <a:off x="503239" y="3902327"/>
            <a:ext cx="6826709" cy="418949"/>
          </a:xfrm>
        </p:spPr>
        <p:txBody>
          <a:bodyPr tIns="0"/>
          <a:lstStyle/>
          <a:p>
            <a:pPr marL="432" indent="0">
              <a:buNone/>
            </a:pPr>
            <a:r>
              <a:rPr lang="en-US" altLang="en-US" dirty="0"/>
              <a:t>of the convex hull. Therefore, the algorithm takes</a:t>
            </a:r>
            <a:endParaRPr lang="en-IN" dirty="0"/>
          </a:p>
        </p:txBody>
      </p:sp>
      <p:graphicFrame>
        <p:nvGraphicFramePr>
          <p:cNvPr id="21" name="Object 20" descr="O of h n">
            <a:extLst>
              <a:ext uri="{FF2B5EF4-FFF2-40B4-BE49-F238E27FC236}">
                <a16:creationId xmlns:a16="http://schemas.microsoft.com/office/drawing/2014/main" id="{AE8E80B4-3F08-4531-9FD2-4005831A5094}"/>
              </a:ext>
            </a:extLst>
          </p:cNvPr>
          <p:cNvGraphicFramePr>
            <a:graphicFrameLocks noChangeAspect="1"/>
          </p:cNvGraphicFramePr>
          <p:nvPr>
            <p:extLst>
              <p:ext uri="{D42A27DB-BD31-4B8C-83A1-F6EECF244321}">
                <p14:modId xmlns:p14="http://schemas.microsoft.com/office/powerpoint/2010/main" val="1384774815"/>
              </p:ext>
            </p:extLst>
          </p:nvPr>
        </p:nvGraphicFramePr>
        <p:xfrm>
          <a:off x="7437438" y="3986213"/>
          <a:ext cx="685800" cy="304800"/>
        </p:xfrm>
        <a:graphic>
          <a:graphicData uri="http://schemas.openxmlformats.org/presentationml/2006/ole">
            <mc:AlternateContent xmlns:mc="http://schemas.openxmlformats.org/markup-compatibility/2006">
              <mc:Choice xmlns:v="urn:schemas-microsoft-com:vml" Requires="v">
                <p:oleObj name="Equation" r:id="rId8" imgW="685800" imgH="304560" progId="Equation.DSMT4">
                  <p:embed/>
                </p:oleObj>
              </mc:Choice>
              <mc:Fallback>
                <p:oleObj name="Equation" r:id="rId8" imgW="685800" imgH="304560" progId="Equation.DSMT4">
                  <p:embed/>
                  <p:pic>
                    <p:nvPicPr>
                      <p:cNvPr id="0" name=""/>
                      <p:cNvPicPr/>
                      <p:nvPr/>
                    </p:nvPicPr>
                    <p:blipFill>
                      <a:blip r:embed="rId9"/>
                      <a:stretch>
                        <a:fillRect/>
                      </a:stretch>
                    </p:blipFill>
                    <p:spPr>
                      <a:xfrm>
                        <a:off x="7437438" y="3986213"/>
                        <a:ext cx="685800" cy="3048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B923FF0D-5267-40BF-A23B-B2CA8F6B4578}"/>
              </a:ext>
            </a:extLst>
          </p:cNvPr>
          <p:cNvSpPr>
            <a:spLocks noGrp="1"/>
          </p:cNvSpPr>
          <p:nvPr>
            <p:ph sz="quarter" idx="21"/>
          </p:nvPr>
        </p:nvSpPr>
        <p:spPr>
          <a:xfrm>
            <a:off x="488490" y="4373109"/>
            <a:ext cx="8183562" cy="456570"/>
          </a:xfrm>
        </p:spPr>
        <p:txBody>
          <a:bodyPr tIns="0"/>
          <a:lstStyle/>
          <a:p>
            <a:pPr marL="432" indent="0">
              <a:buNone/>
            </a:pPr>
            <a:r>
              <a:rPr lang="en-US" altLang="en-US" dirty="0"/>
              <a:t>time. In the worst case, h is n.</a:t>
            </a:r>
          </a:p>
        </p:txBody>
      </p:sp>
    </p:spTree>
    <p:extLst>
      <p:ext uri="{BB962C8B-B14F-4D97-AF65-F5344CB8AC3E}">
        <p14:creationId xmlns:p14="http://schemas.microsoft.com/office/powerpoint/2010/main" val="1536576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292E-A4C2-4E69-9197-839FB0A02B38}"/>
              </a:ext>
            </a:extLst>
          </p:cNvPr>
          <p:cNvSpPr>
            <a:spLocks noGrp="1"/>
          </p:cNvSpPr>
          <p:nvPr>
            <p:ph type="title"/>
          </p:nvPr>
        </p:nvSpPr>
        <p:spPr/>
        <p:txBody>
          <a:bodyPr/>
          <a:lstStyle/>
          <a:p>
            <a:r>
              <a:rPr lang="en-IN" dirty="0"/>
              <a:t>Graham’s Algorithm </a:t>
            </a:r>
            <a:r>
              <a:rPr lang="en-IN" sz="2000" b="0" dirty="0"/>
              <a:t>(1 of 2)</a:t>
            </a:r>
          </a:p>
        </p:txBody>
      </p:sp>
      <p:pic>
        <p:nvPicPr>
          <p:cNvPr id="17" name="Content Placeholder 16" descr="A diagram shows a set of dots with one dot labeled, p0.">
            <a:extLst>
              <a:ext uri="{FF2B5EF4-FFF2-40B4-BE49-F238E27FC236}">
                <a16:creationId xmlns:a16="http://schemas.microsoft.com/office/drawing/2014/main" id="{B31BE1F3-E668-4721-A9FC-1C4AB977654E}"/>
              </a:ext>
            </a:extLst>
          </p:cNvPr>
          <p:cNvPicPr>
            <a:picLocks noGrp="1" noChangeAspect="1"/>
          </p:cNvPicPr>
          <p:nvPr>
            <p:ph sz="quarter" idx="13"/>
          </p:nvPr>
        </p:nvPicPr>
        <p:blipFill>
          <a:blip r:embed="rId2"/>
          <a:stretch>
            <a:fillRect/>
          </a:stretch>
        </p:blipFill>
        <p:spPr>
          <a:xfrm>
            <a:off x="601819" y="1736515"/>
            <a:ext cx="2363165" cy="1340680"/>
          </a:xfrm>
          <a:prstGeom prst="rect">
            <a:avLst/>
          </a:prstGeom>
        </p:spPr>
      </p:pic>
      <p:sp>
        <p:nvSpPr>
          <p:cNvPr id="4" name="Content Placeholder 3">
            <a:extLst>
              <a:ext uri="{FF2B5EF4-FFF2-40B4-BE49-F238E27FC236}">
                <a16:creationId xmlns:a16="http://schemas.microsoft.com/office/drawing/2014/main" id="{45918F3D-4177-4403-B9BE-28A65046ED4F}"/>
              </a:ext>
            </a:extLst>
          </p:cNvPr>
          <p:cNvSpPr>
            <a:spLocks noGrp="1"/>
          </p:cNvSpPr>
          <p:nvPr>
            <p:ph sz="quarter" idx="14"/>
          </p:nvPr>
        </p:nvSpPr>
        <p:spPr>
          <a:xfrm>
            <a:off x="3215148" y="1848065"/>
            <a:ext cx="5722375" cy="1249099"/>
          </a:xfrm>
        </p:spPr>
        <p:txBody>
          <a:bodyPr/>
          <a:lstStyle/>
          <a:p>
            <a:pPr marL="432" indent="0">
              <a:buNone/>
            </a:pPr>
            <a:r>
              <a:rPr lang="en-US" altLang="en-US" sz="2200" dirty="0"/>
              <a:t>Given a set of points S, select the rightmost lowest point and name it p0 in the set S. As shown in Figure 22.10a, p0 is such a point.</a:t>
            </a:r>
          </a:p>
        </p:txBody>
      </p:sp>
      <p:pic>
        <p:nvPicPr>
          <p:cNvPr id="18" name="Content Placeholder 17" descr="A diagram shows a line sloping upward from the point p0 on the x axis to point p1 in the first quadrant and another line sloping upward from p0 to p2.">
            <a:extLst>
              <a:ext uri="{FF2B5EF4-FFF2-40B4-BE49-F238E27FC236}">
                <a16:creationId xmlns:a16="http://schemas.microsoft.com/office/drawing/2014/main" id="{DDC42164-C450-4CA1-AC6D-18E4F64978E3}"/>
              </a:ext>
            </a:extLst>
          </p:cNvPr>
          <p:cNvPicPr>
            <a:picLocks noGrp="1" noChangeAspect="1"/>
          </p:cNvPicPr>
          <p:nvPr>
            <p:ph sz="quarter" idx="15"/>
          </p:nvPr>
        </p:nvPicPr>
        <p:blipFill>
          <a:blip r:embed="rId3"/>
          <a:stretch>
            <a:fillRect/>
          </a:stretch>
        </p:blipFill>
        <p:spPr>
          <a:xfrm>
            <a:off x="535713" y="3771170"/>
            <a:ext cx="2402362" cy="1362915"/>
          </a:xfrm>
          <a:prstGeom prst="rect">
            <a:avLst/>
          </a:prstGeom>
        </p:spPr>
      </p:pic>
      <p:sp>
        <p:nvSpPr>
          <p:cNvPr id="6" name="Content Placeholder 5">
            <a:extLst>
              <a:ext uri="{FF2B5EF4-FFF2-40B4-BE49-F238E27FC236}">
                <a16:creationId xmlns:a16="http://schemas.microsoft.com/office/drawing/2014/main" id="{5A58D5E6-6E27-4C1A-A940-4AD7F754CFE4}"/>
              </a:ext>
            </a:extLst>
          </p:cNvPr>
          <p:cNvSpPr>
            <a:spLocks noGrp="1"/>
          </p:cNvSpPr>
          <p:nvPr>
            <p:ph sz="quarter" idx="16"/>
          </p:nvPr>
        </p:nvSpPr>
        <p:spPr>
          <a:xfrm>
            <a:off x="3215148" y="3640943"/>
            <a:ext cx="5766620" cy="1388257"/>
          </a:xfrm>
        </p:spPr>
        <p:txBody>
          <a:bodyPr tIns="0"/>
          <a:lstStyle/>
          <a:p>
            <a:pPr marL="432" indent="0">
              <a:buNone/>
            </a:pPr>
            <a:r>
              <a:rPr lang="en-US" altLang="en-US" sz="2200" dirty="0"/>
              <a:t>Sort the points in S angularly along the x-axis with p0 as the center. If there is a tie and two points have the same angle, discard the one that is closest to p0. The points in S</a:t>
            </a:r>
            <a:endParaRPr lang="en-IN" sz="2200" dirty="0"/>
          </a:p>
        </p:txBody>
      </p:sp>
      <p:sp>
        <p:nvSpPr>
          <p:cNvPr id="7" name="Content Placeholder 6">
            <a:extLst>
              <a:ext uri="{FF2B5EF4-FFF2-40B4-BE49-F238E27FC236}">
                <a16:creationId xmlns:a16="http://schemas.microsoft.com/office/drawing/2014/main" id="{A2DAF1D0-E333-4520-BF3D-A12EBCE2AF2B}"/>
              </a:ext>
            </a:extLst>
          </p:cNvPr>
          <p:cNvSpPr>
            <a:spLocks noGrp="1"/>
          </p:cNvSpPr>
          <p:nvPr>
            <p:ph sz="quarter" idx="17"/>
          </p:nvPr>
        </p:nvSpPr>
        <p:spPr>
          <a:xfrm>
            <a:off x="3288888" y="5082458"/>
            <a:ext cx="2344994" cy="366559"/>
          </a:xfrm>
        </p:spPr>
        <p:txBody>
          <a:bodyPr lIns="0" tIns="0" rIns="0" bIns="0"/>
          <a:lstStyle/>
          <a:p>
            <a:pPr marL="432" indent="0">
              <a:buNone/>
            </a:pPr>
            <a:r>
              <a:rPr lang="en-US" altLang="en-US" sz="2200" dirty="0"/>
              <a:t>are now sorted as</a:t>
            </a:r>
            <a:endParaRPr lang="en-IN" sz="2200" dirty="0"/>
          </a:p>
        </p:txBody>
      </p:sp>
      <p:graphicFrame>
        <p:nvGraphicFramePr>
          <p:cNvPr id="19" name="Object 18" descr="p0, p1, p2, ellipsis, p sub n minus 1.">
            <a:extLst>
              <a:ext uri="{FF2B5EF4-FFF2-40B4-BE49-F238E27FC236}">
                <a16:creationId xmlns:a16="http://schemas.microsoft.com/office/drawing/2014/main" id="{296151CC-E495-47E8-A240-17537021C657}"/>
              </a:ext>
            </a:extLst>
          </p:cNvPr>
          <p:cNvGraphicFramePr>
            <a:graphicFrameLocks noChangeAspect="1"/>
          </p:cNvGraphicFramePr>
          <p:nvPr>
            <p:extLst>
              <p:ext uri="{D42A27DB-BD31-4B8C-83A1-F6EECF244321}">
                <p14:modId xmlns:p14="http://schemas.microsoft.com/office/powerpoint/2010/main" val="236523643"/>
              </p:ext>
            </p:extLst>
          </p:nvPr>
        </p:nvGraphicFramePr>
        <p:xfrm>
          <a:off x="5693041" y="5099481"/>
          <a:ext cx="2682240" cy="335280"/>
        </p:xfrm>
        <a:graphic>
          <a:graphicData uri="http://schemas.openxmlformats.org/presentationml/2006/ole">
            <mc:AlternateContent xmlns:mc="http://schemas.openxmlformats.org/markup-compatibility/2006">
              <mc:Choice xmlns:v="urn:schemas-microsoft-com:vml" Requires="v">
                <p:oleObj name="Equation" r:id="rId4" imgW="2438280" imgH="304560" progId="Equation.DSMT4">
                  <p:embed/>
                </p:oleObj>
              </mc:Choice>
              <mc:Fallback>
                <p:oleObj name="Equation" r:id="rId4" imgW="2438280" imgH="304560" progId="Equation.DSMT4">
                  <p:embed/>
                  <p:pic>
                    <p:nvPicPr>
                      <p:cNvPr id="0" name=""/>
                      <p:cNvPicPr/>
                      <p:nvPr/>
                    </p:nvPicPr>
                    <p:blipFill>
                      <a:blip r:embed="rId5"/>
                      <a:stretch>
                        <a:fillRect/>
                      </a:stretch>
                    </p:blipFill>
                    <p:spPr>
                      <a:xfrm>
                        <a:off x="5693041" y="5099481"/>
                        <a:ext cx="2682240" cy="335280"/>
                      </a:xfrm>
                      <a:prstGeom prst="rect">
                        <a:avLst/>
                      </a:prstGeom>
                    </p:spPr>
                  </p:pic>
                </p:oleObj>
              </mc:Fallback>
            </mc:AlternateContent>
          </a:graphicData>
        </a:graphic>
      </p:graphicFrame>
    </p:spTree>
    <p:extLst>
      <p:ext uri="{BB962C8B-B14F-4D97-AF65-F5344CB8AC3E}">
        <p14:creationId xmlns:p14="http://schemas.microsoft.com/office/powerpoint/2010/main" val="3014554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292E-A4C2-4E69-9197-839FB0A02B38}"/>
              </a:ext>
            </a:extLst>
          </p:cNvPr>
          <p:cNvSpPr>
            <a:spLocks noGrp="1"/>
          </p:cNvSpPr>
          <p:nvPr>
            <p:ph type="title"/>
          </p:nvPr>
        </p:nvSpPr>
        <p:spPr/>
        <p:txBody>
          <a:bodyPr/>
          <a:lstStyle/>
          <a:p>
            <a:r>
              <a:rPr lang="en-IN" dirty="0"/>
              <a:t>Graham’s Algorithm </a:t>
            </a:r>
            <a:r>
              <a:rPr lang="en-IN" sz="2000" b="0" dirty="0"/>
              <a:t>(2 of 2)</a:t>
            </a:r>
          </a:p>
        </p:txBody>
      </p:sp>
      <p:pic>
        <p:nvPicPr>
          <p:cNvPr id="12" name="Content Placeholder 11" descr="A diagram shows a line sloping upward from the point p0 on the x axis to point p1 in the first quadrant and another line sloping upward from p0 to p2. A vertical dashed line connects p1 and p2. The point p3 is left to p2.">
            <a:extLst>
              <a:ext uri="{FF2B5EF4-FFF2-40B4-BE49-F238E27FC236}">
                <a16:creationId xmlns:a16="http://schemas.microsoft.com/office/drawing/2014/main" id="{FB29B21A-4959-4BF7-A5AE-2D699F52A42B}"/>
              </a:ext>
            </a:extLst>
          </p:cNvPr>
          <p:cNvPicPr>
            <a:picLocks noGrp="1" noChangeAspect="1"/>
          </p:cNvPicPr>
          <p:nvPr>
            <p:ph sz="quarter" idx="13"/>
          </p:nvPr>
        </p:nvPicPr>
        <p:blipFill>
          <a:blip r:embed="rId2"/>
          <a:stretch>
            <a:fillRect/>
          </a:stretch>
        </p:blipFill>
        <p:spPr>
          <a:xfrm>
            <a:off x="826069" y="1716047"/>
            <a:ext cx="1999604" cy="1474748"/>
          </a:xfrm>
          <a:prstGeom prst="rect">
            <a:avLst/>
          </a:prstGeom>
        </p:spPr>
      </p:pic>
      <p:pic>
        <p:nvPicPr>
          <p:cNvPr id="15" name="Content Placeholder 14" descr="A diagram shows a line sloping upward from the point p0 on the x axis to point p1 in the first quadrant and another line sloping upward from p0 to p2. A dashed slanted line connects p1 and p2. The point p3 is left to p3.">
            <a:extLst>
              <a:ext uri="{FF2B5EF4-FFF2-40B4-BE49-F238E27FC236}">
                <a16:creationId xmlns:a16="http://schemas.microsoft.com/office/drawing/2014/main" id="{C23CC1C7-E968-4994-AD75-83CC50F2836A}"/>
              </a:ext>
            </a:extLst>
          </p:cNvPr>
          <p:cNvPicPr>
            <a:picLocks noGrp="1" noChangeAspect="1"/>
          </p:cNvPicPr>
          <p:nvPr>
            <p:ph sz="quarter" idx="15"/>
          </p:nvPr>
        </p:nvPicPr>
        <p:blipFill>
          <a:blip r:embed="rId3"/>
          <a:stretch>
            <a:fillRect/>
          </a:stretch>
        </p:blipFill>
        <p:spPr>
          <a:xfrm>
            <a:off x="734151" y="3601504"/>
            <a:ext cx="2032766" cy="1499207"/>
          </a:xfrm>
          <a:prstGeom prst="rect">
            <a:avLst/>
          </a:prstGeom>
        </p:spPr>
      </p:pic>
      <p:sp>
        <p:nvSpPr>
          <p:cNvPr id="4" name="Content Placeholder 3">
            <a:extLst>
              <a:ext uri="{FF2B5EF4-FFF2-40B4-BE49-F238E27FC236}">
                <a16:creationId xmlns:a16="http://schemas.microsoft.com/office/drawing/2014/main" id="{45918F3D-4177-4403-B9BE-28A65046ED4F}"/>
              </a:ext>
            </a:extLst>
          </p:cNvPr>
          <p:cNvSpPr>
            <a:spLocks noGrp="1"/>
          </p:cNvSpPr>
          <p:nvPr>
            <p:ph sz="quarter" idx="14"/>
          </p:nvPr>
        </p:nvSpPr>
        <p:spPr>
          <a:xfrm>
            <a:off x="3215149" y="1848065"/>
            <a:ext cx="5471652" cy="3859561"/>
          </a:xfrm>
        </p:spPr>
        <p:txBody>
          <a:bodyPr/>
          <a:lstStyle/>
          <a:p>
            <a:pPr marL="0" indent="0">
              <a:buFont typeface="Monotype Sorts"/>
              <a:buNone/>
            </a:pPr>
            <a:r>
              <a:rPr lang="en-US" altLang="en-US" sz="2000" dirty="0"/>
              <a:t>The convex hull is discovered incrementally. Initially, p0, p1, and p2 form a convex hull. Consider p3. p3 is outside of the current convex hull since points are sorted in increasing order of their angles. If p3 is strictly on the left side of the line from p1 to p2, push p3 into H. Now p0, p1, p2, and p3 form a convex hull. If p3 is on the right side of the line from p1 to p2 (see Figure 22.10d), pop p2 out of H and push p3 into H. Now p0, p1, and p3 form a convex hull and p2 is inside of this convex hull.</a:t>
            </a:r>
          </a:p>
        </p:txBody>
      </p:sp>
    </p:spTree>
    <p:extLst>
      <p:ext uri="{BB962C8B-B14F-4D97-AF65-F5344CB8AC3E}">
        <p14:creationId xmlns:p14="http://schemas.microsoft.com/office/powerpoint/2010/main" val="935758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DCB7-0574-4071-BFD6-B08B8E2F9FB3}"/>
              </a:ext>
            </a:extLst>
          </p:cNvPr>
          <p:cNvSpPr>
            <a:spLocks noGrp="1"/>
          </p:cNvSpPr>
          <p:nvPr>
            <p:ph type="title"/>
          </p:nvPr>
        </p:nvSpPr>
        <p:spPr/>
        <p:txBody>
          <a:bodyPr/>
          <a:lstStyle/>
          <a:p>
            <a:r>
              <a:rPr lang="en-IN" dirty="0"/>
              <a:t>Graham’s Algorithm Time</a:t>
            </a:r>
          </a:p>
        </p:txBody>
      </p:sp>
      <p:graphicFrame>
        <p:nvGraphicFramePr>
          <p:cNvPr id="4" name="Object 3" descr="O of n log n">
            <a:extLst>
              <a:ext uri="{FF2B5EF4-FFF2-40B4-BE49-F238E27FC236}">
                <a16:creationId xmlns:a16="http://schemas.microsoft.com/office/drawing/2014/main" id="{E86A445F-0985-40D9-8C37-0C6C276532E7}"/>
              </a:ext>
            </a:extLst>
          </p:cNvPr>
          <p:cNvGraphicFramePr>
            <a:graphicFrameLocks noChangeAspect="1"/>
          </p:cNvGraphicFramePr>
          <p:nvPr>
            <p:extLst>
              <p:ext uri="{D42A27DB-BD31-4B8C-83A1-F6EECF244321}">
                <p14:modId xmlns:p14="http://schemas.microsoft.com/office/powerpoint/2010/main" val="2881178587"/>
              </p:ext>
            </p:extLst>
          </p:nvPr>
        </p:nvGraphicFramePr>
        <p:xfrm>
          <a:off x="457200" y="1798638"/>
          <a:ext cx="1581150" cy="460375"/>
        </p:xfrm>
        <a:graphic>
          <a:graphicData uri="http://schemas.openxmlformats.org/presentationml/2006/ole">
            <mc:AlternateContent xmlns:mc="http://schemas.openxmlformats.org/markup-compatibility/2006">
              <mc:Choice xmlns:v="urn:schemas-microsoft-com:vml" Requires="v">
                <p:oleObj name="Equation" r:id="rId2" imgW="1307880" imgH="380880" progId="Equation.DSMT4">
                  <p:embed/>
                </p:oleObj>
              </mc:Choice>
              <mc:Fallback>
                <p:oleObj name="Equation" r:id="rId2" imgW="1307880" imgH="380880" progId="Equation.DSMT4">
                  <p:embed/>
                  <p:pic>
                    <p:nvPicPr>
                      <p:cNvPr id="0" name=""/>
                      <p:cNvPicPr/>
                      <p:nvPr/>
                    </p:nvPicPr>
                    <p:blipFill>
                      <a:blip r:embed="rId3"/>
                      <a:stretch>
                        <a:fillRect/>
                      </a:stretch>
                    </p:blipFill>
                    <p:spPr>
                      <a:xfrm>
                        <a:off x="457200" y="1798638"/>
                        <a:ext cx="1581150" cy="460375"/>
                      </a:xfrm>
                      <a:prstGeom prst="rect">
                        <a:avLst/>
                      </a:prstGeom>
                    </p:spPr>
                  </p:pic>
                </p:oleObj>
              </mc:Fallback>
            </mc:AlternateContent>
          </a:graphicData>
        </a:graphic>
      </p:graphicFrame>
    </p:spTree>
    <p:extLst>
      <p:ext uri="{BB962C8B-B14F-4D97-AF65-F5344CB8AC3E}">
        <p14:creationId xmlns:p14="http://schemas.microsoft.com/office/powerpoint/2010/main" val="20142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4ACD-67B5-48B9-8059-35DD321A2B0F}"/>
              </a:ext>
            </a:extLst>
          </p:cNvPr>
          <p:cNvSpPr>
            <a:spLocks noGrp="1"/>
          </p:cNvSpPr>
          <p:nvPr>
            <p:ph type="title"/>
          </p:nvPr>
        </p:nvSpPr>
        <p:spPr/>
        <p:txBody>
          <a:bodyPr/>
          <a:lstStyle/>
          <a:p>
            <a:r>
              <a:rPr lang="en-IN" dirty="0"/>
              <a:t>Growth Rate</a:t>
            </a:r>
          </a:p>
        </p:txBody>
      </p:sp>
      <p:sp>
        <p:nvSpPr>
          <p:cNvPr id="3" name="Content Placeholder 2">
            <a:extLst>
              <a:ext uri="{FF2B5EF4-FFF2-40B4-BE49-F238E27FC236}">
                <a16:creationId xmlns:a16="http://schemas.microsoft.com/office/drawing/2014/main" id="{11A0BD1F-43AB-4C54-BD8A-09DB23339896}"/>
              </a:ext>
            </a:extLst>
          </p:cNvPr>
          <p:cNvSpPr>
            <a:spLocks noGrp="1"/>
          </p:cNvSpPr>
          <p:nvPr>
            <p:ph sz="quarter" idx="13"/>
          </p:nvPr>
        </p:nvSpPr>
        <p:spPr/>
        <p:txBody>
          <a:bodyPr/>
          <a:lstStyle/>
          <a:p>
            <a:pPr marL="432" indent="0">
              <a:buNone/>
            </a:pPr>
            <a:r>
              <a:rPr lang="en-US" altLang="en-US" dirty="0"/>
              <a:t>It is very difficult to compare algorithms by measuring their execution time. To overcome these problems, a theoretical approach was developed to analyze algorithms independent of computers and specific input. This approach approximates the effect of a change on the size of the input. In this way, you can see how fast an algorithm’s execution time increases as the input size increases, so you can compare two algorithms by examining their </a:t>
            </a:r>
            <a:r>
              <a:rPr lang="en-US" altLang="en-US" b="1" dirty="0"/>
              <a:t>growth rates</a:t>
            </a:r>
            <a:r>
              <a:rPr lang="en-US" altLang="en-US" dirty="0"/>
              <a:t>.</a:t>
            </a:r>
          </a:p>
        </p:txBody>
      </p:sp>
    </p:spTree>
    <p:extLst>
      <p:ext uri="{BB962C8B-B14F-4D97-AF65-F5344CB8AC3E}">
        <p14:creationId xmlns:p14="http://schemas.microsoft.com/office/powerpoint/2010/main" val="756032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84D2-5578-4938-B40F-47E978BEB5A9}"/>
              </a:ext>
            </a:extLst>
          </p:cNvPr>
          <p:cNvSpPr>
            <a:spLocks noGrp="1"/>
          </p:cNvSpPr>
          <p:nvPr>
            <p:ph type="title"/>
          </p:nvPr>
        </p:nvSpPr>
        <p:spPr/>
        <p:txBody>
          <a:bodyPr/>
          <a:lstStyle/>
          <a:p>
            <a:r>
              <a:rPr lang="en-IN" dirty="0"/>
              <a:t>Practical Considerations</a:t>
            </a:r>
          </a:p>
        </p:txBody>
      </p:sp>
      <p:sp>
        <p:nvSpPr>
          <p:cNvPr id="3" name="Content Placeholder 2">
            <a:extLst>
              <a:ext uri="{FF2B5EF4-FFF2-40B4-BE49-F238E27FC236}">
                <a16:creationId xmlns:a16="http://schemas.microsoft.com/office/drawing/2014/main" id="{407C69B3-5683-4E47-A877-366B73B96975}"/>
              </a:ext>
            </a:extLst>
          </p:cNvPr>
          <p:cNvSpPr>
            <a:spLocks noGrp="1"/>
          </p:cNvSpPr>
          <p:nvPr>
            <p:ph sz="quarter" idx="13"/>
          </p:nvPr>
        </p:nvSpPr>
        <p:spPr/>
        <p:txBody>
          <a:bodyPr/>
          <a:lstStyle/>
          <a:p>
            <a:pPr marL="432" indent="0">
              <a:buNone/>
            </a:pPr>
            <a:r>
              <a:rPr lang="en-US" altLang="en-US" dirty="0"/>
              <a:t>The big O notation provides a good theoretical estimate of algorithm efficiency. However, two algorithms of the same time complexity are not necessarily equally efficient. As shown in the preceding example, both algorithms in Listings 5.6 and 22.2 have the same complexity, but the one in Listing 22.2 is obviously better practically.</a:t>
            </a:r>
          </a:p>
        </p:txBody>
      </p:sp>
    </p:spTree>
    <p:extLst>
      <p:ext uri="{BB962C8B-B14F-4D97-AF65-F5344CB8AC3E}">
        <p14:creationId xmlns:p14="http://schemas.microsoft.com/office/powerpoint/2010/main" val="2097036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67A7-BD7C-40E1-9724-42DE0EDA56B9}"/>
              </a:ext>
            </a:extLst>
          </p:cNvPr>
          <p:cNvSpPr>
            <a:spLocks noGrp="1"/>
          </p:cNvSpPr>
          <p:nvPr>
            <p:ph type="title"/>
          </p:nvPr>
        </p:nvSpPr>
        <p:spPr/>
        <p:txBody>
          <a:bodyPr/>
          <a:lstStyle/>
          <a:p>
            <a:r>
              <a:rPr lang="en-IN" dirty="0"/>
              <a:t>Big O Notation</a:t>
            </a:r>
          </a:p>
        </p:txBody>
      </p:sp>
      <p:sp>
        <p:nvSpPr>
          <p:cNvPr id="3" name="Content Placeholder 2">
            <a:extLst>
              <a:ext uri="{FF2B5EF4-FFF2-40B4-BE49-F238E27FC236}">
                <a16:creationId xmlns:a16="http://schemas.microsoft.com/office/drawing/2014/main" id="{EE29F1C2-21AA-4D45-A8E8-B74727508461}"/>
              </a:ext>
            </a:extLst>
          </p:cNvPr>
          <p:cNvSpPr>
            <a:spLocks noGrp="1"/>
          </p:cNvSpPr>
          <p:nvPr>
            <p:ph sz="quarter" idx="13"/>
          </p:nvPr>
        </p:nvSpPr>
        <p:spPr>
          <a:xfrm>
            <a:off x="457200" y="1552573"/>
            <a:ext cx="8214852" cy="1397103"/>
          </a:xfrm>
        </p:spPr>
        <p:txBody>
          <a:bodyPr tIns="0"/>
          <a:lstStyle/>
          <a:p>
            <a:pPr marL="432" indent="0">
              <a:buNone/>
            </a:pPr>
            <a:r>
              <a:rPr lang="en-US" altLang="en-US" sz="2200" dirty="0"/>
              <a:t>Consider linear search. The linear search algorithm compares the key with the elements in the array sequentially until the key is found or the array is exhausted. If the key is not in the array, it requires </a:t>
            </a:r>
            <a:r>
              <a:rPr lang="en-US" altLang="en-US" sz="2200" i="1" dirty="0"/>
              <a:t>n</a:t>
            </a:r>
            <a:r>
              <a:rPr lang="en-US" altLang="en-US" sz="2200" dirty="0"/>
              <a:t> comparisons for an array of size </a:t>
            </a:r>
            <a:r>
              <a:rPr lang="en-US" altLang="en-US" sz="2200" i="1" dirty="0"/>
              <a:t>n</a:t>
            </a:r>
            <a:r>
              <a:rPr lang="en-US" altLang="en-US" sz="2200" dirty="0"/>
              <a:t>. If the key is in the</a:t>
            </a:r>
            <a:endParaRPr lang="en-IN" sz="2200" dirty="0"/>
          </a:p>
        </p:txBody>
      </p:sp>
      <p:sp>
        <p:nvSpPr>
          <p:cNvPr id="4" name="Content Placeholder 3">
            <a:extLst>
              <a:ext uri="{FF2B5EF4-FFF2-40B4-BE49-F238E27FC236}">
                <a16:creationId xmlns:a16="http://schemas.microsoft.com/office/drawing/2014/main" id="{722791D0-AFB6-4AC3-AF7A-334AFE9839B0}"/>
              </a:ext>
            </a:extLst>
          </p:cNvPr>
          <p:cNvSpPr>
            <a:spLocks noGrp="1"/>
          </p:cNvSpPr>
          <p:nvPr>
            <p:ph sz="quarter" idx="14"/>
          </p:nvPr>
        </p:nvSpPr>
        <p:spPr>
          <a:xfrm>
            <a:off x="464950" y="2998357"/>
            <a:ext cx="2278250" cy="379524"/>
          </a:xfrm>
        </p:spPr>
        <p:txBody>
          <a:bodyPr lIns="90000" tIns="0" rIns="90000" bIns="90000"/>
          <a:lstStyle/>
          <a:p>
            <a:pPr marL="432" indent="0">
              <a:buNone/>
            </a:pPr>
            <a:r>
              <a:rPr lang="en-US" altLang="en-US" sz="2200" dirty="0"/>
              <a:t>array, it requires</a:t>
            </a:r>
            <a:endParaRPr lang="en-IN" sz="2200" dirty="0"/>
          </a:p>
        </p:txBody>
      </p:sp>
      <p:graphicFrame>
        <p:nvGraphicFramePr>
          <p:cNvPr id="17" name="Object 16" descr="n over 2">
            <a:extLst>
              <a:ext uri="{FF2B5EF4-FFF2-40B4-BE49-F238E27FC236}">
                <a16:creationId xmlns:a16="http://schemas.microsoft.com/office/drawing/2014/main" id="{5494EEE0-ED75-4A9D-ABC6-35C4860374E0}"/>
              </a:ext>
            </a:extLst>
          </p:cNvPr>
          <p:cNvGraphicFramePr>
            <a:graphicFrameLocks noChangeAspect="1"/>
          </p:cNvGraphicFramePr>
          <p:nvPr>
            <p:extLst>
              <p:ext uri="{D42A27DB-BD31-4B8C-83A1-F6EECF244321}">
                <p14:modId xmlns:p14="http://schemas.microsoft.com/office/powerpoint/2010/main" val="3080670796"/>
              </p:ext>
            </p:extLst>
          </p:nvPr>
        </p:nvGraphicFramePr>
        <p:xfrm>
          <a:off x="2781132" y="3026638"/>
          <a:ext cx="558800" cy="265430"/>
        </p:xfrm>
        <a:graphic>
          <a:graphicData uri="http://schemas.openxmlformats.org/presentationml/2006/ole">
            <mc:AlternateContent xmlns:mc="http://schemas.openxmlformats.org/markup-compatibility/2006">
              <mc:Choice xmlns:v="urn:schemas-microsoft-com:vml" Requires="v">
                <p:oleObj name="Equation" r:id="rId2" imgW="507960" imgH="241200" progId="Equation.DSMT4">
                  <p:embed/>
                </p:oleObj>
              </mc:Choice>
              <mc:Fallback>
                <p:oleObj name="Equation" r:id="rId2" imgW="507960" imgH="241200" progId="Equation.DSMT4">
                  <p:embed/>
                  <p:pic>
                    <p:nvPicPr>
                      <p:cNvPr id="0" name=""/>
                      <p:cNvPicPr/>
                      <p:nvPr/>
                    </p:nvPicPr>
                    <p:blipFill>
                      <a:blip r:embed="rId3"/>
                      <a:stretch>
                        <a:fillRect/>
                      </a:stretch>
                    </p:blipFill>
                    <p:spPr>
                      <a:xfrm>
                        <a:off x="2781132" y="3026638"/>
                        <a:ext cx="558800" cy="26543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1F1E0FB-C0A4-4B5C-BF79-B3DE2EFE2056}"/>
              </a:ext>
            </a:extLst>
          </p:cNvPr>
          <p:cNvSpPr>
            <a:spLocks noGrp="1"/>
          </p:cNvSpPr>
          <p:nvPr>
            <p:ph sz="quarter" idx="15"/>
          </p:nvPr>
        </p:nvSpPr>
        <p:spPr>
          <a:xfrm>
            <a:off x="3455370" y="2996973"/>
            <a:ext cx="5347669" cy="379661"/>
          </a:xfrm>
        </p:spPr>
        <p:txBody>
          <a:bodyPr lIns="0" tIns="0" rIns="0" bIns="0"/>
          <a:lstStyle/>
          <a:p>
            <a:pPr marL="432" indent="0">
              <a:buNone/>
            </a:pPr>
            <a:r>
              <a:rPr lang="en-US" altLang="en-US" sz="2200" dirty="0"/>
              <a:t>comparisons on average. The algorithm’s</a:t>
            </a:r>
            <a:endParaRPr lang="en-IN" sz="2200" dirty="0"/>
          </a:p>
        </p:txBody>
      </p:sp>
      <p:sp>
        <p:nvSpPr>
          <p:cNvPr id="6" name="Content Placeholder 5">
            <a:extLst>
              <a:ext uri="{FF2B5EF4-FFF2-40B4-BE49-F238E27FC236}">
                <a16:creationId xmlns:a16="http://schemas.microsoft.com/office/drawing/2014/main" id="{3A6080AE-673E-4C97-9300-D9D4350E721D}"/>
              </a:ext>
            </a:extLst>
          </p:cNvPr>
          <p:cNvSpPr>
            <a:spLocks noGrp="1"/>
          </p:cNvSpPr>
          <p:nvPr>
            <p:ph sz="quarter" idx="16"/>
          </p:nvPr>
        </p:nvSpPr>
        <p:spPr>
          <a:xfrm>
            <a:off x="457199" y="3416536"/>
            <a:ext cx="8516319" cy="1714154"/>
          </a:xfrm>
        </p:spPr>
        <p:txBody>
          <a:bodyPr tIns="0"/>
          <a:lstStyle/>
          <a:p>
            <a:pPr marL="432" indent="0">
              <a:buNone/>
            </a:pPr>
            <a:r>
              <a:rPr lang="en-US" altLang="en-US" sz="2200" dirty="0"/>
              <a:t>execution time is proportional to the size of the array. If you double the size of the array, you will expect the number of comparisons to double. The algorithm grows at a linear rate. The growth rate has an order of magnitude of </a:t>
            </a:r>
            <a:r>
              <a:rPr lang="en-US" altLang="en-US" sz="2200" i="1" dirty="0"/>
              <a:t>n</a:t>
            </a:r>
            <a:r>
              <a:rPr lang="en-US" altLang="en-US" sz="2200" dirty="0"/>
              <a:t>. Computer scientists use the Big </a:t>
            </a:r>
            <a:r>
              <a:rPr lang="en-US" altLang="en-US" sz="2200" i="1" dirty="0"/>
              <a:t>O</a:t>
            </a:r>
            <a:r>
              <a:rPr lang="en-US" altLang="en-US" sz="2200" dirty="0"/>
              <a:t> notation to abbreviate for “order of magnitude.” Using this notation,</a:t>
            </a:r>
            <a:endParaRPr lang="en-IN" sz="2200" dirty="0"/>
          </a:p>
        </p:txBody>
      </p:sp>
      <p:sp>
        <p:nvSpPr>
          <p:cNvPr id="7" name="Content Placeholder 6">
            <a:extLst>
              <a:ext uri="{FF2B5EF4-FFF2-40B4-BE49-F238E27FC236}">
                <a16:creationId xmlns:a16="http://schemas.microsoft.com/office/drawing/2014/main" id="{37E4DDF5-9D19-4DBE-A667-C985DD53AE37}"/>
              </a:ext>
            </a:extLst>
          </p:cNvPr>
          <p:cNvSpPr>
            <a:spLocks noGrp="1"/>
          </p:cNvSpPr>
          <p:nvPr>
            <p:ph sz="quarter" idx="17"/>
          </p:nvPr>
        </p:nvSpPr>
        <p:spPr>
          <a:xfrm>
            <a:off x="468203" y="5193079"/>
            <a:ext cx="5991591" cy="386312"/>
          </a:xfrm>
        </p:spPr>
        <p:txBody>
          <a:bodyPr lIns="90000" tIns="0" rIns="90000" bIns="90000"/>
          <a:lstStyle/>
          <a:p>
            <a:pPr marL="432" indent="0">
              <a:buNone/>
            </a:pPr>
            <a:r>
              <a:rPr lang="en-US" altLang="en-US" sz="2200" dirty="0"/>
              <a:t>the complexity of the linear search algorithm is</a:t>
            </a:r>
            <a:endParaRPr lang="en-IN" sz="2200" dirty="0"/>
          </a:p>
        </p:txBody>
      </p:sp>
      <p:graphicFrame>
        <p:nvGraphicFramePr>
          <p:cNvPr id="18" name="Object 17" descr="O of n,">
            <a:extLst>
              <a:ext uri="{FF2B5EF4-FFF2-40B4-BE49-F238E27FC236}">
                <a16:creationId xmlns:a16="http://schemas.microsoft.com/office/drawing/2014/main" id="{C7809715-EFF4-4CC9-A00D-89DC7953E8EF}"/>
              </a:ext>
            </a:extLst>
          </p:cNvPr>
          <p:cNvGraphicFramePr>
            <a:graphicFrameLocks noChangeAspect="1"/>
          </p:cNvGraphicFramePr>
          <p:nvPr>
            <p:extLst>
              <p:ext uri="{D42A27DB-BD31-4B8C-83A1-F6EECF244321}">
                <p14:modId xmlns:p14="http://schemas.microsoft.com/office/powerpoint/2010/main" val="2087282964"/>
              </p:ext>
            </p:extLst>
          </p:nvPr>
        </p:nvGraphicFramePr>
        <p:xfrm>
          <a:off x="6535738" y="5231273"/>
          <a:ext cx="609600" cy="304800"/>
        </p:xfrm>
        <a:graphic>
          <a:graphicData uri="http://schemas.openxmlformats.org/presentationml/2006/ole">
            <mc:AlternateContent xmlns:mc="http://schemas.openxmlformats.org/markup-compatibility/2006">
              <mc:Choice xmlns:v="urn:schemas-microsoft-com:vml" Requires="v">
                <p:oleObj name="Equation" r:id="rId4" imgW="609480" imgH="304560" progId="Equation.DSMT4">
                  <p:embed/>
                </p:oleObj>
              </mc:Choice>
              <mc:Fallback>
                <p:oleObj name="Equation" r:id="rId4" imgW="609480" imgH="304560" progId="Equation.DSMT4">
                  <p:embed/>
                  <p:pic>
                    <p:nvPicPr>
                      <p:cNvPr id="0" name=""/>
                      <p:cNvPicPr/>
                      <p:nvPr/>
                    </p:nvPicPr>
                    <p:blipFill>
                      <a:blip r:embed="rId5"/>
                      <a:stretch>
                        <a:fillRect/>
                      </a:stretch>
                    </p:blipFill>
                    <p:spPr>
                      <a:xfrm>
                        <a:off x="6535738" y="5231273"/>
                        <a:ext cx="609600" cy="3048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3DDF6D35-E59A-4D69-A752-0B9421A6B95A}"/>
              </a:ext>
            </a:extLst>
          </p:cNvPr>
          <p:cNvSpPr>
            <a:spLocks noGrp="1"/>
          </p:cNvSpPr>
          <p:nvPr>
            <p:ph sz="quarter" idx="18"/>
          </p:nvPr>
        </p:nvSpPr>
        <p:spPr>
          <a:xfrm>
            <a:off x="7263910" y="5194016"/>
            <a:ext cx="1661665" cy="387490"/>
          </a:xfrm>
        </p:spPr>
        <p:txBody>
          <a:bodyPr lIns="0" tIns="0" rIns="0" bIns="0"/>
          <a:lstStyle/>
          <a:p>
            <a:pPr marL="432" indent="0">
              <a:buNone/>
            </a:pPr>
            <a:r>
              <a:rPr lang="en-US" altLang="en-US" sz="2200" dirty="0"/>
              <a:t>pronounced</a:t>
            </a:r>
            <a:endParaRPr lang="en-IN" sz="2200" dirty="0"/>
          </a:p>
        </p:txBody>
      </p:sp>
      <p:sp>
        <p:nvSpPr>
          <p:cNvPr id="9" name="Content Placeholder 8">
            <a:extLst>
              <a:ext uri="{FF2B5EF4-FFF2-40B4-BE49-F238E27FC236}">
                <a16:creationId xmlns:a16="http://schemas.microsoft.com/office/drawing/2014/main" id="{FF4512E0-5A5A-4734-B4C0-10EA3CB7886E}"/>
              </a:ext>
            </a:extLst>
          </p:cNvPr>
          <p:cNvSpPr>
            <a:spLocks noGrp="1"/>
          </p:cNvSpPr>
          <p:nvPr>
            <p:ph sz="quarter" idx="19"/>
          </p:nvPr>
        </p:nvSpPr>
        <p:spPr>
          <a:xfrm>
            <a:off x="457200" y="5630783"/>
            <a:ext cx="2224007" cy="398059"/>
          </a:xfrm>
        </p:spPr>
        <p:txBody>
          <a:bodyPr tIns="0"/>
          <a:lstStyle/>
          <a:p>
            <a:pPr marL="432" indent="0">
              <a:buNone/>
            </a:pPr>
            <a:r>
              <a:rPr lang="en-US" altLang="en-US" sz="2200" dirty="0"/>
              <a:t>as “</a:t>
            </a:r>
            <a:r>
              <a:rPr lang="en-US" altLang="en-US" sz="2200" b="1" dirty="0"/>
              <a:t>order of </a:t>
            </a:r>
            <a:r>
              <a:rPr lang="en-US" altLang="en-US" sz="2200" i="1" dirty="0"/>
              <a:t>n</a:t>
            </a:r>
            <a:r>
              <a:rPr lang="en-US" altLang="en-US" sz="2200" dirty="0"/>
              <a:t>.”</a:t>
            </a:r>
            <a:endParaRPr lang="en-IN" sz="2200" dirty="0"/>
          </a:p>
        </p:txBody>
      </p:sp>
    </p:spTree>
    <p:extLst>
      <p:ext uri="{BB962C8B-B14F-4D97-AF65-F5344CB8AC3E}">
        <p14:creationId xmlns:p14="http://schemas.microsoft.com/office/powerpoint/2010/main" val="283225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48F8-44C0-46FE-9AE1-D8E6C4AE282F}"/>
              </a:ext>
            </a:extLst>
          </p:cNvPr>
          <p:cNvSpPr>
            <a:spLocks noGrp="1"/>
          </p:cNvSpPr>
          <p:nvPr>
            <p:ph type="title"/>
          </p:nvPr>
        </p:nvSpPr>
        <p:spPr/>
        <p:txBody>
          <a:bodyPr/>
          <a:lstStyle/>
          <a:p>
            <a:r>
              <a:rPr lang="en-IN" dirty="0"/>
              <a:t>Best, Worst, and Average Cases</a:t>
            </a:r>
          </a:p>
        </p:txBody>
      </p:sp>
      <p:sp>
        <p:nvSpPr>
          <p:cNvPr id="3" name="Content Placeholder 2">
            <a:extLst>
              <a:ext uri="{FF2B5EF4-FFF2-40B4-BE49-F238E27FC236}">
                <a16:creationId xmlns:a16="http://schemas.microsoft.com/office/drawing/2014/main" id="{F399CCB5-2AD7-4D30-95E6-4CFF715F09BE}"/>
              </a:ext>
            </a:extLst>
          </p:cNvPr>
          <p:cNvSpPr>
            <a:spLocks noGrp="1"/>
          </p:cNvSpPr>
          <p:nvPr>
            <p:ph sz="quarter" idx="13"/>
          </p:nvPr>
        </p:nvSpPr>
        <p:spPr>
          <a:xfrm>
            <a:off x="457200" y="1554920"/>
            <a:ext cx="8531817" cy="4663335"/>
          </a:xfrm>
        </p:spPr>
        <p:txBody>
          <a:bodyPr/>
          <a:lstStyle/>
          <a:p>
            <a:pPr marL="432" indent="0">
              <a:buNone/>
            </a:pPr>
            <a:r>
              <a:rPr lang="en-US" altLang="en-US" sz="2200" dirty="0"/>
              <a:t>For the same input size, an algorithm’s execution time may vary, depending on the input. An input that results in the shortest execution time is called the </a:t>
            </a:r>
            <a:r>
              <a:rPr lang="en-US" altLang="en-US" sz="2200" b="1" dirty="0"/>
              <a:t>best-case</a:t>
            </a:r>
            <a:r>
              <a:rPr lang="en-US" altLang="en-US" sz="2200" dirty="0"/>
              <a:t> input and an input that results in the longest execution time is called the </a:t>
            </a:r>
            <a:r>
              <a:rPr lang="en-US" altLang="en-US" sz="2200" b="1" dirty="0"/>
              <a:t>worst-case </a:t>
            </a:r>
            <a:r>
              <a:rPr lang="en-US" altLang="en-US" sz="2200" dirty="0"/>
              <a:t>input. Best-case and worst-case are not representative, but worst-case analysis is very useful. You can show that the algorithm will never be slower than the worst-case. An average-case analysis attempts to determine the average amount of time among all possible input of the same size. Average-case analysis is ideal, but difficult to perform, because it is hard to determine the relative probabilities and distributions of various input instances for many problems. Worst-case analysis is easier to obtain and is thus common. So, the analysis is generally conducted for the worst-case.</a:t>
            </a:r>
          </a:p>
        </p:txBody>
      </p:sp>
    </p:spTree>
    <p:extLst>
      <p:ext uri="{BB962C8B-B14F-4D97-AF65-F5344CB8AC3E}">
        <p14:creationId xmlns:p14="http://schemas.microsoft.com/office/powerpoint/2010/main" val="314472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9685-B6BF-4639-81C7-77D63AB54F55}"/>
              </a:ext>
            </a:extLst>
          </p:cNvPr>
          <p:cNvSpPr>
            <a:spLocks noGrp="1"/>
          </p:cNvSpPr>
          <p:nvPr>
            <p:ph type="title"/>
          </p:nvPr>
        </p:nvSpPr>
        <p:spPr/>
        <p:txBody>
          <a:bodyPr/>
          <a:lstStyle/>
          <a:p>
            <a:r>
              <a:rPr lang="en-IN" dirty="0"/>
              <a:t>Ignoring Multiplicative Constants</a:t>
            </a:r>
          </a:p>
        </p:txBody>
      </p:sp>
      <p:sp>
        <p:nvSpPr>
          <p:cNvPr id="3" name="Content Placeholder 2">
            <a:extLst>
              <a:ext uri="{FF2B5EF4-FFF2-40B4-BE49-F238E27FC236}">
                <a16:creationId xmlns:a16="http://schemas.microsoft.com/office/drawing/2014/main" id="{ABA254EB-3708-4873-9520-4A8B1389F9E6}"/>
              </a:ext>
            </a:extLst>
          </p:cNvPr>
          <p:cNvSpPr>
            <a:spLocks noGrp="1"/>
          </p:cNvSpPr>
          <p:nvPr>
            <p:ph sz="quarter" idx="13"/>
          </p:nvPr>
        </p:nvSpPr>
        <p:spPr>
          <a:xfrm>
            <a:off x="457200" y="1552575"/>
            <a:ext cx="8252847" cy="384714"/>
          </a:xfrm>
        </p:spPr>
        <p:txBody>
          <a:bodyPr tIns="0"/>
          <a:lstStyle/>
          <a:p>
            <a:pPr marL="432" indent="0">
              <a:buNone/>
            </a:pPr>
            <a:r>
              <a:rPr lang="en-US" altLang="en-US" sz="2200" dirty="0"/>
              <a:t>The linear search algorithm requires </a:t>
            </a:r>
            <a:r>
              <a:rPr lang="en-US" altLang="en-US" sz="2200" i="1" dirty="0"/>
              <a:t>n</a:t>
            </a:r>
            <a:r>
              <a:rPr lang="en-US" altLang="en-US" sz="2200" dirty="0"/>
              <a:t> comparisons in the worst-</a:t>
            </a:r>
            <a:endParaRPr lang="en-IN" sz="2200" dirty="0"/>
          </a:p>
        </p:txBody>
      </p:sp>
      <p:sp>
        <p:nvSpPr>
          <p:cNvPr id="4" name="Content Placeholder 3">
            <a:extLst>
              <a:ext uri="{FF2B5EF4-FFF2-40B4-BE49-F238E27FC236}">
                <a16:creationId xmlns:a16="http://schemas.microsoft.com/office/drawing/2014/main" id="{1E5B8BF1-F0A7-43DE-A7B7-3E4C5C0B281C}"/>
              </a:ext>
            </a:extLst>
          </p:cNvPr>
          <p:cNvSpPr>
            <a:spLocks noGrp="1"/>
          </p:cNvSpPr>
          <p:nvPr>
            <p:ph sz="quarter" idx="14"/>
          </p:nvPr>
        </p:nvSpPr>
        <p:spPr>
          <a:xfrm>
            <a:off x="457201" y="1978063"/>
            <a:ext cx="1356102" cy="353657"/>
          </a:xfrm>
        </p:spPr>
        <p:txBody>
          <a:bodyPr tIns="0"/>
          <a:lstStyle/>
          <a:p>
            <a:pPr marL="432" indent="0">
              <a:buNone/>
            </a:pPr>
            <a:r>
              <a:rPr lang="en-US" altLang="en-US" sz="2200" dirty="0"/>
              <a:t>case and</a:t>
            </a:r>
            <a:endParaRPr lang="en-IN" sz="2200" dirty="0"/>
          </a:p>
        </p:txBody>
      </p:sp>
      <p:graphicFrame>
        <p:nvGraphicFramePr>
          <p:cNvPr id="17" name="Object 16" descr="n over 2">
            <a:extLst>
              <a:ext uri="{FF2B5EF4-FFF2-40B4-BE49-F238E27FC236}">
                <a16:creationId xmlns:a16="http://schemas.microsoft.com/office/drawing/2014/main" id="{DA09F020-0685-4DA7-8D87-FB1A0F60C4F1}"/>
              </a:ext>
            </a:extLst>
          </p:cNvPr>
          <p:cNvGraphicFramePr>
            <a:graphicFrameLocks noChangeAspect="1"/>
          </p:cNvGraphicFramePr>
          <p:nvPr>
            <p:extLst>
              <p:ext uri="{D42A27DB-BD31-4B8C-83A1-F6EECF244321}">
                <p14:modId xmlns:p14="http://schemas.microsoft.com/office/powerpoint/2010/main" val="261665622"/>
              </p:ext>
            </p:extLst>
          </p:nvPr>
        </p:nvGraphicFramePr>
        <p:xfrm>
          <a:off x="1931692" y="2049006"/>
          <a:ext cx="508000" cy="241300"/>
        </p:xfrm>
        <a:graphic>
          <a:graphicData uri="http://schemas.openxmlformats.org/presentationml/2006/ole">
            <mc:AlternateContent xmlns:mc="http://schemas.openxmlformats.org/markup-compatibility/2006">
              <mc:Choice xmlns:v="urn:schemas-microsoft-com:vml" Requires="v">
                <p:oleObj name="Equation" r:id="rId2" imgW="507960" imgH="241200" progId="Equation.DSMT4">
                  <p:embed/>
                </p:oleObj>
              </mc:Choice>
              <mc:Fallback>
                <p:oleObj name="Equation" r:id="rId2" imgW="507960" imgH="241200" progId="Equation.DSMT4">
                  <p:embed/>
                  <p:pic>
                    <p:nvPicPr>
                      <p:cNvPr id="0" name=""/>
                      <p:cNvPicPr/>
                      <p:nvPr/>
                    </p:nvPicPr>
                    <p:blipFill>
                      <a:blip r:embed="rId3"/>
                      <a:stretch>
                        <a:fillRect/>
                      </a:stretch>
                    </p:blipFill>
                    <p:spPr>
                      <a:xfrm>
                        <a:off x="1931692" y="2049006"/>
                        <a:ext cx="508000" cy="2413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319A390-7B33-4A0F-BF10-8090740C03F0}"/>
              </a:ext>
            </a:extLst>
          </p:cNvPr>
          <p:cNvSpPr>
            <a:spLocks noGrp="1"/>
          </p:cNvSpPr>
          <p:nvPr>
            <p:ph sz="quarter" idx="15"/>
          </p:nvPr>
        </p:nvSpPr>
        <p:spPr>
          <a:xfrm>
            <a:off x="2611468" y="1977087"/>
            <a:ext cx="6098580" cy="367908"/>
          </a:xfrm>
        </p:spPr>
        <p:txBody>
          <a:bodyPr lIns="0" tIns="0" rIns="0" bIns="0"/>
          <a:lstStyle/>
          <a:p>
            <a:pPr marL="432" indent="0">
              <a:buNone/>
            </a:pPr>
            <a:r>
              <a:rPr lang="en-US" altLang="en-US" sz="2200" dirty="0"/>
              <a:t>comparisons in the average-case. Using the Big</a:t>
            </a:r>
            <a:endParaRPr lang="en-IN" sz="2200" dirty="0"/>
          </a:p>
        </p:txBody>
      </p:sp>
      <p:sp>
        <p:nvSpPr>
          <p:cNvPr id="6" name="Content Placeholder 5">
            <a:extLst>
              <a:ext uri="{FF2B5EF4-FFF2-40B4-BE49-F238E27FC236}">
                <a16:creationId xmlns:a16="http://schemas.microsoft.com/office/drawing/2014/main" id="{8009DBCF-58FE-4167-B6D4-ACD11844ACBE}"/>
              </a:ext>
            </a:extLst>
          </p:cNvPr>
          <p:cNvSpPr>
            <a:spLocks noGrp="1"/>
          </p:cNvSpPr>
          <p:nvPr>
            <p:ph sz="quarter" idx="16"/>
          </p:nvPr>
        </p:nvSpPr>
        <p:spPr>
          <a:xfrm>
            <a:off x="457200" y="2387831"/>
            <a:ext cx="4011769" cy="388615"/>
          </a:xfrm>
        </p:spPr>
        <p:txBody>
          <a:bodyPr tIns="0"/>
          <a:lstStyle/>
          <a:p>
            <a:pPr marL="432" indent="0">
              <a:buNone/>
            </a:pPr>
            <a:r>
              <a:rPr lang="en-US" altLang="en-US" sz="2200" i="1" dirty="0"/>
              <a:t>O</a:t>
            </a:r>
            <a:r>
              <a:rPr lang="en-US" altLang="en-US" sz="2200" dirty="0"/>
              <a:t> notation,</a:t>
            </a:r>
            <a:r>
              <a:rPr lang="en-IN" altLang="en-US" sz="2200" dirty="0"/>
              <a:t> </a:t>
            </a:r>
            <a:r>
              <a:rPr lang="en-US" altLang="en-US" sz="2200" dirty="0"/>
              <a:t>both cases require</a:t>
            </a:r>
            <a:endParaRPr lang="en-IN" sz="2200" dirty="0"/>
          </a:p>
        </p:txBody>
      </p:sp>
      <p:graphicFrame>
        <p:nvGraphicFramePr>
          <p:cNvPr id="18" name="Object 17" descr="O of n">
            <a:extLst>
              <a:ext uri="{FF2B5EF4-FFF2-40B4-BE49-F238E27FC236}">
                <a16:creationId xmlns:a16="http://schemas.microsoft.com/office/drawing/2014/main" id="{6D61B31E-B562-49AF-A04F-7030731E9656}"/>
              </a:ext>
            </a:extLst>
          </p:cNvPr>
          <p:cNvGraphicFramePr>
            <a:graphicFrameLocks noChangeAspect="1"/>
          </p:cNvGraphicFramePr>
          <p:nvPr>
            <p:extLst>
              <p:ext uri="{D42A27DB-BD31-4B8C-83A1-F6EECF244321}">
                <p14:modId xmlns:p14="http://schemas.microsoft.com/office/powerpoint/2010/main" val="135057942"/>
              </p:ext>
            </p:extLst>
          </p:nvPr>
        </p:nvGraphicFramePr>
        <p:xfrm>
          <a:off x="4582536" y="2439555"/>
          <a:ext cx="496455" cy="277091"/>
        </p:xfrm>
        <a:graphic>
          <a:graphicData uri="http://schemas.openxmlformats.org/presentationml/2006/ole">
            <mc:AlternateContent xmlns:mc="http://schemas.openxmlformats.org/markup-compatibility/2006">
              <mc:Choice xmlns:v="urn:schemas-microsoft-com:vml" Requires="v">
                <p:oleObj name="Equation" r:id="rId4" imgW="545760" imgH="304560" progId="Equation.DSMT4">
                  <p:embed/>
                </p:oleObj>
              </mc:Choice>
              <mc:Fallback>
                <p:oleObj name="Equation" r:id="rId4" imgW="545760" imgH="304560" progId="Equation.DSMT4">
                  <p:embed/>
                  <p:pic>
                    <p:nvPicPr>
                      <p:cNvPr id="0" name=""/>
                      <p:cNvPicPr/>
                      <p:nvPr/>
                    </p:nvPicPr>
                    <p:blipFill>
                      <a:blip r:embed="rId5"/>
                      <a:stretch>
                        <a:fillRect/>
                      </a:stretch>
                    </p:blipFill>
                    <p:spPr>
                      <a:xfrm>
                        <a:off x="4582536" y="2439555"/>
                        <a:ext cx="496455" cy="277091"/>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EA27CD59-CC61-48D6-BC82-EE6710842EAB}"/>
              </a:ext>
            </a:extLst>
          </p:cNvPr>
          <p:cNvSpPr>
            <a:spLocks noGrp="1"/>
          </p:cNvSpPr>
          <p:nvPr>
            <p:ph sz="quarter" idx="17"/>
          </p:nvPr>
        </p:nvSpPr>
        <p:spPr>
          <a:xfrm>
            <a:off x="5262486" y="2386893"/>
            <a:ext cx="2966298" cy="389556"/>
          </a:xfrm>
        </p:spPr>
        <p:txBody>
          <a:bodyPr lIns="0" tIns="0" rIns="0" bIns="0"/>
          <a:lstStyle/>
          <a:p>
            <a:pPr marL="432" indent="0">
              <a:buNone/>
            </a:pPr>
            <a:r>
              <a:rPr lang="en-US" altLang="en-US" sz="2200" dirty="0"/>
              <a:t>time. The multiplicative</a:t>
            </a:r>
            <a:endParaRPr lang="en-IN" sz="2200" dirty="0"/>
          </a:p>
        </p:txBody>
      </p:sp>
      <p:sp>
        <p:nvSpPr>
          <p:cNvPr id="8" name="Content Placeholder 7">
            <a:extLst>
              <a:ext uri="{FF2B5EF4-FFF2-40B4-BE49-F238E27FC236}">
                <a16:creationId xmlns:a16="http://schemas.microsoft.com/office/drawing/2014/main" id="{1252CD84-D4C6-452F-B2EC-A5333A8EF553}"/>
              </a:ext>
            </a:extLst>
          </p:cNvPr>
          <p:cNvSpPr>
            <a:spLocks noGrp="1"/>
          </p:cNvSpPr>
          <p:nvPr>
            <p:ph sz="quarter" idx="18"/>
          </p:nvPr>
        </p:nvSpPr>
        <p:spPr>
          <a:xfrm>
            <a:off x="457201" y="2827138"/>
            <a:ext cx="1278609" cy="383260"/>
          </a:xfrm>
        </p:spPr>
        <p:txBody>
          <a:bodyPr tIns="0"/>
          <a:lstStyle/>
          <a:p>
            <a:pPr marL="432" indent="0">
              <a:buNone/>
            </a:pPr>
            <a:r>
              <a:rPr lang="en-US" altLang="en-US" sz="2200" dirty="0"/>
              <a:t>constant</a:t>
            </a:r>
            <a:endParaRPr lang="en-IN" sz="2200" dirty="0"/>
          </a:p>
        </p:txBody>
      </p:sp>
      <p:graphicFrame>
        <p:nvGraphicFramePr>
          <p:cNvPr id="19" name="Object 18" descr="(1 over 2)">
            <a:extLst>
              <a:ext uri="{FF2B5EF4-FFF2-40B4-BE49-F238E27FC236}">
                <a16:creationId xmlns:a16="http://schemas.microsoft.com/office/drawing/2014/main" id="{6253FA5F-F1F3-4DC4-86D8-DC94EB8220C7}"/>
              </a:ext>
            </a:extLst>
          </p:cNvPr>
          <p:cNvGraphicFramePr>
            <a:graphicFrameLocks noChangeAspect="1"/>
          </p:cNvGraphicFramePr>
          <p:nvPr>
            <p:extLst>
              <p:ext uri="{D42A27DB-BD31-4B8C-83A1-F6EECF244321}">
                <p14:modId xmlns:p14="http://schemas.microsoft.com/office/powerpoint/2010/main" val="1761920741"/>
              </p:ext>
            </p:extLst>
          </p:nvPr>
        </p:nvGraphicFramePr>
        <p:xfrm>
          <a:off x="1862859" y="2888818"/>
          <a:ext cx="554182" cy="277091"/>
        </p:xfrm>
        <a:graphic>
          <a:graphicData uri="http://schemas.openxmlformats.org/presentationml/2006/ole">
            <mc:AlternateContent xmlns:mc="http://schemas.openxmlformats.org/markup-compatibility/2006">
              <mc:Choice xmlns:v="urn:schemas-microsoft-com:vml" Requires="v">
                <p:oleObj name="Equation" r:id="rId6" imgW="609480" imgH="304560" progId="Equation.DSMT4">
                  <p:embed/>
                </p:oleObj>
              </mc:Choice>
              <mc:Fallback>
                <p:oleObj name="Equation" r:id="rId6" imgW="609480" imgH="304560" progId="Equation.DSMT4">
                  <p:embed/>
                  <p:pic>
                    <p:nvPicPr>
                      <p:cNvPr id="0" name=""/>
                      <p:cNvPicPr/>
                      <p:nvPr/>
                    </p:nvPicPr>
                    <p:blipFill>
                      <a:blip r:embed="rId7"/>
                      <a:stretch>
                        <a:fillRect/>
                      </a:stretch>
                    </p:blipFill>
                    <p:spPr>
                      <a:xfrm>
                        <a:off x="1862859" y="2888818"/>
                        <a:ext cx="554182" cy="277091"/>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32F9CF65-5452-49B5-B9E7-93DDC1C648DB}"/>
              </a:ext>
            </a:extLst>
          </p:cNvPr>
          <p:cNvSpPr>
            <a:spLocks noGrp="1"/>
          </p:cNvSpPr>
          <p:nvPr>
            <p:ph sz="quarter" idx="19"/>
          </p:nvPr>
        </p:nvSpPr>
        <p:spPr>
          <a:xfrm>
            <a:off x="2588756" y="2822965"/>
            <a:ext cx="5873319" cy="377435"/>
          </a:xfrm>
        </p:spPr>
        <p:txBody>
          <a:bodyPr lIns="0" tIns="0"/>
          <a:lstStyle/>
          <a:p>
            <a:pPr marL="432" indent="0">
              <a:buNone/>
            </a:pPr>
            <a:r>
              <a:rPr lang="en-US" altLang="en-US" sz="2200" dirty="0"/>
              <a:t>can be omitted. Algorithm analysis is focused</a:t>
            </a:r>
            <a:endParaRPr lang="en-IN" sz="2200" dirty="0"/>
          </a:p>
        </p:txBody>
      </p:sp>
      <p:sp>
        <p:nvSpPr>
          <p:cNvPr id="10" name="Content Placeholder 9">
            <a:extLst>
              <a:ext uri="{FF2B5EF4-FFF2-40B4-BE49-F238E27FC236}">
                <a16:creationId xmlns:a16="http://schemas.microsoft.com/office/drawing/2014/main" id="{E69BA058-34AA-49B7-9663-BEC24DC128B8}"/>
              </a:ext>
            </a:extLst>
          </p:cNvPr>
          <p:cNvSpPr>
            <a:spLocks noGrp="1"/>
          </p:cNvSpPr>
          <p:nvPr>
            <p:ph sz="quarter" idx="20"/>
          </p:nvPr>
        </p:nvSpPr>
        <p:spPr>
          <a:xfrm>
            <a:off x="468313" y="3259019"/>
            <a:ext cx="8218488" cy="384412"/>
          </a:xfrm>
        </p:spPr>
        <p:txBody>
          <a:bodyPr tIns="0"/>
          <a:lstStyle/>
          <a:p>
            <a:pPr marL="432" indent="0">
              <a:buNone/>
            </a:pPr>
            <a:r>
              <a:rPr lang="en-US" altLang="en-US" sz="2200" dirty="0"/>
              <a:t>on growth rate. The multiplicative constants have no impact on</a:t>
            </a:r>
            <a:endParaRPr lang="en-IN" sz="2200" dirty="0"/>
          </a:p>
        </p:txBody>
      </p:sp>
      <p:sp>
        <p:nvSpPr>
          <p:cNvPr id="11" name="Content Placeholder 10">
            <a:extLst>
              <a:ext uri="{FF2B5EF4-FFF2-40B4-BE49-F238E27FC236}">
                <a16:creationId xmlns:a16="http://schemas.microsoft.com/office/drawing/2014/main" id="{4D63D57C-646C-4493-B4E8-671FF41A2DDB}"/>
              </a:ext>
            </a:extLst>
          </p:cNvPr>
          <p:cNvSpPr>
            <a:spLocks noGrp="1"/>
          </p:cNvSpPr>
          <p:nvPr>
            <p:ph sz="quarter" idx="21"/>
          </p:nvPr>
        </p:nvSpPr>
        <p:spPr>
          <a:xfrm>
            <a:off x="468314" y="3697956"/>
            <a:ext cx="4274168" cy="396364"/>
          </a:xfrm>
        </p:spPr>
        <p:txBody>
          <a:bodyPr tIns="0"/>
          <a:lstStyle/>
          <a:p>
            <a:pPr marL="432" indent="0">
              <a:buNone/>
            </a:pPr>
            <a:r>
              <a:rPr lang="en-US" altLang="en-US" sz="2200" dirty="0"/>
              <a:t>growth rates. The growth rate for</a:t>
            </a:r>
            <a:endParaRPr lang="en-IN" sz="2200" dirty="0"/>
          </a:p>
        </p:txBody>
      </p:sp>
      <p:graphicFrame>
        <p:nvGraphicFramePr>
          <p:cNvPr id="20" name="Object 19" descr="n over 2">
            <a:extLst>
              <a:ext uri="{FF2B5EF4-FFF2-40B4-BE49-F238E27FC236}">
                <a16:creationId xmlns:a16="http://schemas.microsoft.com/office/drawing/2014/main" id="{6AF607A7-E0CA-4720-94A2-C886B32046CC}"/>
              </a:ext>
            </a:extLst>
          </p:cNvPr>
          <p:cNvGraphicFramePr>
            <a:graphicFrameLocks noChangeAspect="1"/>
          </p:cNvGraphicFramePr>
          <p:nvPr>
            <p:extLst>
              <p:ext uri="{D42A27DB-BD31-4B8C-83A1-F6EECF244321}">
                <p14:modId xmlns:p14="http://schemas.microsoft.com/office/powerpoint/2010/main" val="1337687930"/>
              </p:ext>
            </p:extLst>
          </p:nvPr>
        </p:nvGraphicFramePr>
        <p:xfrm>
          <a:off x="4855413" y="3740362"/>
          <a:ext cx="508000" cy="241300"/>
        </p:xfrm>
        <a:graphic>
          <a:graphicData uri="http://schemas.openxmlformats.org/presentationml/2006/ole">
            <mc:AlternateContent xmlns:mc="http://schemas.openxmlformats.org/markup-compatibility/2006">
              <mc:Choice xmlns:v="urn:schemas-microsoft-com:vml" Requires="v">
                <p:oleObj name="Equation" r:id="rId2" imgW="507960" imgH="241200" progId="Equation.DSMT4">
                  <p:embed/>
                </p:oleObj>
              </mc:Choice>
              <mc:Fallback>
                <p:oleObj name="Equation" r:id="rId2" imgW="507960" imgH="241200" progId="Equation.DSMT4">
                  <p:embed/>
                  <p:pic>
                    <p:nvPicPr>
                      <p:cNvPr id="17" name="Object 16">
                        <a:extLst>
                          <a:ext uri="{FF2B5EF4-FFF2-40B4-BE49-F238E27FC236}">
                            <a16:creationId xmlns:a16="http://schemas.microsoft.com/office/drawing/2014/main" id="{DA09F020-0685-4DA7-8D87-FB1A0F60C4F1}"/>
                          </a:ext>
                        </a:extLst>
                      </p:cNvPr>
                      <p:cNvPicPr/>
                      <p:nvPr/>
                    </p:nvPicPr>
                    <p:blipFill>
                      <a:blip r:embed="rId3"/>
                      <a:stretch>
                        <a:fillRect/>
                      </a:stretch>
                    </p:blipFill>
                    <p:spPr>
                      <a:xfrm>
                        <a:off x="4855413" y="3740362"/>
                        <a:ext cx="508000" cy="2413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421CC1B1-7250-4A36-8085-B872542C919B}"/>
              </a:ext>
            </a:extLst>
          </p:cNvPr>
          <p:cNvSpPr>
            <a:spLocks noGrp="1"/>
          </p:cNvSpPr>
          <p:nvPr>
            <p:ph sz="quarter" idx="22"/>
          </p:nvPr>
        </p:nvSpPr>
        <p:spPr>
          <a:xfrm>
            <a:off x="5521702" y="3700092"/>
            <a:ext cx="3405322" cy="394884"/>
          </a:xfrm>
        </p:spPr>
        <p:txBody>
          <a:bodyPr lIns="0" tIns="0" rIns="0" bIns="0"/>
          <a:lstStyle/>
          <a:p>
            <a:pPr marL="432" indent="0">
              <a:buNone/>
            </a:pPr>
            <a:r>
              <a:rPr lang="en-US" altLang="en-US" sz="2200" dirty="0"/>
              <a:t>or 100n is the same as n,</a:t>
            </a:r>
            <a:endParaRPr lang="en-IN" sz="2200" dirty="0"/>
          </a:p>
        </p:txBody>
      </p:sp>
      <p:sp>
        <p:nvSpPr>
          <p:cNvPr id="13" name="Content Placeholder 12">
            <a:extLst>
              <a:ext uri="{FF2B5EF4-FFF2-40B4-BE49-F238E27FC236}">
                <a16:creationId xmlns:a16="http://schemas.microsoft.com/office/drawing/2014/main" id="{9ABA6A2E-EC22-4BD6-9B54-6DD0D6A1442D}"/>
              </a:ext>
            </a:extLst>
          </p:cNvPr>
          <p:cNvSpPr>
            <a:spLocks noGrp="1"/>
          </p:cNvSpPr>
          <p:nvPr>
            <p:ph sz="quarter" idx="23"/>
          </p:nvPr>
        </p:nvSpPr>
        <p:spPr>
          <a:xfrm>
            <a:off x="468314" y="4148239"/>
            <a:ext cx="646112" cy="379518"/>
          </a:xfrm>
        </p:spPr>
        <p:txBody>
          <a:bodyPr tIns="0"/>
          <a:lstStyle/>
          <a:p>
            <a:pPr marL="432" indent="0">
              <a:buNone/>
            </a:pPr>
            <a:r>
              <a:rPr lang="en-US" altLang="en-US" sz="2200" dirty="0"/>
              <a:t>i.e.,</a:t>
            </a:r>
            <a:endParaRPr lang="en-IN" sz="2200" dirty="0"/>
          </a:p>
        </p:txBody>
      </p:sp>
      <p:graphicFrame>
        <p:nvGraphicFramePr>
          <p:cNvPr id="21" name="Object 20" descr="O of n = O of n over 2 = O of 100 n.">
            <a:extLst>
              <a:ext uri="{FF2B5EF4-FFF2-40B4-BE49-F238E27FC236}">
                <a16:creationId xmlns:a16="http://schemas.microsoft.com/office/drawing/2014/main" id="{A175375E-0232-4F18-A5AA-818A09A585B0}"/>
              </a:ext>
            </a:extLst>
          </p:cNvPr>
          <p:cNvGraphicFramePr>
            <a:graphicFrameLocks noChangeAspect="1"/>
          </p:cNvGraphicFramePr>
          <p:nvPr>
            <p:extLst>
              <p:ext uri="{D42A27DB-BD31-4B8C-83A1-F6EECF244321}">
                <p14:modId xmlns:p14="http://schemas.microsoft.com/office/powerpoint/2010/main" val="595826924"/>
              </p:ext>
            </p:extLst>
          </p:nvPr>
        </p:nvGraphicFramePr>
        <p:xfrm>
          <a:off x="1187772" y="4190320"/>
          <a:ext cx="2921000" cy="304800"/>
        </p:xfrm>
        <a:graphic>
          <a:graphicData uri="http://schemas.openxmlformats.org/presentationml/2006/ole">
            <mc:AlternateContent xmlns:mc="http://schemas.openxmlformats.org/markup-compatibility/2006">
              <mc:Choice xmlns:v="urn:schemas-microsoft-com:vml" Requires="v">
                <p:oleObj name="Equation" r:id="rId8" imgW="2920680" imgH="304560" progId="Equation.DSMT4">
                  <p:embed/>
                </p:oleObj>
              </mc:Choice>
              <mc:Fallback>
                <p:oleObj name="Equation" r:id="rId8" imgW="2920680" imgH="304560" progId="Equation.DSMT4">
                  <p:embed/>
                  <p:pic>
                    <p:nvPicPr>
                      <p:cNvPr id="0" name=""/>
                      <p:cNvPicPr/>
                      <p:nvPr/>
                    </p:nvPicPr>
                    <p:blipFill>
                      <a:blip r:embed="rId9"/>
                      <a:stretch>
                        <a:fillRect/>
                      </a:stretch>
                    </p:blipFill>
                    <p:spPr>
                      <a:xfrm>
                        <a:off x="1187772" y="4190320"/>
                        <a:ext cx="2921000" cy="304800"/>
                      </a:xfrm>
                      <a:prstGeom prst="rect">
                        <a:avLst/>
                      </a:prstGeom>
                    </p:spPr>
                  </p:pic>
                </p:oleObj>
              </mc:Fallback>
            </mc:AlternateContent>
          </a:graphicData>
        </a:graphic>
      </p:graphicFrame>
      <p:pic>
        <p:nvPicPr>
          <p:cNvPr id="22" name="Content Placeholder 21" descr="A chart shows information as follows.&#10;n = 100, f of n = n = 100, f of n = n over 2 = 50, f of n = 100n = 10000.&#10;n = 200, f of n = n = 200, f of n = n over 2 = 100, f of n = 100n = 20000.&#10;f of 200 over f of 100 = 2 for each function.">
            <a:extLst>
              <a:ext uri="{FF2B5EF4-FFF2-40B4-BE49-F238E27FC236}">
                <a16:creationId xmlns:a16="http://schemas.microsoft.com/office/drawing/2014/main" id="{58F861FF-7529-43CB-97A6-C0ED8888E3A8}"/>
              </a:ext>
            </a:extLst>
          </p:cNvPr>
          <p:cNvPicPr>
            <a:picLocks noGrp="1" noChangeAspect="1"/>
          </p:cNvPicPr>
          <p:nvPr>
            <p:ph sz="quarter" idx="24"/>
          </p:nvPr>
        </p:nvPicPr>
        <p:blipFill>
          <a:blip r:embed="rId10"/>
          <a:stretch>
            <a:fillRect/>
          </a:stretch>
        </p:blipFill>
        <p:spPr>
          <a:xfrm>
            <a:off x="3590177" y="4337998"/>
            <a:ext cx="5336847" cy="2008048"/>
          </a:xfrm>
          <a:prstGeom prst="rect">
            <a:avLst/>
          </a:prstGeom>
        </p:spPr>
      </p:pic>
    </p:spTree>
    <p:extLst>
      <p:ext uri="{BB962C8B-B14F-4D97-AF65-F5344CB8AC3E}">
        <p14:creationId xmlns:p14="http://schemas.microsoft.com/office/powerpoint/2010/main" val="342555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F9CB-A71A-431B-BEFF-A91C8189CBDB}"/>
              </a:ext>
            </a:extLst>
          </p:cNvPr>
          <p:cNvSpPr>
            <a:spLocks noGrp="1"/>
          </p:cNvSpPr>
          <p:nvPr>
            <p:ph type="title"/>
          </p:nvPr>
        </p:nvSpPr>
        <p:spPr/>
        <p:txBody>
          <a:bodyPr/>
          <a:lstStyle/>
          <a:p>
            <a:r>
              <a:rPr lang="en-IN" dirty="0"/>
              <a:t>Ignoring Non-Dominating Terms</a:t>
            </a:r>
          </a:p>
        </p:txBody>
      </p:sp>
      <p:sp>
        <p:nvSpPr>
          <p:cNvPr id="3" name="Content Placeholder 2">
            <a:extLst>
              <a:ext uri="{FF2B5EF4-FFF2-40B4-BE49-F238E27FC236}">
                <a16:creationId xmlns:a16="http://schemas.microsoft.com/office/drawing/2014/main" id="{B7035538-E0B1-4C3A-914A-3D625EEB036B}"/>
              </a:ext>
            </a:extLst>
          </p:cNvPr>
          <p:cNvSpPr>
            <a:spLocks noGrp="1"/>
          </p:cNvSpPr>
          <p:nvPr>
            <p:ph sz="quarter" idx="13"/>
          </p:nvPr>
        </p:nvSpPr>
        <p:spPr>
          <a:xfrm>
            <a:off x="457200" y="1552575"/>
            <a:ext cx="8436077" cy="939902"/>
          </a:xfrm>
        </p:spPr>
        <p:txBody>
          <a:bodyPr tIns="0"/>
          <a:lstStyle/>
          <a:p>
            <a:pPr marL="432" indent="0">
              <a:buNone/>
            </a:pPr>
            <a:r>
              <a:rPr lang="en-US" altLang="en-US" sz="2000" dirty="0"/>
              <a:t>Consider the algorithm for finding the maximum number in an array of </a:t>
            </a:r>
            <a:r>
              <a:rPr lang="en-US" altLang="en-US" sz="2000" i="1" dirty="0"/>
              <a:t>n</a:t>
            </a:r>
            <a:r>
              <a:rPr lang="en-US" altLang="en-US" sz="2000" dirty="0"/>
              <a:t> elements. If </a:t>
            </a:r>
            <a:r>
              <a:rPr lang="en-US" altLang="en-US" sz="2000" i="1" dirty="0"/>
              <a:t>n</a:t>
            </a:r>
            <a:r>
              <a:rPr lang="en-US" altLang="en-US" sz="2000" dirty="0"/>
              <a:t> is 2, it takes one comparison to find the maximum number. If </a:t>
            </a:r>
            <a:r>
              <a:rPr lang="en-US" altLang="en-US" sz="2000" i="1" dirty="0"/>
              <a:t>n</a:t>
            </a:r>
            <a:r>
              <a:rPr lang="en-US" altLang="en-US" sz="2000" dirty="0"/>
              <a:t> is 3, it takes two comparisons to find the maximum number. In</a:t>
            </a:r>
            <a:endParaRPr lang="en-IN" sz="2000" dirty="0"/>
          </a:p>
        </p:txBody>
      </p:sp>
      <p:sp>
        <p:nvSpPr>
          <p:cNvPr id="4" name="Content Placeholder 3">
            <a:extLst>
              <a:ext uri="{FF2B5EF4-FFF2-40B4-BE49-F238E27FC236}">
                <a16:creationId xmlns:a16="http://schemas.microsoft.com/office/drawing/2014/main" id="{B536B866-667B-405D-8A83-0C4A6962E334}"/>
              </a:ext>
            </a:extLst>
          </p:cNvPr>
          <p:cNvSpPr>
            <a:spLocks noGrp="1"/>
          </p:cNvSpPr>
          <p:nvPr>
            <p:ph sz="quarter" idx="14"/>
          </p:nvPr>
        </p:nvSpPr>
        <p:spPr>
          <a:xfrm>
            <a:off x="457201" y="2550901"/>
            <a:ext cx="1976284" cy="339784"/>
          </a:xfrm>
        </p:spPr>
        <p:txBody>
          <a:bodyPr tIns="0"/>
          <a:lstStyle/>
          <a:p>
            <a:pPr marL="432" indent="0">
              <a:buNone/>
            </a:pPr>
            <a:r>
              <a:rPr lang="en-US" altLang="en-US" sz="2000" dirty="0"/>
              <a:t>general, it takes</a:t>
            </a:r>
            <a:endParaRPr lang="en-IN" sz="2000" dirty="0"/>
          </a:p>
        </p:txBody>
      </p:sp>
      <p:graphicFrame>
        <p:nvGraphicFramePr>
          <p:cNvPr id="17" name="Object 16" descr="n minus 1">
            <a:extLst>
              <a:ext uri="{FF2B5EF4-FFF2-40B4-BE49-F238E27FC236}">
                <a16:creationId xmlns:a16="http://schemas.microsoft.com/office/drawing/2014/main" id="{B9B92880-C3DC-48BF-B768-EB0DEC12EC07}"/>
              </a:ext>
            </a:extLst>
          </p:cNvPr>
          <p:cNvGraphicFramePr>
            <a:graphicFrameLocks noChangeAspect="1"/>
          </p:cNvGraphicFramePr>
          <p:nvPr>
            <p:extLst>
              <p:ext uri="{D42A27DB-BD31-4B8C-83A1-F6EECF244321}">
                <p14:modId xmlns:p14="http://schemas.microsoft.com/office/powerpoint/2010/main" val="2081717232"/>
              </p:ext>
            </p:extLst>
          </p:nvPr>
        </p:nvGraphicFramePr>
        <p:xfrm>
          <a:off x="2516145" y="2607972"/>
          <a:ext cx="473364" cy="219364"/>
        </p:xfrm>
        <a:graphic>
          <a:graphicData uri="http://schemas.openxmlformats.org/presentationml/2006/ole">
            <mc:AlternateContent xmlns:mc="http://schemas.openxmlformats.org/markup-compatibility/2006">
              <mc:Choice xmlns:v="urn:schemas-microsoft-com:vml" Requires="v">
                <p:oleObj name="Equation" r:id="rId2" imgW="520560" imgH="241200" progId="Equation.DSMT4">
                  <p:embed/>
                </p:oleObj>
              </mc:Choice>
              <mc:Fallback>
                <p:oleObj name="Equation" r:id="rId2" imgW="520560" imgH="241200" progId="Equation.DSMT4">
                  <p:embed/>
                  <p:pic>
                    <p:nvPicPr>
                      <p:cNvPr id="0" name=""/>
                      <p:cNvPicPr/>
                      <p:nvPr/>
                    </p:nvPicPr>
                    <p:blipFill>
                      <a:blip r:embed="rId3"/>
                      <a:stretch>
                        <a:fillRect/>
                      </a:stretch>
                    </p:blipFill>
                    <p:spPr>
                      <a:xfrm>
                        <a:off x="2516145" y="2607972"/>
                        <a:ext cx="473364" cy="21936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012E721-8C82-471B-A54E-3EA8D7F923F2}"/>
              </a:ext>
            </a:extLst>
          </p:cNvPr>
          <p:cNvSpPr>
            <a:spLocks noGrp="1"/>
          </p:cNvSpPr>
          <p:nvPr>
            <p:ph sz="quarter" idx="15"/>
          </p:nvPr>
        </p:nvSpPr>
        <p:spPr>
          <a:xfrm>
            <a:off x="3149077" y="2555274"/>
            <a:ext cx="5714703" cy="335410"/>
          </a:xfrm>
        </p:spPr>
        <p:txBody>
          <a:bodyPr lIns="0" tIns="0" rIns="0" bIns="0"/>
          <a:lstStyle/>
          <a:p>
            <a:pPr marL="432" indent="0">
              <a:buNone/>
            </a:pPr>
            <a:r>
              <a:rPr lang="en-US" altLang="en-US" sz="2000" dirty="0"/>
              <a:t>times of comparisons to find maximum number in</a:t>
            </a:r>
            <a:endParaRPr lang="en-IN" sz="2000" dirty="0"/>
          </a:p>
        </p:txBody>
      </p:sp>
      <p:sp>
        <p:nvSpPr>
          <p:cNvPr id="6" name="Content Placeholder 5">
            <a:extLst>
              <a:ext uri="{FF2B5EF4-FFF2-40B4-BE49-F238E27FC236}">
                <a16:creationId xmlns:a16="http://schemas.microsoft.com/office/drawing/2014/main" id="{EE755DEB-950E-410A-8DAD-41DEEC56B8CF}"/>
              </a:ext>
            </a:extLst>
          </p:cNvPr>
          <p:cNvSpPr>
            <a:spLocks noGrp="1"/>
          </p:cNvSpPr>
          <p:nvPr>
            <p:ph sz="quarter" idx="16"/>
          </p:nvPr>
        </p:nvSpPr>
        <p:spPr>
          <a:xfrm>
            <a:off x="457200" y="2928278"/>
            <a:ext cx="8480323" cy="653122"/>
          </a:xfrm>
        </p:spPr>
        <p:txBody>
          <a:bodyPr tIns="0"/>
          <a:lstStyle/>
          <a:p>
            <a:pPr marL="432" indent="0">
              <a:buNone/>
            </a:pPr>
            <a:r>
              <a:rPr lang="en-US" altLang="en-US" sz="2000" dirty="0"/>
              <a:t>a list of </a:t>
            </a:r>
            <a:r>
              <a:rPr lang="en-US" altLang="en-US" sz="2000" i="1" dirty="0"/>
              <a:t>n</a:t>
            </a:r>
            <a:r>
              <a:rPr lang="en-US" altLang="en-US" sz="2000" dirty="0"/>
              <a:t> elements. Algorithm analysis is for large input size. If the input size is small, there is no significance to estimate an algorithm’s efficiency.</a:t>
            </a:r>
            <a:endParaRPr lang="en-IN" sz="2000" dirty="0"/>
          </a:p>
        </p:txBody>
      </p:sp>
      <p:sp>
        <p:nvSpPr>
          <p:cNvPr id="7" name="Content Placeholder 6">
            <a:extLst>
              <a:ext uri="{FF2B5EF4-FFF2-40B4-BE49-F238E27FC236}">
                <a16:creationId xmlns:a16="http://schemas.microsoft.com/office/drawing/2014/main" id="{5D8D0BD6-8350-4F3C-8A20-90838C40394B}"/>
              </a:ext>
            </a:extLst>
          </p:cNvPr>
          <p:cNvSpPr>
            <a:spLocks noGrp="1"/>
          </p:cNvSpPr>
          <p:nvPr>
            <p:ph sz="quarter" idx="17"/>
          </p:nvPr>
        </p:nvSpPr>
        <p:spPr>
          <a:xfrm>
            <a:off x="457200" y="3630253"/>
            <a:ext cx="5368413" cy="351810"/>
          </a:xfrm>
        </p:spPr>
        <p:txBody>
          <a:bodyPr tIns="0"/>
          <a:lstStyle/>
          <a:p>
            <a:pPr marL="432" indent="0">
              <a:buNone/>
            </a:pPr>
            <a:r>
              <a:rPr lang="en-US" altLang="en-US" sz="2000" dirty="0"/>
              <a:t>As </a:t>
            </a:r>
            <a:r>
              <a:rPr lang="en-US" altLang="en-US" sz="2000" i="1" dirty="0"/>
              <a:t>n</a:t>
            </a:r>
            <a:r>
              <a:rPr lang="en-US" altLang="en-US" sz="2000" dirty="0"/>
              <a:t> grows larger, the </a:t>
            </a:r>
            <a:r>
              <a:rPr lang="en-US" altLang="en-US" sz="2000" i="1" dirty="0"/>
              <a:t>n </a:t>
            </a:r>
            <a:r>
              <a:rPr lang="en-US" altLang="en-US" sz="2000" dirty="0"/>
              <a:t>part in the expression</a:t>
            </a:r>
            <a:endParaRPr lang="en-IN" sz="2000" dirty="0"/>
          </a:p>
        </p:txBody>
      </p:sp>
      <p:graphicFrame>
        <p:nvGraphicFramePr>
          <p:cNvPr id="18" name="Object 17" descr="n minus 1">
            <a:extLst>
              <a:ext uri="{FF2B5EF4-FFF2-40B4-BE49-F238E27FC236}">
                <a16:creationId xmlns:a16="http://schemas.microsoft.com/office/drawing/2014/main" id="{FAAA44C2-89F9-41CC-A247-A21D03EA0B29}"/>
              </a:ext>
            </a:extLst>
          </p:cNvPr>
          <p:cNvGraphicFramePr>
            <a:graphicFrameLocks noChangeAspect="1"/>
          </p:cNvGraphicFramePr>
          <p:nvPr>
            <p:extLst>
              <p:ext uri="{D42A27DB-BD31-4B8C-83A1-F6EECF244321}">
                <p14:modId xmlns:p14="http://schemas.microsoft.com/office/powerpoint/2010/main" val="4239326644"/>
              </p:ext>
            </p:extLst>
          </p:nvPr>
        </p:nvGraphicFramePr>
        <p:xfrm>
          <a:off x="5903859" y="3671925"/>
          <a:ext cx="520700" cy="241300"/>
        </p:xfrm>
        <a:graphic>
          <a:graphicData uri="http://schemas.openxmlformats.org/presentationml/2006/ole">
            <mc:AlternateContent xmlns:mc="http://schemas.openxmlformats.org/markup-compatibility/2006">
              <mc:Choice xmlns:v="urn:schemas-microsoft-com:vml" Requires="v">
                <p:oleObj name="Equation" r:id="rId2" imgW="520560" imgH="241200" progId="Equation.DSMT4">
                  <p:embed/>
                </p:oleObj>
              </mc:Choice>
              <mc:Fallback>
                <p:oleObj name="Equation" r:id="rId2" imgW="520560" imgH="241200" progId="Equation.DSMT4">
                  <p:embed/>
                  <p:pic>
                    <p:nvPicPr>
                      <p:cNvPr id="17" name="Object 16">
                        <a:extLst>
                          <a:ext uri="{FF2B5EF4-FFF2-40B4-BE49-F238E27FC236}">
                            <a16:creationId xmlns:a16="http://schemas.microsoft.com/office/drawing/2014/main" id="{B9B92880-C3DC-48BF-B768-EB0DEC12EC07}"/>
                          </a:ext>
                        </a:extLst>
                      </p:cNvPr>
                      <p:cNvPicPr/>
                      <p:nvPr/>
                    </p:nvPicPr>
                    <p:blipFill>
                      <a:blip r:embed="rId3"/>
                      <a:stretch>
                        <a:fillRect/>
                      </a:stretch>
                    </p:blipFill>
                    <p:spPr>
                      <a:xfrm>
                        <a:off x="5903859" y="3671925"/>
                        <a:ext cx="520700" cy="2413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F497831-4AEB-4801-A1C3-8A312DB6972C}"/>
              </a:ext>
            </a:extLst>
          </p:cNvPr>
          <p:cNvSpPr>
            <a:spLocks noGrp="1"/>
          </p:cNvSpPr>
          <p:nvPr>
            <p:ph sz="quarter" idx="18"/>
          </p:nvPr>
        </p:nvSpPr>
        <p:spPr>
          <a:xfrm>
            <a:off x="6533539" y="3623802"/>
            <a:ext cx="1725561" cy="343515"/>
          </a:xfrm>
        </p:spPr>
        <p:txBody>
          <a:bodyPr lIns="0" tIns="0" rIns="0" bIns="0"/>
          <a:lstStyle/>
          <a:p>
            <a:pPr marL="432" indent="0">
              <a:buNone/>
            </a:pPr>
            <a:r>
              <a:rPr lang="en-US" altLang="en-US" sz="2000" dirty="0"/>
              <a:t>dominates the</a:t>
            </a:r>
            <a:endParaRPr lang="en-IN" sz="2000" dirty="0"/>
          </a:p>
        </p:txBody>
      </p:sp>
      <p:sp>
        <p:nvSpPr>
          <p:cNvPr id="9" name="Content Placeholder 8">
            <a:extLst>
              <a:ext uri="{FF2B5EF4-FFF2-40B4-BE49-F238E27FC236}">
                <a16:creationId xmlns:a16="http://schemas.microsoft.com/office/drawing/2014/main" id="{3716041E-A5A7-4105-A19C-C660BA66A0AF}"/>
              </a:ext>
            </a:extLst>
          </p:cNvPr>
          <p:cNvSpPr>
            <a:spLocks noGrp="1"/>
          </p:cNvSpPr>
          <p:nvPr>
            <p:ph sz="quarter" idx="19"/>
          </p:nvPr>
        </p:nvSpPr>
        <p:spPr>
          <a:xfrm>
            <a:off x="457200" y="4026210"/>
            <a:ext cx="8377084" cy="354064"/>
          </a:xfrm>
        </p:spPr>
        <p:txBody>
          <a:bodyPr tIns="0"/>
          <a:lstStyle/>
          <a:p>
            <a:pPr marL="432" indent="0">
              <a:buNone/>
            </a:pPr>
            <a:r>
              <a:rPr lang="en-US" altLang="en-US" sz="2000" dirty="0"/>
              <a:t>complexity. The Big </a:t>
            </a:r>
            <a:r>
              <a:rPr lang="en-US" altLang="en-US" sz="2000" i="1" dirty="0"/>
              <a:t>O</a:t>
            </a:r>
            <a:r>
              <a:rPr lang="en-US" altLang="en-US" sz="2000" dirty="0"/>
              <a:t> notation allows you to ignore the non-dominating</a:t>
            </a:r>
            <a:endParaRPr lang="en-IN" sz="2000" dirty="0"/>
          </a:p>
        </p:txBody>
      </p:sp>
      <p:sp>
        <p:nvSpPr>
          <p:cNvPr id="10" name="Content Placeholder 9">
            <a:extLst>
              <a:ext uri="{FF2B5EF4-FFF2-40B4-BE49-F238E27FC236}">
                <a16:creationId xmlns:a16="http://schemas.microsoft.com/office/drawing/2014/main" id="{3F08B43D-B636-4223-9C05-4F635647AEF3}"/>
              </a:ext>
            </a:extLst>
          </p:cNvPr>
          <p:cNvSpPr>
            <a:spLocks noGrp="1"/>
          </p:cNvSpPr>
          <p:nvPr>
            <p:ph sz="quarter" idx="20"/>
          </p:nvPr>
        </p:nvSpPr>
        <p:spPr>
          <a:xfrm>
            <a:off x="468313" y="4447552"/>
            <a:ext cx="1301493" cy="345206"/>
          </a:xfrm>
        </p:spPr>
        <p:txBody>
          <a:bodyPr tIns="0"/>
          <a:lstStyle/>
          <a:p>
            <a:pPr marL="432" indent="0">
              <a:buNone/>
            </a:pPr>
            <a:r>
              <a:rPr lang="en-US" altLang="en-US" sz="2000" dirty="0"/>
              <a:t>part (e.g.,</a:t>
            </a:r>
            <a:endParaRPr lang="en-IN" sz="2000" dirty="0"/>
          </a:p>
        </p:txBody>
      </p:sp>
      <p:graphicFrame>
        <p:nvGraphicFramePr>
          <p:cNvPr id="19" name="Object 18" descr="negative 1 in the expression n minus 1">
            <a:extLst>
              <a:ext uri="{FF2B5EF4-FFF2-40B4-BE49-F238E27FC236}">
                <a16:creationId xmlns:a16="http://schemas.microsoft.com/office/drawing/2014/main" id="{951520BF-942A-4C58-98EC-0510FC95CACA}"/>
              </a:ext>
            </a:extLst>
          </p:cNvPr>
          <p:cNvGraphicFramePr>
            <a:graphicFrameLocks noChangeAspect="1"/>
          </p:cNvGraphicFramePr>
          <p:nvPr>
            <p:extLst>
              <p:ext uri="{D42A27DB-BD31-4B8C-83A1-F6EECF244321}">
                <p14:modId xmlns:p14="http://schemas.microsoft.com/office/powerpoint/2010/main" val="553301685"/>
              </p:ext>
            </p:extLst>
          </p:nvPr>
        </p:nvGraphicFramePr>
        <p:xfrm>
          <a:off x="1835880" y="4492647"/>
          <a:ext cx="2763277" cy="288343"/>
        </p:xfrm>
        <a:graphic>
          <a:graphicData uri="http://schemas.openxmlformats.org/presentationml/2006/ole">
            <mc:AlternateContent xmlns:mc="http://schemas.openxmlformats.org/markup-compatibility/2006">
              <mc:Choice xmlns:v="urn:schemas-microsoft-com:vml" Requires="v">
                <p:oleObj name="Equation" r:id="rId4" imgW="2920680" imgH="304560" progId="Equation.DSMT4">
                  <p:embed/>
                </p:oleObj>
              </mc:Choice>
              <mc:Fallback>
                <p:oleObj name="Equation" r:id="rId4" imgW="2920680" imgH="304560" progId="Equation.DSMT4">
                  <p:embed/>
                  <p:pic>
                    <p:nvPicPr>
                      <p:cNvPr id="0" name=""/>
                      <p:cNvPicPr/>
                      <p:nvPr/>
                    </p:nvPicPr>
                    <p:blipFill>
                      <a:blip r:embed="rId5"/>
                      <a:stretch>
                        <a:fillRect/>
                      </a:stretch>
                    </p:blipFill>
                    <p:spPr>
                      <a:xfrm>
                        <a:off x="1835880" y="4492647"/>
                        <a:ext cx="2763277" cy="288343"/>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AFC4C1C7-36F7-4E1D-B67B-B74F18A91595}"/>
              </a:ext>
            </a:extLst>
          </p:cNvPr>
          <p:cNvSpPr>
            <a:spLocks noGrp="1"/>
          </p:cNvSpPr>
          <p:nvPr>
            <p:ph sz="quarter" idx="21"/>
          </p:nvPr>
        </p:nvSpPr>
        <p:spPr>
          <a:xfrm>
            <a:off x="4711422" y="4453546"/>
            <a:ext cx="4312247" cy="339211"/>
          </a:xfrm>
        </p:spPr>
        <p:txBody>
          <a:bodyPr lIns="0" tIns="0" rIns="0" bIns="0"/>
          <a:lstStyle/>
          <a:p>
            <a:pPr marL="432" indent="0">
              <a:buNone/>
            </a:pPr>
            <a:r>
              <a:rPr lang="en-US" altLang="en-US" sz="2000" dirty="0"/>
              <a:t>and highlight the important part (e.g.,</a:t>
            </a:r>
            <a:endParaRPr lang="en-IN" sz="2000" dirty="0"/>
          </a:p>
        </p:txBody>
      </p:sp>
      <p:sp>
        <p:nvSpPr>
          <p:cNvPr id="12" name="Content Placeholder 11">
            <a:extLst>
              <a:ext uri="{FF2B5EF4-FFF2-40B4-BE49-F238E27FC236}">
                <a16:creationId xmlns:a16="http://schemas.microsoft.com/office/drawing/2014/main" id="{95B37A88-63E0-49CD-BC6A-8F293E79439B}"/>
              </a:ext>
            </a:extLst>
          </p:cNvPr>
          <p:cNvSpPr>
            <a:spLocks noGrp="1"/>
          </p:cNvSpPr>
          <p:nvPr>
            <p:ph sz="quarter" idx="22"/>
          </p:nvPr>
        </p:nvSpPr>
        <p:spPr>
          <a:xfrm>
            <a:off x="468314" y="4849958"/>
            <a:ext cx="2348628" cy="374043"/>
          </a:xfrm>
        </p:spPr>
        <p:txBody>
          <a:bodyPr tIns="0"/>
          <a:lstStyle/>
          <a:p>
            <a:pPr marL="432" indent="0">
              <a:buNone/>
            </a:pPr>
            <a:r>
              <a:rPr lang="en-US" altLang="en-US" sz="2000" i="1" dirty="0"/>
              <a:t>n </a:t>
            </a:r>
            <a:r>
              <a:rPr lang="en-US" altLang="en-US" sz="2000" dirty="0"/>
              <a:t>in the expression</a:t>
            </a:r>
            <a:endParaRPr lang="en-IN" sz="2000" dirty="0"/>
          </a:p>
        </p:txBody>
      </p:sp>
      <p:graphicFrame>
        <p:nvGraphicFramePr>
          <p:cNvPr id="20" name="Object 19" descr="n minus 1 right parenthesis.">
            <a:extLst>
              <a:ext uri="{FF2B5EF4-FFF2-40B4-BE49-F238E27FC236}">
                <a16:creationId xmlns:a16="http://schemas.microsoft.com/office/drawing/2014/main" id="{4207027E-9612-48F4-AFF7-39B13770E493}"/>
              </a:ext>
            </a:extLst>
          </p:cNvPr>
          <p:cNvGraphicFramePr>
            <a:graphicFrameLocks noChangeAspect="1"/>
          </p:cNvGraphicFramePr>
          <p:nvPr>
            <p:extLst>
              <p:ext uri="{D42A27DB-BD31-4B8C-83A1-F6EECF244321}">
                <p14:modId xmlns:p14="http://schemas.microsoft.com/office/powerpoint/2010/main" val="1860557215"/>
              </p:ext>
            </p:extLst>
          </p:nvPr>
        </p:nvGraphicFramePr>
        <p:xfrm>
          <a:off x="2892617" y="4875914"/>
          <a:ext cx="660400" cy="304800"/>
        </p:xfrm>
        <a:graphic>
          <a:graphicData uri="http://schemas.openxmlformats.org/presentationml/2006/ole">
            <mc:AlternateContent xmlns:mc="http://schemas.openxmlformats.org/markup-compatibility/2006">
              <mc:Choice xmlns:v="urn:schemas-microsoft-com:vml" Requires="v">
                <p:oleObj name="Equation" r:id="rId6" imgW="660240" imgH="304560" progId="Equation.DSMT4">
                  <p:embed/>
                </p:oleObj>
              </mc:Choice>
              <mc:Fallback>
                <p:oleObj name="Equation" r:id="rId6" imgW="660240" imgH="304560" progId="Equation.DSMT4">
                  <p:embed/>
                  <p:pic>
                    <p:nvPicPr>
                      <p:cNvPr id="0" name=""/>
                      <p:cNvPicPr/>
                      <p:nvPr/>
                    </p:nvPicPr>
                    <p:blipFill>
                      <a:blip r:embed="rId7"/>
                      <a:stretch>
                        <a:fillRect/>
                      </a:stretch>
                    </p:blipFill>
                    <p:spPr>
                      <a:xfrm>
                        <a:off x="2892617" y="4875914"/>
                        <a:ext cx="660400" cy="30480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2444F2F2-228A-4A62-A410-DB82F11C229C}"/>
              </a:ext>
            </a:extLst>
          </p:cNvPr>
          <p:cNvSpPr>
            <a:spLocks noGrp="1"/>
          </p:cNvSpPr>
          <p:nvPr>
            <p:ph sz="quarter" idx="23"/>
          </p:nvPr>
        </p:nvSpPr>
        <p:spPr>
          <a:xfrm>
            <a:off x="3666793" y="4830417"/>
            <a:ext cx="4331535" cy="357814"/>
          </a:xfrm>
        </p:spPr>
        <p:txBody>
          <a:bodyPr lIns="0" tIns="0" rIns="0" bIns="0"/>
          <a:lstStyle/>
          <a:p>
            <a:pPr marL="432" indent="0">
              <a:buNone/>
            </a:pPr>
            <a:r>
              <a:rPr lang="en-US" altLang="en-US" sz="2000" dirty="0"/>
              <a:t>So, the complexity of this algorithm is</a:t>
            </a:r>
            <a:endParaRPr lang="en-IN" sz="2000" dirty="0"/>
          </a:p>
        </p:txBody>
      </p:sp>
      <p:graphicFrame>
        <p:nvGraphicFramePr>
          <p:cNvPr id="21" name="Object 20" descr="O of n.">
            <a:extLst>
              <a:ext uri="{FF2B5EF4-FFF2-40B4-BE49-F238E27FC236}">
                <a16:creationId xmlns:a16="http://schemas.microsoft.com/office/drawing/2014/main" id="{CF45BB98-B6F5-46AF-ACD0-F97573EDB2C5}"/>
              </a:ext>
            </a:extLst>
          </p:cNvPr>
          <p:cNvGraphicFramePr>
            <a:graphicFrameLocks noChangeAspect="1"/>
          </p:cNvGraphicFramePr>
          <p:nvPr>
            <p:extLst>
              <p:ext uri="{D42A27DB-BD31-4B8C-83A1-F6EECF244321}">
                <p14:modId xmlns:p14="http://schemas.microsoft.com/office/powerpoint/2010/main" val="3479018066"/>
              </p:ext>
            </p:extLst>
          </p:nvPr>
        </p:nvGraphicFramePr>
        <p:xfrm>
          <a:off x="8068810" y="4864327"/>
          <a:ext cx="563562" cy="282575"/>
        </p:xfrm>
        <a:graphic>
          <a:graphicData uri="http://schemas.openxmlformats.org/presentationml/2006/ole">
            <mc:AlternateContent xmlns:mc="http://schemas.openxmlformats.org/markup-compatibility/2006">
              <mc:Choice xmlns:v="urn:schemas-microsoft-com:vml" Requires="v">
                <p:oleObj name="Equation" r:id="rId8" imgW="609480" imgH="304560" progId="Equation.DSMT4">
                  <p:embed/>
                </p:oleObj>
              </mc:Choice>
              <mc:Fallback>
                <p:oleObj name="Equation" r:id="rId8" imgW="609480" imgH="304560" progId="Equation.DSMT4">
                  <p:embed/>
                  <p:pic>
                    <p:nvPicPr>
                      <p:cNvPr id="0" name=""/>
                      <p:cNvPicPr/>
                      <p:nvPr/>
                    </p:nvPicPr>
                    <p:blipFill>
                      <a:blip r:embed="rId9"/>
                      <a:stretch>
                        <a:fillRect/>
                      </a:stretch>
                    </p:blipFill>
                    <p:spPr>
                      <a:xfrm>
                        <a:off x="8068810" y="4864327"/>
                        <a:ext cx="563562" cy="282575"/>
                      </a:xfrm>
                      <a:prstGeom prst="rect">
                        <a:avLst/>
                      </a:prstGeom>
                    </p:spPr>
                  </p:pic>
                </p:oleObj>
              </mc:Fallback>
            </mc:AlternateContent>
          </a:graphicData>
        </a:graphic>
      </p:graphicFrame>
    </p:spTree>
    <p:extLst>
      <p:ext uri="{BB962C8B-B14F-4D97-AF65-F5344CB8AC3E}">
        <p14:creationId xmlns:p14="http://schemas.microsoft.com/office/powerpoint/2010/main" val="28858150"/>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2BCE8-C336-4D13-99E4-E879723E7F52}">
  <ds:schemaRefs>
    <ds:schemaRef ds:uri="http://schemas.microsoft.com/sharepoint/v3/contenttype/forms"/>
  </ds:schemaRefs>
</ds:datastoreItem>
</file>

<file path=customXml/itemProps2.xml><?xml version="1.0" encoding="utf-8"?>
<ds:datastoreItem xmlns:ds="http://schemas.openxmlformats.org/officeDocument/2006/customXml" ds:itemID="{167DBEE3-C2BD-4322-8234-3B0B6687BAD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75834A5-40AE-41A6-AC67-1BB5103955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148008</TotalTime>
  <Words>4066</Words>
  <Application>Microsoft Office PowerPoint</Application>
  <PresentationFormat>On-screen Show (4:3)</PresentationFormat>
  <Paragraphs>477</Paragraphs>
  <Slides>51</Slides>
  <Notes>12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60" baseType="lpstr">
      <vt:lpstr>Courier New</vt:lpstr>
      <vt:lpstr>Noto Sans Symbols</vt:lpstr>
      <vt:lpstr>Arial</vt:lpstr>
      <vt:lpstr>Monotype Sorts</vt:lpstr>
      <vt:lpstr>Times New Roman</vt:lpstr>
      <vt:lpstr>Verdana</vt:lpstr>
      <vt:lpstr>USHE</vt:lpstr>
      <vt:lpstr>USHE_slide options</vt:lpstr>
      <vt:lpstr>Equation</vt:lpstr>
      <vt:lpstr>Introduction to Java Programming and Data Structures</vt:lpstr>
      <vt:lpstr>Objectives (1 of 2)</vt:lpstr>
      <vt:lpstr>Objectives (2 of 2)</vt:lpstr>
      <vt:lpstr>Executing Time</vt:lpstr>
      <vt:lpstr>Growth Rate</vt:lpstr>
      <vt:lpstr>Big O Notation</vt:lpstr>
      <vt:lpstr>Best, Worst, and Average Cases</vt:lpstr>
      <vt:lpstr>Ignoring Multiplicative Constants</vt:lpstr>
      <vt:lpstr>Ignoring Non-Dominating Terms</vt:lpstr>
      <vt:lpstr>Useful Mathematic Summations</vt:lpstr>
      <vt:lpstr>Examples: Determining Big-O</vt:lpstr>
      <vt:lpstr>Repetition: Simple Loops</vt:lpstr>
      <vt:lpstr>Repetition: Nested Loops (1 of 3)</vt:lpstr>
      <vt:lpstr>Repetition: Nested Loops (2 of 3)</vt:lpstr>
      <vt:lpstr>Repetition: Nested Loops (3 of 3)</vt:lpstr>
      <vt:lpstr>Sequence</vt:lpstr>
      <vt:lpstr>Selection</vt:lpstr>
      <vt:lpstr>Constant Time</vt:lpstr>
      <vt:lpstr>Linear Search Animation</vt:lpstr>
      <vt:lpstr>Binary Search Animation</vt:lpstr>
      <vt:lpstr>Logarithm: Analyzing Binary Search</vt:lpstr>
      <vt:lpstr>Logarithmic Time</vt:lpstr>
      <vt:lpstr>Selection Sort Animation</vt:lpstr>
      <vt:lpstr>Analyzing Selection Sort</vt:lpstr>
      <vt:lpstr>Quadratic Time</vt:lpstr>
      <vt:lpstr>Analyzing Tower of Hanoi</vt:lpstr>
      <vt:lpstr>Common Recurrence Relations</vt:lpstr>
      <vt:lpstr>Comparing Common Growth Functions (1 of 2)</vt:lpstr>
      <vt:lpstr>Comparing Common Growth Functions (2 of 2)</vt:lpstr>
      <vt:lpstr>Case Study: Fibonacci Numbers</vt:lpstr>
      <vt:lpstr>Complexity for Recursive Fibonacci Numbers</vt:lpstr>
      <vt:lpstr>Case Study: Non-Recursive Version of Fibonacci Numbers (1 of 3)</vt:lpstr>
      <vt:lpstr>Case Study: Non-Recursive Version of Fibonacci Numbers (2 of 3)</vt:lpstr>
      <vt:lpstr>Case Study: Non-Recursive Version of Fibonacci Numbers (3 of 3)</vt:lpstr>
      <vt:lpstr>Dynamic Programming</vt:lpstr>
      <vt:lpstr>Case Study: G C D Algorithms Version 1</vt:lpstr>
      <vt:lpstr>Case Study: G C D Algorithms Version 2</vt:lpstr>
      <vt:lpstr>Case Study: G C D Algorithms Version 3</vt:lpstr>
      <vt:lpstr>Euclid’s Algorithm</vt:lpstr>
      <vt:lpstr>Euclid’s Algorithm Implementation</vt:lpstr>
      <vt:lpstr>Finding Prime Numbers</vt:lpstr>
      <vt:lpstr>Divide-and-Conquer</vt:lpstr>
      <vt:lpstr>Convex Hull Animation</vt:lpstr>
      <vt:lpstr>Convex Hull</vt:lpstr>
      <vt:lpstr>Gift-Wrapping</vt:lpstr>
      <vt:lpstr>Gift-Wrapping Algorithm Time</vt:lpstr>
      <vt:lpstr>Graham’s Algorithm (1 of 2)</vt:lpstr>
      <vt:lpstr>Graham’s Algorithm (2 of 2)</vt:lpstr>
      <vt:lpstr>Graham’s Algorithm Time</vt:lpstr>
      <vt:lpstr>Practical Considerations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22, Developing Efficient Algorithms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 Alt text for images/math equations within table cells have been placed behind the object intentionally to provide a better screen reader user experience.</dc:description>
  <cp:lastModifiedBy>Myungjae Kwak</cp:lastModifiedBy>
  <cp:revision>1059</cp:revision>
  <dcterms:modified xsi:type="dcterms:W3CDTF">2025-06-01T20:11:23Z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