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89" r:id="rId6"/>
    <p:sldId id="290" r:id="rId7"/>
    <p:sldId id="291" r:id="rId8"/>
    <p:sldId id="296" r:id="rId9"/>
    <p:sldId id="292" r:id="rId10"/>
    <p:sldId id="293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2" r:id="rId35"/>
    <p:sldId id="320" r:id="rId36"/>
    <p:sldId id="32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92" d="100"/>
          <a:sy n="92" d="100"/>
        </p:scale>
        <p:origin x="64" y="4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3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157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78B7AD-1E4A-BE48-8A8F-8D06D1A4C32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.apache.org/install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serving-web-conte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rest-servi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wak718/JAVA_API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ulae.brew.sh/formula/openjdk@1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EC9B-0223-CF0F-8883-F8E5250C6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C8D8-795A-3FE5-C1EA-C14CD3980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3223-4E71-9DFE-3551-23CEEDA90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0205-7F80-9C56-9783-9E7700126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https://maven.apache.org/install.html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27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06BA-54C1-C168-E347-61D4DB48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Tool Suite (STS)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3AB6A-3F24-9D22-8CA3-E31FA61CC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https://spring.io/tools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67E434-0846-1BBF-B4D2-7DA021910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103" y="1853248"/>
            <a:ext cx="6632806" cy="411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4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53ED-6CF6-988C-AB05-EC09AA8B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Application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0800-7FC1-CE27-8480-CF838A3F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https://spring.io/guides/gs/spring-boot</a:t>
            </a:r>
          </a:p>
        </p:txBody>
      </p:sp>
    </p:spTree>
    <p:extLst>
      <p:ext uri="{BB962C8B-B14F-4D97-AF65-F5344CB8AC3E}">
        <p14:creationId xmlns:p14="http://schemas.microsoft.com/office/powerpoint/2010/main" val="376728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C4585-A958-A4CF-7ECD-FE45EAAB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95" y="615805"/>
            <a:ext cx="8922209" cy="56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1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C71A5-8BDF-2151-3A7B-ADD4A87C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95" y="644382"/>
            <a:ext cx="8922209" cy="556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4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43C9-1C1F-3F98-9D22-D6DABE29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HelloController.java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53267-0B5C-2E66-B703-CE8AB3D71ADA}"/>
              </a:ext>
            </a:extLst>
          </p:cNvPr>
          <p:cNvSpPr txBox="1"/>
          <p:nvPr/>
        </p:nvSpPr>
        <p:spPr>
          <a:xfrm>
            <a:off x="646111" y="13046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FFFF00"/>
                </a:solidFill>
                <a:effectLst/>
                <a:latin typeface="Monaco"/>
              </a:rPr>
              <a:t>src</a:t>
            </a:r>
            <a:r>
              <a:rPr lang="en-US" b="0" i="0" dirty="0">
                <a:solidFill>
                  <a:srgbClr val="FFFF00"/>
                </a:solidFill>
                <a:effectLst/>
                <a:latin typeface="Monaco"/>
              </a:rPr>
              <a:t>/main/java/com/example/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Monaco"/>
              </a:rPr>
              <a:t>springboot</a:t>
            </a:r>
            <a:r>
              <a:rPr lang="en-US" b="0" i="0" dirty="0">
                <a:solidFill>
                  <a:srgbClr val="FFFF00"/>
                </a:solidFill>
                <a:effectLst/>
                <a:latin typeface="Monaco"/>
              </a:rPr>
              <a:t>/HelloController.java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3056C-94C8-0DDA-57C4-3977CD60414A}"/>
              </a:ext>
            </a:extLst>
          </p:cNvPr>
          <p:cNvSpPr txBox="1"/>
          <p:nvPr/>
        </p:nvSpPr>
        <p:spPr>
          <a:xfrm>
            <a:off x="900545" y="2081336"/>
            <a:ext cx="82157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com.example.springboot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org.springframework.web.bind.annotation.GetMapping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org.springframework.web.bind.annotation.RestController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@RestController</a:t>
            </a:r>
          </a:p>
          <a:p>
            <a:r>
              <a:rPr lang="en-US" dirty="0"/>
              <a:t>public class </a:t>
            </a:r>
            <a:r>
              <a:rPr lang="en-US" dirty="0" err="1"/>
              <a:t>HelloController</a:t>
            </a:r>
            <a:r>
              <a:rPr lang="en-US" dirty="0"/>
              <a:t> {</a:t>
            </a:r>
          </a:p>
          <a:p>
            <a:endParaRPr lang="en-US" dirty="0"/>
          </a:p>
          <a:p>
            <a:r>
              <a:rPr lang="en-US" dirty="0"/>
              <a:t>	@GetMapping("/")</a:t>
            </a:r>
          </a:p>
          <a:p>
            <a:r>
              <a:rPr lang="en-US" dirty="0"/>
              <a:t>	public String index() {</a:t>
            </a:r>
          </a:p>
          <a:p>
            <a:r>
              <a:rPr lang="en-US" dirty="0"/>
              <a:t>		return "Greetings from Spring Boot!";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45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19903-2FF2-28C3-3EA6-17F84D6DFAAB}"/>
              </a:ext>
            </a:extLst>
          </p:cNvPr>
          <p:cNvSpPr txBox="1"/>
          <p:nvPr/>
        </p:nvSpPr>
        <p:spPr>
          <a:xfrm>
            <a:off x="715382" y="362588"/>
            <a:ext cx="756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FFFF00"/>
                </a:solidFill>
                <a:effectLst/>
                <a:latin typeface="Monaco"/>
              </a:rPr>
              <a:t>src</a:t>
            </a:r>
            <a:r>
              <a:rPr lang="en-US" b="0" i="0" dirty="0">
                <a:solidFill>
                  <a:srgbClr val="FFFF00"/>
                </a:solidFill>
                <a:effectLst/>
                <a:latin typeface="Monaco"/>
              </a:rPr>
              <a:t>/main/java/com/example/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Monaco"/>
              </a:rPr>
              <a:t>springboot</a:t>
            </a:r>
            <a:r>
              <a:rPr lang="en-US" b="0" i="0" dirty="0">
                <a:solidFill>
                  <a:srgbClr val="FFFF00"/>
                </a:solidFill>
                <a:effectLst/>
                <a:latin typeface="Monaco"/>
              </a:rPr>
              <a:t>/SpringBootApplication.java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43F66-D932-F4FF-F60B-E02D120514BE}"/>
              </a:ext>
            </a:extLst>
          </p:cNvPr>
          <p:cNvSpPr txBox="1"/>
          <p:nvPr/>
        </p:nvSpPr>
        <p:spPr>
          <a:xfrm>
            <a:off x="715382" y="863330"/>
            <a:ext cx="922525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package </a:t>
            </a:r>
            <a:r>
              <a:rPr lang="en-US" sz="1200" dirty="0" err="1"/>
              <a:t>com.example.springboot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FF00"/>
                </a:solidFill>
              </a:rPr>
              <a:t>import </a:t>
            </a:r>
            <a:r>
              <a:rPr lang="en-US" sz="1200" dirty="0" err="1">
                <a:solidFill>
                  <a:srgbClr val="FFFF00"/>
                </a:solidFill>
              </a:rPr>
              <a:t>java.util.Arrays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import </a:t>
            </a:r>
            <a:r>
              <a:rPr lang="en-US" sz="1200" dirty="0" err="1">
                <a:solidFill>
                  <a:srgbClr val="FFFF00"/>
                </a:solidFill>
              </a:rPr>
              <a:t>org.springframework.boot.CommandLineRunner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import </a:t>
            </a:r>
            <a:r>
              <a:rPr lang="en-US" sz="1200" dirty="0" err="1">
                <a:solidFill>
                  <a:srgbClr val="FFFF00"/>
                </a:solidFill>
              </a:rPr>
              <a:t>org.springframework.boot.SpringApplication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import </a:t>
            </a:r>
            <a:r>
              <a:rPr lang="en-US" sz="1200" dirty="0" err="1">
                <a:solidFill>
                  <a:srgbClr val="FFFF00"/>
                </a:solidFill>
              </a:rPr>
              <a:t>org.springframework.boot.autoconfigure.SpringBootApplication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import </a:t>
            </a:r>
            <a:r>
              <a:rPr lang="en-US" sz="1200" dirty="0" err="1">
                <a:solidFill>
                  <a:srgbClr val="FFFF00"/>
                </a:solidFill>
              </a:rPr>
              <a:t>org.springframework.context.ApplicationContext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import </a:t>
            </a:r>
            <a:r>
              <a:rPr lang="en-US" sz="1200" dirty="0" err="1">
                <a:solidFill>
                  <a:srgbClr val="FFFF00"/>
                </a:solidFill>
              </a:rPr>
              <a:t>org.springframework.context.annotation.Bean</a:t>
            </a:r>
            <a:r>
              <a:rPr lang="en-US" sz="1200" dirty="0">
                <a:solidFill>
                  <a:srgbClr val="FFFF00"/>
                </a:solidFill>
              </a:rPr>
              <a:t>;</a:t>
            </a:r>
          </a:p>
          <a:p>
            <a:endParaRPr lang="en-US" sz="1200" dirty="0"/>
          </a:p>
          <a:p>
            <a:r>
              <a:rPr lang="en-US" sz="1200" dirty="0"/>
              <a:t>@SpringBootApplication</a:t>
            </a:r>
          </a:p>
          <a:p>
            <a:r>
              <a:rPr lang="en-US" sz="1200" dirty="0"/>
              <a:t>public class </a:t>
            </a:r>
            <a:r>
              <a:rPr lang="en-US" sz="1200" dirty="0" err="1"/>
              <a:t>SpringBootApplication</a:t>
            </a:r>
            <a:r>
              <a:rPr lang="en-US" sz="1200" dirty="0"/>
              <a:t> {</a:t>
            </a:r>
          </a:p>
          <a:p>
            <a:endParaRPr lang="en-US" sz="1200" dirty="0"/>
          </a:p>
          <a:p>
            <a:r>
              <a:rPr lang="en-US" sz="1200" dirty="0"/>
              <a:t>	…..</a:t>
            </a:r>
          </a:p>
          <a:p>
            <a:endParaRPr lang="en-US" sz="1200" dirty="0"/>
          </a:p>
          <a:p>
            <a:r>
              <a:rPr lang="en-US" sz="1200" dirty="0">
                <a:solidFill>
                  <a:srgbClr val="FFFF00"/>
                </a:solidFill>
              </a:rPr>
              <a:t>	@Bean</a:t>
            </a:r>
          </a:p>
          <a:p>
            <a:r>
              <a:rPr lang="en-US" sz="1200" dirty="0">
                <a:solidFill>
                  <a:srgbClr val="FFFF00"/>
                </a:solidFill>
              </a:rPr>
              <a:t>	public </a:t>
            </a:r>
            <a:r>
              <a:rPr lang="en-US" sz="1200" dirty="0" err="1">
                <a:solidFill>
                  <a:srgbClr val="FFFF00"/>
                </a:solidFill>
              </a:rPr>
              <a:t>CommandLineRunner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commandLineRunner</a:t>
            </a:r>
            <a:r>
              <a:rPr lang="en-US" sz="1200" dirty="0">
                <a:solidFill>
                  <a:srgbClr val="FFFF00"/>
                </a:solidFill>
              </a:rPr>
              <a:t>(</a:t>
            </a:r>
            <a:r>
              <a:rPr lang="en-US" sz="1200" dirty="0" err="1">
                <a:solidFill>
                  <a:srgbClr val="FFFF00"/>
                </a:solidFill>
              </a:rPr>
              <a:t>ApplicationContext</a:t>
            </a:r>
            <a:r>
              <a:rPr lang="en-US" sz="1200" dirty="0">
                <a:solidFill>
                  <a:srgbClr val="FFFF00"/>
                </a:solidFill>
              </a:rPr>
              <a:t> </a:t>
            </a:r>
            <a:r>
              <a:rPr lang="en-US" sz="1200" dirty="0" err="1">
                <a:solidFill>
                  <a:srgbClr val="FFFF00"/>
                </a:solidFill>
              </a:rPr>
              <a:t>ctx</a:t>
            </a:r>
            <a:r>
              <a:rPr lang="en-US" sz="1200" dirty="0">
                <a:solidFill>
                  <a:srgbClr val="FFFF00"/>
                </a:solidFill>
              </a:rPr>
              <a:t>) {</a:t>
            </a:r>
          </a:p>
          <a:p>
            <a:r>
              <a:rPr lang="en-US" sz="1200" dirty="0">
                <a:solidFill>
                  <a:srgbClr val="FFFF00"/>
                </a:solidFill>
              </a:rPr>
              <a:t>		return </a:t>
            </a:r>
            <a:r>
              <a:rPr lang="en-US" sz="1200" dirty="0" err="1">
                <a:solidFill>
                  <a:srgbClr val="FFFF00"/>
                </a:solidFill>
              </a:rPr>
              <a:t>args</a:t>
            </a:r>
            <a:r>
              <a:rPr lang="en-US" sz="1200" dirty="0">
                <a:solidFill>
                  <a:srgbClr val="FFFF00"/>
                </a:solidFill>
              </a:rPr>
              <a:t> -&gt; {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			</a:t>
            </a:r>
            <a:r>
              <a:rPr lang="en-US" sz="1200" dirty="0" err="1">
                <a:solidFill>
                  <a:srgbClr val="FFFF00"/>
                </a:solidFill>
              </a:rPr>
              <a:t>System.out.println</a:t>
            </a:r>
            <a:r>
              <a:rPr lang="en-US" sz="1200" dirty="0">
                <a:solidFill>
                  <a:srgbClr val="FFFF00"/>
                </a:solidFill>
              </a:rPr>
              <a:t>("Let's inspect the beans provided by Spring Boot:");</a:t>
            </a: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1200" dirty="0">
                <a:solidFill>
                  <a:srgbClr val="FFFF00"/>
                </a:solidFill>
              </a:rPr>
              <a:t>			String[] </a:t>
            </a:r>
            <a:r>
              <a:rPr lang="en-US" sz="1200" dirty="0" err="1">
                <a:solidFill>
                  <a:srgbClr val="FFFF00"/>
                </a:solidFill>
              </a:rPr>
              <a:t>beanNames</a:t>
            </a:r>
            <a:r>
              <a:rPr lang="en-US" sz="1200" dirty="0">
                <a:solidFill>
                  <a:srgbClr val="FFFF00"/>
                </a:solidFill>
              </a:rPr>
              <a:t> = </a:t>
            </a:r>
            <a:r>
              <a:rPr lang="en-US" sz="1200" dirty="0" err="1">
                <a:solidFill>
                  <a:srgbClr val="FFFF00"/>
                </a:solidFill>
              </a:rPr>
              <a:t>ctx.getBeanDefinitionNames</a:t>
            </a:r>
            <a:r>
              <a:rPr lang="en-US" sz="1200" dirty="0">
                <a:solidFill>
                  <a:srgbClr val="FFFF00"/>
                </a:solidFill>
              </a:rPr>
              <a:t>();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			</a:t>
            </a:r>
            <a:r>
              <a:rPr lang="en-US" sz="1200" dirty="0" err="1">
                <a:solidFill>
                  <a:srgbClr val="FFFF00"/>
                </a:solidFill>
              </a:rPr>
              <a:t>Arrays.sort</a:t>
            </a:r>
            <a:r>
              <a:rPr lang="en-US" sz="1200" dirty="0">
                <a:solidFill>
                  <a:srgbClr val="FFFF00"/>
                </a:solidFill>
              </a:rPr>
              <a:t>(</a:t>
            </a:r>
            <a:r>
              <a:rPr lang="en-US" sz="1200" dirty="0" err="1">
                <a:solidFill>
                  <a:srgbClr val="FFFF00"/>
                </a:solidFill>
              </a:rPr>
              <a:t>beanNames</a:t>
            </a:r>
            <a:r>
              <a:rPr lang="en-US" sz="1200" dirty="0">
                <a:solidFill>
                  <a:srgbClr val="FFFF00"/>
                </a:solidFill>
              </a:rPr>
              <a:t>);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			for (String </a:t>
            </a:r>
            <a:r>
              <a:rPr lang="en-US" sz="1200" dirty="0" err="1">
                <a:solidFill>
                  <a:srgbClr val="FFFF00"/>
                </a:solidFill>
              </a:rPr>
              <a:t>beanName</a:t>
            </a:r>
            <a:r>
              <a:rPr lang="en-US" sz="1200" dirty="0">
                <a:solidFill>
                  <a:srgbClr val="FFFF00"/>
                </a:solidFill>
              </a:rPr>
              <a:t> : </a:t>
            </a:r>
            <a:r>
              <a:rPr lang="en-US" sz="1200" dirty="0" err="1">
                <a:solidFill>
                  <a:srgbClr val="FFFF00"/>
                </a:solidFill>
              </a:rPr>
              <a:t>beanNames</a:t>
            </a:r>
            <a:r>
              <a:rPr lang="en-US" sz="1200" dirty="0">
                <a:solidFill>
                  <a:srgbClr val="FFFF00"/>
                </a:solidFill>
              </a:rPr>
              <a:t>) {</a:t>
            </a:r>
          </a:p>
          <a:p>
            <a:r>
              <a:rPr lang="en-US" sz="1200" dirty="0">
                <a:solidFill>
                  <a:srgbClr val="FFFF00"/>
                </a:solidFill>
              </a:rPr>
              <a:t>				</a:t>
            </a:r>
            <a:r>
              <a:rPr lang="en-US" sz="1200" dirty="0" err="1">
                <a:solidFill>
                  <a:srgbClr val="FFFF00"/>
                </a:solidFill>
              </a:rPr>
              <a:t>System.out.println</a:t>
            </a:r>
            <a:r>
              <a:rPr lang="en-US" sz="1200" dirty="0">
                <a:solidFill>
                  <a:srgbClr val="FFFF00"/>
                </a:solidFill>
              </a:rPr>
              <a:t>(</a:t>
            </a:r>
            <a:r>
              <a:rPr lang="en-US" sz="1200" dirty="0" err="1">
                <a:solidFill>
                  <a:srgbClr val="FFFF00"/>
                </a:solidFill>
              </a:rPr>
              <a:t>beanName</a:t>
            </a:r>
            <a:r>
              <a:rPr lang="en-US" sz="1200" dirty="0">
                <a:solidFill>
                  <a:srgbClr val="FFFF00"/>
                </a:solidFill>
              </a:rPr>
              <a:t>);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			}</a:t>
            </a:r>
          </a:p>
          <a:p>
            <a:r>
              <a:rPr lang="en-US" sz="1200" dirty="0">
                <a:solidFill>
                  <a:srgbClr val="FFFF00"/>
                </a:solidFill>
              </a:rPr>
              <a:t>		};</a:t>
            </a:r>
          </a:p>
          <a:p>
            <a:r>
              <a:rPr lang="en-US" sz="1200" dirty="0">
                <a:solidFill>
                  <a:srgbClr val="FFFF00"/>
                </a:solidFill>
              </a:rPr>
              <a:t>	}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14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BDE5E-0274-E1F1-0803-994C7DFC0FEF}"/>
              </a:ext>
            </a:extLst>
          </p:cNvPr>
          <p:cNvSpPr txBox="1"/>
          <p:nvPr/>
        </p:nvSpPr>
        <p:spPr>
          <a:xfrm>
            <a:off x="667327" y="225622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00"/>
                </a:solidFill>
                <a:effectLst/>
                <a:latin typeface="Open Sans" panose="020F0502020204030204" pitchFamily="34" charset="0"/>
              </a:rPr>
              <a:t>./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F0502020204030204" pitchFamily="34" charset="0"/>
              </a:rPr>
              <a:t>mvnw</a:t>
            </a:r>
            <a:r>
              <a:rPr lang="en-US" b="0" i="0" dirty="0">
                <a:solidFill>
                  <a:srgbClr val="FFFF00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b="0" i="0" dirty="0" err="1">
                <a:solidFill>
                  <a:srgbClr val="FFFF00"/>
                </a:solidFill>
                <a:effectLst/>
                <a:latin typeface="Open Sans" panose="020F0502020204030204" pitchFamily="34" charset="0"/>
              </a:rPr>
              <a:t>spring-boot:run</a:t>
            </a:r>
            <a:endParaRPr lang="en-US" b="0" i="0" dirty="0">
              <a:solidFill>
                <a:srgbClr val="FFFF00"/>
              </a:solidFill>
              <a:effectLst/>
              <a:latin typeface="Open Sans" panose="020F0502020204030204" pitchFamily="34" charset="0"/>
            </a:endParaRPr>
          </a:p>
          <a:p>
            <a:endParaRPr lang="en-US" dirty="0">
              <a:solidFill>
                <a:srgbClr val="FFFF00"/>
              </a:solidFill>
              <a:latin typeface="Open Sans" panose="020F050202020403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Open Sans" panose="020F0502020204030204" pitchFamily="34" charset="0"/>
              </a:rPr>
              <a:t>OR</a:t>
            </a:r>
          </a:p>
          <a:p>
            <a:endParaRPr lang="en-US" dirty="0">
              <a:solidFill>
                <a:srgbClr val="FFFF00"/>
              </a:solidFill>
              <a:latin typeface="Open Sans" panose="020F0502020204030204" pitchFamily="34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Open Sans" panose="020F0502020204030204" pitchFamily="34" charset="0"/>
              </a:rPr>
              <a:t>Run As </a:t>
            </a:r>
            <a:r>
              <a:rPr lang="en-US" dirty="0">
                <a:solidFill>
                  <a:srgbClr val="FFFF00"/>
                </a:solidFill>
                <a:latin typeface="Open Sans" panose="020F0502020204030204" pitchFamily="34" charset="0"/>
                <a:sym typeface="Wingdings" panose="05000000000000000000" pitchFamily="2" charset="2"/>
              </a:rPr>
              <a:t> Spring Boot App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110E3-4741-3D0D-EAD3-A813D4354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672" y="1991539"/>
            <a:ext cx="4197566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1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B70CD-562B-7CDE-9608-593DCBDC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using Spring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FBD7-8D7D-E6A3-5DD0-F76F2D0A3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https://spring.io/guides/gs/serving-web-content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035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75B1-CCD3-7D60-158C-9A76CDC2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Web Service using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553D-FB63-5FD4-581C-B3C01D02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https://spring.io/guides/gs/rest-service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3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64D9-5771-597E-B494-A999125D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6F0B-276F-741B-2F30-F5FAB4FB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3498"/>
            <a:ext cx="9826958" cy="48449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Are APIs (Application Programming Interfaces)?</a:t>
            </a:r>
          </a:p>
          <a:p>
            <a:pPr lvl="1"/>
            <a:r>
              <a:rPr lang="en-US" dirty="0"/>
              <a:t>Rules and tools for software communication</a:t>
            </a:r>
          </a:p>
          <a:p>
            <a:pPr lvl="1"/>
            <a:r>
              <a:rPr lang="en-US" dirty="0"/>
              <a:t>Act as messengers between programs</a:t>
            </a:r>
          </a:p>
          <a:p>
            <a:r>
              <a:rPr lang="en-US" dirty="0"/>
              <a:t>How They Work</a:t>
            </a:r>
          </a:p>
          <a:p>
            <a:pPr lvl="1"/>
            <a:r>
              <a:rPr lang="en-US" dirty="0"/>
              <a:t>Enable requests for data or services</a:t>
            </a:r>
          </a:p>
          <a:p>
            <a:pPr lvl="1"/>
            <a:r>
              <a:rPr lang="en-US" dirty="0"/>
              <a:t>No need to know internal workings</a:t>
            </a:r>
          </a:p>
          <a:p>
            <a:pPr lvl="1"/>
            <a:r>
              <a:rPr lang="en-US" dirty="0"/>
              <a:t>Use endpoints (e.g., URLs) and methods (e.g., GET, POST)</a:t>
            </a:r>
          </a:p>
          <a:p>
            <a:r>
              <a:rPr lang="en-US" dirty="0"/>
              <a:t>Real-World Examples</a:t>
            </a:r>
          </a:p>
          <a:p>
            <a:pPr lvl="1"/>
            <a:r>
              <a:rPr lang="en-US" dirty="0"/>
              <a:t>Weather apps fetching forecasts</a:t>
            </a:r>
          </a:p>
          <a:p>
            <a:pPr lvl="1"/>
            <a:r>
              <a:rPr lang="en-US" dirty="0"/>
              <a:t>Social media logins (e.g., "Sign in with Google")</a:t>
            </a:r>
          </a:p>
          <a:p>
            <a:pPr lvl="1"/>
            <a:r>
              <a:rPr lang="en-US" dirty="0"/>
              <a:t>Payment systems (e.g., PayPal)</a:t>
            </a:r>
          </a:p>
          <a:p>
            <a:r>
              <a:rPr lang="en-US" dirty="0"/>
              <a:t>Why They Matter</a:t>
            </a:r>
          </a:p>
          <a:p>
            <a:pPr lvl="1"/>
            <a:r>
              <a:rPr lang="en-US" dirty="0"/>
              <a:t>Save development time</a:t>
            </a:r>
          </a:p>
          <a:p>
            <a:pPr lvl="1"/>
            <a:r>
              <a:rPr lang="en-US" dirty="0"/>
              <a:t>Connect apps and devices seamlessly</a:t>
            </a:r>
          </a:p>
          <a:p>
            <a:pPr lvl="1"/>
            <a:r>
              <a:rPr lang="en-US" dirty="0"/>
              <a:t>Power modern tech ecosystems</a:t>
            </a:r>
          </a:p>
        </p:txBody>
      </p:sp>
    </p:spTree>
    <p:extLst>
      <p:ext uri="{BB962C8B-B14F-4D97-AF65-F5344CB8AC3E}">
        <p14:creationId xmlns:p14="http://schemas.microsoft.com/office/powerpoint/2010/main" val="263424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852F-92D2-A10C-717E-D58EA9E4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(Example) Stock Data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650-98DE-49DA-7F1E-2BCCBE60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28835"/>
            <a:ext cx="5859563" cy="4576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1656B-CB15-A93B-E570-C1A692BB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617" y="1152983"/>
            <a:ext cx="5191850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84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81D14-E49C-11DD-6E94-AC9830C3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637785"/>
            <a:ext cx="7059010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4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24032-40AE-0E07-85C6-5E14DC70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448" y="1209270"/>
            <a:ext cx="7809793" cy="25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5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BE5731-710F-8191-E2F8-445580C4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75" y="108277"/>
            <a:ext cx="6220449" cy="66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C950F3-609A-8466-A3A2-29050349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603" y="146106"/>
            <a:ext cx="6626025" cy="656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85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0DB8E-2E7C-FC0A-1E8A-7D4A14FA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1638336"/>
            <a:ext cx="774490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6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36AB3-1607-993F-C460-07AFF739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87" y="587016"/>
            <a:ext cx="5010849" cy="1895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11161-5F50-C962-2C89-093F0C0C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38" y="2908237"/>
            <a:ext cx="7411484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09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F9E384-B257-9A0E-853E-3E1B5A2CE520}"/>
              </a:ext>
            </a:extLst>
          </p:cNvPr>
          <p:cNvSpPr txBox="1"/>
          <p:nvPr/>
        </p:nvSpPr>
        <p:spPr>
          <a:xfrm>
            <a:off x="3212983" y="407051"/>
            <a:ext cx="512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Run As -&gt; Spring Boot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DB89A-B7F1-A71C-EEBA-30271F17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59" y="1690481"/>
            <a:ext cx="5382376" cy="5029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B4071F-3CCC-D16A-EACD-B95A5261C365}"/>
              </a:ext>
            </a:extLst>
          </p:cNvPr>
          <p:cNvSpPr txBox="1"/>
          <p:nvPr/>
        </p:nvSpPr>
        <p:spPr>
          <a:xfrm>
            <a:off x="3187759" y="1194433"/>
            <a:ext cx="5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" panose="020B0004020202020204" pitchFamily="34" charset="0"/>
              </a:rPr>
              <a:t>Get All Stocks</a:t>
            </a:r>
          </a:p>
        </p:txBody>
      </p:sp>
    </p:spTree>
    <p:extLst>
      <p:ext uri="{BB962C8B-B14F-4D97-AF65-F5344CB8AC3E}">
        <p14:creationId xmlns:p14="http://schemas.microsoft.com/office/powerpoint/2010/main" val="3349489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7B7A8-9DB6-4F80-970F-881D2126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45" y="1353789"/>
            <a:ext cx="8174310" cy="3871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536902-1059-FBB8-7F77-1D9179E058EF}"/>
              </a:ext>
            </a:extLst>
          </p:cNvPr>
          <p:cNvSpPr txBox="1"/>
          <p:nvPr/>
        </p:nvSpPr>
        <p:spPr>
          <a:xfrm>
            <a:off x="2197751" y="609600"/>
            <a:ext cx="5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" panose="020B0004020202020204" pitchFamily="34" charset="0"/>
              </a:rPr>
              <a:t>Get Specific Stock</a:t>
            </a:r>
          </a:p>
        </p:txBody>
      </p:sp>
    </p:spTree>
    <p:extLst>
      <p:ext uri="{BB962C8B-B14F-4D97-AF65-F5344CB8AC3E}">
        <p14:creationId xmlns:p14="http://schemas.microsoft.com/office/powerpoint/2010/main" val="174904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E8E7C0-018B-39E7-C657-57967C388EA3}"/>
              </a:ext>
            </a:extLst>
          </p:cNvPr>
          <p:cNvSpPr txBox="1"/>
          <p:nvPr/>
        </p:nvSpPr>
        <p:spPr>
          <a:xfrm>
            <a:off x="2628675" y="1499186"/>
            <a:ext cx="60938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POST http://localhost:8080/api/stocks</a:t>
            </a:r>
          </a:p>
          <a:p>
            <a:r>
              <a:rPr lang="en-US" dirty="0"/>
              <a:t>Content-Type: application/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"symbol": "TSLA",</a:t>
            </a:r>
          </a:p>
          <a:p>
            <a:r>
              <a:rPr lang="en-US" dirty="0"/>
              <a:t>    "</a:t>
            </a:r>
            <a:r>
              <a:rPr lang="en-US" dirty="0" err="1"/>
              <a:t>companyName</a:t>
            </a:r>
            <a:r>
              <a:rPr lang="en-US" dirty="0"/>
              <a:t>": "Tesla Inc.",</a:t>
            </a:r>
          </a:p>
          <a:p>
            <a:r>
              <a:rPr lang="en-US" dirty="0"/>
              <a:t>    "price": 250.75,</a:t>
            </a:r>
          </a:p>
          <a:p>
            <a:r>
              <a:rPr lang="en-US" dirty="0"/>
              <a:t>    "volume": 98700000,</a:t>
            </a:r>
          </a:p>
          <a:p>
            <a:r>
              <a:rPr lang="en-US" dirty="0"/>
              <a:t>    "</a:t>
            </a:r>
            <a:r>
              <a:rPr lang="en-US" dirty="0" err="1"/>
              <a:t>marketCap</a:t>
            </a:r>
            <a:r>
              <a:rPr lang="en-US" dirty="0"/>
              <a:t>": 800000000000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06E2D-602F-A9BF-E43B-37523DFE55DF}"/>
              </a:ext>
            </a:extLst>
          </p:cNvPr>
          <p:cNvSpPr txBox="1"/>
          <p:nvPr/>
        </p:nvSpPr>
        <p:spPr>
          <a:xfrm>
            <a:off x="2628675" y="872359"/>
            <a:ext cx="5171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" panose="020B0004020202020204" pitchFamily="34" charset="0"/>
              </a:rPr>
              <a:t>Create a New Stock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D9785-5EEB-A105-C08E-6A5AA7D7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75" y="4439050"/>
            <a:ext cx="541095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7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CE51-A400-E432-D7EF-C5A2830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AE8E-6FDD-85F6-AC86-09FEDEE8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i="1" dirty="0">
                <a:solidFill>
                  <a:srgbClr val="FFFF00"/>
                </a:solidFill>
              </a:rPr>
              <a:t>Java</a:t>
            </a:r>
            <a:r>
              <a:rPr lang="en-US" dirty="0"/>
              <a:t> to interact with external services via their APIs</a:t>
            </a:r>
          </a:p>
          <a:p>
            <a:r>
              <a:rPr lang="en-US" dirty="0"/>
              <a:t>Creating APIs using </a:t>
            </a:r>
            <a:r>
              <a:rPr lang="en-US" b="1" i="1" dirty="0">
                <a:solidFill>
                  <a:srgbClr val="FFFF00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919906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BB25-160B-B590-8E84-E7DFA3B6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(Example) Java Client of Stock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DA705D-B11A-FDCA-FA0A-9CCC2C99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14" y="1530252"/>
            <a:ext cx="6720571" cy="46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43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2777AC-2319-BEA3-48B3-180814C82173}"/>
              </a:ext>
            </a:extLst>
          </p:cNvPr>
          <p:cNvSpPr txBox="1"/>
          <p:nvPr/>
        </p:nvSpPr>
        <p:spPr>
          <a:xfrm>
            <a:off x="1447800" y="1655629"/>
            <a:ext cx="903316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&lt;dependencies&gt;</a:t>
            </a:r>
          </a:p>
          <a:p>
            <a:r>
              <a:rPr lang="en-US" sz="1400" dirty="0"/>
              <a:t>        &lt;!-- Jackson for JSON handling (optional, for future enhancements) --&gt;</a:t>
            </a:r>
          </a:p>
          <a:p>
            <a:r>
              <a:rPr lang="en-US" sz="1400" dirty="0"/>
              <a:t>        &lt;dependency&gt;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com.fasterxml.jackson.core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  <a:r>
              <a:rPr lang="en-US" sz="1400" dirty="0" err="1"/>
              <a:t>jackson-databind</a:t>
            </a:r>
            <a:r>
              <a:rPr lang="en-US" sz="1400" dirty="0"/>
              <a:t>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&lt;version&gt;2.15.2&lt;/version&gt;</a:t>
            </a:r>
          </a:p>
          <a:p>
            <a:r>
              <a:rPr lang="en-US" sz="1400" dirty="0"/>
              <a:t>        &lt;/dependency&gt;</a:t>
            </a:r>
          </a:p>
          <a:p>
            <a:r>
              <a:rPr lang="en-US" sz="1400" dirty="0"/>
              <a:t>    &lt;/dependencies&gt;</a:t>
            </a:r>
          </a:p>
          <a:p>
            <a:r>
              <a:rPr lang="en-US" sz="1400" dirty="0"/>
              <a:t>    &lt;build&gt;</a:t>
            </a:r>
          </a:p>
          <a:p>
            <a:r>
              <a:rPr lang="en-US" sz="1400" dirty="0"/>
              <a:t>        &lt;plugins&gt;</a:t>
            </a:r>
          </a:p>
          <a:p>
            <a:r>
              <a:rPr lang="en-US" sz="1400" dirty="0"/>
              <a:t>            &lt;plugin&gt;</a:t>
            </a:r>
          </a:p>
          <a:p>
            <a:r>
              <a:rPr lang="en-US" sz="1400" dirty="0"/>
              <a:t>              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org.apache.maven.plugins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</a:t>
            </a:r>
            <a:r>
              <a:rPr lang="en-US" sz="1400" dirty="0" err="1"/>
              <a:t>artifactId</a:t>
            </a:r>
            <a:r>
              <a:rPr lang="en-US" sz="1400" dirty="0"/>
              <a:t>&gt;maven-compiler-plugin&lt;/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        &lt;version&gt;3.11.0&lt;/version&gt;</a:t>
            </a:r>
          </a:p>
          <a:p>
            <a:r>
              <a:rPr lang="en-US" sz="1400" dirty="0"/>
              <a:t>                &lt;configuration&gt;</a:t>
            </a:r>
          </a:p>
          <a:p>
            <a:r>
              <a:rPr lang="en-US" sz="1400" dirty="0"/>
              <a:t>                    &lt;source&gt;21&lt;/source&gt;</a:t>
            </a:r>
          </a:p>
          <a:p>
            <a:r>
              <a:rPr lang="en-US" sz="1400" dirty="0"/>
              <a:t>                    &lt;target&gt;21&lt;/target&gt;</a:t>
            </a:r>
          </a:p>
          <a:p>
            <a:r>
              <a:rPr lang="en-US" sz="1400" dirty="0"/>
              <a:t>                &lt;/configuration&gt;</a:t>
            </a:r>
          </a:p>
          <a:p>
            <a:r>
              <a:rPr lang="en-US" sz="1400" dirty="0"/>
              <a:t>            &lt;/plugin&gt;</a:t>
            </a:r>
          </a:p>
          <a:p>
            <a:r>
              <a:rPr lang="en-US" sz="1400" dirty="0"/>
              <a:t>        &lt;/plugins&gt;</a:t>
            </a:r>
          </a:p>
          <a:p>
            <a:r>
              <a:rPr lang="en-US" sz="1400" dirty="0"/>
              <a:t>    &lt;/build&gt;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58E76-CB52-9016-30C6-0E36F8F62315}"/>
              </a:ext>
            </a:extLst>
          </p:cNvPr>
          <p:cNvSpPr txBox="1"/>
          <p:nvPr/>
        </p:nvSpPr>
        <p:spPr>
          <a:xfrm>
            <a:off x="1579418" y="630382"/>
            <a:ext cx="49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705490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FC522-958D-9AB1-148F-EC0F27EF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33" y="2467780"/>
            <a:ext cx="9969971" cy="2192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0DE46-2796-F350-8A49-13CB7BBED25C}"/>
              </a:ext>
            </a:extLst>
          </p:cNvPr>
          <p:cNvSpPr txBox="1"/>
          <p:nvPr/>
        </p:nvSpPr>
        <p:spPr>
          <a:xfrm>
            <a:off x="1579418" y="630382"/>
            <a:ext cx="491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Run As -&gt; 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2818222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148B-2AFE-D67E-5EFC-AD7F9602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6230D-12DF-DD60-2DD2-7C96DB6E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738" y="1223980"/>
            <a:ext cx="5302523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3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501C-89EF-7F2F-E245-E8C4F9E8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EC245-A83D-8E51-4218-EA98AE29C4D1}"/>
              </a:ext>
            </a:extLst>
          </p:cNvPr>
          <p:cNvSpPr txBox="1"/>
          <p:nvPr/>
        </p:nvSpPr>
        <p:spPr>
          <a:xfrm>
            <a:off x="1503218" y="2752274"/>
            <a:ext cx="822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https://github.com/mkwak718/JAVA_APIs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1461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EAC91-E815-2DD9-386B-03709DE7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86" y="859464"/>
            <a:ext cx="4826248" cy="5493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1CC12-8DE3-1C0F-48EA-5AEEBDE0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00" y="859464"/>
            <a:ext cx="5912154" cy="55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70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4E0325-B248-88CF-B3FF-5D48CDD0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12" y="285588"/>
            <a:ext cx="6343976" cy="628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1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DC1B-7D1C-177A-36A2-F877348B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Java to Interact with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00D6-958A-679B-D65A-DE5665A2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403" y="1630355"/>
            <a:ext cx="8946541" cy="828828"/>
          </a:xfrm>
        </p:spPr>
        <p:txBody>
          <a:bodyPr/>
          <a:lstStyle/>
          <a:p>
            <a:r>
              <a:rPr lang="en-US" dirty="0"/>
              <a:t>Java can be used to send requests to REST APIs and process the responses using the </a:t>
            </a:r>
            <a:r>
              <a:rPr lang="en-US" i="1" dirty="0" err="1">
                <a:solidFill>
                  <a:srgbClr val="FF0000"/>
                </a:solidFill>
              </a:rPr>
              <a:t>HttpClient</a:t>
            </a:r>
            <a:r>
              <a:rPr lang="en-US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76176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89D73C-FEB1-7516-E31A-94DBC4B19658}"/>
              </a:ext>
            </a:extLst>
          </p:cNvPr>
          <p:cNvSpPr txBox="1"/>
          <p:nvPr/>
        </p:nvSpPr>
        <p:spPr>
          <a:xfrm>
            <a:off x="1614054" y="398524"/>
            <a:ext cx="9199418" cy="621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java.net.URI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java.net.http.HttpClient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java.net.http.HttpRequest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java.net.http.HttpResponse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java.time.Duration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org.json.JSONObject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org.json.JSONArray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RestApiClient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newBuilder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connectTimeout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ofSeconds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4000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Example GET request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getUrl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"https://jsonplaceholder.typicode.com/posts"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getResponse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sendGetRequest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getUrl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processGetResponse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getResponse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 request failed: 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14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14000"/>
              </a:lnSpc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1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34F175-8CAB-9845-A27B-F06D9A861E3B}"/>
              </a:ext>
            </a:extLst>
          </p:cNvPr>
          <p:cNvSpPr txBox="1"/>
          <p:nvPr/>
        </p:nvSpPr>
        <p:spPr>
          <a:xfrm>
            <a:off x="568037" y="290945"/>
            <a:ext cx="11249890" cy="6415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Send GET request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sendGetRequest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HttpRequest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HttpRequest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newBuilder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"Accept"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5000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(request,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HttpResponse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BodyHandlers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RuntimeException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"Failed: HTTP error code : 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5000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Process GET response (assuming array of posts)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processGetResponse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responseBody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JSONArray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responseBody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"Processing GET response..."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Limit to 3 for brevity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JSONObject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getJSONObject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 ID: 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"Title: 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"Body: 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"---"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5000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5000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56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4085-E1D7-26B5-660F-546DB68A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OpenJDK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876A-F4E3-B7BA-3200-02650FF1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94" y="1544918"/>
            <a:ext cx="9807143" cy="5096027"/>
          </a:xfrm>
        </p:spPr>
        <p:txBody>
          <a:bodyPr/>
          <a:lstStyle/>
          <a:p>
            <a:r>
              <a:rPr lang="en-US" dirty="0"/>
              <a:t>https://learn.microsoft.com/en-us/java/openjdk/download#openjdk-21</a:t>
            </a:r>
          </a:p>
          <a:p>
            <a:endParaRPr lang="en-US" dirty="0"/>
          </a:p>
          <a:p>
            <a:r>
              <a:rPr lang="en-US" dirty="0"/>
              <a:t>Mac M1, M2, M3</a:t>
            </a:r>
          </a:p>
          <a:p>
            <a:pPr lvl="1"/>
            <a:r>
              <a:rPr lang="en-US" dirty="0">
                <a:hlinkClick r:id="rId2"/>
              </a:rPr>
              <a:t>https://formulae.brew.sh/formula/openjdk@21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87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E68766-566F-08E7-6983-60BA107B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917" y="274797"/>
            <a:ext cx="7777810" cy="63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B338-86E2-2C18-5AB5-A0107667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2FE36-3B42-5FC6-1BC1-E1E535B49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an open-source build automation tool primarily used for Java projects. </a:t>
            </a:r>
          </a:p>
          <a:p>
            <a:r>
              <a:rPr lang="en-US" dirty="0"/>
              <a:t>It simplifies and standardizes the build process by providing a uniform build system, dependency management, and a central repository for libraries and plugins. </a:t>
            </a:r>
          </a:p>
          <a:p>
            <a:r>
              <a:rPr lang="en-US" dirty="0"/>
              <a:t>Its key configuration file, </a:t>
            </a:r>
            <a:r>
              <a:rPr lang="en-US" b="1" i="1" dirty="0">
                <a:solidFill>
                  <a:srgbClr val="FFFF00"/>
                </a:solidFill>
              </a:rPr>
              <a:t>pom.xml</a:t>
            </a:r>
            <a:r>
              <a:rPr lang="en-US" dirty="0"/>
              <a:t> (Project Object Model), defines project details, dependencies, and build instructions. </a:t>
            </a:r>
          </a:p>
          <a:p>
            <a:r>
              <a:rPr lang="en-US" dirty="0"/>
              <a:t>Maven automates tasks like compiling code, running tests, and packaging applications, making development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385466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653</TotalTime>
  <Words>1269</Words>
  <Application>Microsoft Office PowerPoint</Application>
  <PresentationFormat>Widescreen</PresentationFormat>
  <Paragraphs>182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Century Gothic</vt:lpstr>
      <vt:lpstr>Consolas</vt:lpstr>
      <vt:lpstr>Monaco</vt:lpstr>
      <vt:lpstr>Open Sans</vt:lpstr>
      <vt:lpstr>Wingdings 3</vt:lpstr>
      <vt:lpstr>Ion</vt:lpstr>
      <vt:lpstr>Java APIs</vt:lpstr>
      <vt:lpstr>What are APIs?</vt:lpstr>
      <vt:lpstr>Java APIs</vt:lpstr>
      <vt:lpstr>Using Java to Interact with APIs</vt:lpstr>
      <vt:lpstr>PowerPoint Presentation</vt:lpstr>
      <vt:lpstr>PowerPoint Presentation</vt:lpstr>
      <vt:lpstr>Installation of OpenJDK 21</vt:lpstr>
      <vt:lpstr>PowerPoint Presentation</vt:lpstr>
      <vt:lpstr>Maven </vt:lpstr>
      <vt:lpstr>Installation of Maven</vt:lpstr>
      <vt:lpstr>Spring Tool Suite (STS)</vt:lpstr>
      <vt:lpstr>Building an Application with Spring Boot</vt:lpstr>
      <vt:lpstr>PowerPoint Presentation</vt:lpstr>
      <vt:lpstr>PowerPoint Presentation</vt:lpstr>
      <vt:lpstr>HelloController.java</vt:lpstr>
      <vt:lpstr>PowerPoint Presentation</vt:lpstr>
      <vt:lpstr>PowerPoint Presentation</vt:lpstr>
      <vt:lpstr>Web Application using Spring MVC</vt:lpstr>
      <vt:lpstr>RESTful Web Service using Spring</vt:lpstr>
      <vt:lpstr>(Example) Stock Data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(Example) Java Client of Stock API</vt:lpstr>
      <vt:lpstr>PowerPoint Presentation</vt:lpstr>
      <vt:lpstr>PowerPoint Presentation</vt:lpstr>
      <vt:lpstr>Python Client</vt:lpstr>
      <vt:lpstr>Web Client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Kwak, Myungjae</dc:creator>
  <cp:lastModifiedBy>Myungjae Kwak</cp:lastModifiedBy>
  <cp:revision>27</cp:revision>
  <dcterms:created xsi:type="dcterms:W3CDTF">2025-04-03T16:28:04Z</dcterms:created>
  <dcterms:modified xsi:type="dcterms:W3CDTF">2025-04-21T23:26:44Z</dcterms:modified>
</cp:coreProperties>
</file>