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3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6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2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157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10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57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60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2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6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1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4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78B7AD-1E4A-BE48-8A8F-8D06D1A4C3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EC9B-0223-CF0F-8883-F8E5250C6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9C8D8-795A-3FE5-C1EA-C14CD3980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6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F3127A-E6F6-E41A-D071-C264DE5976C1}"/>
              </a:ext>
            </a:extLst>
          </p:cNvPr>
          <p:cNvSpPr txBox="1"/>
          <p:nvPr/>
        </p:nvSpPr>
        <p:spPr>
          <a:xfrm>
            <a:off x="1443368" y="1238127"/>
            <a:ext cx="8394813" cy="466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## API Endpoints</a:t>
            </a:r>
            <a:endParaRPr lang="en-US" sz="24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b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US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List All Available Stocks</a:t>
            </a:r>
            <a:endParaRPr lang="en-US" sz="16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	GET /</a:t>
            </a:r>
            <a:r>
              <a:rPr lang="en-US" sz="1600" b="0" dirty="0" err="1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/stocks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	Returns a list of all available stock tickers.</a:t>
            </a:r>
            <a:b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D6D6DD"/>
                </a:solidFill>
                <a:latin typeface="Menlo" panose="020B0609030804020204" pitchFamily="49" charset="0"/>
              </a:rPr>
              <a:t>- </a:t>
            </a:r>
            <a:r>
              <a:rPr lang="en-US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Get Stock Data</a:t>
            </a:r>
            <a:endParaRPr lang="en-US" sz="16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	GET /</a:t>
            </a:r>
            <a:r>
              <a:rPr lang="en-US" sz="1600" b="0" dirty="0" err="1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/stock/&lt;ticker&gt;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	Get all data for a specific stock ticker.</a:t>
            </a:r>
            <a:b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- Get Stock Data for Specific Date</a:t>
            </a:r>
            <a:endParaRPr lang="en-US" sz="16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	GET /</a:t>
            </a:r>
            <a:r>
              <a:rPr lang="en-US" sz="1600" b="0" dirty="0" err="1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/stock/&lt;ticker&gt;?date=YYYY-MM-DD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	Get stock data for a specific ticker on a particular date.</a:t>
            </a:r>
            <a:b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endParaRPr lang="en-US" sz="16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2C54-B16A-D7AA-5BE1-F3F1E889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requirements.txt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66A03-1C28-BDB9-601B-F7DE05DF81FE}"/>
              </a:ext>
            </a:extLst>
          </p:cNvPr>
          <p:cNvSpPr txBox="1"/>
          <p:nvPr/>
        </p:nvSpPr>
        <p:spPr>
          <a:xfrm>
            <a:off x="1560327" y="1677231"/>
            <a:ext cx="6097772" cy="875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EFB080"/>
                </a:solidFill>
                <a:effectLst/>
                <a:latin typeface="Menlo" panose="020B0609030804020204" pitchFamily="49" charset="0"/>
              </a:rPr>
              <a:t>flask</a:t>
            </a:r>
            <a:r>
              <a:rPr lang="en-US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EBC88D"/>
                </a:solidFill>
                <a:effectLst/>
                <a:latin typeface="Menlo" panose="020B0609030804020204" pitchFamily="49" charset="0"/>
              </a:rPr>
              <a:t>3.0.2</a:t>
            </a:r>
            <a:endParaRPr lang="en-US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EFB080"/>
                </a:solidFill>
                <a:effectLst/>
                <a:latin typeface="Menlo" panose="020B0609030804020204" pitchFamily="49" charset="0"/>
              </a:rPr>
              <a:t>python-</a:t>
            </a:r>
            <a:r>
              <a:rPr lang="en-US" b="0" dirty="0" err="1">
                <a:solidFill>
                  <a:srgbClr val="EFB080"/>
                </a:solidFill>
                <a:effectLst/>
                <a:latin typeface="Menlo" panose="020B0609030804020204" pitchFamily="49" charset="0"/>
              </a:rPr>
              <a:t>dateutil</a:t>
            </a:r>
            <a:r>
              <a:rPr lang="en-US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EBC88D"/>
                </a:solidFill>
                <a:effectLst/>
                <a:latin typeface="Menlo" panose="020B0609030804020204" pitchFamily="49" charset="0"/>
              </a:rPr>
              <a:t>2.8.2</a:t>
            </a:r>
            <a:endParaRPr lang="en-US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7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5889-7EEE-9CE3-C59C-58BFA199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stock_data.json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4880D-2A46-B983-F3F5-FE27C90C32B3}"/>
              </a:ext>
            </a:extLst>
          </p:cNvPr>
          <p:cNvSpPr txBox="1"/>
          <p:nvPr/>
        </p:nvSpPr>
        <p:spPr>
          <a:xfrm>
            <a:off x="531627" y="1309045"/>
            <a:ext cx="11430000" cy="476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"AAPL"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"2024-03-01"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"open"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175.23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"high"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178.45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174.89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177.56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"volume"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85432100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"2024-03-04"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"open"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177.89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"high"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180.34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176.78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179.45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"volume"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76543200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"2024-03-05"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"open"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179.67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"high"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182.45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178.90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181.23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"volume"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92345600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"GOOGL"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"2024-03-01"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"open"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142.34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"high"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144.67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141.89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143.78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"volume"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65432100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"2024-03-04"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"open"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143.90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"high"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146.23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143.12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145.67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"volume"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58765400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"2024-03-05"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"open"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145.78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"high"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147.89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145.23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147.45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"volume"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72345800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"MSFT"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"2024-03-01"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"open"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415.67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"high"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418.90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414.23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417.45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"volume"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45678900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"2024-03-04"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"open"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417.89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"high"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420.45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416.78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419.23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"volume"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38765400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"2024-03-05"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"open"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419.45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"high"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422.67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418.90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421.34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"volume"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52345600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095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D0B3-9C52-5232-DA3D-C0FB1E6A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app.py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7C18E-1C46-E595-3685-62893CFA49D5}"/>
              </a:ext>
            </a:extLst>
          </p:cNvPr>
          <p:cNvSpPr txBox="1"/>
          <p:nvPr/>
        </p:nvSpPr>
        <p:spPr>
          <a:xfrm>
            <a:off x="1018068" y="1567576"/>
            <a:ext cx="8349216" cy="321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Flask,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request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flask_cors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 CORS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dateutil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parser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Enable CORS for all routes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Load stock data from JSON file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load_stock_data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stock_data.json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b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3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DB6469-B90D-977D-063E-FE2AD8AB8FED}"/>
              </a:ext>
            </a:extLst>
          </p:cNvPr>
          <p:cNvSpPr txBox="1"/>
          <p:nvPr/>
        </p:nvSpPr>
        <p:spPr>
          <a:xfrm>
            <a:off x="235394" y="217248"/>
            <a:ext cx="10854364" cy="6439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'/api/stock/&lt;ticker&gt;'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get_stock_data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"""Get stock data for a specific ticker. Optionally filter by date."""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request.args.get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stock_data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load_stock_data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ticker exists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stock_data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'Ticker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not found'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date is provided, return data for that specific date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Parse and format the date to match our data format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parsed_date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'%Y-%m-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parsed_date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stock_data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'ticker'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parsed_date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stock_data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parsed_date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})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data available for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parsed_date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'Invalid date format'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no date provided, return all data for the ticker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'ticker'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stock_data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)}),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10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6FA088-8FD5-DFD7-7928-80C118F1A345}"/>
              </a:ext>
            </a:extLst>
          </p:cNvPr>
          <p:cNvSpPr txBox="1"/>
          <p:nvPr/>
        </p:nvSpPr>
        <p:spPr>
          <a:xfrm>
            <a:off x="1262616" y="1578208"/>
            <a:ext cx="8572500" cy="278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'/api/stocks'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list_stocks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"""Get list of all available stock tickers."""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stock_data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load_stock_data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'tickers'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stock_data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.keys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)}),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.run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0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253-68AE-C1EB-6254-088C498E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Flask API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0009C-2727-AAA6-A1F0-C3BE09A5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84" y="2262737"/>
            <a:ext cx="814501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0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FD0E-045A-B385-CB1E-BCEF7596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E90BC-78C6-C3DC-F20F-5E7752D6AC59}"/>
              </a:ext>
            </a:extLst>
          </p:cNvPr>
          <p:cNvSpPr txBox="1"/>
          <p:nvPr/>
        </p:nvSpPr>
        <p:spPr>
          <a:xfrm>
            <a:off x="1408387" y="2153330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pip install requests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4BA50-E5F4-DCC4-E657-C4E421B08254}"/>
              </a:ext>
            </a:extLst>
          </p:cNvPr>
          <p:cNvSpPr txBox="1"/>
          <p:nvPr/>
        </p:nvSpPr>
        <p:spPr>
          <a:xfrm>
            <a:off x="1408387" y="1576552"/>
            <a:ext cx="468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 required module</a:t>
            </a:r>
          </a:p>
        </p:txBody>
      </p:sp>
    </p:spTree>
    <p:extLst>
      <p:ext uri="{BB962C8B-B14F-4D97-AF65-F5344CB8AC3E}">
        <p14:creationId xmlns:p14="http://schemas.microsoft.com/office/powerpoint/2010/main" val="157199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9D8D58-FE4F-7D3B-C63E-502B2DDF71F2}"/>
              </a:ext>
            </a:extLst>
          </p:cNvPr>
          <p:cNvSpPr txBox="1"/>
          <p:nvPr/>
        </p:nvSpPr>
        <p:spPr>
          <a:xfrm>
            <a:off x="1240220" y="1460691"/>
            <a:ext cx="10205546" cy="374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"http://127.0.0.1:5000"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Base URL of the Flask app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get_all_stocks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"""Fetch the list of all available stock tickers."""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/stocks"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"Available Stock Tickers:"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'tickers'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[]):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().get(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900"/>
              </a:lnSpc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error occurred: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FE968-72B5-6AD7-5E18-7BD071E094E7}"/>
              </a:ext>
            </a:extLst>
          </p:cNvPr>
          <p:cNvSpPr txBox="1"/>
          <p:nvPr/>
        </p:nvSpPr>
        <p:spPr>
          <a:xfrm>
            <a:off x="1324303" y="525517"/>
            <a:ext cx="449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Client.py</a:t>
            </a:r>
          </a:p>
        </p:txBody>
      </p:sp>
    </p:spTree>
    <p:extLst>
      <p:ext uri="{BB962C8B-B14F-4D97-AF65-F5344CB8AC3E}">
        <p14:creationId xmlns:p14="http://schemas.microsoft.com/office/powerpoint/2010/main" val="3999203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3663C2-8272-69BC-B2FB-655D5C86160E}"/>
              </a:ext>
            </a:extLst>
          </p:cNvPr>
          <p:cNvSpPr txBox="1"/>
          <p:nvPr/>
        </p:nvSpPr>
        <p:spPr>
          <a:xfrm>
            <a:off x="609599" y="728260"/>
            <a:ext cx="10394731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get_stock_data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"""Fetch stock data for a specific ticker, optionally filtered by date."""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/stock/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"Stock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Data for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().get(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error occurred: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Example usage of the APIs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"Fetching all stock tickers..."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get_all_stocks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Fetching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stock data for a specific ticker..."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"AAPL"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Replace with a valid ticker from your data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"2024-03-01"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Replace with a valid date or None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get_stock_data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677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64D9-5771-597E-B494-A999125D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APIs?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6F0B-276F-741B-2F30-F5FAB4FB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3498"/>
            <a:ext cx="9826958" cy="48449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Are APIs (Application Programming Interfaces)?</a:t>
            </a:r>
          </a:p>
          <a:p>
            <a:pPr lvl="1"/>
            <a:r>
              <a:rPr lang="en-US" dirty="0"/>
              <a:t>Rules and tools for software communication</a:t>
            </a:r>
          </a:p>
          <a:p>
            <a:pPr lvl="1"/>
            <a:r>
              <a:rPr lang="en-US" dirty="0"/>
              <a:t>Act as messengers between programs</a:t>
            </a:r>
          </a:p>
          <a:p>
            <a:r>
              <a:rPr lang="en-US" dirty="0"/>
              <a:t>How They Work</a:t>
            </a:r>
          </a:p>
          <a:p>
            <a:pPr lvl="1"/>
            <a:r>
              <a:rPr lang="en-US" dirty="0"/>
              <a:t>Enable requests for data or services</a:t>
            </a:r>
          </a:p>
          <a:p>
            <a:pPr lvl="1"/>
            <a:r>
              <a:rPr lang="en-US" dirty="0"/>
              <a:t>No need to know internal workings</a:t>
            </a:r>
          </a:p>
          <a:p>
            <a:pPr lvl="1"/>
            <a:r>
              <a:rPr lang="en-US" dirty="0"/>
              <a:t>Use endpoints (e.g., URLs) and methods (e.g., GET, POST)</a:t>
            </a:r>
          </a:p>
          <a:p>
            <a:r>
              <a:rPr lang="en-US" dirty="0"/>
              <a:t>Real-World Examples</a:t>
            </a:r>
          </a:p>
          <a:p>
            <a:pPr lvl="1"/>
            <a:r>
              <a:rPr lang="en-US" dirty="0"/>
              <a:t>Weather apps fetching forecasts</a:t>
            </a:r>
          </a:p>
          <a:p>
            <a:pPr lvl="1"/>
            <a:r>
              <a:rPr lang="en-US" dirty="0"/>
              <a:t>Social media logins (e.g., "Sign in with Google")</a:t>
            </a:r>
          </a:p>
          <a:p>
            <a:pPr lvl="1"/>
            <a:r>
              <a:rPr lang="en-US" dirty="0"/>
              <a:t>Payment systems (e.g., PayPal)</a:t>
            </a:r>
          </a:p>
          <a:p>
            <a:r>
              <a:rPr lang="en-US" dirty="0"/>
              <a:t>Why They Matter</a:t>
            </a:r>
          </a:p>
          <a:p>
            <a:pPr lvl="1"/>
            <a:r>
              <a:rPr lang="en-US" dirty="0"/>
              <a:t>Save development time</a:t>
            </a:r>
          </a:p>
          <a:p>
            <a:pPr lvl="1"/>
            <a:r>
              <a:rPr lang="en-US" dirty="0"/>
              <a:t>Connect apps and devices seamlessly</a:t>
            </a:r>
          </a:p>
          <a:p>
            <a:pPr lvl="1"/>
            <a:r>
              <a:rPr lang="en-US" dirty="0"/>
              <a:t>Power modern tech ecosystems</a:t>
            </a:r>
          </a:p>
        </p:txBody>
      </p:sp>
    </p:spTree>
    <p:extLst>
      <p:ext uri="{BB962C8B-B14F-4D97-AF65-F5344CB8AC3E}">
        <p14:creationId xmlns:p14="http://schemas.microsoft.com/office/powerpoint/2010/main" val="2634241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55C1-BAE8-2DF4-80AF-441BDF98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Web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2DB2F-4846-FED8-BC04-216164268F03}"/>
              </a:ext>
            </a:extLst>
          </p:cNvPr>
          <p:cNvSpPr txBox="1"/>
          <p:nvPr/>
        </p:nvSpPr>
        <p:spPr>
          <a:xfrm>
            <a:off x="935420" y="1697606"/>
            <a:ext cx="9932277" cy="4452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Stock Data Viewer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16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13D3D0-2788-6024-D40D-011B00A50D49}"/>
              </a:ext>
            </a:extLst>
          </p:cNvPr>
          <p:cNvSpPr txBox="1"/>
          <p:nvPr/>
        </p:nvSpPr>
        <p:spPr>
          <a:xfrm>
            <a:off x="1008993" y="913294"/>
            <a:ext cx="10678510" cy="4234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Stock Data Viewer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Available Stock Tickers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fetchTickers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Fetch Tickers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tickersList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 Stock Data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tickerInput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Ticker: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tickerInput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ticker (e.g., AAPL)"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dateInput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Date (optional):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dateInput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fetchStockData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Fetch Stock Data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stockData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38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2C46D0-5EEF-B5D7-9DDC-3AAF0CE3C7F7}"/>
              </a:ext>
            </a:extLst>
          </p:cNvPr>
          <p:cNvSpPr txBox="1"/>
          <p:nvPr/>
        </p:nvSpPr>
        <p:spPr>
          <a:xfrm>
            <a:off x="388882" y="201738"/>
            <a:ext cx="11414235" cy="645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"http://127.0.0.1:5000"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Fetch all stock tickers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fetchTickers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tickersList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tickersList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tickersList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/stocks`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'Network response was not ok'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tickersList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`Error: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errorData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`An error occurred: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03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EA49F-FC6D-8141-3FB8-9AD4A154337F}"/>
              </a:ext>
            </a:extLst>
          </p:cNvPr>
          <p:cNvSpPr txBox="1"/>
          <p:nvPr/>
        </p:nvSpPr>
        <p:spPr>
          <a:xfrm>
            <a:off x="210207" y="237004"/>
            <a:ext cx="11582400" cy="6383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Fetch stock data for a specific ticker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fetchStockData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tickerInput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dateInput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stockDataDiv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stockData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stockDataDiv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'Please enter a ticker.'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/stock/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stockDataDiv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`Error: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errorData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`An error occurred: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37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0309-5EF4-0FF9-BED4-D7C71841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Djaango</a:t>
            </a:r>
            <a:r>
              <a:rPr lang="en-US" dirty="0"/>
              <a:t> API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E017-512A-5ADE-BFAF-EDAD07CD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Django API </a:t>
            </a:r>
          </a:p>
          <a:p>
            <a:pPr lvl="1"/>
            <a:r>
              <a:rPr lang="en-US" dirty="0"/>
              <a:t>Manages user registration</a:t>
            </a:r>
          </a:p>
          <a:p>
            <a:pPr lvl="1"/>
            <a:r>
              <a:rPr lang="en-US" dirty="0"/>
              <a:t>Provides authentication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4DCA0-C678-C515-A05F-483B08E10430}"/>
              </a:ext>
            </a:extLst>
          </p:cNvPr>
          <p:cNvSpPr txBox="1"/>
          <p:nvPr/>
        </p:nvSpPr>
        <p:spPr>
          <a:xfrm>
            <a:off x="1313518" y="4516400"/>
            <a:ext cx="6096000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Djangorestframework</a:t>
            </a:r>
            <a:endParaRPr lang="en-US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djangorestframework-simplejwt</a:t>
            </a:r>
            <a:endParaRPr 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djangorestframework-authtoken</a:t>
            </a:r>
            <a:endParaRPr 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4084E-02F3-6A33-835B-CA7E8D3057CB}"/>
              </a:ext>
            </a:extLst>
          </p:cNvPr>
          <p:cNvSpPr txBox="1"/>
          <p:nvPr/>
        </p:nvSpPr>
        <p:spPr>
          <a:xfrm>
            <a:off x="1103312" y="4151587"/>
            <a:ext cx="397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Install required python modules</a:t>
            </a:r>
          </a:p>
        </p:txBody>
      </p:sp>
    </p:spTree>
    <p:extLst>
      <p:ext uri="{BB962C8B-B14F-4D97-AF65-F5344CB8AC3E}">
        <p14:creationId xmlns:p14="http://schemas.microsoft.com/office/powerpoint/2010/main" val="3651918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7829F0-9A62-D0BB-BB2B-49A036E9D088}"/>
              </a:ext>
            </a:extLst>
          </p:cNvPr>
          <p:cNvSpPr txBox="1"/>
          <p:nvPr/>
        </p:nvSpPr>
        <p:spPr>
          <a:xfrm>
            <a:off x="1576552" y="1122008"/>
            <a:ext cx="5990896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-admin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startproject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user_auth_api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user_auth_api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-admin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startapp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accounts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CBCD6-D9CD-044E-8542-F217E22236D8}"/>
              </a:ext>
            </a:extLst>
          </p:cNvPr>
          <p:cNvSpPr txBox="1"/>
          <p:nvPr/>
        </p:nvSpPr>
        <p:spPr>
          <a:xfrm>
            <a:off x="1576552" y="672664"/>
            <a:ext cx="397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Create a Django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280D6-E879-D10D-345A-0E8611666F05}"/>
              </a:ext>
            </a:extLst>
          </p:cNvPr>
          <p:cNvSpPr txBox="1"/>
          <p:nvPr/>
        </p:nvSpPr>
        <p:spPr>
          <a:xfrm>
            <a:off x="1576552" y="2979258"/>
            <a:ext cx="397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Update settings.py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DB0F9-BF76-F58A-3710-CC63C96757A4}"/>
              </a:ext>
            </a:extLst>
          </p:cNvPr>
          <p:cNvSpPr txBox="1"/>
          <p:nvPr/>
        </p:nvSpPr>
        <p:spPr>
          <a:xfrm>
            <a:off x="1576552" y="3610667"/>
            <a:ext cx="7210096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INSTALLED_APPS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...,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rest_framework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'accounts’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rest_framework.authtoken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68428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5A4E08-6D8E-2FE3-8FEE-B58896F2C352}"/>
              </a:ext>
            </a:extLst>
          </p:cNvPr>
          <p:cNvSpPr txBox="1"/>
          <p:nvPr/>
        </p:nvSpPr>
        <p:spPr>
          <a:xfrm>
            <a:off x="1587063" y="793106"/>
            <a:ext cx="703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Create the API in accounts/views.py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B1873-D2EA-9115-BBA8-86181104C50E}"/>
              </a:ext>
            </a:extLst>
          </p:cNvPr>
          <p:cNvSpPr txBox="1"/>
          <p:nvPr/>
        </p:nvSpPr>
        <p:spPr>
          <a:xfrm>
            <a:off x="567560" y="1424515"/>
            <a:ext cx="10636468" cy="4700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contrib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contrib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authenticate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rest_framework.views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APIView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rest_framework.response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Response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rest_framework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status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rest_framework.authtoken.models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Token</a:t>
            </a:r>
          </a:p>
          <a:p>
            <a:pPr>
              <a:lnSpc>
                <a:spcPts val="1500"/>
              </a:lnSpc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RegisterView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APIView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.data.get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.data.get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.data.get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Response({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'All fields are required'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status.HTTP_400_BAD_REQUEST)</a:t>
            </a:r>
          </a:p>
          <a:p>
            <a:pPr>
              <a:lnSpc>
                <a:spcPts val="1500"/>
              </a:lnSpc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Response({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'Username already exists'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status.HTTP_400_BAD_REQUEST)</a:t>
            </a:r>
          </a:p>
          <a:p>
            <a:pPr>
              <a:lnSpc>
                <a:spcPts val="1500"/>
              </a:lnSpc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Token.objects.get_or_create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Response({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 registered successfully'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.key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status.HTTP_201_CREATED)</a:t>
            </a: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3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D81291-1B99-B001-F04B-A7A55A2F4A4B}"/>
              </a:ext>
            </a:extLst>
          </p:cNvPr>
          <p:cNvSpPr txBox="1"/>
          <p:nvPr/>
        </p:nvSpPr>
        <p:spPr>
          <a:xfrm>
            <a:off x="546538" y="1389979"/>
            <a:ext cx="11025352" cy="2776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LoginView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APIView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.data.get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.data.get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Response({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'Both username and password are required'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status.HTTP_400_BAD_REQUEST)</a:t>
            </a:r>
          </a:p>
          <a:p>
            <a:pPr>
              <a:lnSpc>
                <a:spcPts val="1500"/>
              </a:lnSpc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authenticate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Token.objects.get_or_create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Response({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 successful'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.key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status.HTTP_200_OK)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Response({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'Invalid credentials'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status.HTTP_401_UNAUTHORIZED)</a:t>
            </a:r>
          </a:p>
        </p:txBody>
      </p:sp>
    </p:spTree>
    <p:extLst>
      <p:ext uri="{BB962C8B-B14F-4D97-AF65-F5344CB8AC3E}">
        <p14:creationId xmlns:p14="http://schemas.microsoft.com/office/powerpoint/2010/main" val="2139531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FF826F-25E3-008B-000A-1C444ABEB94E}"/>
              </a:ext>
            </a:extLst>
          </p:cNvPr>
          <p:cNvSpPr txBox="1"/>
          <p:nvPr/>
        </p:nvSpPr>
        <p:spPr>
          <a:xfrm>
            <a:off x="1376855" y="877189"/>
            <a:ext cx="397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Add URLs in accounts/urls.py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EA8E1-2497-F6ED-6BDB-368D3C19964C}"/>
              </a:ext>
            </a:extLst>
          </p:cNvPr>
          <p:cNvSpPr txBox="1"/>
          <p:nvPr/>
        </p:nvSpPr>
        <p:spPr>
          <a:xfrm>
            <a:off x="1376854" y="1508598"/>
            <a:ext cx="9974317" cy="2956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.views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RegisterView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LoginView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'register/'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RegisterView.as_view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'register'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'login/'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LoginView.as_view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42319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F01A9-D062-A9BD-BABB-D4F7BAFA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E2503-9CD1-8D19-73FD-349D19686141}"/>
              </a:ext>
            </a:extLst>
          </p:cNvPr>
          <p:cNvSpPr txBox="1"/>
          <p:nvPr/>
        </p:nvSpPr>
        <p:spPr>
          <a:xfrm>
            <a:off x="1376854" y="877189"/>
            <a:ext cx="714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 Include URLs in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A221D-570D-1A6C-AA6C-BAC007C5B8F4}"/>
              </a:ext>
            </a:extLst>
          </p:cNvPr>
          <p:cNvSpPr txBox="1"/>
          <p:nvPr/>
        </p:nvSpPr>
        <p:spPr>
          <a:xfrm>
            <a:off x="1376855" y="1876460"/>
            <a:ext cx="9974317" cy="263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contrib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admin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'admin/'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/accounts/'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accounts.urls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5886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E627B5-8ED7-4F2F-3201-5D2BB62BE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3239" y="744739"/>
            <a:ext cx="8938718" cy="46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548F4-82AF-8D71-87C0-241074391D4B}"/>
              </a:ext>
            </a:extLst>
          </p:cNvPr>
          <p:cNvSpPr txBox="1"/>
          <p:nvPr/>
        </p:nvSpPr>
        <p:spPr>
          <a:xfrm>
            <a:off x="1911345" y="5528486"/>
            <a:ext cx="79025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REST stands for </a:t>
            </a:r>
            <a:r>
              <a:rPr lang="en-US" sz="1600" b="1" dirty="0" err="1">
                <a:solidFill>
                  <a:srgbClr val="0070C0"/>
                </a:solidFill>
              </a:rPr>
              <a:t>REpresentational</a:t>
            </a:r>
            <a:r>
              <a:rPr lang="en-US" sz="1600" b="1" dirty="0">
                <a:solidFill>
                  <a:srgbClr val="0070C0"/>
                </a:solidFill>
              </a:rPr>
              <a:t> State Transfer</a:t>
            </a:r>
            <a:r>
              <a:rPr lang="en-US" sz="1600" dirty="0">
                <a:solidFill>
                  <a:schemeClr val="bg1"/>
                </a:solidFill>
              </a:rPr>
              <a:t>, a software architectural style that defines constraints for designing web services and APIs.</a:t>
            </a:r>
          </a:p>
        </p:txBody>
      </p:sp>
    </p:spTree>
    <p:extLst>
      <p:ext uri="{BB962C8B-B14F-4D97-AF65-F5344CB8AC3E}">
        <p14:creationId xmlns:p14="http://schemas.microsoft.com/office/powerpoint/2010/main" val="3229033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A1EC1-016B-C3B0-026B-10C17C857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F90F4-78D9-AD23-4610-FD6356EA9A9B}"/>
              </a:ext>
            </a:extLst>
          </p:cNvPr>
          <p:cNvSpPr txBox="1"/>
          <p:nvPr/>
        </p:nvSpPr>
        <p:spPr>
          <a:xfrm>
            <a:off x="1376854" y="877189"/>
            <a:ext cx="714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7. Enable Token Authentication (settings.py)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0CC4B-5908-FA7A-77CE-1B96E1778CB7}"/>
              </a:ext>
            </a:extLst>
          </p:cNvPr>
          <p:cNvSpPr txBox="1"/>
          <p:nvPr/>
        </p:nvSpPr>
        <p:spPr>
          <a:xfrm>
            <a:off x="1376855" y="1571660"/>
            <a:ext cx="8082456" cy="1058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REST_FRAMEWORK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5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'DEFAULT_AUTHENTICATION_CLASSES'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15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rest_framework.authentication.TokenAuthentication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5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ts val="1500"/>
              </a:lnSpc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F65D6-FB7F-9925-A56D-98B5DF722496}"/>
              </a:ext>
            </a:extLst>
          </p:cNvPr>
          <p:cNvSpPr txBox="1"/>
          <p:nvPr/>
        </p:nvSpPr>
        <p:spPr>
          <a:xfrm>
            <a:off x="1376854" y="3983355"/>
            <a:ext cx="6096000" cy="488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manage.py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makemigrations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manage.py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migrate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3AC21-2C4C-DD94-623F-3078847231A8}"/>
              </a:ext>
            </a:extLst>
          </p:cNvPr>
          <p:cNvSpPr txBox="1"/>
          <p:nvPr/>
        </p:nvSpPr>
        <p:spPr>
          <a:xfrm>
            <a:off x="1376854" y="4607942"/>
            <a:ext cx="6096000" cy="29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manage.py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runserver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4E10F-363E-A6DE-1476-E2EA26C8DFA5}"/>
              </a:ext>
            </a:extLst>
          </p:cNvPr>
          <p:cNvSpPr txBox="1"/>
          <p:nvPr/>
        </p:nvSpPr>
        <p:spPr>
          <a:xfrm>
            <a:off x="1376854" y="3361233"/>
            <a:ext cx="714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8. Test API</a:t>
            </a:r>
          </a:p>
        </p:txBody>
      </p:sp>
    </p:spTree>
    <p:extLst>
      <p:ext uri="{BB962C8B-B14F-4D97-AF65-F5344CB8AC3E}">
        <p14:creationId xmlns:p14="http://schemas.microsoft.com/office/powerpoint/2010/main" val="1989044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67D26-A7C5-B4AF-31A1-9C78BEBDE7DE}"/>
              </a:ext>
            </a:extLst>
          </p:cNvPr>
          <p:cNvSpPr txBox="1"/>
          <p:nvPr/>
        </p:nvSpPr>
        <p:spPr>
          <a:xfrm>
            <a:off x="1523999" y="1585647"/>
            <a:ext cx="8723587" cy="2532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Register: POST /</a:t>
            </a:r>
            <a:r>
              <a:rPr lang="en-US" dirty="0" err="1"/>
              <a:t>api</a:t>
            </a:r>
            <a:r>
              <a:rPr lang="en-US" dirty="0"/>
              <a:t>/accounts/register/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Body: { "username": "</a:t>
            </a:r>
            <a:r>
              <a:rPr lang="en-US" dirty="0" err="1"/>
              <a:t>testuser</a:t>
            </a:r>
            <a:r>
              <a:rPr lang="en-US" dirty="0"/>
              <a:t>", "password": "password123", "email": "test@example.com" }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/>
              <a:t>Login: POST /</a:t>
            </a:r>
            <a:r>
              <a:rPr lang="en-US" dirty="0" err="1"/>
              <a:t>api</a:t>
            </a:r>
            <a:r>
              <a:rPr lang="en-US" dirty="0"/>
              <a:t>/accounts/login/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Body: { "username": "</a:t>
            </a:r>
            <a:r>
              <a:rPr lang="en-US" dirty="0" err="1"/>
              <a:t>testuser</a:t>
            </a:r>
            <a:r>
              <a:rPr lang="en-US" dirty="0"/>
              <a:t>", "password": "password123"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84EA2-F6A0-9B21-7C03-70490EDF4EFB}"/>
              </a:ext>
            </a:extLst>
          </p:cNvPr>
          <p:cNvSpPr txBox="1"/>
          <p:nvPr/>
        </p:nvSpPr>
        <p:spPr>
          <a:xfrm>
            <a:off x="1523999" y="515006"/>
            <a:ext cx="65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1299042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F7626-9037-CEC5-5913-F815DAE44EC1}"/>
              </a:ext>
            </a:extLst>
          </p:cNvPr>
          <p:cNvSpPr txBox="1"/>
          <p:nvPr/>
        </p:nvSpPr>
        <p:spPr>
          <a:xfrm>
            <a:off x="1660634" y="1255931"/>
            <a:ext cx="666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register.html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7B9A0-350A-B2E9-FB7B-8BE63E1C3FCD}"/>
              </a:ext>
            </a:extLst>
          </p:cNvPr>
          <p:cNvSpPr txBox="1"/>
          <p:nvPr/>
        </p:nvSpPr>
        <p:spPr>
          <a:xfrm>
            <a:off x="1660634" y="409903"/>
            <a:ext cx="542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56DF4-353C-74B6-7BCC-0D79126720EC}"/>
              </a:ext>
            </a:extLst>
          </p:cNvPr>
          <p:cNvSpPr txBox="1"/>
          <p:nvPr/>
        </p:nvSpPr>
        <p:spPr>
          <a:xfrm>
            <a:off x="4719145" y="146376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Registration Page: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can enter their username, email, and password.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form sends a POST request to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/accounts/register/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Displays success or error messages based on the response.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 Page: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can enter their username and password.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form sends a POST request to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/accounts/login/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Displays success or error messages based on the response.</a:t>
            </a:r>
          </a:p>
        </p:txBody>
      </p:sp>
    </p:spTree>
    <p:extLst>
      <p:ext uri="{BB962C8B-B14F-4D97-AF65-F5344CB8AC3E}">
        <p14:creationId xmlns:p14="http://schemas.microsoft.com/office/powerpoint/2010/main" val="1710855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093D-8C8B-F79E-FF96-5C6CFAB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021DF-51A4-9DBF-1C67-701DED3C84CA}"/>
              </a:ext>
            </a:extLst>
          </p:cNvPr>
          <p:cNvSpPr txBox="1"/>
          <p:nvPr/>
        </p:nvSpPr>
        <p:spPr>
          <a:xfrm>
            <a:off x="1387090" y="1913261"/>
            <a:ext cx="6096000" cy="65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-headers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6516A-EDBC-E435-63FA-F25BBB2F5CD9}"/>
              </a:ext>
            </a:extLst>
          </p:cNvPr>
          <p:cNvSpPr txBox="1"/>
          <p:nvPr/>
        </p:nvSpPr>
        <p:spPr>
          <a:xfrm>
            <a:off x="1176884" y="1338241"/>
            <a:ext cx="397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Install Django-</a:t>
            </a:r>
            <a:r>
              <a:rPr lang="en-US" b="1" dirty="0" err="1"/>
              <a:t>cors</a:t>
            </a:r>
            <a:r>
              <a:rPr lang="en-US" b="1" dirty="0"/>
              <a:t>-headers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2B0B4-F2EA-EF3A-3888-3D5FEE56C14C}"/>
              </a:ext>
            </a:extLst>
          </p:cNvPr>
          <p:cNvSpPr txBox="1"/>
          <p:nvPr/>
        </p:nvSpPr>
        <p:spPr>
          <a:xfrm>
            <a:off x="1387089" y="3340893"/>
            <a:ext cx="7294455" cy="1232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INSTALLED_APPS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5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...,</a:t>
            </a:r>
          </a:p>
          <a:p>
            <a:pPr>
              <a:lnSpc>
                <a:spcPts val="15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corsheaders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5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EB4E8-1AE9-0B4C-95C4-CB26306AFB46}"/>
              </a:ext>
            </a:extLst>
          </p:cNvPr>
          <p:cNvSpPr txBox="1"/>
          <p:nvPr/>
        </p:nvSpPr>
        <p:spPr>
          <a:xfrm>
            <a:off x="1176884" y="2765873"/>
            <a:ext cx="49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Add </a:t>
            </a:r>
            <a:r>
              <a:rPr lang="en-US" b="1" dirty="0" err="1"/>
              <a:t>corsheaders</a:t>
            </a:r>
            <a:r>
              <a:rPr lang="en-US" b="1" dirty="0"/>
              <a:t> to Installed Apps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40F95-7985-B9AD-740E-F6A27072458A}"/>
              </a:ext>
            </a:extLst>
          </p:cNvPr>
          <p:cNvSpPr txBox="1"/>
          <p:nvPr/>
        </p:nvSpPr>
        <p:spPr>
          <a:xfrm>
            <a:off x="1387089" y="5109298"/>
            <a:ext cx="7294455" cy="106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5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corsheaders.middleware.CorsMiddleware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5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django.middleware.common.CommonMiddleware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5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...,</a:t>
            </a:r>
          </a:p>
          <a:p>
            <a:pPr>
              <a:lnSpc>
                <a:spcPts val="15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4F171-CCF9-61D3-F3C9-A08085DABC83}"/>
              </a:ext>
            </a:extLst>
          </p:cNvPr>
          <p:cNvSpPr txBox="1"/>
          <p:nvPr/>
        </p:nvSpPr>
        <p:spPr>
          <a:xfrm>
            <a:off x="1176884" y="4534278"/>
            <a:ext cx="49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Add Middleware</a:t>
            </a:r>
          </a:p>
        </p:txBody>
      </p:sp>
    </p:spTree>
    <p:extLst>
      <p:ext uri="{BB962C8B-B14F-4D97-AF65-F5344CB8AC3E}">
        <p14:creationId xmlns:p14="http://schemas.microsoft.com/office/powerpoint/2010/main" val="4270372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F77D2-7E09-A60C-F749-339FED83F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FD3C-A771-AF2F-56CC-BDE8A127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20E99-1696-DFD2-7C69-60CC2D8DD9C3}"/>
              </a:ext>
            </a:extLst>
          </p:cNvPr>
          <p:cNvSpPr txBox="1"/>
          <p:nvPr/>
        </p:nvSpPr>
        <p:spPr>
          <a:xfrm>
            <a:off x="1260965" y="2428268"/>
            <a:ext cx="10584194" cy="1450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CORS_ALLOWED_ORIGINS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5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"http://127.0.0.1:8000"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Replace with the URL where your HTML files are served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"http://localhost:8000"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localhost if needed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500"/>
              </a:lnSpc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Optional: Allow all origins (not recommended for production)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CORS_ALLOW_ALL_ORIGINS =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9C72B-B69D-AB60-7218-748B6D85A39C}"/>
              </a:ext>
            </a:extLst>
          </p:cNvPr>
          <p:cNvSpPr txBox="1"/>
          <p:nvPr/>
        </p:nvSpPr>
        <p:spPr>
          <a:xfrm>
            <a:off x="1050760" y="1853248"/>
            <a:ext cx="49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Configure CORS Settings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DC8E647-F863-CD5D-0CE9-B33544F1F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Arial" panose="020B0604020202020204" pitchFamily="34" charset="0"/>
                <a:ea typeface="Segoe WPC"/>
              </a:rPr>
              <a:t>If you're testing locally and serving the HTML files directly from the filesystem, you can use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monaco-monospace-font)"/>
              </a:rPr>
              <a:t>CORS_ALLOW_ALL_ORIGINS = 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ea typeface="Segoe WPC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Arial" panose="020B0604020202020204" pitchFamily="34" charset="0"/>
                <a:ea typeface="Segoe WPC"/>
              </a:rPr>
              <a:t>temporarily.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EAC3F-8AC4-0575-CE03-1387C8BA5C8D}"/>
              </a:ext>
            </a:extLst>
          </p:cNvPr>
          <p:cNvSpPr txBox="1"/>
          <p:nvPr/>
        </p:nvSpPr>
        <p:spPr>
          <a:xfrm>
            <a:off x="1260965" y="4281515"/>
            <a:ext cx="8587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you're testing locally and serving the HTML files directly from the filesystem, you can use CORS_ALLOW_ALL_ORIGINS = True temporarily.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AC653-2C1A-A519-6FD4-16B16AA5EFA6}"/>
              </a:ext>
            </a:extLst>
          </p:cNvPr>
          <p:cNvSpPr txBox="1"/>
          <p:nvPr/>
        </p:nvSpPr>
        <p:spPr>
          <a:xfrm>
            <a:off x="1050760" y="5330952"/>
            <a:ext cx="49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Restart the Django Server</a:t>
            </a:r>
          </a:p>
        </p:txBody>
      </p:sp>
    </p:spTree>
    <p:extLst>
      <p:ext uri="{BB962C8B-B14F-4D97-AF65-F5344CB8AC3E}">
        <p14:creationId xmlns:p14="http://schemas.microsoft.com/office/powerpoint/2010/main" val="376246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CE51-A400-E432-D7EF-C5A2830B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AE8E-6FDD-85F6-AC86-09FEDEE8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Python to interact with external services via their APIs</a:t>
            </a:r>
          </a:p>
          <a:p>
            <a:r>
              <a:rPr lang="en-US" dirty="0"/>
              <a:t>Creating APIs using Python</a:t>
            </a:r>
          </a:p>
        </p:txBody>
      </p:sp>
    </p:spTree>
    <p:extLst>
      <p:ext uri="{BB962C8B-B14F-4D97-AF65-F5344CB8AC3E}">
        <p14:creationId xmlns:p14="http://schemas.microsoft.com/office/powerpoint/2010/main" val="191990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DC1B-7D1C-177A-36A2-F877348B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to Interact with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00D6-958A-679B-D65A-DE5665A2D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often used to send requests to web APIs (usually RESTful ones) and process their responses. </a:t>
            </a:r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requests</a:t>
            </a:r>
            <a:r>
              <a:rPr lang="en-US" dirty="0"/>
              <a:t> library is the go-to tool for this.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DB565-06DC-6E00-CE4F-33FB5ECBE4F4}"/>
              </a:ext>
            </a:extLst>
          </p:cNvPr>
          <p:cNvSpPr txBox="1"/>
          <p:nvPr/>
        </p:nvSpPr>
        <p:spPr>
          <a:xfrm>
            <a:off x="1428555" y="3667980"/>
            <a:ext cx="82960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import requests </a:t>
            </a:r>
          </a:p>
          <a:p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url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 = "https://</a:t>
            </a:r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api.openweathermap.org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/data/3.0/</a:t>
            </a:r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onecall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" </a:t>
            </a:r>
          </a:p>
          <a:p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params = {"</a:t>
            </a:r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lat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" :33.44, "</a:t>
            </a:r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lon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" :-94.04, "</a:t>
            </a:r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appid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": "</a:t>
            </a:r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your_API_key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"} </a:t>
            </a:r>
          </a:p>
          <a:p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response = </a:t>
            </a:r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requests.get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url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, params=params) </a:t>
            </a:r>
          </a:p>
          <a:p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data = </a:t>
            </a:r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response.json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() # Parse JSON response </a:t>
            </a:r>
          </a:p>
          <a:p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print(data[”current"] ["weather"][0]["description"]) # E.g., "clear sky"</a:t>
            </a:r>
          </a:p>
        </p:txBody>
      </p:sp>
    </p:spTree>
    <p:extLst>
      <p:ext uri="{BB962C8B-B14F-4D97-AF65-F5344CB8AC3E}">
        <p14:creationId xmlns:p14="http://schemas.microsoft.com/office/powerpoint/2010/main" val="376176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A832-7055-6F88-EC70-4245D576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APIs using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8D03-AFE7-1E82-2D14-6EFAF6BB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is a micro web framework for Python, designed for building web applications and APIs with simplicity and flexibility. </a:t>
            </a:r>
          </a:p>
          <a:p>
            <a:r>
              <a:rPr lang="en-US" dirty="0"/>
              <a:t>It's categorized as a microframework because it provides essential features without enforcing specific tools or libraries, allowing developers to choose the components they prefer.</a:t>
            </a:r>
          </a:p>
          <a:p>
            <a:r>
              <a:rPr lang="en-US" dirty="0"/>
              <a:t>Flask relies on the </a:t>
            </a:r>
            <a:r>
              <a:rPr lang="en-US" dirty="0" err="1"/>
              <a:t>Werkzeug</a:t>
            </a:r>
            <a:r>
              <a:rPr lang="en-US" dirty="0"/>
              <a:t> WSGI toolkit and the Jinja2 templating engine. </a:t>
            </a:r>
          </a:p>
          <a:p>
            <a:r>
              <a:rPr lang="en-US" dirty="0"/>
              <a:t>WSGI (Web Server Gateway Interface) acts as an interface between web servers and Python web applications, while Jinja2 enables the creation of dynamic HTML templates.</a:t>
            </a:r>
          </a:p>
        </p:txBody>
      </p:sp>
    </p:spTree>
    <p:extLst>
      <p:ext uri="{BB962C8B-B14F-4D97-AF65-F5344CB8AC3E}">
        <p14:creationId xmlns:p14="http://schemas.microsoft.com/office/powerpoint/2010/main" val="415020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E48A-6531-221D-DFD7-DF4F257D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ACC5-8FBE-63FF-AD5F-ADA6433C1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4884"/>
            <a:ext cx="10294790" cy="46535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Routing:</a:t>
            </a:r>
          </a:p>
          <a:p>
            <a:pPr lvl="1"/>
            <a:r>
              <a:rPr lang="en-US" dirty="0"/>
              <a:t>Defines URL endpoints and associates them with specific functions using decorators like </a:t>
            </a:r>
            <a:r>
              <a:rPr lang="en-US" i="1" dirty="0">
                <a:solidFill>
                  <a:srgbClr val="FFC000"/>
                </a:solidFill>
              </a:rPr>
              <a:t>@</a:t>
            </a:r>
            <a:r>
              <a:rPr lang="en-US" i="1" dirty="0" err="1">
                <a:solidFill>
                  <a:srgbClr val="FFC000"/>
                </a:solidFill>
              </a:rPr>
              <a:t>app.route</a:t>
            </a:r>
            <a:r>
              <a:rPr lang="en-US" i="1" dirty="0">
                <a:solidFill>
                  <a:srgbClr val="FFC000"/>
                </a:solidFill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Request Handling:</a:t>
            </a:r>
          </a:p>
          <a:p>
            <a:pPr lvl="1"/>
            <a:r>
              <a:rPr lang="en-US" dirty="0"/>
              <a:t>Provides access to incoming request data, such as URL parameters, form data, and cookies, through the </a:t>
            </a:r>
            <a:r>
              <a:rPr lang="en-US" dirty="0" err="1">
                <a:solidFill>
                  <a:srgbClr val="FFC000"/>
                </a:solidFill>
              </a:rPr>
              <a:t>flask.request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object.</a:t>
            </a:r>
          </a:p>
          <a:p>
            <a:r>
              <a:rPr lang="en-US" dirty="0"/>
              <a:t>Response Objects:</a:t>
            </a:r>
          </a:p>
          <a:p>
            <a:pPr lvl="1"/>
            <a:r>
              <a:rPr lang="en-US" dirty="0"/>
              <a:t>Allows customization of HTTP responses, including setting headers and cookies, using </a:t>
            </a:r>
            <a:r>
              <a:rPr lang="en-US" i="1" dirty="0" err="1"/>
              <a:t>flask.make_response</a:t>
            </a:r>
            <a:r>
              <a:rPr lang="en-US" i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Templating:</a:t>
            </a:r>
          </a:p>
          <a:p>
            <a:pPr lvl="1"/>
            <a:r>
              <a:rPr lang="en-US" dirty="0"/>
              <a:t>Integrates with Jinja2 to render dynamic HTML pages by embedding Python code within templates.</a:t>
            </a:r>
          </a:p>
          <a:p>
            <a:r>
              <a:rPr lang="en-US" dirty="0"/>
              <a:t>Extensibility:</a:t>
            </a:r>
          </a:p>
          <a:p>
            <a:pPr lvl="1"/>
            <a:r>
              <a:rPr lang="en-US" dirty="0"/>
              <a:t>Supports numerous extensions for adding functionalities like database integration, authentication, and more.</a:t>
            </a:r>
          </a:p>
          <a:p>
            <a:r>
              <a:rPr lang="en-US" dirty="0"/>
              <a:t>Development Server and Debugger:</a:t>
            </a:r>
          </a:p>
          <a:p>
            <a:pPr lvl="1"/>
            <a:r>
              <a:rPr lang="en-US" dirty="0"/>
              <a:t>Includes a built-in development server with a debugger that automatically reloads on code changes and provides interactive debugging in the browser.</a:t>
            </a:r>
          </a:p>
        </p:txBody>
      </p:sp>
    </p:spTree>
    <p:extLst>
      <p:ext uri="{BB962C8B-B14F-4D97-AF65-F5344CB8AC3E}">
        <p14:creationId xmlns:p14="http://schemas.microsoft.com/office/powerpoint/2010/main" val="260679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74FF-C76E-67B1-8C36-F2C3DFD9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Flask App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91EF5-CC54-A5E5-E666-A1D76E33EF84}"/>
              </a:ext>
            </a:extLst>
          </p:cNvPr>
          <p:cNvSpPr txBox="1"/>
          <p:nvPr/>
        </p:nvSpPr>
        <p:spPr>
          <a:xfrm>
            <a:off x="1719817" y="1618303"/>
            <a:ext cx="7296592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flask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Flask</a:t>
            </a: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Flask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__name__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.route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'/'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'Hello, World!'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__name__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'__main__’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debug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62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D5CC-C85F-F70C-F423-73119F1D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APIs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A34F-6DEA-DF6C-2292-8DAADBA7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Flask API that serves stock data</a:t>
            </a:r>
          </a:p>
          <a:p>
            <a:pPr lvl="1"/>
            <a:r>
              <a:rPr lang="en-US" dirty="0"/>
              <a:t>A main application file</a:t>
            </a:r>
          </a:p>
          <a:p>
            <a:pPr lvl="1"/>
            <a:r>
              <a:rPr lang="en-US" dirty="0"/>
              <a:t>A JSON file with sample stock data</a:t>
            </a:r>
          </a:p>
          <a:p>
            <a:pPr lvl="1"/>
            <a:r>
              <a:rPr lang="en-US" dirty="0"/>
              <a:t>Requirements file</a:t>
            </a:r>
          </a:p>
        </p:txBody>
      </p:sp>
    </p:spTree>
    <p:extLst>
      <p:ext uri="{BB962C8B-B14F-4D97-AF65-F5344CB8AC3E}">
        <p14:creationId xmlns:p14="http://schemas.microsoft.com/office/powerpoint/2010/main" val="3006572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232</TotalTime>
  <Words>3505</Words>
  <Application>Microsoft Macintosh PowerPoint</Application>
  <PresentationFormat>Widescreen</PresentationFormat>
  <Paragraphs>415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 Unicode MS</vt:lpstr>
      <vt:lpstr>Segoe WPC</vt:lpstr>
      <vt:lpstr>Aptos</vt:lpstr>
      <vt:lpstr>Arial</vt:lpstr>
      <vt:lpstr>Calibri</vt:lpstr>
      <vt:lpstr>Century Gothic</vt:lpstr>
      <vt:lpstr>Consolas</vt:lpstr>
      <vt:lpstr>Courier New</vt:lpstr>
      <vt:lpstr>Menlo</vt:lpstr>
      <vt:lpstr>Wingdings 3</vt:lpstr>
      <vt:lpstr>Ion</vt:lpstr>
      <vt:lpstr>Python APIs</vt:lpstr>
      <vt:lpstr>What are APIs?</vt:lpstr>
      <vt:lpstr>PowerPoint Presentation</vt:lpstr>
      <vt:lpstr>Python APIs</vt:lpstr>
      <vt:lpstr>Using Python to Interact with APIs</vt:lpstr>
      <vt:lpstr>Creating APIs using Flask</vt:lpstr>
      <vt:lpstr>Key features of Flask</vt:lpstr>
      <vt:lpstr>A Basic Flask App Structure</vt:lpstr>
      <vt:lpstr>Flask APIs – Example</vt:lpstr>
      <vt:lpstr>PowerPoint Presentation</vt:lpstr>
      <vt:lpstr>The requirements.txt</vt:lpstr>
      <vt:lpstr>The stock_data.json</vt:lpstr>
      <vt:lpstr>The app.py</vt:lpstr>
      <vt:lpstr>PowerPoint Presentation</vt:lpstr>
      <vt:lpstr>PowerPoint Presentation</vt:lpstr>
      <vt:lpstr>Run Flask API Server</vt:lpstr>
      <vt:lpstr>Using Python Client</vt:lpstr>
      <vt:lpstr>PowerPoint Presentation</vt:lpstr>
      <vt:lpstr>PowerPoint Presentation</vt:lpstr>
      <vt:lpstr>Using Web Client</vt:lpstr>
      <vt:lpstr>PowerPoint Presentation</vt:lpstr>
      <vt:lpstr>PowerPoint Presentation</vt:lpstr>
      <vt:lpstr>PowerPoint Presentation</vt:lpstr>
      <vt:lpstr>Djaango API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CORS </vt:lpstr>
      <vt:lpstr>CORS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Kwak, Myungjae</dc:creator>
  <cp:lastModifiedBy>Kwak, Myungjae</cp:lastModifiedBy>
  <cp:revision>18</cp:revision>
  <dcterms:created xsi:type="dcterms:W3CDTF">2025-04-03T16:28:04Z</dcterms:created>
  <dcterms:modified xsi:type="dcterms:W3CDTF">2025-04-08T13:43:18Z</dcterms:modified>
</cp:coreProperties>
</file>