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rhoods_in_Seatt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Battle of the Neighborhoods - Seattle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Best neighborhoods in Seattle to live with a dog</a:t>
            </a:r>
          </a:p>
        </p:txBody>
      </p:sp>
      <p:sp>
        <p:nvSpPr>
          <p:cNvPr id="4" name="Content Placeholder 3">
            <a:extLst>
              <a:ext uri="{FF2B5EF4-FFF2-40B4-BE49-F238E27FC236}">
                <a16:creationId xmlns:a16="http://schemas.microsoft.com/office/drawing/2014/main" id="{1AB17524-ED54-4249-A972-C011E549642C}"/>
              </a:ext>
            </a:extLst>
          </p:cNvPr>
          <p:cNvSpPr>
            <a:spLocks noGrp="1"/>
          </p:cNvSpPr>
          <p:nvPr>
            <p:ph idx="1"/>
          </p:nvPr>
        </p:nvSpPr>
        <p:spPr>
          <a:xfrm>
            <a:off x="1217802" y="2624493"/>
            <a:ext cx="10058400" cy="1848095"/>
          </a:xfrm>
        </p:spPr>
        <p:txBody>
          <a:bodyPr>
            <a:normAutofit/>
          </a:bodyPr>
          <a:lstStyle/>
          <a:p>
            <a:r>
              <a:rPr lang="en-US" sz="2000" dirty="0"/>
              <a:t>When choosing a residence with a dog, location is an important decision</a:t>
            </a:r>
          </a:p>
          <a:p>
            <a:r>
              <a:rPr lang="en-US" sz="2000" dirty="0"/>
              <a:t>The optimal location will have the most pet services and pet stores nearby</a:t>
            </a:r>
          </a:p>
          <a:p>
            <a:r>
              <a:rPr lang="en-US" sz="2000" dirty="0"/>
              <a:t>Having the option of both convenience and selection will give the best options for healthy pets. </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CBA2-7D27-4596-B4D9-567D6BE4873A}"/>
              </a:ext>
            </a:extLst>
          </p:cNvPr>
          <p:cNvSpPr>
            <a:spLocks noGrp="1"/>
          </p:cNvSpPr>
          <p:nvPr>
            <p:ph type="title"/>
          </p:nvPr>
        </p:nvSpPr>
        <p:spPr/>
        <p:txBody>
          <a:bodyPr/>
          <a:lstStyle/>
          <a:p>
            <a:r>
              <a:rPr lang="en-US" dirty="0"/>
              <a:t>Data and cleaning</a:t>
            </a:r>
          </a:p>
        </p:txBody>
      </p:sp>
      <p:sp>
        <p:nvSpPr>
          <p:cNvPr id="3" name="Content Placeholder 2">
            <a:extLst>
              <a:ext uri="{FF2B5EF4-FFF2-40B4-BE49-F238E27FC236}">
                <a16:creationId xmlns:a16="http://schemas.microsoft.com/office/drawing/2014/main" id="{706F02C9-8EFB-4EF1-BC00-50BF5AB14109}"/>
              </a:ext>
            </a:extLst>
          </p:cNvPr>
          <p:cNvSpPr>
            <a:spLocks noGrp="1"/>
          </p:cNvSpPr>
          <p:nvPr>
            <p:ph idx="1"/>
          </p:nvPr>
        </p:nvSpPr>
        <p:spPr/>
        <p:txBody>
          <a:bodyPr/>
          <a:lstStyle/>
          <a:p>
            <a:r>
              <a:rPr lang="en-US" dirty="0"/>
              <a:t>The data on Seattle neighborhoods will be obtained from Wikipedia:</a:t>
            </a:r>
          </a:p>
          <a:p>
            <a:pPr marL="0" indent="0">
              <a:buNone/>
            </a:pPr>
            <a:r>
              <a:rPr lang="en-US" dirty="0"/>
              <a:t>	</a:t>
            </a:r>
            <a:r>
              <a:rPr lang="en-US" dirty="0">
                <a:hlinkClick r:id="rId2"/>
              </a:rPr>
              <a:t>https://en.wikipedia.org/wiki/List_of_neighborhoods_in_Seattle</a:t>
            </a:r>
            <a:endParaRPr lang="en-US" dirty="0"/>
          </a:p>
          <a:p>
            <a:r>
              <a:rPr lang="en-US" dirty="0"/>
              <a:t>The neighborhoods dataset will be cleaned using the pandas library and the neighborhood geolocation data will be obtained by using the </a:t>
            </a:r>
            <a:r>
              <a:rPr lang="en-US" dirty="0" err="1"/>
              <a:t>Geopy</a:t>
            </a:r>
            <a:r>
              <a:rPr lang="en-US" dirty="0"/>
              <a:t> </a:t>
            </a:r>
            <a:r>
              <a:rPr lang="en-US" dirty="0" err="1"/>
              <a:t>Nominatim</a:t>
            </a:r>
            <a:r>
              <a:rPr lang="en-US" dirty="0"/>
              <a:t> service to request and append the geolocation data</a:t>
            </a:r>
          </a:p>
          <a:p>
            <a:r>
              <a:rPr lang="en-US" dirty="0"/>
              <a:t>The original neighborhood dataset had 127 neighborhoods listed and was dropped down to 100 neighborhoods for the neighborhoods that were too similar or not obtainable through the </a:t>
            </a:r>
            <a:r>
              <a:rPr lang="en-US" dirty="0" err="1"/>
              <a:t>Geopy</a:t>
            </a:r>
            <a:r>
              <a:rPr lang="en-US" dirty="0"/>
              <a:t> service. </a:t>
            </a:r>
          </a:p>
        </p:txBody>
      </p:sp>
    </p:spTree>
    <p:extLst>
      <p:ext uri="{BB962C8B-B14F-4D97-AF65-F5344CB8AC3E}">
        <p14:creationId xmlns:p14="http://schemas.microsoft.com/office/powerpoint/2010/main" val="419959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3D71-0270-417B-9962-533BDDD90814}"/>
              </a:ext>
            </a:extLst>
          </p:cNvPr>
          <p:cNvSpPr>
            <a:spLocks noGrp="1"/>
          </p:cNvSpPr>
          <p:nvPr>
            <p:ph type="title"/>
          </p:nvPr>
        </p:nvSpPr>
        <p:spPr/>
        <p:txBody>
          <a:bodyPr/>
          <a:lstStyle/>
          <a:p>
            <a:pPr algn="ctr"/>
            <a:r>
              <a:rPr lang="en-US" dirty="0"/>
              <a:t>Seattle Neighborhoods</a:t>
            </a:r>
          </a:p>
        </p:txBody>
      </p:sp>
      <p:pic>
        <p:nvPicPr>
          <p:cNvPr id="5" name="Content Placeholder 4">
            <a:extLst>
              <a:ext uri="{FF2B5EF4-FFF2-40B4-BE49-F238E27FC236}">
                <a16:creationId xmlns:a16="http://schemas.microsoft.com/office/drawing/2014/main" id="{5230336B-CA81-4C0B-A30B-10386DC6FB9F}"/>
              </a:ext>
            </a:extLst>
          </p:cNvPr>
          <p:cNvPicPr>
            <a:picLocks noGrp="1" noChangeAspect="1"/>
          </p:cNvPicPr>
          <p:nvPr>
            <p:ph idx="1"/>
          </p:nvPr>
        </p:nvPicPr>
        <p:blipFill>
          <a:blip r:embed="rId2"/>
          <a:stretch>
            <a:fillRect/>
          </a:stretch>
        </p:blipFill>
        <p:spPr>
          <a:xfrm>
            <a:off x="3393465" y="2105407"/>
            <a:ext cx="5405069" cy="3849687"/>
          </a:xfrm>
        </p:spPr>
      </p:pic>
    </p:spTree>
    <p:extLst>
      <p:ext uri="{BB962C8B-B14F-4D97-AF65-F5344CB8AC3E}">
        <p14:creationId xmlns:p14="http://schemas.microsoft.com/office/powerpoint/2010/main" val="311837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C933-DFA6-4A93-963F-617D7B2C2346}"/>
              </a:ext>
            </a:extLst>
          </p:cNvPr>
          <p:cNvSpPr>
            <a:spLocks noGrp="1"/>
          </p:cNvSpPr>
          <p:nvPr>
            <p:ph type="title"/>
          </p:nvPr>
        </p:nvSpPr>
        <p:spPr/>
        <p:txBody>
          <a:bodyPr/>
          <a:lstStyle/>
          <a:p>
            <a:r>
              <a:rPr lang="en-US" dirty="0"/>
              <a:t>Venue Data</a:t>
            </a:r>
          </a:p>
        </p:txBody>
      </p:sp>
      <p:sp>
        <p:nvSpPr>
          <p:cNvPr id="3" name="Content Placeholder 2">
            <a:extLst>
              <a:ext uri="{FF2B5EF4-FFF2-40B4-BE49-F238E27FC236}">
                <a16:creationId xmlns:a16="http://schemas.microsoft.com/office/drawing/2014/main" id="{CC75E477-FFB9-4C49-9664-B156F8FCEED7}"/>
              </a:ext>
            </a:extLst>
          </p:cNvPr>
          <p:cNvSpPr>
            <a:spLocks noGrp="1"/>
          </p:cNvSpPr>
          <p:nvPr>
            <p:ph idx="1"/>
          </p:nvPr>
        </p:nvSpPr>
        <p:spPr/>
        <p:txBody>
          <a:bodyPr/>
          <a:lstStyle/>
          <a:p>
            <a:r>
              <a:rPr lang="en-US" dirty="0"/>
              <a:t>Venue data for each neighborhood was obtained through the Foursquare API and resulted in a dataset of 2434 rows by 7 columns. </a:t>
            </a:r>
          </a:p>
          <a:p>
            <a:r>
              <a:rPr lang="en-US" dirty="0"/>
              <a:t>From the venue data, it was determined that there are 299 unique venue categories in this dataset, however we are only looking for data related to pet stores and pet services. The addition of parks was considered, but since theme park venues are also included with that condition it was decided to be left out. </a:t>
            </a:r>
          </a:p>
          <a:p>
            <a:r>
              <a:rPr lang="en-US" dirty="0"/>
              <a:t>Of the pet venues that were isolated, there were 34 venues that matched the criteria in Seattle</a:t>
            </a:r>
          </a:p>
          <a:p>
            <a:r>
              <a:rPr lang="en-US" dirty="0"/>
              <a:t>One hot encoding was performed on the dataset to get it ready for </a:t>
            </a:r>
            <a:r>
              <a:rPr lang="en-US" dirty="0" err="1"/>
              <a:t>KMeans</a:t>
            </a:r>
            <a:r>
              <a:rPr lang="en-US" dirty="0"/>
              <a:t> Clustering</a:t>
            </a:r>
          </a:p>
        </p:txBody>
      </p:sp>
    </p:spTree>
    <p:extLst>
      <p:ext uri="{BB962C8B-B14F-4D97-AF65-F5344CB8AC3E}">
        <p14:creationId xmlns:p14="http://schemas.microsoft.com/office/powerpoint/2010/main" val="364241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622AC5E-28FD-40E0-BB36-C0503726455E}"/>
              </a:ext>
            </a:extLst>
          </p:cNvPr>
          <p:cNvPicPr>
            <a:picLocks noGrp="1" noChangeAspect="1"/>
          </p:cNvPicPr>
          <p:nvPr>
            <p:ph idx="1"/>
          </p:nvPr>
        </p:nvPicPr>
        <p:blipFill>
          <a:blip r:embed="rId3"/>
          <a:stretch>
            <a:fillRect/>
          </a:stretch>
        </p:blipFill>
        <p:spPr>
          <a:xfrm>
            <a:off x="643192" y="1305619"/>
            <a:ext cx="6202238" cy="4243637"/>
          </a:xfrm>
          <a:prstGeom prst="rect">
            <a:avLst/>
          </a:prstGeom>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074A838A-4C97-47B6-8270-7ED4E591261A}"/>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Elbow Curve for Cluster Number</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02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E3C589F4-2DED-46FE-9D24-37E437F09EEC}"/>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400" cap="all" spc="-100" dirty="0">
                <a:solidFill>
                  <a:schemeClr val="bg1"/>
                </a:solidFill>
              </a:rPr>
              <a:t>Resultant Clusters</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2FAF7D4-0BB2-4EC2-A78C-8A3C435D6AF7}"/>
              </a:ext>
            </a:extLst>
          </p:cNvPr>
          <p:cNvPicPr>
            <a:picLocks noGrp="1" noChangeAspect="1"/>
          </p:cNvPicPr>
          <p:nvPr>
            <p:ph idx="1"/>
          </p:nvPr>
        </p:nvPicPr>
        <p:blipFill>
          <a:blip r:embed="rId3"/>
          <a:stretch>
            <a:fillRect/>
          </a:stretch>
        </p:blipFill>
        <p:spPr>
          <a:xfrm>
            <a:off x="5894900" y="645106"/>
            <a:ext cx="5105578" cy="5564663"/>
          </a:xfrm>
          <a:prstGeom prst="rect">
            <a:avLst/>
          </a:prstGeom>
        </p:spPr>
      </p:pic>
    </p:spTree>
    <p:extLst>
      <p:ext uri="{BB962C8B-B14F-4D97-AF65-F5344CB8AC3E}">
        <p14:creationId xmlns:p14="http://schemas.microsoft.com/office/powerpoint/2010/main" val="32585149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27E5-FBD6-4BE8-8682-6BF32C8078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12168-1571-49E0-A0EC-078DD0A0A018}"/>
              </a:ext>
            </a:extLst>
          </p:cNvPr>
          <p:cNvSpPr>
            <a:spLocks noGrp="1"/>
          </p:cNvSpPr>
          <p:nvPr>
            <p:ph idx="1"/>
          </p:nvPr>
        </p:nvSpPr>
        <p:spPr>
          <a:xfrm>
            <a:off x="1066800" y="2849569"/>
            <a:ext cx="10058400" cy="2935411"/>
          </a:xfrm>
        </p:spPr>
        <p:txBody>
          <a:bodyPr>
            <a:normAutofit/>
          </a:bodyPr>
          <a:lstStyle/>
          <a:p>
            <a:r>
              <a:rPr lang="en-US" sz="2000" dirty="0"/>
              <a:t>Due to the cluster densities and venue availabilities, Downtown Seattle and the University District area were decidedly good locations for pet related venues that would offer both convenience and availability of selection for pet owners. </a:t>
            </a:r>
          </a:p>
          <a:p>
            <a:r>
              <a:rPr lang="en-US" sz="2000" dirty="0"/>
              <a:t>Following that, the Capital Hill neighborhood was also a good choice due to the parks in proximity as well as the number of available pet related venues</a:t>
            </a:r>
          </a:p>
        </p:txBody>
      </p:sp>
    </p:spTree>
    <p:extLst>
      <p:ext uri="{BB962C8B-B14F-4D97-AF65-F5344CB8AC3E}">
        <p14:creationId xmlns:p14="http://schemas.microsoft.com/office/powerpoint/2010/main" val="69713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Capstone Project</vt:lpstr>
      <vt:lpstr>Best neighborhoods in Seattle to live with a dog</vt:lpstr>
      <vt:lpstr>Data and cleaning</vt:lpstr>
      <vt:lpstr>Seattle Neighborhoods</vt:lpstr>
      <vt:lpstr>Venue Data</vt:lpstr>
      <vt:lpstr>Elbow Curve for Cluster Number</vt:lpstr>
      <vt:lpstr>Resultant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2020-07-08T23:56:21Z</dcterms:created>
  <dcterms:modified xsi:type="dcterms:W3CDTF">2020-07-08T23:59:42Z</dcterms:modified>
</cp:coreProperties>
</file>