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69" r:id="rId2"/>
  </p:sldMasterIdLst>
  <p:notesMasterIdLst>
    <p:notesMasterId r:id="rId21"/>
  </p:notesMasterIdLst>
  <p:sldIdLst>
    <p:sldId id="256" r:id="rId3"/>
    <p:sldId id="258" r:id="rId4"/>
    <p:sldId id="261" r:id="rId5"/>
    <p:sldId id="283" r:id="rId6"/>
    <p:sldId id="263" r:id="rId7"/>
    <p:sldId id="285" r:id="rId8"/>
    <p:sldId id="286" r:id="rId9"/>
    <p:sldId id="287" r:id="rId10"/>
    <p:sldId id="294" r:id="rId11"/>
    <p:sldId id="303" r:id="rId12"/>
    <p:sldId id="304" r:id="rId13"/>
    <p:sldId id="295" r:id="rId14"/>
    <p:sldId id="305" r:id="rId15"/>
    <p:sldId id="306" r:id="rId16"/>
    <p:sldId id="297" r:id="rId17"/>
    <p:sldId id="301" r:id="rId18"/>
    <p:sldId id="307" r:id="rId19"/>
    <p:sldId id="30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64" autoAdjust="0"/>
    <p:restoredTop sz="99884" autoAdjust="0"/>
  </p:normalViewPr>
  <p:slideViewPr>
    <p:cSldViewPr snapToGrid="0" showGuides="1">
      <p:cViewPr>
        <p:scale>
          <a:sx n="100" d="100"/>
          <a:sy n="100" d="100"/>
        </p:scale>
        <p:origin x="-1368" y="-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0295A-D548-463D-A0FB-7869A4CA0027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F0AFC-48CF-49C0-954B-6A141C32A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40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37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B6578-AAF6-4D63-A545-F6C311EB50A4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CA8F1-65B7-4168-9E5A-D348FEC2C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92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3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42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46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03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94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3" r:id="rId2"/>
    <p:sldLayoutId id="214748368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1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3676650" y="2984265"/>
            <a:ext cx="4838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出口物價指標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10" name="椭圆 9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自由: 形状 34"/>
          <p:cNvSpPr/>
          <p:nvPr/>
        </p:nvSpPr>
        <p:spPr>
          <a:xfrm rot="2700000">
            <a:off x="6145376" y="5876946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4546600" y="4013199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111354022 </a:t>
            </a: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鄭雲昊</a:t>
            </a:r>
          </a:p>
        </p:txBody>
      </p:sp>
    </p:spTree>
    <p:extLst>
      <p:ext uri="{BB962C8B-B14F-4D97-AF65-F5344CB8AC3E}">
        <p14:creationId xmlns:p14="http://schemas.microsoft.com/office/powerpoint/2010/main" val="261303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10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5" name="Text Placeholder 33"/>
          <p:cNvSpPr txBox="1"/>
          <p:nvPr/>
        </p:nvSpPr>
        <p:spPr>
          <a:xfrm>
            <a:off x="2433936" y="2099335"/>
            <a:ext cx="3406753" cy="3163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AU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Text Placeholder 33"/>
          <p:cNvSpPr txBox="1"/>
          <p:nvPr/>
        </p:nvSpPr>
        <p:spPr>
          <a:xfrm>
            <a:off x="1202036" y="3449014"/>
            <a:ext cx="3406753" cy="3163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AU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>
            <a:spLocks/>
          </p:cNvSpPr>
          <p:nvPr/>
        </p:nvSpPr>
        <p:spPr>
          <a:xfrm>
            <a:off x="252193" y="505633"/>
            <a:ext cx="5081807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dirty="0" smtClean="0">
                <a:latin typeface="+mn-lt"/>
                <a:cs typeface="+mn-ea"/>
                <a:sym typeface="+mn-lt"/>
              </a:rPr>
              <a:t>資料分析</a:t>
            </a: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420593" y="1336959"/>
            <a:ext cx="1045317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30000"/>
              </a:lnSpc>
            </a:pPr>
            <a:r>
              <a:rPr lang="zh-TW" altLang="en-US" sz="2000" kern="20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cs typeface="+mn-ea"/>
              </a:rPr>
              <a:t>採</a:t>
            </a:r>
            <a:r>
              <a:rPr lang="en-US" altLang="zh-TW" sz="2000" kern="20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cs typeface="+mn-ea"/>
              </a:rPr>
              <a:t>best subset selection</a:t>
            </a:r>
            <a:r>
              <a:rPr lang="zh-TW" altLang="en-US" sz="2000" kern="20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cs typeface="+mn-ea"/>
              </a:rPr>
              <a:t>進行變數選取</a:t>
            </a:r>
            <a:endParaRPr lang="en-US" altLang="zh-TW" sz="2000" kern="2000" spc="1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/>
              <a:cs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7442200" y="1533637"/>
                <a:ext cx="3073400" cy="1287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lnSpc>
                    <a:spcPct val="130000"/>
                  </a:lnSpc>
                </a:pP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選擇最</a:t>
                </a:r>
                <a:r>
                  <a:rPr lang="zh-TW" altLang="en-US" sz="2000" kern="2000" spc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適合</a:t>
                </a: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模型</a:t>
                </a:r>
                <a:r>
                  <a:rPr lang="zh-TW" altLang="en-US" sz="2000" kern="2000" spc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條件：</a:t>
                </a:r>
                <a:endParaRPr lang="en-US" altLang="zh-TW" sz="2000" kern="20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</a:endParaRPr>
              </a:p>
              <a:p>
                <a:pPr defTabSz="685800">
                  <a:lnSpc>
                    <a:spcPct val="13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kern="2000" spc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cs typeface="+mn-ea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TW" sz="2000" i="1" kern="2000" spc="10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  <a:cs typeface="+mn-ea"/>
                              </a:rPr>
                            </m:ctrlPr>
                          </m:accPr>
                          <m:e>
                            <m:r>
                              <a:rPr lang="en-US" altLang="zh-TW" sz="2000" b="0" i="1" kern="2000" spc="10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  <a:cs typeface="+mn-ea"/>
                              </a:rPr>
                              <m:t>𝑅</m:t>
                            </m:r>
                          </m:e>
                        </m:acc>
                      </m:e>
                      <m:sup>
                        <m:r>
                          <a:rPr lang="en-US" altLang="zh-TW" sz="2000" b="0" i="1" kern="2000" spc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cs typeface="+mn-ea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en-US" sz="2000" kern="2000" spc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最大</a:t>
                </a:r>
                <a:endParaRPr lang="en-US" altLang="zh-TW" sz="2000" kern="20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</a:endParaRPr>
              </a:p>
              <a:p>
                <a:pPr defTabSz="685800">
                  <a:lnSpc>
                    <a:spcPct val="130000"/>
                  </a:lnSpc>
                </a:pPr>
                <a:r>
                  <a:rPr lang="en-US" altLang="zh-TW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Mallow’s C(p)</a:t>
                </a: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最小</a:t>
                </a:r>
                <a:endParaRPr lang="zh-TW" altLang="en-US" sz="2000" kern="20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</a:endParaRPr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200" y="1533637"/>
                <a:ext cx="3073400" cy="1287404"/>
              </a:xfrm>
              <a:prstGeom prst="rect">
                <a:avLst/>
              </a:prstGeom>
              <a:blipFill rotWithShape="1">
                <a:blip r:embed="rId2"/>
                <a:stretch>
                  <a:fillRect l="-2183" b="-52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158920" y="4055701"/>
                <a:ext cx="6033080" cy="926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lnSpc>
                    <a:spcPct val="130000"/>
                  </a:lnSpc>
                </a:pP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選第</a:t>
                </a:r>
                <a:r>
                  <a:rPr lang="en-US" altLang="zh-TW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8</a:t>
                </a: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組</a:t>
                </a:r>
                <a:r>
                  <a:rPr lang="en-US" altLang="zh-TW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(8</a:t>
                </a: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個</a:t>
                </a:r>
                <a:r>
                  <a:rPr lang="en-US" altLang="zh-TW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)</a:t>
                </a: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：</a:t>
                </a:r>
                <a:endParaRPr lang="en-US" altLang="zh-TW" sz="2000" kern="20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</a:endParaRPr>
              </a:p>
              <a:p>
                <a:pPr defTabSz="685800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kern="2000" spc="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𝑦</m:t>
                      </m:r>
                      <m:r>
                        <a:rPr lang="en-US" altLang="zh-TW" sz="2000" i="1" kern="2000" spc="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2000" b="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TW" sz="2000" i="1" kern="2000" spc="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2000" b="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4</m:t>
                          </m:r>
                        </m:sub>
                      </m:sSub>
                      <m:r>
                        <a:rPr lang="en-US" altLang="zh-TW" sz="2000" i="1" kern="2000" spc="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2000" b="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5</m:t>
                          </m:r>
                        </m:sub>
                      </m:sSub>
                      <m:r>
                        <a:rPr lang="en-US" altLang="zh-TW" sz="2000" i="1" kern="2000" spc="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2000" b="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6</m:t>
                          </m:r>
                        </m:sub>
                      </m:sSub>
                      <m:r>
                        <a:rPr lang="en-US" altLang="zh-TW" sz="2000" i="1" kern="2000" spc="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200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15</m:t>
                          </m:r>
                        </m:sub>
                      </m:sSub>
                      <m:r>
                        <a:rPr lang="en-US" altLang="zh-TW" sz="2000" i="1" kern="2000" spc="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2000" b="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16</m:t>
                          </m:r>
                        </m:sub>
                      </m:sSub>
                      <m:r>
                        <a:rPr lang="en-US" altLang="zh-TW" sz="2000" i="1" kern="2000" spc="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2000" b="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17</m:t>
                          </m:r>
                        </m:sub>
                      </m:sSub>
                      <m:r>
                        <a:rPr lang="en-US" altLang="zh-TW" sz="2000" i="1" kern="2000" spc="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2000" b="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zh-TW" altLang="en-US" sz="2000" kern="20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920" y="4055701"/>
                <a:ext cx="6033080" cy="926792"/>
              </a:xfrm>
              <a:prstGeom prst="rect">
                <a:avLst/>
              </a:prstGeom>
              <a:blipFill rotWithShape="1">
                <a:blip r:embed="rId3"/>
                <a:stretch>
                  <a:fillRect l="-10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" t="80000" r="72014" b="6543"/>
          <a:stretch/>
        </p:blipFill>
        <p:spPr bwMode="auto">
          <a:xfrm>
            <a:off x="1420593" y="2222874"/>
            <a:ext cx="50038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" t="80000" r="88958" b="6420"/>
          <a:stretch/>
        </p:blipFill>
        <p:spPr bwMode="auto">
          <a:xfrm>
            <a:off x="2381327" y="3760056"/>
            <a:ext cx="2402531" cy="1738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763007" y="5515125"/>
                <a:ext cx="10791825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lnSpc>
                    <a:spcPct val="130000"/>
                  </a:lnSpc>
                </a:pP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從向前</a:t>
                </a:r>
                <a:r>
                  <a:rPr lang="zh-TW" altLang="en-US" sz="2000" kern="2000" spc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、倒退、逐步及最佳子</a:t>
                </a: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空間法中選擇最少自變數模型為</a:t>
                </a:r>
                <a:endParaRPr lang="en-US" altLang="zh-TW" sz="2000" kern="2000" spc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  <a:sym typeface="+mn-lt"/>
                </a:endParaRPr>
              </a:p>
              <a:p>
                <a:pPr defTabSz="685800">
                  <a:lnSpc>
                    <a:spcPct val="130000"/>
                  </a:lnSpc>
                </a:pPr>
                <a:r>
                  <a:rPr lang="zh-TW" altLang="en-US" sz="2000" kern="2000" spc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最佳子</a:t>
                </a: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空間法：</a:t>
                </a:r>
                <a:endParaRPr lang="en-US" altLang="zh-TW" sz="2000" kern="20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</a:endParaRPr>
              </a:p>
              <a:p>
                <a:pPr defTabSz="685800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kern="2000" spc="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𝑦</m:t>
                      </m:r>
                      <m:r>
                        <a:rPr lang="en-US" altLang="zh-TW" sz="2000" i="1" kern="2000" spc="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2000" b="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TW" sz="2000" i="1" kern="2000" spc="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2000" b="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4</m:t>
                          </m:r>
                        </m:sub>
                      </m:sSub>
                      <m:r>
                        <a:rPr lang="en-US" altLang="zh-TW" sz="2000" i="1" kern="2000" spc="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2000" b="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5</m:t>
                          </m:r>
                        </m:sub>
                      </m:sSub>
                      <m:r>
                        <a:rPr lang="en-US" altLang="zh-TW" sz="2000" i="1" kern="2000" spc="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2000" b="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6</m:t>
                          </m:r>
                        </m:sub>
                      </m:sSub>
                      <m:r>
                        <a:rPr lang="en-US" altLang="zh-TW" sz="2000" i="1" kern="2000" spc="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200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15</m:t>
                          </m:r>
                        </m:sub>
                      </m:sSub>
                      <m:r>
                        <a:rPr lang="en-US" altLang="zh-TW" sz="2000" i="1" kern="2000" spc="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2000" b="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16</m:t>
                          </m:r>
                        </m:sub>
                      </m:sSub>
                      <m:r>
                        <a:rPr lang="en-US" altLang="zh-TW" sz="2000" i="1" kern="2000" spc="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2000" b="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17</m:t>
                          </m:r>
                        </m:sub>
                      </m:sSub>
                      <m:r>
                        <a:rPr lang="en-US" altLang="zh-TW" sz="2000" i="1" kern="2000" spc="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2000" b="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zh-TW" altLang="en-US" sz="2000" kern="20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07" y="5515125"/>
                <a:ext cx="10791825" cy="1292662"/>
              </a:xfrm>
              <a:prstGeom prst="rect">
                <a:avLst/>
              </a:prstGeom>
              <a:blipFill rotWithShape="1">
                <a:blip r:embed="rId6"/>
                <a:stretch>
                  <a:fillRect l="-5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1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11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Text Placeholder 32"/>
          <p:cNvSpPr txBox="1"/>
          <p:nvPr/>
        </p:nvSpPr>
        <p:spPr>
          <a:xfrm>
            <a:off x="-2" y="2312821"/>
            <a:ext cx="12011025" cy="35685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latin typeface="Cambria Math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5" name="Text Placeholder 33"/>
          <p:cNvSpPr txBox="1"/>
          <p:nvPr/>
        </p:nvSpPr>
        <p:spPr>
          <a:xfrm>
            <a:off x="2433936" y="2099335"/>
            <a:ext cx="3406753" cy="3163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AU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Text Placeholder 33"/>
          <p:cNvSpPr txBox="1"/>
          <p:nvPr/>
        </p:nvSpPr>
        <p:spPr>
          <a:xfrm>
            <a:off x="2433936" y="3664137"/>
            <a:ext cx="3406753" cy="3163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AU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dirty="0">
                <a:latin typeface="+mn-lt"/>
                <a:cs typeface="+mn-ea"/>
                <a:sym typeface="+mn-lt"/>
              </a:rPr>
              <a:t>資料分析</a:t>
            </a: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194300" y="276081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迴歸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係數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" t="69877" r="78820" b="12716"/>
          <a:stretch/>
        </p:blipFill>
        <p:spPr bwMode="auto">
          <a:xfrm>
            <a:off x="3274726" y="3130145"/>
            <a:ext cx="5053104" cy="2407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0" y="1624158"/>
                <a:ext cx="12293600" cy="812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lnSpc>
                    <a:spcPct val="130000"/>
                  </a:lnSpc>
                </a:pPr>
                <a:r>
                  <a:rPr lang="zh-TW" altLang="en-US" kern="2000" spc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第二條迴歸</a:t>
                </a:r>
                <a:r>
                  <a:rPr lang="zh-TW" altLang="en-US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式</a:t>
                </a:r>
                <a:endParaRPr lang="en-US" altLang="zh-TW" i="1" kern="2000" spc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</a:endParaRPr>
              </a:p>
              <a:p>
                <a:pPr defTabSz="685800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accPr>
                        <m:e>
                          <m:r>
                            <a:rPr lang="en-US" altLang="zh-TW" b="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𝑦</m:t>
                          </m:r>
                        </m:e>
                      </m:acc>
                      <m:r>
                        <a:rPr lang="en-US" altLang="zh-TW" i="1" kern="2000" spc="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=3.1709+0.1247</m:t>
                      </m:r>
                      <m:sSub>
                        <m:sSubPr>
                          <m:ctrlPr>
                            <a:rPr lang="en-US" altLang="zh-TW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TW" i="1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</m:t>
                      </m:r>
                      <m:r>
                        <a:rPr lang="en-US" altLang="zh-TW" b="0" i="1" kern="2000" spc="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0.0521</m:t>
                      </m:r>
                      <m:sSub>
                        <m:sSubPr>
                          <m:ctrlPr>
                            <a:rPr lang="en-US" altLang="zh-TW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4</m:t>
                          </m:r>
                        </m:sub>
                      </m:sSub>
                      <m:r>
                        <a:rPr lang="en-US" altLang="zh-TW" i="1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</m:t>
                      </m:r>
                      <m:r>
                        <a:rPr lang="en-US" altLang="zh-TW" b="0" i="1" kern="2000" spc="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0.0423</m:t>
                      </m:r>
                      <m:sSub>
                        <m:sSubPr>
                          <m:ctrlPr>
                            <a:rPr lang="en-US" altLang="zh-TW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5</m:t>
                          </m:r>
                        </m:sub>
                      </m:sSub>
                      <m:r>
                        <a:rPr lang="en-US" altLang="zh-TW" i="1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</m:t>
                      </m:r>
                      <m:r>
                        <a:rPr lang="en-US" altLang="zh-TW" b="0" i="1" kern="2000" spc="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0.1224</m:t>
                      </m:r>
                      <m:sSub>
                        <m:sSubPr>
                          <m:ctrlPr>
                            <a:rPr lang="en-US" altLang="zh-TW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6</m:t>
                          </m:r>
                        </m:sub>
                      </m:sSub>
                      <m:r>
                        <a:rPr lang="en-US" altLang="zh-TW" i="1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</m:t>
                      </m:r>
                      <m:r>
                        <a:rPr lang="en-US" altLang="zh-TW" b="0" i="1" kern="2000" spc="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0.1425</m:t>
                      </m:r>
                      <m:sSub>
                        <m:sSubPr>
                          <m:ctrlPr>
                            <a:rPr lang="en-US" altLang="zh-TW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15</m:t>
                          </m:r>
                        </m:sub>
                      </m:sSub>
                      <m:r>
                        <a:rPr lang="en-US" altLang="zh-TW" i="1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</m:t>
                      </m:r>
                      <m:r>
                        <a:rPr lang="en-US" altLang="zh-TW" b="0" i="1" kern="2000" spc="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0.2799</m:t>
                      </m:r>
                      <m:sSub>
                        <m:sSubPr>
                          <m:ctrlPr>
                            <a:rPr lang="en-US" altLang="zh-TW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16</m:t>
                          </m:r>
                        </m:sub>
                      </m:sSub>
                      <m:r>
                        <a:rPr lang="en-US" altLang="zh-TW" i="1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</m:t>
                      </m:r>
                      <m:r>
                        <a:rPr lang="en-US" altLang="zh-TW" b="0" i="1" kern="2000" spc="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0.048</m:t>
                      </m:r>
                      <m:sSub>
                        <m:sSubPr>
                          <m:ctrlPr>
                            <a:rPr lang="en-US" altLang="zh-TW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17</m:t>
                          </m:r>
                        </m:sub>
                      </m:sSub>
                      <m:r>
                        <a:rPr lang="en-US" altLang="zh-TW" b="0" i="1" kern="2000" spc="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+0.1494</m:t>
                      </m:r>
                      <m:sSub>
                        <m:sSubPr>
                          <m:ctrlPr>
                            <a:rPr lang="en-US" altLang="zh-TW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zh-TW" altLang="en-US" kern="20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24158"/>
                <a:ext cx="12293600" cy="8125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94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12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5" name="Text Placeholder 33"/>
          <p:cNvSpPr txBox="1"/>
          <p:nvPr/>
        </p:nvSpPr>
        <p:spPr>
          <a:xfrm>
            <a:off x="2433936" y="2099335"/>
            <a:ext cx="3406753" cy="3163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AU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Text Placeholder 33"/>
          <p:cNvSpPr txBox="1"/>
          <p:nvPr/>
        </p:nvSpPr>
        <p:spPr>
          <a:xfrm>
            <a:off x="1202036" y="3449014"/>
            <a:ext cx="3406753" cy="3163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AU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>
            <a:spLocks/>
          </p:cNvSpPr>
          <p:nvPr/>
        </p:nvSpPr>
        <p:spPr>
          <a:xfrm>
            <a:off x="252193" y="505633"/>
            <a:ext cx="5081807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dirty="0" smtClean="0">
                <a:latin typeface="+mn-lt"/>
                <a:cs typeface="+mn-ea"/>
                <a:sym typeface="+mn-lt"/>
              </a:rPr>
              <a:t>資料分析</a:t>
            </a: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32"/>
              <p:cNvSpPr txBox="1"/>
              <p:nvPr/>
            </p:nvSpPr>
            <p:spPr>
              <a:xfrm>
                <a:off x="0" y="1266825"/>
                <a:ext cx="12280900" cy="3943813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zh-TW" altLang="en-US" sz="18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第二條迴歸式</a:t>
                </a:r>
                <a:endParaRPr lang="en-US" altLang="zh-TW" sz="1800" kern="2000" spc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180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accPr>
                        <m:e>
                          <m:r>
                            <a:rPr lang="en-US" altLang="zh-TW" sz="1800" b="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𝑦</m:t>
                          </m:r>
                        </m:e>
                      </m:acc>
                      <m:r>
                        <a:rPr lang="en-US" altLang="zh-TW" sz="1800" i="1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=3.1709+0.1247</m:t>
                      </m:r>
                      <m:sSub>
                        <m:sSubPr>
                          <m:ctrlPr>
                            <a:rPr lang="en-US" altLang="zh-TW" sz="18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18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8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TW" sz="1800" i="1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+0.0521</m:t>
                      </m:r>
                      <m:sSub>
                        <m:sSubPr>
                          <m:ctrlPr>
                            <a:rPr lang="en-US" altLang="zh-TW" sz="18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18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8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4</m:t>
                          </m:r>
                        </m:sub>
                      </m:sSub>
                      <m:r>
                        <a:rPr lang="en-US" altLang="zh-TW" sz="1800" i="1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+0.0423</m:t>
                      </m:r>
                      <m:sSub>
                        <m:sSubPr>
                          <m:ctrlPr>
                            <a:rPr lang="en-US" altLang="zh-TW" sz="18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18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8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5</m:t>
                          </m:r>
                        </m:sub>
                      </m:sSub>
                      <m:r>
                        <a:rPr lang="en-US" altLang="zh-TW" sz="1800" i="1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+0.1224</m:t>
                      </m:r>
                      <m:sSub>
                        <m:sSubPr>
                          <m:ctrlPr>
                            <a:rPr lang="en-US" altLang="zh-TW" sz="18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18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8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6</m:t>
                          </m:r>
                        </m:sub>
                      </m:sSub>
                      <m:r>
                        <a:rPr lang="en-US" altLang="zh-TW" sz="1800" i="1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+0.1425</m:t>
                      </m:r>
                      <m:sSub>
                        <m:sSubPr>
                          <m:ctrlPr>
                            <a:rPr lang="en-US" altLang="zh-TW" sz="18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18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8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15</m:t>
                          </m:r>
                        </m:sub>
                      </m:sSub>
                      <m:r>
                        <a:rPr lang="en-US" altLang="zh-TW" sz="1800" i="1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+0.2799</m:t>
                      </m:r>
                      <m:sSub>
                        <m:sSubPr>
                          <m:ctrlPr>
                            <a:rPr lang="en-US" altLang="zh-TW" sz="18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18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8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16</m:t>
                          </m:r>
                        </m:sub>
                      </m:sSub>
                      <m:r>
                        <a:rPr lang="en-US" altLang="zh-TW" sz="1800" i="1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+0.048</m:t>
                      </m:r>
                      <m:sSub>
                        <m:sSubPr>
                          <m:ctrlPr>
                            <a:rPr lang="en-US" altLang="zh-TW" sz="18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18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8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17</m:t>
                          </m:r>
                        </m:sub>
                      </m:sSub>
                      <m:r>
                        <a:rPr lang="en-US" altLang="zh-TW" sz="1800" i="1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+0.1494</m:t>
                      </m:r>
                      <m:sSub>
                        <m:sSubPr>
                          <m:ctrlPr>
                            <a:rPr lang="en-US" altLang="zh-TW" sz="18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18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8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zh-TW" altLang="en-US" sz="2000" kern="20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endParaRPr lang="en-US" altLang="zh-TW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  <a:sym typeface="+mn-lt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endPara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  <a:sym typeface="+mn-lt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endPara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1" name="Text Placeholder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66825"/>
                <a:ext cx="12280900" cy="3943813"/>
              </a:xfrm>
              <a:prstGeom prst="rect">
                <a:avLst/>
              </a:prstGeom>
              <a:blipFill rotWithShape="1">
                <a:blip r:embed="rId2"/>
                <a:stretch>
                  <a:fillRect t="-7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5321300" y="4856922"/>
            <a:ext cx="1847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cs typeface="+mn-ea"/>
              </a:rPr>
              <a:t>VIFs</a:t>
            </a:r>
            <a:endParaRPr lang="zh-TW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ambria Math"/>
              <a:cs typeface="+mn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189537" y="2241030"/>
            <a:ext cx="1260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cs typeface="+mn-ea"/>
              </a:rPr>
              <a:t>before</a:t>
            </a:r>
            <a:endParaRPr lang="zh-TW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mbria Math"/>
              <a:cs typeface="+mn-ea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189536" y="3523002"/>
            <a:ext cx="1260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cs typeface="+mn-ea"/>
              </a:rPr>
              <a:t>after</a:t>
            </a:r>
            <a:endParaRPr lang="zh-TW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mbria Math"/>
              <a:cs typeface="+mn-ea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215620" y="5206880"/>
            <a:ext cx="1260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cs typeface="+mn-ea"/>
              </a:rPr>
              <a:t>before</a:t>
            </a:r>
            <a:endParaRPr lang="zh-TW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mbria Math"/>
              <a:cs typeface="+mn-ea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215620" y="5918020"/>
            <a:ext cx="1260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cs typeface="+mn-ea"/>
              </a:rPr>
              <a:t>after</a:t>
            </a:r>
            <a:endParaRPr lang="zh-TW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mbria Math"/>
              <a:cs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" t="90370" r="65851" b="7037"/>
          <a:stretch/>
        </p:blipFill>
        <p:spPr bwMode="auto">
          <a:xfrm>
            <a:off x="2793096" y="6337300"/>
            <a:ext cx="610552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4" t="90370" r="78359" b="6790"/>
          <a:stretch/>
        </p:blipFill>
        <p:spPr bwMode="auto">
          <a:xfrm>
            <a:off x="2771774" y="5625920"/>
            <a:ext cx="3048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" t="86667" r="74236" b="8518"/>
          <a:stretch/>
        </p:blipFill>
        <p:spPr bwMode="auto">
          <a:xfrm>
            <a:off x="1392536" y="3923112"/>
            <a:ext cx="8389265" cy="901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" t="82469" r="72847" b="12469"/>
          <a:stretch/>
        </p:blipFill>
        <p:spPr bwMode="auto">
          <a:xfrm>
            <a:off x="1278763" y="2602978"/>
            <a:ext cx="8616810" cy="920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45" t="90370" r="44949" b="6790"/>
          <a:stretch/>
        </p:blipFill>
        <p:spPr bwMode="auto">
          <a:xfrm>
            <a:off x="5821639" y="5625920"/>
            <a:ext cx="3073399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85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13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5" name="Text Placeholder 33"/>
          <p:cNvSpPr txBox="1"/>
          <p:nvPr/>
        </p:nvSpPr>
        <p:spPr>
          <a:xfrm>
            <a:off x="2433936" y="2099335"/>
            <a:ext cx="3406753" cy="3163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AU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Text Placeholder 33"/>
          <p:cNvSpPr txBox="1"/>
          <p:nvPr/>
        </p:nvSpPr>
        <p:spPr>
          <a:xfrm>
            <a:off x="2433936" y="3664137"/>
            <a:ext cx="3406753" cy="3163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AU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dirty="0" smtClean="0">
                <a:latin typeface="+mn-lt"/>
                <a:cs typeface="+mn-ea"/>
                <a:sym typeface="+mn-lt"/>
              </a:rPr>
              <a:t>資料分析</a:t>
            </a:r>
            <a:r>
              <a:rPr lang="en-US" altLang="zh-TW" sz="2000" dirty="0" smtClean="0">
                <a:latin typeface="+mn-lt"/>
                <a:cs typeface="+mn-ea"/>
                <a:sym typeface="+mn-lt"/>
              </a:rPr>
              <a:t>(</a:t>
            </a:r>
            <a:r>
              <a:rPr lang="zh-TW" altLang="en-US" sz="2000" dirty="0" smtClean="0">
                <a:latin typeface="+mn-lt"/>
                <a:cs typeface="+mn-ea"/>
                <a:sym typeface="+mn-lt"/>
              </a:rPr>
              <a:t>診斷圖</a:t>
            </a:r>
            <a:r>
              <a:rPr lang="en-US" altLang="zh-TW" sz="2000" dirty="0" smtClean="0">
                <a:latin typeface="+mn-lt"/>
                <a:cs typeface="+mn-ea"/>
                <a:sym typeface="+mn-lt"/>
              </a:rPr>
              <a:t>)</a:t>
            </a: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28" t="13458" r="20070" b="8270"/>
          <a:stretch/>
        </p:blipFill>
        <p:spPr bwMode="auto">
          <a:xfrm>
            <a:off x="252193" y="1478557"/>
            <a:ext cx="5785150" cy="500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3" t="13580" r="27431" b="10167"/>
          <a:stretch/>
        </p:blipFill>
        <p:spPr bwMode="auto">
          <a:xfrm>
            <a:off x="6280450" y="1478557"/>
            <a:ext cx="5804009" cy="4947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2514530" y="1078447"/>
            <a:ext cx="1260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cs typeface="+mn-ea"/>
              </a:rPr>
              <a:t>before</a:t>
            </a:r>
            <a:endParaRPr lang="zh-TW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mbria Math"/>
              <a:cs typeface="+mn-ea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755417" y="1023449"/>
            <a:ext cx="794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cs typeface="+mn-ea"/>
              </a:rPr>
              <a:t>after</a:t>
            </a:r>
            <a:endParaRPr lang="zh-TW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mbria Math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784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14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5" name="Text Placeholder 33"/>
          <p:cNvSpPr txBox="1"/>
          <p:nvPr/>
        </p:nvSpPr>
        <p:spPr>
          <a:xfrm>
            <a:off x="2433936" y="2099335"/>
            <a:ext cx="3406753" cy="3163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AU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Text Placeholder 33"/>
          <p:cNvSpPr txBox="1"/>
          <p:nvPr/>
        </p:nvSpPr>
        <p:spPr>
          <a:xfrm>
            <a:off x="2433936" y="3664137"/>
            <a:ext cx="3406753" cy="3163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AU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dirty="0" smtClean="0">
                <a:latin typeface="+mn-lt"/>
                <a:cs typeface="+mn-ea"/>
                <a:sym typeface="+mn-lt"/>
              </a:rPr>
              <a:t>資料分析</a:t>
            </a:r>
            <a:r>
              <a:rPr lang="en-US" altLang="zh-TW" sz="2000" dirty="0" smtClean="0">
                <a:latin typeface="+mn-lt"/>
                <a:cs typeface="+mn-ea"/>
                <a:sym typeface="+mn-lt"/>
              </a:rPr>
              <a:t>(</a:t>
            </a:r>
            <a:r>
              <a:rPr lang="zh-TW" altLang="en-US" sz="2000" dirty="0" smtClean="0">
                <a:latin typeface="+mn-lt"/>
                <a:cs typeface="+mn-ea"/>
                <a:sym typeface="+mn-lt"/>
              </a:rPr>
              <a:t>診斷圖</a:t>
            </a:r>
            <a:r>
              <a:rPr lang="en-US" altLang="zh-TW" sz="2000" dirty="0" smtClean="0">
                <a:latin typeface="+mn-lt"/>
                <a:cs typeface="+mn-ea"/>
                <a:sym typeface="+mn-lt"/>
              </a:rPr>
              <a:t>)</a:t>
            </a: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11" t="8967" r="22708" b="4692"/>
          <a:stretch/>
        </p:blipFill>
        <p:spPr bwMode="auto">
          <a:xfrm>
            <a:off x="805161" y="1258350"/>
            <a:ext cx="6195714" cy="5127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" t="67129" r="83542" b="22500"/>
          <a:stretch/>
        </p:blipFill>
        <p:spPr bwMode="auto">
          <a:xfrm>
            <a:off x="7200899" y="1258350"/>
            <a:ext cx="4902397" cy="1800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7200900" y="3596915"/>
            <a:ext cx="46101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85800">
              <a:lnSpc>
                <a:spcPct val="130000"/>
              </a:lnSpc>
              <a:buFont typeface="Arial" pitchFamily="34" charset="0"/>
              <a:buChar char="•"/>
            </a:pPr>
            <a:r>
              <a:rPr lang="zh-TW" altLang="en-US" sz="2000" kern="20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cs typeface="+mn-ea"/>
              </a:rPr>
              <a:t>存在</a:t>
            </a:r>
            <a:r>
              <a:rPr lang="zh-TW" altLang="en-US" sz="2000" kern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cs typeface="+mn-ea"/>
              </a:rPr>
              <a:t>幾個</a:t>
            </a:r>
            <a:r>
              <a:rPr lang="zh-TW" altLang="en-US" sz="2000" kern="20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cs typeface="+mn-ea"/>
              </a:rPr>
              <a:t>離群</a:t>
            </a:r>
            <a:r>
              <a:rPr lang="zh-TW" altLang="en-US" sz="2000" kern="20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cs typeface="+mn-ea"/>
                <a:sym typeface="+mn-lt"/>
              </a:rPr>
              <a:t>值</a:t>
            </a:r>
            <a:r>
              <a:rPr lang="en-US" altLang="zh-TW" sz="2000" kern="20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cs typeface="+mn-ea"/>
                <a:sym typeface="+mn-lt"/>
              </a:rPr>
              <a:t>(</a:t>
            </a:r>
            <a:r>
              <a:rPr lang="zh-TW" altLang="en-US" sz="2000" kern="20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cs typeface="+mn-ea"/>
                <a:sym typeface="+mn-lt"/>
              </a:rPr>
              <a:t>藍色圈</a:t>
            </a:r>
            <a:r>
              <a:rPr lang="zh-TW" altLang="en-US" sz="2000" kern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cs typeface="+mn-ea"/>
                <a:sym typeface="+mn-lt"/>
              </a:rPr>
              <a:t>圈</a:t>
            </a:r>
            <a:r>
              <a:rPr lang="zh-TW" altLang="en-US" sz="2000" kern="20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cs typeface="+mn-ea"/>
                <a:sym typeface="+mn-lt"/>
              </a:rPr>
              <a:t>標示</a:t>
            </a:r>
            <a:r>
              <a:rPr lang="en-US" altLang="zh-TW" sz="2000" kern="20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cs typeface="+mn-ea"/>
                <a:sym typeface="+mn-lt"/>
              </a:rPr>
              <a:t>)</a:t>
            </a:r>
            <a:endParaRPr lang="en-US" altLang="zh-TW" sz="2000" kern="2000" spc="1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/>
              <a:cs typeface="+mn-ea"/>
            </a:endParaRPr>
          </a:p>
          <a:p>
            <a:pPr marL="342900" indent="-342900" defTabSz="685800">
              <a:lnSpc>
                <a:spcPct val="130000"/>
              </a:lnSpc>
              <a:buFont typeface="Arial" pitchFamily="34" charset="0"/>
              <a:buChar char="•"/>
            </a:pPr>
            <a:r>
              <a:rPr lang="zh-TW" altLang="en-US" sz="2000" kern="20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cs typeface="+mn-ea"/>
              </a:rPr>
              <a:t>有</a:t>
            </a:r>
            <a:r>
              <a:rPr lang="en-US" altLang="zh-TW" sz="2000" kern="20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cs typeface="+mn-ea"/>
              </a:rPr>
              <a:t>6</a:t>
            </a:r>
            <a:r>
              <a:rPr lang="zh-TW" altLang="en-US" sz="2000" kern="20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cs typeface="+mn-ea"/>
              </a:rPr>
              <a:t>個影響點</a:t>
            </a:r>
            <a:r>
              <a:rPr lang="en-US" altLang="zh-TW" sz="2000" kern="20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cs typeface="+mn-ea"/>
              </a:rPr>
              <a:t>(</a:t>
            </a:r>
            <a:r>
              <a:rPr lang="zh-TW" altLang="en-US" sz="2000" kern="20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cs typeface="+mn-ea"/>
              </a:rPr>
              <a:t>*</a:t>
            </a:r>
            <a:r>
              <a:rPr lang="en-US" altLang="zh-TW" sz="2000" kern="20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cs typeface="+mn-ea"/>
              </a:rPr>
              <a:t>)</a:t>
            </a:r>
          </a:p>
          <a:p>
            <a:pPr defTabSz="685800">
              <a:lnSpc>
                <a:spcPct val="130000"/>
              </a:lnSpc>
            </a:pPr>
            <a:r>
              <a:rPr lang="zh-TW" altLang="en-US" sz="2000" kern="20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cs typeface="+mn-ea"/>
              </a:rPr>
              <a:t>但皆無法得知確切編號，</a:t>
            </a:r>
            <a:endParaRPr lang="en-US" altLang="zh-TW" sz="2000" kern="2000" spc="1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/>
              <a:cs typeface="+mn-ea"/>
            </a:endParaRPr>
          </a:p>
          <a:p>
            <a:pPr defTabSz="685800">
              <a:lnSpc>
                <a:spcPct val="130000"/>
              </a:lnSpc>
            </a:pPr>
            <a:r>
              <a:rPr lang="zh-TW" altLang="en-US" sz="2000" kern="20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cs typeface="+mn-ea"/>
              </a:rPr>
              <a:t>只</a:t>
            </a:r>
            <a:r>
              <a:rPr lang="zh-TW" altLang="en-US" sz="2000" kern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cs typeface="+mn-ea"/>
              </a:rPr>
              <a:t>能</a:t>
            </a:r>
            <a:r>
              <a:rPr lang="zh-TW" altLang="en-US" sz="2000" kern="20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cs typeface="+mn-ea"/>
              </a:rPr>
              <a:t>由診斷圖</a:t>
            </a:r>
            <a:r>
              <a:rPr lang="en-US" altLang="zh-TW" sz="2000" kern="20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cs typeface="+mn-ea"/>
              </a:rPr>
              <a:t>(</a:t>
            </a:r>
            <a:r>
              <a:rPr lang="zh-TW" altLang="en-US" sz="2000" kern="20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cs typeface="+mn-ea"/>
              </a:rPr>
              <a:t>例如：殘差圖與殘差</a:t>
            </a:r>
            <a:r>
              <a:rPr lang="en-US" altLang="zh-TW" sz="2000" kern="2000" spc="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cs typeface="+mn-ea"/>
              </a:rPr>
              <a:t>v.s</a:t>
            </a:r>
            <a:r>
              <a:rPr lang="en-US" altLang="zh-TW" sz="2000" kern="20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cs typeface="+mn-ea"/>
              </a:rPr>
              <a:t>.</a:t>
            </a:r>
            <a:r>
              <a:rPr lang="zh-TW" altLang="en-US" sz="2000" kern="20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cs typeface="+mn-ea"/>
              </a:rPr>
              <a:t>槓桿</a:t>
            </a:r>
            <a:r>
              <a:rPr lang="zh-TW" altLang="en-US" sz="2000" kern="20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cs typeface="+mn-ea"/>
              </a:rPr>
              <a:t>圖</a:t>
            </a:r>
            <a:r>
              <a:rPr lang="en-US" altLang="zh-TW" sz="2000" kern="20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cs typeface="+mn-ea"/>
              </a:rPr>
              <a:t>)</a:t>
            </a:r>
            <a:r>
              <a:rPr lang="zh-TW" altLang="en-US" sz="2000" kern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cs typeface="+mn-ea"/>
              </a:rPr>
              <a:t>來</a:t>
            </a:r>
            <a:r>
              <a:rPr lang="zh-TW" altLang="en-US" sz="2000" kern="20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cs typeface="+mn-ea"/>
              </a:rPr>
              <a:t>判斷可能值。</a:t>
            </a:r>
            <a:endParaRPr lang="en-US" altLang="zh-TW" sz="2000" kern="2000" spc="1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/>
              <a:cs typeface="+mn-ea"/>
            </a:endParaRPr>
          </a:p>
          <a:p>
            <a:pPr defTabSz="685800">
              <a:lnSpc>
                <a:spcPct val="130000"/>
              </a:lnSpc>
            </a:pPr>
            <a:endParaRPr lang="zh-TW" altLang="en-US" sz="2000" kern="2000" spc="100" dirty="0">
              <a:solidFill>
                <a:schemeClr val="tx1">
                  <a:lumMod val="65000"/>
                  <a:lumOff val="35000"/>
                </a:schemeClr>
              </a:solidFill>
              <a:latin typeface="Cambria Math"/>
              <a:cs typeface="+mn-ea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067799" y="739084"/>
            <a:ext cx="14001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30000"/>
              </a:lnSpc>
            </a:pPr>
            <a:r>
              <a:rPr lang="en-US" altLang="zh-TW" sz="2000" kern="20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cs typeface="+mn-ea"/>
              </a:rPr>
              <a:t>leverage</a:t>
            </a:r>
            <a:endParaRPr lang="zh-TW" altLang="en-US" sz="2000" kern="2000" spc="100" dirty="0">
              <a:solidFill>
                <a:schemeClr val="tx1">
                  <a:lumMod val="65000"/>
                  <a:lumOff val="35000"/>
                </a:schemeClr>
              </a:solidFill>
              <a:latin typeface="Cambria Math"/>
              <a:cs typeface="+mn-ea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202930" y="765907"/>
            <a:ext cx="1400176" cy="450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30000"/>
              </a:lnSpc>
            </a:pPr>
            <a:r>
              <a:rPr lang="en-US" altLang="zh-TW" sz="2000" kern="20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cs typeface="+mn-ea"/>
              </a:rPr>
              <a:t>outlier</a:t>
            </a:r>
            <a:endParaRPr lang="zh-TW" altLang="en-US" sz="2000" kern="2000" spc="100" dirty="0">
              <a:solidFill>
                <a:schemeClr val="tx1">
                  <a:lumMod val="65000"/>
                  <a:lumOff val="35000"/>
                </a:schemeClr>
              </a:solidFill>
              <a:latin typeface="Cambria Math"/>
              <a:cs typeface="+mn-ea"/>
            </a:endParaRPr>
          </a:p>
        </p:txBody>
      </p:sp>
      <p:sp>
        <p:nvSpPr>
          <p:cNvPr id="6" name="手繪多邊形 5"/>
          <p:cNvSpPr/>
          <p:nvPr/>
        </p:nvSpPr>
        <p:spPr>
          <a:xfrm>
            <a:off x="1247775" y="1295400"/>
            <a:ext cx="781225" cy="458035"/>
          </a:xfrm>
          <a:custGeom>
            <a:avLst/>
            <a:gdLst>
              <a:gd name="connsiteX0" fmla="*/ 714375 w 781225"/>
              <a:gd name="connsiteY0" fmla="*/ 447675 h 458035"/>
              <a:gd name="connsiteX1" fmla="*/ 228600 w 781225"/>
              <a:gd name="connsiteY1" fmla="*/ 447675 h 458035"/>
              <a:gd name="connsiteX2" fmla="*/ 200025 w 781225"/>
              <a:gd name="connsiteY2" fmla="*/ 428625 h 458035"/>
              <a:gd name="connsiteX3" fmla="*/ 152400 w 781225"/>
              <a:gd name="connsiteY3" fmla="*/ 419100 h 458035"/>
              <a:gd name="connsiteX4" fmla="*/ 104775 w 781225"/>
              <a:gd name="connsiteY4" fmla="*/ 400050 h 458035"/>
              <a:gd name="connsiteX5" fmla="*/ 76200 w 781225"/>
              <a:gd name="connsiteY5" fmla="*/ 390525 h 458035"/>
              <a:gd name="connsiteX6" fmla="*/ 9525 w 781225"/>
              <a:gd name="connsiteY6" fmla="*/ 295275 h 458035"/>
              <a:gd name="connsiteX7" fmla="*/ 0 w 781225"/>
              <a:gd name="connsiteY7" fmla="*/ 247650 h 458035"/>
              <a:gd name="connsiteX8" fmla="*/ 9525 w 781225"/>
              <a:gd name="connsiteY8" fmla="*/ 47625 h 458035"/>
              <a:gd name="connsiteX9" fmla="*/ 47625 w 781225"/>
              <a:gd name="connsiteY9" fmla="*/ 28575 h 458035"/>
              <a:gd name="connsiteX10" fmla="*/ 95250 w 781225"/>
              <a:gd name="connsiteY10" fmla="*/ 19050 h 458035"/>
              <a:gd name="connsiteX11" fmla="*/ 200025 w 781225"/>
              <a:gd name="connsiteY11" fmla="*/ 0 h 458035"/>
              <a:gd name="connsiteX12" fmla="*/ 581025 w 781225"/>
              <a:gd name="connsiteY12" fmla="*/ 19050 h 458035"/>
              <a:gd name="connsiteX13" fmla="*/ 638175 w 781225"/>
              <a:gd name="connsiteY13" fmla="*/ 47625 h 458035"/>
              <a:gd name="connsiteX14" fmla="*/ 666750 w 781225"/>
              <a:gd name="connsiteY14" fmla="*/ 76200 h 458035"/>
              <a:gd name="connsiteX15" fmla="*/ 704850 w 781225"/>
              <a:gd name="connsiteY15" fmla="*/ 95250 h 458035"/>
              <a:gd name="connsiteX16" fmla="*/ 714375 w 781225"/>
              <a:gd name="connsiteY16" fmla="*/ 123825 h 458035"/>
              <a:gd name="connsiteX17" fmla="*/ 742950 w 781225"/>
              <a:gd name="connsiteY17" fmla="*/ 133350 h 458035"/>
              <a:gd name="connsiteX18" fmla="*/ 752475 w 781225"/>
              <a:gd name="connsiteY18" fmla="*/ 171450 h 458035"/>
              <a:gd name="connsiteX19" fmla="*/ 771525 w 781225"/>
              <a:gd name="connsiteY19" fmla="*/ 209550 h 458035"/>
              <a:gd name="connsiteX20" fmla="*/ 771525 w 781225"/>
              <a:gd name="connsiteY20" fmla="*/ 314325 h 458035"/>
              <a:gd name="connsiteX21" fmla="*/ 762000 w 781225"/>
              <a:gd name="connsiteY21" fmla="*/ 342900 h 458035"/>
              <a:gd name="connsiteX22" fmla="*/ 733425 w 781225"/>
              <a:gd name="connsiteY22" fmla="*/ 371475 h 458035"/>
              <a:gd name="connsiteX23" fmla="*/ 714375 w 781225"/>
              <a:gd name="connsiteY23" fmla="*/ 409575 h 458035"/>
              <a:gd name="connsiteX24" fmla="*/ 685800 w 781225"/>
              <a:gd name="connsiteY24" fmla="*/ 419100 h 458035"/>
              <a:gd name="connsiteX25" fmla="*/ 647700 w 781225"/>
              <a:gd name="connsiteY25" fmla="*/ 438150 h 458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81225" h="458035">
                <a:moveTo>
                  <a:pt x="714375" y="447675"/>
                </a:moveTo>
                <a:cubicBezTo>
                  <a:pt x="527963" y="455780"/>
                  <a:pt x="420436" y="466240"/>
                  <a:pt x="228600" y="447675"/>
                </a:cubicBezTo>
                <a:cubicBezTo>
                  <a:pt x="217206" y="446572"/>
                  <a:pt x="210744" y="432645"/>
                  <a:pt x="200025" y="428625"/>
                </a:cubicBezTo>
                <a:cubicBezTo>
                  <a:pt x="184866" y="422941"/>
                  <a:pt x="167907" y="423752"/>
                  <a:pt x="152400" y="419100"/>
                </a:cubicBezTo>
                <a:cubicBezTo>
                  <a:pt x="136023" y="414187"/>
                  <a:pt x="120784" y="406053"/>
                  <a:pt x="104775" y="400050"/>
                </a:cubicBezTo>
                <a:cubicBezTo>
                  <a:pt x="95374" y="396525"/>
                  <a:pt x="85725" y="393700"/>
                  <a:pt x="76200" y="390525"/>
                </a:cubicBezTo>
                <a:cubicBezTo>
                  <a:pt x="40466" y="354791"/>
                  <a:pt x="33516" y="352853"/>
                  <a:pt x="9525" y="295275"/>
                </a:cubicBezTo>
                <a:cubicBezTo>
                  <a:pt x="3298" y="280331"/>
                  <a:pt x="3175" y="263525"/>
                  <a:pt x="0" y="247650"/>
                </a:cubicBezTo>
                <a:cubicBezTo>
                  <a:pt x="3175" y="180975"/>
                  <a:pt x="-4655" y="112852"/>
                  <a:pt x="9525" y="47625"/>
                </a:cubicBezTo>
                <a:cubicBezTo>
                  <a:pt x="12541" y="33750"/>
                  <a:pt x="34155" y="33065"/>
                  <a:pt x="47625" y="28575"/>
                </a:cubicBezTo>
                <a:cubicBezTo>
                  <a:pt x="62984" y="23455"/>
                  <a:pt x="79544" y="22977"/>
                  <a:pt x="95250" y="19050"/>
                </a:cubicBezTo>
                <a:cubicBezTo>
                  <a:pt x="183348" y="-2975"/>
                  <a:pt x="24019" y="22001"/>
                  <a:pt x="200025" y="0"/>
                </a:cubicBezTo>
                <a:lnTo>
                  <a:pt x="581025" y="19050"/>
                </a:lnTo>
                <a:cubicBezTo>
                  <a:pt x="599778" y="20358"/>
                  <a:pt x="624827" y="36502"/>
                  <a:pt x="638175" y="47625"/>
                </a:cubicBezTo>
                <a:cubicBezTo>
                  <a:pt x="648523" y="56249"/>
                  <a:pt x="655789" y="68370"/>
                  <a:pt x="666750" y="76200"/>
                </a:cubicBezTo>
                <a:cubicBezTo>
                  <a:pt x="678304" y="84453"/>
                  <a:pt x="692150" y="88900"/>
                  <a:pt x="704850" y="95250"/>
                </a:cubicBezTo>
                <a:cubicBezTo>
                  <a:pt x="708025" y="104775"/>
                  <a:pt x="707275" y="116725"/>
                  <a:pt x="714375" y="123825"/>
                </a:cubicBezTo>
                <a:cubicBezTo>
                  <a:pt x="721475" y="130925"/>
                  <a:pt x="736678" y="125510"/>
                  <a:pt x="742950" y="133350"/>
                </a:cubicBezTo>
                <a:cubicBezTo>
                  <a:pt x="751128" y="143572"/>
                  <a:pt x="747878" y="159193"/>
                  <a:pt x="752475" y="171450"/>
                </a:cubicBezTo>
                <a:cubicBezTo>
                  <a:pt x="757461" y="184745"/>
                  <a:pt x="765175" y="196850"/>
                  <a:pt x="771525" y="209550"/>
                </a:cubicBezTo>
                <a:cubicBezTo>
                  <a:pt x="783225" y="268048"/>
                  <a:pt x="785636" y="250827"/>
                  <a:pt x="771525" y="314325"/>
                </a:cubicBezTo>
                <a:cubicBezTo>
                  <a:pt x="769347" y="324126"/>
                  <a:pt x="767569" y="334546"/>
                  <a:pt x="762000" y="342900"/>
                </a:cubicBezTo>
                <a:cubicBezTo>
                  <a:pt x="754528" y="354108"/>
                  <a:pt x="741255" y="360514"/>
                  <a:pt x="733425" y="371475"/>
                </a:cubicBezTo>
                <a:cubicBezTo>
                  <a:pt x="725172" y="383029"/>
                  <a:pt x="724415" y="399535"/>
                  <a:pt x="714375" y="409575"/>
                </a:cubicBezTo>
                <a:cubicBezTo>
                  <a:pt x="707275" y="416675"/>
                  <a:pt x="695028" y="415145"/>
                  <a:pt x="685800" y="419100"/>
                </a:cubicBezTo>
                <a:cubicBezTo>
                  <a:pt x="672749" y="424693"/>
                  <a:pt x="647700" y="438150"/>
                  <a:pt x="647700" y="438150"/>
                </a:cubicBezTo>
              </a:path>
            </a:pathLst>
          </a:cu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12" name="手繪多邊形 11"/>
          <p:cNvSpPr/>
          <p:nvPr/>
        </p:nvSpPr>
        <p:spPr>
          <a:xfrm>
            <a:off x="3435132" y="1390650"/>
            <a:ext cx="708811" cy="371475"/>
          </a:xfrm>
          <a:custGeom>
            <a:avLst/>
            <a:gdLst>
              <a:gd name="connsiteX0" fmla="*/ 3393 w 708811"/>
              <a:gd name="connsiteY0" fmla="*/ 47625 h 371475"/>
              <a:gd name="connsiteX1" fmla="*/ 31968 w 708811"/>
              <a:gd name="connsiteY1" fmla="*/ 104775 h 371475"/>
              <a:gd name="connsiteX2" fmla="*/ 60543 w 708811"/>
              <a:gd name="connsiteY2" fmla="*/ 190500 h 371475"/>
              <a:gd name="connsiteX3" fmla="*/ 98643 w 708811"/>
              <a:gd name="connsiteY3" fmla="*/ 257175 h 371475"/>
              <a:gd name="connsiteX4" fmla="*/ 165318 w 708811"/>
              <a:gd name="connsiteY4" fmla="*/ 285750 h 371475"/>
              <a:gd name="connsiteX5" fmla="*/ 193893 w 708811"/>
              <a:gd name="connsiteY5" fmla="*/ 314325 h 371475"/>
              <a:gd name="connsiteX6" fmla="*/ 251043 w 708811"/>
              <a:gd name="connsiteY6" fmla="*/ 323850 h 371475"/>
              <a:gd name="connsiteX7" fmla="*/ 536793 w 708811"/>
              <a:gd name="connsiteY7" fmla="*/ 333375 h 371475"/>
              <a:gd name="connsiteX8" fmla="*/ 612993 w 708811"/>
              <a:gd name="connsiteY8" fmla="*/ 342900 h 371475"/>
              <a:gd name="connsiteX9" fmla="*/ 689193 w 708811"/>
              <a:gd name="connsiteY9" fmla="*/ 371475 h 371475"/>
              <a:gd name="connsiteX10" fmla="*/ 708243 w 708811"/>
              <a:gd name="connsiteY10" fmla="*/ 342900 h 371475"/>
              <a:gd name="connsiteX11" fmla="*/ 660618 w 708811"/>
              <a:gd name="connsiteY11" fmla="*/ 209550 h 371475"/>
              <a:gd name="connsiteX12" fmla="*/ 632043 w 708811"/>
              <a:gd name="connsiteY12" fmla="*/ 190500 h 371475"/>
              <a:gd name="connsiteX13" fmla="*/ 546318 w 708811"/>
              <a:gd name="connsiteY13" fmla="*/ 142875 h 371475"/>
              <a:gd name="connsiteX14" fmla="*/ 508218 w 708811"/>
              <a:gd name="connsiteY14" fmla="*/ 123825 h 371475"/>
              <a:gd name="connsiteX15" fmla="*/ 479643 w 708811"/>
              <a:gd name="connsiteY15" fmla="*/ 114300 h 371475"/>
              <a:gd name="connsiteX16" fmla="*/ 451068 w 708811"/>
              <a:gd name="connsiteY16" fmla="*/ 95250 h 371475"/>
              <a:gd name="connsiteX17" fmla="*/ 355818 w 708811"/>
              <a:gd name="connsiteY17" fmla="*/ 76200 h 371475"/>
              <a:gd name="connsiteX18" fmla="*/ 317718 w 708811"/>
              <a:gd name="connsiteY18" fmla="*/ 66675 h 371475"/>
              <a:gd name="connsiteX19" fmla="*/ 251043 w 708811"/>
              <a:gd name="connsiteY19" fmla="*/ 47625 h 371475"/>
              <a:gd name="connsiteX20" fmla="*/ 222468 w 708811"/>
              <a:gd name="connsiteY20" fmla="*/ 28575 h 371475"/>
              <a:gd name="connsiteX21" fmla="*/ 146268 w 708811"/>
              <a:gd name="connsiteY21" fmla="*/ 9525 h 371475"/>
              <a:gd name="connsiteX22" fmla="*/ 117693 w 708811"/>
              <a:gd name="connsiteY22" fmla="*/ 0 h 371475"/>
              <a:gd name="connsiteX23" fmla="*/ 3393 w 708811"/>
              <a:gd name="connsiteY23" fmla="*/ 4762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08811" h="371475">
                <a:moveTo>
                  <a:pt x="3393" y="47625"/>
                </a:moveTo>
                <a:cubicBezTo>
                  <a:pt x="-10894" y="65087"/>
                  <a:pt x="24058" y="85000"/>
                  <a:pt x="31968" y="104775"/>
                </a:cubicBezTo>
                <a:cubicBezTo>
                  <a:pt x="43155" y="132741"/>
                  <a:pt x="51018" y="161925"/>
                  <a:pt x="60543" y="190500"/>
                </a:cubicBezTo>
                <a:cubicBezTo>
                  <a:pt x="71441" y="223194"/>
                  <a:pt x="69810" y="228342"/>
                  <a:pt x="98643" y="257175"/>
                </a:cubicBezTo>
                <a:cubicBezTo>
                  <a:pt x="120569" y="279101"/>
                  <a:pt x="136171" y="278463"/>
                  <a:pt x="165318" y="285750"/>
                </a:cubicBezTo>
                <a:cubicBezTo>
                  <a:pt x="174843" y="295275"/>
                  <a:pt x="181584" y="308854"/>
                  <a:pt x="193893" y="314325"/>
                </a:cubicBezTo>
                <a:cubicBezTo>
                  <a:pt x="211541" y="322169"/>
                  <a:pt x="231760" y="322779"/>
                  <a:pt x="251043" y="323850"/>
                </a:cubicBezTo>
                <a:cubicBezTo>
                  <a:pt x="346199" y="329136"/>
                  <a:pt x="441543" y="330200"/>
                  <a:pt x="536793" y="333375"/>
                </a:cubicBezTo>
                <a:cubicBezTo>
                  <a:pt x="562193" y="336550"/>
                  <a:pt x="587808" y="338321"/>
                  <a:pt x="612993" y="342900"/>
                </a:cubicBezTo>
                <a:cubicBezTo>
                  <a:pt x="626681" y="345389"/>
                  <a:pt x="685221" y="369886"/>
                  <a:pt x="689193" y="371475"/>
                </a:cubicBezTo>
                <a:cubicBezTo>
                  <a:pt x="695543" y="361950"/>
                  <a:pt x="707207" y="354301"/>
                  <a:pt x="708243" y="342900"/>
                </a:cubicBezTo>
                <a:cubicBezTo>
                  <a:pt x="711839" y="303349"/>
                  <a:pt x="698642" y="234899"/>
                  <a:pt x="660618" y="209550"/>
                </a:cubicBezTo>
                <a:cubicBezTo>
                  <a:pt x="651093" y="203200"/>
                  <a:pt x="640837" y="197829"/>
                  <a:pt x="632043" y="190500"/>
                </a:cubicBezTo>
                <a:cubicBezTo>
                  <a:pt x="544427" y="117487"/>
                  <a:pt x="683094" y="211263"/>
                  <a:pt x="546318" y="142875"/>
                </a:cubicBezTo>
                <a:cubicBezTo>
                  <a:pt x="533618" y="136525"/>
                  <a:pt x="521269" y="129418"/>
                  <a:pt x="508218" y="123825"/>
                </a:cubicBezTo>
                <a:cubicBezTo>
                  <a:pt x="498990" y="119870"/>
                  <a:pt x="488623" y="118790"/>
                  <a:pt x="479643" y="114300"/>
                </a:cubicBezTo>
                <a:cubicBezTo>
                  <a:pt x="469404" y="109180"/>
                  <a:pt x="462009" y="98617"/>
                  <a:pt x="451068" y="95250"/>
                </a:cubicBezTo>
                <a:cubicBezTo>
                  <a:pt x="420121" y="85728"/>
                  <a:pt x="387230" y="84053"/>
                  <a:pt x="355818" y="76200"/>
                </a:cubicBezTo>
                <a:cubicBezTo>
                  <a:pt x="343118" y="73025"/>
                  <a:pt x="330305" y="70271"/>
                  <a:pt x="317718" y="66675"/>
                </a:cubicBezTo>
                <a:cubicBezTo>
                  <a:pt x="222065" y="39346"/>
                  <a:pt x="370150" y="77402"/>
                  <a:pt x="251043" y="47625"/>
                </a:cubicBezTo>
                <a:cubicBezTo>
                  <a:pt x="241518" y="41275"/>
                  <a:pt x="232707" y="33695"/>
                  <a:pt x="222468" y="28575"/>
                </a:cubicBezTo>
                <a:cubicBezTo>
                  <a:pt x="200695" y="17689"/>
                  <a:pt x="168005" y="14959"/>
                  <a:pt x="146268" y="9525"/>
                </a:cubicBezTo>
                <a:cubicBezTo>
                  <a:pt x="136528" y="7090"/>
                  <a:pt x="127218" y="3175"/>
                  <a:pt x="117693" y="0"/>
                </a:cubicBezTo>
                <a:cubicBezTo>
                  <a:pt x="-15540" y="12112"/>
                  <a:pt x="17680" y="30163"/>
                  <a:pt x="3393" y="47625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 12"/>
          <p:cNvSpPr/>
          <p:nvPr/>
        </p:nvSpPr>
        <p:spPr>
          <a:xfrm>
            <a:off x="5229225" y="1400175"/>
            <a:ext cx="258549" cy="345657"/>
          </a:xfrm>
          <a:custGeom>
            <a:avLst/>
            <a:gdLst>
              <a:gd name="connsiteX0" fmla="*/ 238125 w 258549"/>
              <a:gd name="connsiteY0" fmla="*/ 304800 h 345657"/>
              <a:gd name="connsiteX1" fmla="*/ 180975 w 258549"/>
              <a:gd name="connsiteY1" fmla="*/ 333375 h 345657"/>
              <a:gd name="connsiteX2" fmla="*/ 19050 w 258549"/>
              <a:gd name="connsiteY2" fmla="*/ 333375 h 345657"/>
              <a:gd name="connsiteX3" fmla="*/ 0 w 258549"/>
              <a:gd name="connsiteY3" fmla="*/ 304800 h 345657"/>
              <a:gd name="connsiteX4" fmla="*/ 19050 w 258549"/>
              <a:gd name="connsiteY4" fmla="*/ 133350 h 345657"/>
              <a:gd name="connsiteX5" fmla="*/ 28575 w 258549"/>
              <a:gd name="connsiteY5" fmla="*/ 104775 h 345657"/>
              <a:gd name="connsiteX6" fmla="*/ 47625 w 258549"/>
              <a:gd name="connsiteY6" fmla="*/ 76200 h 345657"/>
              <a:gd name="connsiteX7" fmla="*/ 57150 w 258549"/>
              <a:gd name="connsiteY7" fmla="*/ 47625 h 345657"/>
              <a:gd name="connsiteX8" fmla="*/ 114300 w 258549"/>
              <a:gd name="connsiteY8" fmla="*/ 0 h 345657"/>
              <a:gd name="connsiteX9" fmla="*/ 209550 w 258549"/>
              <a:gd name="connsiteY9" fmla="*/ 9525 h 345657"/>
              <a:gd name="connsiteX10" fmla="*/ 228600 w 258549"/>
              <a:gd name="connsiteY10" fmla="*/ 38100 h 345657"/>
              <a:gd name="connsiteX11" fmla="*/ 247650 w 258549"/>
              <a:gd name="connsiteY11" fmla="*/ 95250 h 345657"/>
              <a:gd name="connsiteX12" fmla="*/ 247650 w 258549"/>
              <a:gd name="connsiteY12" fmla="*/ 285750 h 345657"/>
              <a:gd name="connsiteX13" fmla="*/ 238125 w 258549"/>
              <a:gd name="connsiteY13" fmla="*/ 304800 h 34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8549" h="345657">
                <a:moveTo>
                  <a:pt x="238125" y="304800"/>
                </a:moveTo>
                <a:cubicBezTo>
                  <a:pt x="227012" y="312738"/>
                  <a:pt x="200438" y="324725"/>
                  <a:pt x="180975" y="333375"/>
                </a:cubicBezTo>
                <a:cubicBezTo>
                  <a:pt x="125384" y="358082"/>
                  <a:pt x="94682" y="338777"/>
                  <a:pt x="19050" y="333375"/>
                </a:cubicBezTo>
                <a:cubicBezTo>
                  <a:pt x="12700" y="323850"/>
                  <a:pt x="0" y="316248"/>
                  <a:pt x="0" y="304800"/>
                </a:cubicBezTo>
                <a:cubicBezTo>
                  <a:pt x="0" y="247298"/>
                  <a:pt x="10918" y="190274"/>
                  <a:pt x="19050" y="133350"/>
                </a:cubicBezTo>
                <a:cubicBezTo>
                  <a:pt x="20470" y="123411"/>
                  <a:pt x="24085" y="113755"/>
                  <a:pt x="28575" y="104775"/>
                </a:cubicBezTo>
                <a:cubicBezTo>
                  <a:pt x="33695" y="94536"/>
                  <a:pt x="42505" y="86439"/>
                  <a:pt x="47625" y="76200"/>
                </a:cubicBezTo>
                <a:cubicBezTo>
                  <a:pt x="52115" y="67220"/>
                  <a:pt x="51581" y="55979"/>
                  <a:pt x="57150" y="47625"/>
                </a:cubicBezTo>
                <a:cubicBezTo>
                  <a:pt x="71818" y="25623"/>
                  <a:pt x="93215" y="14057"/>
                  <a:pt x="114300" y="0"/>
                </a:cubicBezTo>
                <a:cubicBezTo>
                  <a:pt x="146050" y="3175"/>
                  <a:pt x="179279" y="-565"/>
                  <a:pt x="209550" y="9525"/>
                </a:cubicBezTo>
                <a:cubicBezTo>
                  <a:pt x="220410" y="13145"/>
                  <a:pt x="223951" y="27639"/>
                  <a:pt x="228600" y="38100"/>
                </a:cubicBezTo>
                <a:cubicBezTo>
                  <a:pt x="236755" y="56450"/>
                  <a:pt x="247650" y="95250"/>
                  <a:pt x="247650" y="95250"/>
                </a:cubicBezTo>
                <a:cubicBezTo>
                  <a:pt x="257068" y="170595"/>
                  <a:pt x="266543" y="203880"/>
                  <a:pt x="247650" y="285750"/>
                </a:cubicBezTo>
                <a:cubicBezTo>
                  <a:pt x="246054" y="292668"/>
                  <a:pt x="249238" y="296862"/>
                  <a:pt x="238125" y="304800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手繪多邊形 13"/>
          <p:cNvSpPr/>
          <p:nvPr/>
        </p:nvSpPr>
        <p:spPr>
          <a:xfrm>
            <a:off x="1057275" y="3105150"/>
            <a:ext cx="389444" cy="393861"/>
          </a:xfrm>
          <a:custGeom>
            <a:avLst/>
            <a:gdLst>
              <a:gd name="connsiteX0" fmla="*/ 361950 w 389444"/>
              <a:gd name="connsiteY0" fmla="*/ 361950 h 393861"/>
              <a:gd name="connsiteX1" fmla="*/ 47625 w 389444"/>
              <a:gd name="connsiteY1" fmla="*/ 371475 h 393861"/>
              <a:gd name="connsiteX2" fmla="*/ 19050 w 389444"/>
              <a:gd name="connsiteY2" fmla="*/ 342900 h 393861"/>
              <a:gd name="connsiteX3" fmla="*/ 9525 w 389444"/>
              <a:gd name="connsiteY3" fmla="*/ 304800 h 393861"/>
              <a:gd name="connsiteX4" fmla="*/ 0 w 389444"/>
              <a:gd name="connsiteY4" fmla="*/ 276225 h 393861"/>
              <a:gd name="connsiteX5" fmla="*/ 9525 w 389444"/>
              <a:gd name="connsiteY5" fmla="*/ 161925 h 393861"/>
              <a:gd name="connsiteX6" fmla="*/ 28575 w 389444"/>
              <a:gd name="connsiteY6" fmla="*/ 104775 h 393861"/>
              <a:gd name="connsiteX7" fmla="*/ 57150 w 389444"/>
              <a:gd name="connsiteY7" fmla="*/ 85725 h 393861"/>
              <a:gd name="connsiteX8" fmla="*/ 142875 w 389444"/>
              <a:gd name="connsiteY8" fmla="*/ 9525 h 393861"/>
              <a:gd name="connsiteX9" fmla="*/ 171450 w 389444"/>
              <a:gd name="connsiteY9" fmla="*/ 0 h 393861"/>
              <a:gd name="connsiteX10" fmla="*/ 342900 w 389444"/>
              <a:gd name="connsiteY10" fmla="*/ 9525 h 393861"/>
              <a:gd name="connsiteX11" fmla="*/ 371475 w 389444"/>
              <a:gd name="connsiteY11" fmla="*/ 85725 h 393861"/>
              <a:gd name="connsiteX12" fmla="*/ 361950 w 389444"/>
              <a:gd name="connsiteY12" fmla="*/ 361950 h 39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9444" h="393861">
                <a:moveTo>
                  <a:pt x="361950" y="361950"/>
                </a:moveTo>
                <a:cubicBezTo>
                  <a:pt x="307975" y="409575"/>
                  <a:pt x="183589" y="396196"/>
                  <a:pt x="47625" y="371475"/>
                </a:cubicBezTo>
                <a:cubicBezTo>
                  <a:pt x="34372" y="369065"/>
                  <a:pt x="28575" y="352425"/>
                  <a:pt x="19050" y="342900"/>
                </a:cubicBezTo>
                <a:cubicBezTo>
                  <a:pt x="15875" y="330200"/>
                  <a:pt x="13121" y="317387"/>
                  <a:pt x="9525" y="304800"/>
                </a:cubicBezTo>
                <a:cubicBezTo>
                  <a:pt x="6767" y="295146"/>
                  <a:pt x="0" y="286265"/>
                  <a:pt x="0" y="276225"/>
                </a:cubicBezTo>
                <a:cubicBezTo>
                  <a:pt x="0" y="237993"/>
                  <a:pt x="3240" y="199637"/>
                  <a:pt x="9525" y="161925"/>
                </a:cubicBezTo>
                <a:cubicBezTo>
                  <a:pt x="12826" y="142118"/>
                  <a:pt x="11867" y="115914"/>
                  <a:pt x="28575" y="104775"/>
                </a:cubicBezTo>
                <a:cubicBezTo>
                  <a:pt x="38100" y="98425"/>
                  <a:pt x="48594" y="93330"/>
                  <a:pt x="57150" y="85725"/>
                </a:cubicBezTo>
                <a:cubicBezTo>
                  <a:pt x="89607" y="56875"/>
                  <a:pt x="105816" y="28054"/>
                  <a:pt x="142875" y="9525"/>
                </a:cubicBezTo>
                <a:cubicBezTo>
                  <a:pt x="151855" y="5035"/>
                  <a:pt x="161925" y="3175"/>
                  <a:pt x="171450" y="0"/>
                </a:cubicBezTo>
                <a:cubicBezTo>
                  <a:pt x="228600" y="3175"/>
                  <a:pt x="287371" y="-4357"/>
                  <a:pt x="342900" y="9525"/>
                </a:cubicBezTo>
                <a:cubicBezTo>
                  <a:pt x="354009" y="12302"/>
                  <a:pt x="371225" y="77211"/>
                  <a:pt x="371475" y="85725"/>
                </a:cubicBezTo>
                <a:cubicBezTo>
                  <a:pt x="374275" y="180934"/>
                  <a:pt x="415925" y="314325"/>
                  <a:pt x="361950" y="361950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 14"/>
          <p:cNvSpPr/>
          <p:nvPr/>
        </p:nvSpPr>
        <p:spPr>
          <a:xfrm>
            <a:off x="3219423" y="3132324"/>
            <a:ext cx="402419" cy="325258"/>
          </a:xfrm>
          <a:custGeom>
            <a:avLst/>
            <a:gdLst>
              <a:gd name="connsiteX0" fmla="*/ 314352 w 402419"/>
              <a:gd name="connsiteY0" fmla="*/ 296676 h 325258"/>
              <a:gd name="connsiteX1" fmla="*/ 219102 w 402419"/>
              <a:gd name="connsiteY1" fmla="*/ 325251 h 325258"/>
              <a:gd name="connsiteX2" fmla="*/ 19077 w 402419"/>
              <a:gd name="connsiteY2" fmla="*/ 306201 h 325258"/>
              <a:gd name="connsiteX3" fmla="*/ 27 w 402419"/>
              <a:gd name="connsiteY3" fmla="*/ 277626 h 325258"/>
              <a:gd name="connsiteX4" fmla="*/ 19077 w 402419"/>
              <a:gd name="connsiteY4" fmla="*/ 68076 h 325258"/>
              <a:gd name="connsiteX5" fmla="*/ 114327 w 402419"/>
              <a:gd name="connsiteY5" fmla="*/ 10926 h 325258"/>
              <a:gd name="connsiteX6" fmla="*/ 142902 w 402419"/>
              <a:gd name="connsiteY6" fmla="*/ 1401 h 325258"/>
              <a:gd name="connsiteX7" fmla="*/ 342927 w 402419"/>
              <a:gd name="connsiteY7" fmla="*/ 10926 h 325258"/>
              <a:gd name="connsiteX8" fmla="*/ 361977 w 402419"/>
              <a:gd name="connsiteY8" fmla="*/ 68076 h 325258"/>
              <a:gd name="connsiteX9" fmla="*/ 390552 w 402419"/>
              <a:gd name="connsiteY9" fmla="*/ 125226 h 325258"/>
              <a:gd name="connsiteX10" fmla="*/ 390552 w 402419"/>
              <a:gd name="connsiteY10" fmla="*/ 306201 h 325258"/>
              <a:gd name="connsiteX11" fmla="*/ 314352 w 402419"/>
              <a:gd name="connsiteY11" fmla="*/ 296676 h 32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2419" h="325258">
                <a:moveTo>
                  <a:pt x="314352" y="296676"/>
                </a:moveTo>
                <a:cubicBezTo>
                  <a:pt x="285777" y="299851"/>
                  <a:pt x="231955" y="325765"/>
                  <a:pt x="219102" y="325251"/>
                </a:cubicBezTo>
                <a:cubicBezTo>
                  <a:pt x="152179" y="322574"/>
                  <a:pt x="85752" y="312551"/>
                  <a:pt x="19077" y="306201"/>
                </a:cubicBezTo>
                <a:cubicBezTo>
                  <a:pt x="12727" y="296676"/>
                  <a:pt x="27" y="289074"/>
                  <a:pt x="27" y="277626"/>
                </a:cubicBezTo>
                <a:cubicBezTo>
                  <a:pt x="27" y="207488"/>
                  <a:pt x="-1550" y="135112"/>
                  <a:pt x="19077" y="68076"/>
                </a:cubicBezTo>
                <a:cubicBezTo>
                  <a:pt x="22506" y="56933"/>
                  <a:pt x="96392" y="18612"/>
                  <a:pt x="114327" y="10926"/>
                </a:cubicBezTo>
                <a:cubicBezTo>
                  <a:pt x="123555" y="6971"/>
                  <a:pt x="133377" y="4576"/>
                  <a:pt x="142902" y="1401"/>
                </a:cubicBezTo>
                <a:cubicBezTo>
                  <a:pt x="209577" y="4576"/>
                  <a:pt x="279068" y="-8509"/>
                  <a:pt x="342927" y="10926"/>
                </a:cubicBezTo>
                <a:cubicBezTo>
                  <a:pt x="362137" y="16773"/>
                  <a:pt x="355627" y="49026"/>
                  <a:pt x="361977" y="68076"/>
                </a:cubicBezTo>
                <a:cubicBezTo>
                  <a:pt x="375122" y="107511"/>
                  <a:pt x="365933" y="88297"/>
                  <a:pt x="390552" y="125226"/>
                </a:cubicBezTo>
                <a:cubicBezTo>
                  <a:pt x="395552" y="165227"/>
                  <a:pt x="414553" y="273200"/>
                  <a:pt x="390552" y="306201"/>
                </a:cubicBezTo>
                <a:cubicBezTo>
                  <a:pt x="377480" y="324175"/>
                  <a:pt x="342927" y="293501"/>
                  <a:pt x="314352" y="296676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手繪多邊形 15"/>
          <p:cNvSpPr/>
          <p:nvPr/>
        </p:nvSpPr>
        <p:spPr>
          <a:xfrm>
            <a:off x="6709269" y="3142669"/>
            <a:ext cx="170594" cy="159411"/>
          </a:xfrm>
          <a:custGeom>
            <a:avLst/>
            <a:gdLst>
              <a:gd name="connsiteX0" fmla="*/ 82056 w 170594"/>
              <a:gd name="connsiteY0" fmla="*/ 140361 h 159411"/>
              <a:gd name="connsiteX1" fmla="*/ 34431 w 170594"/>
              <a:gd name="connsiteY1" fmla="*/ 7011 h 159411"/>
              <a:gd name="connsiteX2" fmla="*/ 110631 w 170594"/>
              <a:gd name="connsiteY2" fmla="*/ 16536 h 159411"/>
              <a:gd name="connsiteX3" fmla="*/ 148731 w 170594"/>
              <a:gd name="connsiteY3" fmla="*/ 35586 h 159411"/>
              <a:gd name="connsiteX4" fmla="*/ 158256 w 170594"/>
              <a:gd name="connsiteY4" fmla="*/ 121311 h 159411"/>
              <a:gd name="connsiteX5" fmla="*/ 101106 w 170594"/>
              <a:gd name="connsiteY5" fmla="*/ 159411 h 159411"/>
              <a:gd name="connsiteX6" fmla="*/ 82056 w 170594"/>
              <a:gd name="connsiteY6" fmla="*/ 140361 h 159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0594" h="159411">
                <a:moveTo>
                  <a:pt x="82056" y="140361"/>
                </a:moveTo>
                <a:cubicBezTo>
                  <a:pt x="36234" y="117450"/>
                  <a:pt x="-47322" y="97847"/>
                  <a:pt x="34431" y="7011"/>
                </a:cubicBezTo>
                <a:cubicBezTo>
                  <a:pt x="51555" y="-12016"/>
                  <a:pt x="85231" y="13361"/>
                  <a:pt x="110631" y="16536"/>
                </a:cubicBezTo>
                <a:cubicBezTo>
                  <a:pt x="123331" y="22886"/>
                  <a:pt x="137823" y="26496"/>
                  <a:pt x="148731" y="35586"/>
                </a:cubicBezTo>
                <a:cubicBezTo>
                  <a:pt x="173601" y="56311"/>
                  <a:pt x="177918" y="93223"/>
                  <a:pt x="158256" y="121311"/>
                </a:cubicBezTo>
                <a:cubicBezTo>
                  <a:pt x="145126" y="140068"/>
                  <a:pt x="117295" y="143222"/>
                  <a:pt x="101106" y="159411"/>
                </a:cubicBezTo>
                <a:lnTo>
                  <a:pt x="82056" y="140361"/>
                </a:ln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 16"/>
          <p:cNvSpPr/>
          <p:nvPr/>
        </p:nvSpPr>
        <p:spPr>
          <a:xfrm>
            <a:off x="2190750" y="4829175"/>
            <a:ext cx="433047" cy="409972"/>
          </a:xfrm>
          <a:custGeom>
            <a:avLst/>
            <a:gdLst>
              <a:gd name="connsiteX0" fmla="*/ 381000 w 433047"/>
              <a:gd name="connsiteY0" fmla="*/ 409575 h 409972"/>
              <a:gd name="connsiteX1" fmla="*/ 180975 w 433047"/>
              <a:gd name="connsiteY1" fmla="*/ 400050 h 409972"/>
              <a:gd name="connsiteX2" fmla="*/ 142875 w 433047"/>
              <a:gd name="connsiteY2" fmla="*/ 381000 h 409972"/>
              <a:gd name="connsiteX3" fmla="*/ 57150 w 433047"/>
              <a:gd name="connsiteY3" fmla="*/ 352425 h 409972"/>
              <a:gd name="connsiteX4" fmla="*/ 28575 w 433047"/>
              <a:gd name="connsiteY4" fmla="*/ 333375 h 409972"/>
              <a:gd name="connsiteX5" fmla="*/ 0 w 433047"/>
              <a:gd name="connsiteY5" fmla="*/ 247650 h 409972"/>
              <a:gd name="connsiteX6" fmla="*/ 47625 w 433047"/>
              <a:gd name="connsiteY6" fmla="*/ 85725 h 409972"/>
              <a:gd name="connsiteX7" fmla="*/ 76200 w 433047"/>
              <a:gd name="connsiteY7" fmla="*/ 76200 h 409972"/>
              <a:gd name="connsiteX8" fmla="*/ 114300 w 433047"/>
              <a:gd name="connsiteY8" fmla="*/ 57150 h 409972"/>
              <a:gd name="connsiteX9" fmla="*/ 238125 w 433047"/>
              <a:gd name="connsiteY9" fmla="*/ 28575 h 409972"/>
              <a:gd name="connsiteX10" fmla="*/ 266700 w 433047"/>
              <a:gd name="connsiteY10" fmla="*/ 19050 h 409972"/>
              <a:gd name="connsiteX11" fmla="*/ 333375 w 433047"/>
              <a:gd name="connsiteY11" fmla="*/ 0 h 409972"/>
              <a:gd name="connsiteX12" fmla="*/ 400050 w 433047"/>
              <a:gd name="connsiteY12" fmla="*/ 285750 h 409972"/>
              <a:gd name="connsiteX13" fmla="*/ 361950 w 433047"/>
              <a:gd name="connsiteY13" fmla="*/ 390525 h 409972"/>
              <a:gd name="connsiteX14" fmla="*/ 381000 w 433047"/>
              <a:gd name="connsiteY14" fmla="*/ 409575 h 4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3047" h="409972">
                <a:moveTo>
                  <a:pt x="381000" y="409575"/>
                </a:moveTo>
                <a:cubicBezTo>
                  <a:pt x="350838" y="411162"/>
                  <a:pt x="247250" y="408003"/>
                  <a:pt x="180975" y="400050"/>
                </a:cubicBezTo>
                <a:cubicBezTo>
                  <a:pt x="166877" y="398358"/>
                  <a:pt x="155850" y="386767"/>
                  <a:pt x="142875" y="381000"/>
                </a:cubicBezTo>
                <a:cubicBezTo>
                  <a:pt x="96759" y="360504"/>
                  <a:pt x="101376" y="363481"/>
                  <a:pt x="57150" y="352425"/>
                </a:cubicBezTo>
                <a:cubicBezTo>
                  <a:pt x="47625" y="346075"/>
                  <a:pt x="35904" y="342169"/>
                  <a:pt x="28575" y="333375"/>
                </a:cubicBezTo>
                <a:cubicBezTo>
                  <a:pt x="7820" y="308469"/>
                  <a:pt x="5999" y="277645"/>
                  <a:pt x="0" y="247650"/>
                </a:cubicBezTo>
                <a:cubicBezTo>
                  <a:pt x="15875" y="193675"/>
                  <a:pt x="24775" y="137137"/>
                  <a:pt x="47625" y="85725"/>
                </a:cubicBezTo>
                <a:cubicBezTo>
                  <a:pt x="51703" y="76550"/>
                  <a:pt x="66972" y="80155"/>
                  <a:pt x="76200" y="76200"/>
                </a:cubicBezTo>
                <a:cubicBezTo>
                  <a:pt x="89251" y="70607"/>
                  <a:pt x="101249" y="62743"/>
                  <a:pt x="114300" y="57150"/>
                </a:cubicBezTo>
                <a:cubicBezTo>
                  <a:pt x="150113" y="41801"/>
                  <a:pt x="208746" y="35355"/>
                  <a:pt x="238125" y="28575"/>
                </a:cubicBezTo>
                <a:cubicBezTo>
                  <a:pt x="247908" y="26317"/>
                  <a:pt x="257046" y="21808"/>
                  <a:pt x="266700" y="19050"/>
                </a:cubicBezTo>
                <a:cubicBezTo>
                  <a:pt x="350421" y="-4870"/>
                  <a:pt x="264862" y="22838"/>
                  <a:pt x="333375" y="0"/>
                </a:cubicBezTo>
                <a:cubicBezTo>
                  <a:pt x="494316" y="40235"/>
                  <a:pt x="415809" y="-5790"/>
                  <a:pt x="400050" y="285750"/>
                </a:cubicBezTo>
                <a:cubicBezTo>
                  <a:pt x="395478" y="370333"/>
                  <a:pt x="411972" y="360512"/>
                  <a:pt x="361950" y="390525"/>
                </a:cubicBezTo>
                <a:cubicBezTo>
                  <a:pt x="355862" y="394178"/>
                  <a:pt x="411162" y="407988"/>
                  <a:pt x="381000" y="409575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手繪多邊形 17"/>
          <p:cNvSpPr/>
          <p:nvPr/>
        </p:nvSpPr>
        <p:spPr>
          <a:xfrm>
            <a:off x="4638675" y="4883220"/>
            <a:ext cx="166356" cy="150941"/>
          </a:xfrm>
          <a:custGeom>
            <a:avLst/>
            <a:gdLst>
              <a:gd name="connsiteX0" fmla="*/ 123825 w 166356"/>
              <a:gd name="connsiteY0" fmla="*/ 150941 h 150941"/>
              <a:gd name="connsiteX1" fmla="*/ 76200 w 166356"/>
              <a:gd name="connsiteY1" fmla="*/ 122366 h 150941"/>
              <a:gd name="connsiteX2" fmla="*/ 0 w 166356"/>
              <a:gd name="connsiteY2" fmla="*/ 36641 h 150941"/>
              <a:gd name="connsiteX3" fmla="*/ 161925 w 166356"/>
              <a:gd name="connsiteY3" fmla="*/ 27116 h 150941"/>
              <a:gd name="connsiteX4" fmla="*/ 133350 w 166356"/>
              <a:gd name="connsiteY4" fmla="*/ 122366 h 150941"/>
              <a:gd name="connsiteX5" fmla="*/ 123825 w 166356"/>
              <a:gd name="connsiteY5" fmla="*/ 150941 h 15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356" h="150941">
                <a:moveTo>
                  <a:pt x="123825" y="150941"/>
                </a:moveTo>
                <a:cubicBezTo>
                  <a:pt x="114300" y="150941"/>
                  <a:pt x="90528" y="134089"/>
                  <a:pt x="76200" y="122366"/>
                </a:cubicBezTo>
                <a:cubicBezTo>
                  <a:pt x="28354" y="83219"/>
                  <a:pt x="26601" y="76543"/>
                  <a:pt x="0" y="36641"/>
                </a:cubicBezTo>
                <a:cubicBezTo>
                  <a:pt x="51242" y="2480"/>
                  <a:pt x="73260" y="-20627"/>
                  <a:pt x="161925" y="27116"/>
                </a:cubicBezTo>
                <a:cubicBezTo>
                  <a:pt x="179537" y="36600"/>
                  <a:pt x="139369" y="112334"/>
                  <a:pt x="133350" y="122366"/>
                </a:cubicBezTo>
                <a:cubicBezTo>
                  <a:pt x="131040" y="126216"/>
                  <a:pt x="133350" y="150941"/>
                  <a:pt x="123825" y="150941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59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15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5" name="Text Placeholder 33"/>
          <p:cNvSpPr txBox="1"/>
          <p:nvPr/>
        </p:nvSpPr>
        <p:spPr>
          <a:xfrm>
            <a:off x="2433936" y="2099335"/>
            <a:ext cx="3406753" cy="3163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AU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Text Placeholder 33"/>
          <p:cNvSpPr txBox="1"/>
          <p:nvPr/>
        </p:nvSpPr>
        <p:spPr>
          <a:xfrm>
            <a:off x="1202036" y="3449014"/>
            <a:ext cx="3406753" cy="3163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AU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>
            <a:spLocks/>
          </p:cNvSpPr>
          <p:nvPr/>
        </p:nvSpPr>
        <p:spPr>
          <a:xfrm>
            <a:off x="252193" y="505633"/>
            <a:ext cx="5081807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dirty="0">
                <a:cs typeface="+mn-ea"/>
                <a:sym typeface="+mn-lt"/>
              </a:rPr>
              <a:t>資料分析</a:t>
            </a:r>
            <a:endParaRPr lang="zh-CN" altLang="en-US" sz="2000" dirty="0">
              <a:cs typeface="+mn-ea"/>
              <a:sym typeface="+mn-lt"/>
            </a:endParaRPr>
          </a:p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32"/>
              <p:cNvSpPr txBox="1"/>
              <p:nvPr/>
            </p:nvSpPr>
            <p:spPr>
              <a:xfrm>
                <a:off x="0" y="1261135"/>
                <a:ext cx="12192000" cy="3568503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180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accPr>
                        <m:e>
                          <m:r>
                            <a:rPr lang="en-US" altLang="zh-TW" sz="1800" b="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𝑦</m:t>
                          </m:r>
                        </m:e>
                      </m:acc>
                      <m:r>
                        <a:rPr lang="en-US" altLang="zh-TW" sz="1800" i="1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=3.1709+0.1247</m:t>
                      </m:r>
                      <m:sSub>
                        <m:sSubPr>
                          <m:ctrlPr>
                            <a:rPr lang="en-US" altLang="zh-TW" sz="18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18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8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TW" sz="1800" i="1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+0.0521</m:t>
                      </m:r>
                      <m:sSub>
                        <m:sSubPr>
                          <m:ctrlPr>
                            <a:rPr lang="en-US" altLang="zh-TW" sz="18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18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8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4</m:t>
                          </m:r>
                        </m:sub>
                      </m:sSub>
                      <m:r>
                        <a:rPr lang="en-US" altLang="zh-TW" sz="1800" i="1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+0.0423</m:t>
                      </m:r>
                      <m:sSub>
                        <m:sSubPr>
                          <m:ctrlPr>
                            <a:rPr lang="en-US" altLang="zh-TW" sz="18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18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8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5</m:t>
                          </m:r>
                        </m:sub>
                      </m:sSub>
                      <m:r>
                        <a:rPr lang="en-US" altLang="zh-TW" sz="1800" i="1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+0.1224</m:t>
                      </m:r>
                      <m:sSub>
                        <m:sSubPr>
                          <m:ctrlPr>
                            <a:rPr lang="en-US" altLang="zh-TW" sz="18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18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8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6</m:t>
                          </m:r>
                        </m:sub>
                      </m:sSub>
                      <m:r>
                        <a:rPr lang="en-US" altLang="zh-TW" sz="1800" i="1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+0.1425</m:t>
                      </m:r>
                      <m:sSub>
                        <m:sSubPr>
                          <m:ctrlPr>
                            <a:rPr lang="en-US" altLang="zh-TW" sz="18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18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8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15</m:t>
                          </m:r>
                        </m:sub>
                      </m:sSub>
                      <m:r>
                        <a:rPr lang="en-US" altLang="zh-TW" sz="1800" i="1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+0.2799</m:t>
                      </m:r>
                      <m:sSub>
                        <m:sSubPr>
                          <m:ctrlPr>
                            <a:rPr lang="en-US" altLang="zh-TW" sz="18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18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8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16</m:t>
                          </m:r>
                        </m:sub>
                      </m:sSub>
                      <m:r>
                        <a:rPr lang="en-US" altLang="zh-TW" sz="1800" i="1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+0.048</m:t>
                      </m:r>
                      <m:sSub>
                        <m:sSubPr>
                          <m:ctrlPr>
                            <a:rPr lang="en-US" altLang="zh-TW" sz="18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18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8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17</m:t>
                          </m:r>
                        </m:sub>
                      </m:sSub>
                      <m:r>
                        <a:rPr lang="en-US" altLang="zh-TW" sz="1800" i="1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+0.1494</m:t>
                      </m:r>
                      <m:sSub>
                        <m:sSubPr>
                          <m:ctrlPr>
                            <a:rPr lang="en-US" altLang="zh-TW" sz="18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18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8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zh-TW" altLang="en-US" sz="1800" kern="20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endPara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  <a:sym typeface="+mn-lt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endPara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1" name="Text Placeholder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61135"/>
                <a:ext cx="12192000" cy="356850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Placeholder 32"/>
              <p:cNvSpPr txBox="1"/>
              <p:nvPr/>
            </p:nvSpPr>
            <p:spPr>
              <a:xfrm>
                <a:off x="252193" y="1822922"/>
                <a:ext cx="11873132" cy="3568503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第</a:t>
                </a:r>
                <a:r>
                  <a:rPr lang="zh-TW" altLang="en-US" sz="2000" kern="2000" spc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二</a:t>
                </a: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條</a:t>
                </a:r>
                <a:r>
                  <a:rPr lang="zh-TW" altLang="en-US" sz="2000" kern="2000" spc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迴歸</a:t>
                </a: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式：</a:t>
                </a:r>
                <a:endParaRPr lang="en-US" altLang="zh-TW" sz="2000" kern="2000" spc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  <a:sym typeface="+mn-lt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endParaRPr lang="en-US" altLang="zh-TW" sz="2000" kern="2000" spc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  <a:sym typeface="+mn-lt"/>
                </a:endParaRP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kern="2000" spc="1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TW" sz="1800" b="0" i="1" kern="2000" spc="1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cs typeface="+mn-ea"/>
                            <a:sym typeface="+mn-lt"/>
                          </a:rPr>
                          <m:t>𝑅</m:t>
                        </m:r>
                      </m:e>
                      <m:sup>
                        <m:r>
                          <a:rPr lang="en-US" altLang="zh-TW" sz="1800" b="0" i="1" kern="2000" spc="1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cs typeface="+mn-ea"/>
                            <a:sym typeface="+mn-lt"/>
                          </a:rPr>
                          <m:t>2</m:t>
                        </m:r>
                      </m:sup>
                    </m:sSup>
                    <m:r>
                      <a:rPr lang="zh-TW" altLang="en-US" sz="1800" b="0" i="1" kern="2000" spc="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cs typeface="+mn-ea"/>
                        <a:sym typeface="+mn-lt"/>
                      </a:rPr>
                      <m:t>和</m:t>
                    </m:r>
                    <m:sSup>
                      <m:sSupPr>
                        <m:ctrlPr>
                          <a:rPr lang="en-US" altLang="zh-TW" sz="1800" b="0" i="1" kern="2000" spc="1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cs typeface="+mn-ea"/>
                            <a:sym typeface="+mn-lt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TW" sz="1800" b="0" i="1" kern="2000" spc="100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  <a:cs typeface="+mn-ea"/>
                                <a:sym typeface="+mn-lt"/>
                              </a:rPr>
                            </m:ctrlPr>
                          </m:accPr>
                          <m:e>
                            <m:r>
                              <a:rPr lang="en-US" altLang="zh-TW" sz="1800" b="0" i="1" kern="2000" spc="100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  <a:cs typeface="+mn-ea"/>
                                <a:sym typeface="+mn-lt"/>
                              </a:rPr>
                              <m:t>𝑅</m:t>
                            </m:r>
                          </m:e>
                        </m:acc>
                      </m:e>
                      <m:sup>
                        <m:r>
                          <a:rPr lang="en-US" altLang="zh-TW" sz="1800" b="0" i="1" kern="2000" spc="1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cs typeface="+mn-ea"/>
                            <a:sym typeface="+mn-lt"/>
                          </a:rPr>
                          <m:t>2</m:t>
                        </m:r>
                      </m:sup>
                    </m:sSup>
                    <m:r>
                      <a:rPr lang="zh-TW" altLang="en-US" sz="1800" i="1" kern="2000" spc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cs typeface="+mn-ea"/>
                        <a:sym typeface="+mn-lt"/>
                      </a:rPr>
                      <m:t>變化</m:t>
                    </m:r>
                    <m:r>
                      <a:rPr lang="zh-TW" altLang="en-US" sz="1800" i="1" kern="2000" spc="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cs typeface="+mn-ea"/>
                        <a:sym typeface="+mn-lt"/>
                      </a:rPr>
                      <m:t>不大</m:t>
                    </m:r>
                  </m:oMath>
                </a14:m>
                <a:r>
                  <a:rPr lang="zh-TW" altLang="en-US" sz="18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 。</a:t>
                </a:r>
                <a:endParaRPr lang="en-US" altLang="zh-TW" sz="1800" kern="2000" spc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  <a:sym typeface="+mn-lt"/>
                </a:endParaRP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TW" altLang="en-US" sz="18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誤差</a:t>
                </a:r>
                <a:r>
                  <a:rPr lang="zh-TW" altLang="en-US" sz="1800" kern="2000" spc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項服從常態</a:t>
                </a:r>
                <a:r>
                  <a:rPr lang="zh-TW" altLang="en-US" sz="18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性。</a:t>
                </a:r>
                <a:endParaRPr lang="en-US" altLang="zh-TW" sz="1800" kern="2000" spc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  <a:sym typeface="+mn-lt"/>
                </a:endParaRP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TW" altLang="en-US" sz="1800" kern="2000" spc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誤差項變異數為</a:t>
                </a:r>
                <a:r>
                  <a:rPr lang="zh-TW" altLang="en-US" sz="18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常數。</a:t>
                </a:r>
                <a:endParaRPr lang="en-US" altLang="zh-TW" sz="1800" kern="2000" spc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  <a:sym typeface="+mn-lt"/>
                </a:endParaRP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TW" altLang="en-US" sz="1800" kern="2000" spc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改善共線性，但除了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kern="2000" spc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TW" sz="1800" i="1" kern="2000" spc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cs typeface="+mn-ea"/>
                            <a:sym typeface="+mn-lt"/>
                          </a:rPr>
                          <m:t>𝑥</m:t>
                        </m:r>
                      </m:e>
                      <m:sub>
                        <m:r>
                          <a:rPr lang="en-US" altLang="zh-TW" sz="1800" i="1" kern="2000" spc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cs typeface="+mn-ea"/>
                            <a:sym typeface="+mn-lt"/>
                          </a:rPr>
                          <m:t>2</m:t>
                        </m:r>
                      </m:sub>
                    </m:sSub>
                    <m:r>
                      <a:rPr lang="zh-TW" altLang="en-US" sz="1800" i="1" kern="2000" spc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cs typeface="+mn-ea"/>
                        <a:sym typeface="+mn-lt"/>
                      </a:rPr>
                      <m:t>及</m:t>
                    </m:r>
                    <m:sSub>
                      <m:sSubPr>
                        <m:ctrlPr>
                          <a:rPr lang="en-US" altLang="zh-TW" sz="1800" i="1" kern="2000" spc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TW" sz="1800" i="1" kern="2000" spc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cs typeface="+mn-ea"/>
                            <a:sym typeface="+mn-lt"/>
                          </a:rPr>
                          <m:t>𝑥</m:t>
                        </m:r>
                      </m:e>
                      <m:sub>
                        <m:r>
                          <a:rPr lang="en-US" altLang="zh-TW" sz="1800" i="1" kern="2000" spc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cs typeface="+mn-ea"/>
                            <a:sym typeface="+mn-lt"/>
                          </a:rPr>
                          <m:t>17</m:t>
                        </m:r>
                      </m:sub>
                    </m:sSub>
                    <m:r>
                      <a:rPr lang="zh-TW" altLang="en-US" sz="1800" i="1" kern="2000" spc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cs typeface="+mn-ea"/>
                        <a:sym typeface="+mn-lt"/>
                      </a:rPr>
                      <m:t>外，</m:t>
                    </m:r>
                  </m:oMath>
                </a14:m>
                <a:r>
                  <a:rPr lang="zh-TW" altLang="en-US" sz="1800" kern="2000" spc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還是存在高度共</a:t>
                </a:r>
                <a:r>
                  <a:rPr lang="zh-TW" altLang="en-US" sz="18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線性。</a:t>
                </a:r>
                <a:endParaRPr lang="en-US" altLang="zh-TW" sz="1800" kern="20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  <a:sym typeface="+mn-lt"/>
                </a:endParaRP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TW" altLang="en-US" sz="18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存在離群值</a:t>
                </a:r>
                <a:r>
                  <a:rPr lang="en-US" altLang="zh-TW" sz="18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(outliers)</a:t>
                </a:r>
                <a:r>
                  <a:rPr lang="zh-TW" altLang="en-US" sz="18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，如殘差圖上點</a:t>
                </a:r>
                <a:r>
                  <a:rPr lang="en-US" altLang="zh-TW" sz="18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112(96</a:t>
                </a:r>
                <a:r>
                  <a:rPr lang="zh-TW" altLang="en-US" sz="18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年</a:t>
                </a:r>
                <a:r>
                  <a:rPr lang="en-US" altLang="zh-TW" sz="18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3</a:t>
                </a:r>
                <a:r>
                  <a:rPr lang="zh-TW" altLang="en-US" sz="18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月</a:t>
                </a:r>
                <a:r>
                  <a:rPr lang="en-US" altLang="zh-TW" sz="18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)</a:t>
                </a:r>
                <a:r>
                  <a:rPr lang="zh-TW" altLang="en-US" sz="18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、</a:t>
                </a:r>
                <a:r>
                  <a:rPr lang="en-US" altLang="zh-TW" sz="18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295(111</a:t>
                </a:r>
                <a:r>
                  <a:rPr lang="zh-TW" altLang="en-US" sz="18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年</a:t>
                </a:r>
                <a:r>
                  <a:rPr lang="en-US" altLang="zh-TW" sz="18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6</a:t>
                </a:r>
                <a:r>
                  <a:rPr lang="zh-TW" altLang="en-US" sz="18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月</a:t>
                </a:r>
                <a:r>
                  <a:rPr lang="en-US" altLang="zh-TW" sz="18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)</a:t>
                </a:r>
                <a:r>
                  <a:rPr lang="zh-TW" altLang="en-US" sz="18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。</a:t>
                </a:r>
                <a:endParaRPr lang="en-US" altLang="zh-TW" sz="1800" kern="2000" spc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  <a:sym typeface="+mn-lt"/>
                </a:endParaRP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TW" altLang="en-US" sz="18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存在</a:t>
                </a:r>
                <a:r>
                  <a:rPr lang="zh-TW" altLang="en-US" sz="1800" kern="2000" spc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高度槓桿點</a:t>
                </a:r>
                <a:r>
                  <a:rPr lang="en-US" altLang="zh-TW" sz="1800" kern="2000" spc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(high leverage points</a:t>
                </a:r>
                <a:r>
                  <a:rPr lang="en-US" altLang="zh-TW" sz="18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)</a:t>
                </a:r>
                <a:r>
                  <a:rPr lang="zh-TW" altLang="en-US" sz="18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，如殘差</a:t>
                </a:r>
                <a:r>
                  <a:rPr lang="en-US" altLang="zh-TW" sz="1800" kern="2000" spc="1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v.s</a:t>
                </a:r>
                <a:r>
                  <a:rPr lang="en-US" altLang="zh-TW" sz="18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.</a:t>
                </a:r>
                <a:r>
                  <a:rPr lang="zh-TW" altLang="en-US" sz="18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槓桿</a:t>
                </a:r>
                <a:r>
                  <a:rPr lang="zh-TW" altLang="en-US" sz="18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圖上點</a:t>
                </a:r>
                <a:r>
                  <a:rPr lang="en-US" altLang="zh-TW" sz="18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73(92</a:t>
                </a:r>
                <a:r>
                  <a:rPr lang="zh-TW" altLang="en-US" sz="18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年</a:t>
                </a:r>
                <a:r>
                  <a:rPr lang="en-US" altLang="zh-TW" sz="18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12</a:t>
                </a:r>
                <a:r>
                  <a:rPr lang="zh-TW" altLang="en-US" sz="18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月</a:t>
                </a:r>
                <a:r>
                  <a:rPr lang="en-US" altLang="zh-TW" sz="18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)</a:t>
                </a:r>
                <a:r>
                  <a:rPr lang="zh-TW" altLang="en-US" sz="18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、</a:t>
                </a:r>
                <a:r>
                  <a:rPr lang="en-US" altLang="zh-TW" sz="18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294(111</a:t>
                </a:r>
                <a:r>
                  <a:rPr lang="zh-TW" altLang="en-US" sz="18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年</a:t>
                </a:r>
                <a:r>
                  <a:rPr lang="en-US" altLang="zh-TW" sz="18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5</a:t>
                </a:r>
                <a:r>
                  <a:rPr lang="zh-TW" altLang="en-US" sz="18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月</a:t>
                </a:r>
                <a:r>
                  <a:rPr lang="en-US" altLang="zh-TW" sz="18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)</a:t>
                </a:r>
                <a:r>
                  <a:rPr lang="zh-TW" altLang="en-US" sz="18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、</a:t>
                </a:r>
                <a:r>
                  <a:rPr lang="en-US" altLang="zh-TW" sz="18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295(111</a:t>
                </a:r>
                <a:r>
                  <a:rPr lang="zh-TW" altLang="en-US" sz="18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年</a:t>
                </a:r>
                <a:r>
                  <a:rPr lang="en-US" altLang="zh-TW" sz="18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6</a:t>
                </a:r>
                <a:r>
                  <a:rPr lang="zh-TW" altLang="en-US" sz="18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月</a:t>
                </a:r>
                <a:r>
                  <a:rPr lang="en-US" altLang="zh-TW" sz="18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)</a:t>
                </a:r>
                <a:r>
                  <a:rPr lang="zh-TW" altLang="en-US" sz="18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。</a:t>
                </a:r>
                <a:endParaRPr lang="en-US" sz="1800" kern="20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17" name="Text Placeholder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93" y="1822922"/>
                <a:ext cx="11873132" cy="3568503"/>
              </a:xfrm>
              <a:prstGeom prst="rect">
                <a:avLst/>
              </a:prstGeom>
              <a:blipFill rotWithShape="1">
                <a:blip r:embed="rId3"/>
                <a:stretch>
                  <a:fillRect l="-1283" t="-513" r="-12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32"/>
              <p:cNvSpPr txBox="1"/>
              <p:nvPr/>
            </p:nvSpPr>
            <p:spPr>
              <a:xfrm>
                <a:off x="252192" y="5518290"/>
                <a:ext cx="11571507" cy="3568503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結論與建議：</a:t>
                </a:r>
                <a:endParaRPr lang="en-US" altLang="zh-TW" sz="2000" kern="2000" spc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  <a:sym typeface="+mn-lt"/>
                </a:endParaRP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刪除掉共線性高的自變數，但是模型會只剩下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kern="2000" spc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TW" sz="2000" b="0" i="1" kern="2000" spc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cs typeface="+mn-ea"/>
                            <a:sym typeface="+mn-lt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kern="2000" spc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cs typeface="+mn-ea"/>
                            <a:sym typeface="+mn-lt"/>
                          </a:rPr>
                          <m:t>2</m:t>
                        </m:r>
                      </m:sub>
                    </m:sSub>
                    <m:r>
                      <a:rPr lang="zh-TW" altLang="en-US" sz="2000" b="0" i="1" kern="2000" spc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cs typeface="+mn-ea"/>
                        <a:sym typeface="+mn-lt"/>
                      </a:rPr>
                      <m:t>及</m:t>
                    </m:r>
                    <m:sSub>
                      <m:sSubPr>
                        <m:ctrlPr>
                          <a:rPr lang="en-US" altLang="zh-TW" sz="2000" b="0" i="1" kern="2000" spc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TW" sz="2000" b="0" i="1" kern="2000" spc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cs typeface="+mn-ea"/>
                            <a:sym typeface="+mn-lt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kern="2000" spc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cs typeface="+mn-ea"/>
                            <a:sym typeface="+mn-lt"/>
                          </a:rPr>
                          <m:t>17</m:t>
                        </m:r>
                      </m:sub>
                    </m:sSub>
                  </m:oMath>
                </a14:m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，這樣模型可被解釋的多元性會比較少。</a:t>
                </a:r>
                <a:endParaRPr lang="en-US" altLang="zh-TW" sz="2000" kern="2000" spc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  <a:sym typeface="+mn-lt"/>
                </a:endParaRP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使用配適其他迴歸線</a:t>
                </a:r>
                <a:r>
                  <a:rPr lang="en-US" altLang="zh-TW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(</a:t>
                </a: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如</a:t>
                </a:r>
                <a:r>
                  <a:rPr lang="en-US" altLang="zh-TW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:</a:t>
                </a:r>
                <a:r>
                  <a:rPr lang="en-US" altLang="zh-TW" sz="2000" b="1" u="sng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ridge regression</a:t>
                </a:r>
                <a:r>
                  <a:rPr lang="en-US" altLang="zh-TW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)</a:t>
                </a: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。</a:t>
                </a:r>
                <a:endParaRPr lang="en-US" altLang="zh-TW" sz="2000" kern="2000" spc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9" name="Text Placeholder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92" y="5518290"/>
                <a:ext cx="11571507" cy="3568503"/>
              </a:xfrm>
              <a:prstGeom prst="rect">
                <a:avLst/>
              </a:prstGeom>
              <a:blipFill rotWithShape="1">
                <a:blip r:embed="rId4"/>
                <a:stretch>
                  <a:fillRect l="-1316" t="-5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3" t="14633" r="52589" b="48293"/>
          <a:stretch/>
        </p:blipFill>
        <p:spPr bwMode="auto">
          <a:xfrm>
            <a:off x="6188759" y="1584985"/>
            <a:ext cx="2902004" cy="2405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1" t="54943" r="27431" b="10167"/>
          <a:stretch/>
        </p:blipFill>
        <p:spPr bwMode="auto">
          <a:xfrm>
            <a:off x="9108322" y="1584985"/>
            <a:ext cx="3083678" cy="2405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431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16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5" name="Text Placeholder 33"/>
          <p:cNvSpPr txBox="1"/>
          <p:nvPr/>
        </p:nvSpPr>
        <p:spPr>
          <a:xfrm>
            <a:off x="2433936" y="2099335"/>
            <a:ext cx="3406753" cy="3163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AU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>
            <a:spLocks/>
          </p:cNvSpPr>
          <p:nvPr/>
        </p:nvSpPr>
        <p:spPr>
          <a:xfrm>
            <a:off x="252193" y="505633"/>
            <a:ext cx="5081807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dirty="0" smtClean="0">
                <a:latin typeface="+mn-lt"/>
                <a:cs typeface="+mn-ea"/>
                <a:sym typeface="+mn-lt"/>
              </a:rPr>
              <a:t>結論</a:t>
            </a: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52192" y="1019459"/>
                <a:ext cx="11444508" cy="1923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lnSpc>
                    <a:spcPct val="130000"/>
                  </a:lnSpc>
                </a:pPr>
                <a:r>
                  <a:rPr lang="en-US" altLang="zh-TW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Ridge regression</a:t>
                </a: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：</a:t>
                </a:r>
                <a:endParaRPr lang="en-US" altLang="zh-TW" sz="2000" kern="2000" spc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</a:endParaRP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  <a:sym typeface="+mn-lt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  <a:sym typeface="+mn-lt"/>
                            </a:rPr>
                            <m:t>𝑦</m:t>
                          </m:r>
                        </m:e>
                      </m:acc>
                      <m:r>
                        <a:rPr lang="en-US" altLang="zh-TW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  <a:sym typeface="+mn-lt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  <a:sym typeface="+mn-lt"/>
                        </a:rPr>
                        <m:t>9.</m:t>
                      </m:r>
                      <m:r>
                        <m:rPr>
                          <m:nor/>
                        </m:rPr>
                        <a:rPr lang="en-US" altLang="zh-TW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  <a:sym typeface="+mn-lt"/>
                        </a:rPr>
                        <m:t>9012+</m:t>
                      </m:r>
                      <m:r>
                        <m:rPr>
                          <m:nor/>
                        </m:rPr>
                        <a:rPr lang="en-US" altLang="zh-TW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  <a:sym typeface="+mn-lt"/>
                        </a:rPr>
                        <m:t>0.</m:t>
                      </m:r>
                      <m:r>
                        <a:rPr lang="en-US" altLang="zh-TW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  <a:sym typeface="+mn-lt"/>
                        </a:rPr>
                        <m:t>123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  <a:sym typeface="+mn-lt"/>
                            </a:rPr>
                            <m:t>x</m:t>
                          </m:r>
                        </m:e>
                        <m:sub>
                          <m:r>
                            <a:rPr lang="en-US" altLang="zh-TW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  <a:sym typeface="+mn-lt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  <a:sym typeface="+mn-lt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zh-TW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  <a:sym typeface="+mn-lt"/>
                        </a:rPr>
                        <m:t>0.</m:t>
                      </m:r>
                      <m:r>
                        <a:rPr lang="en-US" altLang="zh-TW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  <a:sym typeface="+mn-lt"/>
                        </a:rPr>
                        <m:t>0</m:t>
                      </m:r>
                      <m:r>
                        <a:rPr lang="en-US" altLang="zh-TW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  <a:sym typeface="+mn-lt"/>
                        </a:rPr>
                        <m:t>41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  <a:sym typeface="+mn-lt"/>
                            </a:rPr>
                            <m:t>x</m:t>
                          </m:r>
                        </m:e>
                        <m:sub>
                          <m:r>
                            <a:rPr lang="en-US" altLang="zh-TW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  <a:sym typeface="+mn-lt"/>
                            </a:rPr>
                            <m:t>4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  <a:sym typeface="+mn-lt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zh-TW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  <a:sym typeface="+mn-lt"/>
                        </a:rPr>
                        <m:t>0.</m:t>
                      </m:r>
                      <m:r>
                        <a:rPr lang="en-US" altLang="zh-TW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  <a:sym typeface="+mn-lt"/>
                        </a:rPr>
                        <m:t>0351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  <a:sym typeface="+mn-lt"/>
                            </a:rPr>
                            <m:t>x</m:t>
                          </m:r>
                        </m:e>
                        <m:sub>
                          <m:r>
                            <a:rPr lang="en-US" altLang="zh-TW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  <a:sym typeface="+mn-lt"/>
                            </a:rPr>
                            <m:t>5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  <a:sym typeface="+mn-lt"/>
                        </a:rPr>
                        <m:t>+0.</m:t>
                      </m:r>
                      <m:r>
                        <a:rPr lang="en-US" altLang="zh-TW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  <a:sym typeface="+mn-lt"/>
                        </a:rPr>
                        <m:t>1299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  <a:sym typeface="+mn-lt"/>
                            </a:rPr>
                            <m:t>x</m:t>
                          </m:r>
                        </m:e>
                        <m:sub>
                          <m:r>
                            <a:rPr lang="en-US" altLang="zh-TW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  <a:sym typeface="+mn-lt"/>
                            </a:rPr>
                            <m:t>6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  <a:sym typeface="+mn-lt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zh-TW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  <a:sym typeface="+mn-lt"/>
                        </a:rPr>
                        <m:t>0.</m:t>
                      </m:r>
                      <m:r>
                        <a:rPr lang="en-US" altLang="zh-TW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  <a:sym typeface="+mn-lt"/>
                        </a:rPr>
                        <m:t>1039</m:t>
                      </m:r>
                      <m:sSub>
                        <m:sSubPr>
                          <m:ctrlPr>
                            <a:rPr lang="en-US" altLang="zh-TW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  <a:sym typeface="+mn-lt"/>
                            </a:rPr>
                            <m:t>15</m:t>
                          </m:r>
                        </m:sub>
                      </m:sSub>
                      <m:r>
                        <a:rPr lang="en-US" altLang="zh-TW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  <a:sym typeface="+mn-lt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zh-TW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  <a:sym typeface="+mn-lt"/>
                        </a:rPr>
                        <m:t>0</m:t>
                      </m:r>
                      <m:r>
                        <a:rPr lang="en-US" altLang="zh-TW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  <a:sym typeface="+mn-lt"/>
                        </a:rPr>
                        <m:t>.</m:t>
                      </m:r>
                      <m:r>
                        <a:rPr lang="en-US" altLang="zh-TW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  <a:sym typeface="+mn-lt"/>
                        </a:rPr>
                        <m:t>1874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  <a:sym typeface="+mn-lt"/>
                            </a:rPr>
                            <m:t>x</m:t>
                          </m:r>
                        </m:e>
                        <m:sub>
                          <m:r>
                            <a:rPr lang="en-US" altLang="zh-TW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  <a:sym typeface="+mn-lt"/>
                            </a:rPr>
                            <m:t>1</m:t>
                          </m:r>
                          <m:r>
                            <a:rPr lang="en-US" altLang="zh-TW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  <a:sym typeface="+mn-lt"/>
                            </a:rPr>
                            <m:t>6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  <a:sym typeface="+mn-lt"/>
                        </a:rPr>
                        <m:t>+0.</m:t>
                      </m:r>
                      <m:r>
                        <a:rPr lang="en-US" altLang="zh-TW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  <a:sym typeface="+mn-lt"/>
                        </a:rPr>
                        <m:t>1987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  <a:sym typeface="+mn-lt"/>
                            </a:rPr>
                            <m:t>x</m:t>
                          </m:r>
                        </m:e>
                        <m:sub>
                          <m:r>
                            <a:rPr lang="en-US" altLang="zh-TW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  <a:sym typeface="+mn-lt"/>
                            </a:rPr>
                            <m:t>1</m:t>
                          </m:r>
                          <m:r>
                            <a:rPr lang="en-US" altLang="zh-TW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  <a:sym typeface="+mn-lt"/>
                            </a:rPr>
                            <m:t>7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  <a:sym typeface="+mn-lt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zh-TW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  <a:sym typeface="+mn-lt"/>
                        </a:rPr>
                        <m:t>0</m:t>
                      </m:r>
                      <m:r>
                        <a:rPr lang="en-US" altLang="zh-TW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  <a:sym typeface="+mn-lt"/>
                        </a:rPr>
                        <m:t>.1689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  <a:sym typeface="+mn-lt"/>
                            </a:rPr>
                            <m:t>x</m:t>
                          </m:r>
                        </m:e>
                        <m:sub>
                          <m:r>
                            <a:rPr lang="en-US" altLang="zh-TW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  <a:sym typeface="+mn-lt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  <a:sym typeface="+mn-lt"/>
                </a:endParaRPr>
              </a:p>
              <a:p>
                <a:pPr>
                  <a:lnSpc>
                    <a:spcPct val="130000"/>
                  </a:lnSpc>
                </a:pPr>
                <a:endPara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  <a:sym typeface="+mn-lt"/>
                </a:endParaRPr>
              </a:p>
              <a:p>
                <a:pPr defTabSz="685800">
                  <a:lnSpc>
                    <a:spcPct val="130000"/>
                  </a:lnSpc>
                </a:pPr>
                <a:endParaRPr lang="en-US" altLang="zh-TW" sz="2000" kern="2000" spc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</a:endParaRPr>
              </a:p>
              <a:p>
                <a:pPr defTabSz="685800">
                  <a:lnSpc>
                    <a:spcPct val="130000"/>
                  </a:lnSpc>
                </a:pPr>
                <a:endParaRPr lang="zh-TW" altLang="en-US" sz="2000" kern="20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92" y="1019459"/>
                <a:ext cx="11444508" cy="1923604"/>
              </a:xfrm>
              <a:prstGeom prst="rect">
                <a:avLst/>
              </a:prstGeom>
              <a:blipFill rotWithShape="1">
                <a:blip r:embed="rId2"/>
                <a:stretch>
                  <a:fillRect l="-5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18918" y="1981261"/>
                <a:ext cx="6217554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lnSpc>
                    <a:spcPct val="130000"/>
                  </a:lnSpc>
                </a:pPr>
                <a:endParaRPr lang="en-US" altLang="zh-TW" sz="2000" kern="2000" spc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</a:endParaRPr>
              </a:p>
              <a:p>
                <a:pPr defTabSz="685800">
                  <a:lnSpc>
                    <a:spcPct val="130000"/>
                  </a:lnSpc>
                </a:pPr>
                <a:r>
                  <a:rPr lang="el-GR" altLang="zh-TW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λ</a:t>
                </a:r>
                <a:r>
                  <a:rPr lang="en-US" altLang="zh-TW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(ridge regression penalty)</a:t>
                </a: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取</a:t>
                </a:r>
                <a:r>
                  <a:rPr lang="en-US" altLang="zh-TW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0.7493593</a:t>
                </a:r>
              </a:p>
              <a:p>
                <a:pPr defTabSz="685800">
                  <a:lnSpc>
                    <a:spcPct val="130000"/>
                  </a:lnSpc>
                </a:pPr>
                <a:endParaRPr lang="en-US" altLang="zh-TW" sz="2000" kern="2000" spc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</a:endParaRPr>
              </a:p>
              <a:p>
                <a:pPr marL="342900" indent="-342900" defTabSz="685800">
                  <a:lnSpc>
                    <a:spcPct val="130000"/>
                  </a:lnSpc>
                  <a:buFont typeface="Arial" pitchFamily="34" charset="0"/>
                  <a:buChar char="•"/>
                </a:pP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此迴歸線所做出來的</a:t>
                </a:r>
                <a:r>
                  <a:rPr lang="zh-TW" altLang="en-US" sz="2000" kern="2000" spc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資料偏</a:t>
                </a: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誤</a:t>
                </a:r>
                <a:r>
                  <a:rPr lang="en-US" altLang="zh-TW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(bias)</a:t>
                </a: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會比</a:t>
                </a:r>
                <a:r>
                  <a:rPr lang="en-US" altLang="zh-TW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OLS</a:t>
                </a: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較小，所以變異數也比</a:t>
                </a:r>
                <a:r>
                  <a:rPr lang="en-US" altLang="zh-TW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OLS</a:t>
                </a: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法來得小。</a:t>
                </a:r>
                <a:endParaRPr lang="en-US" altLang="zh-TW" sz="2000" kern="2000" spc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</a:endParaRPr>
              </a:p>
              <a:p>
                <a:pPr marL="342900" indent="-342900" defTabSz="685800">
                  <a:lnSpc>
                    <a:spcPct val="130000"/>
                  </a:lnSpc>
                  <a:buFont typeface="Arial" pitchFamily="34" charset="0"/>
                  <a:buChar char="•"/>
                </a:pP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當</a:t>
                </a:r>
                <a:r>
                  <a:rPr lang="el-GR" altLang="zh-TW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λ</a:t>
                </a:r>
                <a:r>
                  <a:rPr lang="en-US" altLang="zh-TW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=0</a:t>
                </a: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時，</a:t>
                </a:r>
                <a:r>
                  <a:rPr lang="en-US" altLang="zh-TW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ridge regression</a:t>
                </a: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即為</a:t>
                </a:r>
                <a:r>
                  <a:rPr lang="en-US" altLang="zh-TW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OLS</a:t>
                </a: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迴歸線</a:t>
                </a:r>
                <a:r>
                  <a:rPr lang="en-US" altLang="zh-TW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(</a:t>
                </a: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第二條迴歸線</a:t>
                </a:r>
                <a:r>
                  <a:rPr lang="en-US" altLang="zh-TW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)</a:t>
                </a: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。</a:t>
                </a:r>
                <a:endParaRPr lang="en-US" altLang="zh-TW" sz="2000" kern="2000" spc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</a:endParaRPr>
              </a:p>
              <a:p>
                <a:pPr marL="342900" indent="-342900" defTabSz="685800">
                  <a:lnSpc>
                    <a:spcPct val="13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kern="2000" spc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cs typeface="+mn-ea"/>
                          </a:rPr>
                        </m:ctrlPr>
                      </m:sSupPr>
                      <m:e>
                        <m:r>
                          <a:rPr lang="en-US" altLang="zh-TW" sz="2000" b="0" i="1" kern="2000" spc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cs typeface="+mn-ea"/>
                          </a:rPr>
                          <m:t>𝑅</m:t>
                        </m:r>
                      </m:e>
                      <m:sup>
                        <m:r>
                          <a:rPr lang="en-US" altLang="zh-TW" sz="2000" b="0" i="1" kern="2000" spc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cs typeface="+mn-ea"/>
                          </a:rPr>
                          <m:t>2</m:t>
                        </m:r>
                      </m:sup>
                    </m:sSup>
                    <m:r>
                      <a:rPr lang="en-US" altLang="zh-TW" sz="2000" b="0" i="1" kern="2000" spc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cs typeface="+mn-ea"/>
                      </a:rPr>
                      <m:t>=0.9776</m:t>
                    </m:r>
                  </m:oMath>
                </a14:m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，模型配適度可接受。</a:t>
                </a:r>
                <a:endParaRPr lang="en-US" altLang="zh-TW" sz="2000" kern="2000" spc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</a:endParaRPr>
              </a:p>
              <a:p>
                <a:pPr defTabSz="685800">
                  <a:lnSpc>
                    <a:spcPct val="130000"/>
                  </a:lnSpc>
                </a:pPr>
                <a:endParaRPr lang="en-US" altLang="zh-TW" sz="2000" kern="2000" spc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18" y="1981261"/>
                <a:ext cx="6217554" cy="3693319"/>
              </a:xfrm>
              <a:prstGeom prst="rect">
                <a:avLst/>
              </a:prstGeom>
              <a:blipFill rotWithShape="1">
                <a:blip r:embed="rId3"/>
                <a:stretch>
                  <a:fillRect l="-10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6936472" y="2257495"/>
            <a:ext cx="572225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30000"/>
              </a:lnSpc>
            </a:pPr>
            <a:endParaRPr lang="en-US" altLang="zh-TW" sz="2000" kern="2000" spc="1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/>
              <a:cs typeface="+mn-ea"/>
            </a:endParaRPr>
          </a:p>
          <a:p>
            <a:pPr defTabSz="685800">
              <a:lnSpc>
                <a:spcPct val="130000"/>
              </a:lnSpc>
            </a:pPr>
            <a:r>
              <a:rPr lang="zh-TW" altLang="en-US" sz="2000" kern="20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cs typeface="+mn-ea"/>
              </a:rPr>
              <a:t>目標最小化：</a:t>
            </a:r>
            <a:endParaRPr lang="en-US" altLang="zh-TW" sz="2000" kern="2000" spc="1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/>
              <a:cs typeface="+mn-ea"/>
            </a:endParaRPr>
          </a:p>
          <a:p>
            <a:pPr defTabSz="685800">
              <a:lnSpc>
                <a:spcPct val="130000"/>
              </a:lnSpc>
            </a:pPr>
            <a:r>
              <a:rPr lang="en-US" altLang="zh-TW" sz="2000" kern="20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cs typeface="+mn-ea"/>
              </a:rPr>
              <a:t>OLS regression</a:t>
            </a:r>
            <a:r>
              <a:rPr lang="zh-TW" altLang="en-US" sz="2000" kern="20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cs typeface="+mn-ea"/>
              </a:rPr>
              <a:t>：    </a:t>
            </a:r>
            <a:r>
              <a:rPr lang="en-US" altLang="zh-TW" sz="2000" kern="20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cs typeface="+mn-ea"/>
              </a:rPr>
              <a:t>SSE</a:t>
            </a:r>
          </a:p>
          <a:p>
            <a:pPr defTabSz="685800">
              <a:lnSpc>
                <a:spcPct val="130000"/>
              </a:lnSpc>
            </a:pPr>
            <a:r>
              <a:rPr lang="en-US" altLang="zh-TW" sz="2000" kern="20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cs typeface="+mn-ea"/>
              </a:rPr>
              <a:t>Ridge regression</a:t>
            </a:r>
            <a:r>
              <a:rPr lang="zh-TW" altLang="en-US" sz="2000" kern="20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cs typeface="+mn-ea"/>
              </a:rPr>
              <a:t>： </a:t>
            </a:r>
            <a:r>
              <a:rPr lang="en-US" altLang="zh-TW" sz="2000" kern="20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cs typeface="+mn-ea"/>
              </a:rPr>
              <a:t>SSE+</a:t>
            </a:r>
            <a:r>
              <a:rPr lang="el-GR" altLang="zh-TW" sz="2000" kern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cs typeface="+mn-ea"/>
              </a:rPr>
              <a:t> λ</a:t>
            </a:r>
            <a:endParaRPr lang="en-US" altLang="zh-TW" sz="2000" kern="2000" spc="100" dirty="0">
              <a:solidFill>
                <a:schemeClr val="tx1">
                  <a:lumMod val="65000"/>
                  <a:lumOff val="35000"/>
                </a:schemeClr>
              </a:solidFill>
              <a:latin typeface="Cambria Math"/>
              <a:cs typeface="+mn-ea"/>
            </a:endParaRPr>
          </a:p>
          <a:p>
            <a:pPr defTabSz="685800">
              <a:lnSpc>
                <a:spcPct val="130000"/>
              </a:lnSpc>
            </a:pPr>
            <a:endParaRPr lang="en-US" altLang="zh-TW" sz="2000" kern="2000" spc="1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/>
              <a:cs typeface="+mn-ea"/>
            </a:endParaRPr>
          </a:p>
          <a:p>
            <a:pPr defTabSz="685800">
              <a:lnSpc>
                <a:spcPct val="130000"/>
              </a:lnSpc>
            </a:pPr>
            <a:endParaRPr lang="en-US" altLang="zh-TW" sz="2000" kern="2000" spc="100" dirty="0">
              <a:solidFill>
                <a:schemeClr val="tx1">
                  <a:lumMod val="65000"/>
                  <a:lumOff val="35000"/>
                </a:schemeClr>
              </a:solidFill>
              <a:latin typeface="Cambria Math"/>
              <a:cs typeface="+mn-ea"/>
            </a:endParaRPr>
          </a:p>
          <a:p>
            <a:pPr defTabSz="685800">
              <a:lnSpc>
                <a:spcPct val="130000"/>
              </a:lnSpc>
            </a:pPr>
            <a:endParaRPr lang="en-US" altLang="zh-TW" sz="2000" kern="2000" spc="1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/>
              <a:cs typeface="+mn-ea"/>
            </a:endParaRPr>
          </a:p>
          <a:p>
            <a:pPr defTabSz="685800">
              <a:lnSpc>
                <a:spcPct val="130000"/>
              </a:lnSpc>
            </a:pPr>
            <a:endParaRPr lang="en-US" altLang="zh-TW" sz="2000" kern="2000" spc="1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744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17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Text Placeholder 32"/>
          <p:cNvSpPr txBox="1"/>
          <p:nvPr/>
        </p:nvSpPr>
        <p:spPr>
          <a:xfrm>
            <a:off x="1143000" y="2028215"/>
            <a:ext cx="11049000" cy="35685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中華民國統計資訊網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-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出口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物價基本分類指數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(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按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HS)(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新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臺幣計價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https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://nstatdb.dgbas.gov.tw/dgbasall/webMain.aspx?k=dgmain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5" name="Text Placeholder 33"/>
          <p:cNvSpPr txBox="1"/>
          <p:nvPr/>
        </p:nvSpPr>
        <p:spPr>
          <a:xfrm>
            <a:off x="2433936" y="2099335"/>
            <a:ext cx="3406753" cy="3163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AU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Text Placeholder 33"/>
          <p:cNvSpPr txBox="1"/>
          <p:nvPr/>
        </p:nvSpPr>
        <p:spPr>
          <a:xfrm>
            <a:off x="2433936" y="3664137"/>
            <a:ext cx="3406753" cy="3163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AU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dirty="0" smtClean="0">
                <a:latin typeface="+mn-lt"/>
                <a:cs typeface="+mn-ea"/>
                <a:sym typeface="+mn-lt"/>
              </a:rPr>
              <a:t>參考資料</a:t>
            </a: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64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5" name="椭圆 4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自由: 形状 27"/>
          <p:cNvSpPr/>
          <p:nvPr/>
        </p:nvSpPr>
        <p:spPr>
          <a:xfrm rot="13500000">
            <a:off x="6068577" y="783410"/>
            <a:ext cx="293901" cy="293901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空心弧 2"/>
          <p:cNvSpPr/>
          <p:nvPr/>
        </p:nvSpPr>
        <p:spPr>
          <a:xfrm rot="7086271">
            <a:off x="6496050" y="2687637"/>
            <a:ext cx="1482725" cy="1482725"/>
          </a:xfrm>
          <a:custGeom>
            <a:avLst/>
            <a:gdLst/>
            <a:ahLst/>
            <a:cxnLst>
              <a:cxn ang="0">
                <a:pos x="719254" y="1482395"/>
              </a:cxn>
              <a:cxn ang="0">
                <a:pos x="18905" y="907716"/>
              </a:cxn>
              <a:cxn ang="0">
                <a:pos x="397400" y="84620"/>
              </a:cxn>
              <a:cxn ang="0">
                <a:pos x="1289534" y="242235"/>
              </a:cxn>
              <a:cxn ang="0">
                <a:pos x="1363085" y="1145194"/>
              </a:cxn>
              <a:cxn ang="0">
                <a:pos x="1349991" y="1136690"/>
              </a:cxn>
              <a:cxn ang="0">
                <a:pos x="1277989" y="252748"/>
              </a:cxn>
              <a:cxn ang="0">
                <a:pos x="404645" y="98453"/>
              </a:cxn>
              <a:cxn ang="0">
                <a:pos x="34121" y="904213"/>
              </a:cxn>
              <a:cxn ang="0">
                <a:pos x="719720" y="1466788"/>
              </a:cxn>
              <a:cxn ang="0">
                <a:pos x="719254" y="1482395"/>
              </a:cxn>
            </a:cxnLst>
            <a:rect l="0" t="0" r="0" b="0"/>
            <a:pathLst>
              <a:path w="1482725" h="1482725">
                <a:moveTo>
                  <a:pt x="719254" y="1482395"/>
                </a:moveTo>
                <a:cubicBezTo>
                  <a:pt x="382299" y="1472342"/>
                  <a:pt x="94548" y="1236225"/>
                  <a:pt x="18905" y="907716"/>
                </a:cubicBezTo>
                <a:cubicBezTo>
                  <a:pt x="-56738" y="579208"/>
                  <a:pt x="98774" y="241023"/>
                  <a:pt x="397400" y="84620"/>
                </a:cubicBezTo>
                <a:cubicBezTo>
                  <a:pt x="696026" y="-71783"/>
                  <a:pt x="1062576" y="-7024"/>
                  <a:pt x="1289534" y="242235"/>
                </a:cubicBezTo>
                <a:cubicBezTo>
                  <a:pt x="1516492" y="491494"/>
                  <a:pt x="1546711" y="862491"/>
                  <a:pt x="1363085" y="1145194"/>
                </a:cubicBezTo>
                <a:lnTo>
                  <a:pt x="1349991" y="1136690"/>
                </a:lnTo>
                <a:cubicBezTo>
                  <a:pt x="1529750" y="859941"/>
                  <a:pt x="1500167" y="496757"/>
                  <a:pt x="1277989" y="252748"/>
                </a:cubicBezTo>
                <a:cubicBezTo>
                  <a:pt x="1055811" y="8739"/>
                  <a:pt x="696982" y="-54656"/>
                  <a:pt x="404645" y="98453"/>
                </a:cubicBezTo>
                <a:cubicBezTo>
                  <a:pt x="112308" y="251562"/>
                  <a:pt x="-39929" y="582624"/>
                  <a:pt x="34121" y="904213"/>
                </a:cubicBezTo>
                <a:cubicBezTo>
                  <a:pt x="108171" y="1225803"/>
                  <a:pt x="389862" y="1456947"/>
                  <a:pt x="719720" y="1466788"/>
                </a:cubicBezTo>
                <a:cubicBezTo>
                  <a:pt x="719565" y="1471990"/>
                  <a:pt x="719409" y="1477193"/>
                  <a:pt x="719254" y="1482395"/>
                </a:cubicBezTo>
                <a:close/>
              </a:path>
            </a:pathLst>
          </a:custGeom>
          <a:solidFill>
            <a:schemeClr val="bg1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60863" y="3773487"/>
            <a:ext cx="2192337" cy="3698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谢谢聆听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310896" y="2669605"/>
            <a:ext cx="3570208" cy="110799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/>
            <a:r>
              <a:rPr lang="zh-TW" altLang="en-US" sz="6600" smtClean="0">
                <a:solidFill>
                  <a:srgbClr val="F23B48"/>
                </a:solidFill>
                <a:cs typeface="+mn-ea"/>
                <a:sym typeface="+mn-lt"/>
              </a:rPr>
              <a:t>謝謝聆聽</a:t>
            </a:r>
            <a:endParaRPr lang="en-US" altLang="zh-CN" sz="6600" dirty="0">
              <a:solidFill>
                <a:srgbClr val="F23B48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037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85333" y="265519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基本資料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1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19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3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Text Placeholder 32"/>
          <p:cNvSpPr txBox="1"/>
          <p:nvPr/>
        </p:nvSpPr>
        <p:spPr>
          <a:xfrm>
            <a:off x="1857375" y="1752601"/>
            <a:ext cx="8905875" cy="38539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目標：配適出出口物價總指標與各項出口物價指標的迴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歸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線，以了解總指標與各類指標的相關性及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做未來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的物價指標預測。</a:t>
            </a:r>
            <a:endParaRPr lang="en-US" altLang="zh-TW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統計年月份：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87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年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1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月至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111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年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11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月。</a:t>
            </a:r>
            <a:endParaRPr lang="en-US" altLang="zh-TW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單位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：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民國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105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年基期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=100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%</a:t>
            </a:r>
            <a:endParaRPr lang="en-US" altLang="zh-TW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編號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2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開始依序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為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87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年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1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月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、編號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3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為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87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年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2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月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….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TW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5" name="Text Placeholder 33"/>
          <p:cNvSpPr txBox="1"/>
          <p:nvPr/>
        </p:nvSpPr>
        <p:spPr>
          <a:xfrm>
            <a:off x="2433936" y="2099335"/>
            <a:ext cx="3406753" cy="3163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AU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ext Placeholder 33"/>
          <p:cNvSpPr txBox="1"/>
          <p:nvPr/>
        </p:nvSpPr>
        <p:spPr>
          <a:xfrm>
            <a:off x="4026597" y="1183329"/>
            <a:ext cx="3406753" cy="42550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TW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出口物價指標</a:t>
            </a:r>
            <a:endParaRPr lang="en-AU" sz="2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Text Placeholder 33"/>
          <p:cNvSpPr txBox="1"/>
          <p:nvPr/>
        </p:nvSpPr>
        <p:spPr>
          <a:xfrm>
            <a:off x="2433936" y="3664137"/>
            <a:ext cx="3406753" cy="3163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AU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dirty="0">
                <a:latin typeface="+mn-lt"/>
                <a:cs typeface="+mn-ea"/>
                <a:sym typeface="+mn-lt"/>
              </a:rPr>
              <a:t>基本資料</a:t>
            </a: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" t="18271" r="78848" b="58272"/>
          <a:stretch/>
        </p:blipFill>
        <p:spPr bwMode="auto">
          <a:xfrm>
            <a:off x="3639245" y="4291794"/>
            <a:ext cx="3867150" cy="241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534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4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Text Placeholder 32"/>
          <p:cNvSpPr txBox="1"/>
          <p:nvPr/>
        </p:nvSpPr>
        <p:spPr>
          <a:xfrm>
            <a:off x="3639245" y="1771345"/>
            <a:ext cx="3393019" cy="37531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TW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應變</a:t>
            </a:r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數</a:t>
            </a:r>
            <a:r>
              <a:rPr lang="en-US" altLang="zh-TW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(</a:t>
            </a:r>
            <a:r>
              <a:rPr lang="en-US" altLang="zh-TW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1</a:t>
            </a:r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個被解釋變數</a:t>
            </a:r>
            <a:r>
              <a:rPr lang="en-US" altLang="zh-TW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)</a:t>
            </a:r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：</a:t>
            </a:r>
            <a:endParaRPr lang="en-US" altLang="zh-TW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Y =</a:t>
            </a:r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總指標</a:t>
            </a:r>
            <a:endParaRPr lang="en-US" altLang="zh-TW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TW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自變數</a:t>
            </a:r>
            <a:r>
              <a:rPr lang="en-US" altLang="zh-TW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(</a:t>
            </a:r>
            <a:r>
              <a:rPr lang="en-US" altLang="zh-TW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14</a:t>
            </a:r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個解釋變數</a:t>
            </a:r>
            <a:r>
              <a:rPr lang="en-US" altLang="zh-TW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)</a:t>
            </a:r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：</a:t>
            </a:r>
            <a:endParaRPr lang="en-US" altLang="zh-TW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X1 =</a:t>
            </a:r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第</a:t>
            </a:r>
            <a:r>
              <a:rPr lang="en-US" altLang="zh-TW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1</a:t>
            </a:r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類</a:t>
            </a:r>
            <a:r>
              <a:rPr lang="en-US" altLang="zh-TW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 </a:t>
            </a:r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動物產品</a:t>
            </a:r>
            <a:endParaRPr lang="en-US" altLang="zh-TW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X2 =</a:t>
            </a:r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第</a:t>
            </a:r>
            <a:r>
              <a:rPr lang="en-US" altLang="zh-TW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2</a:t>
            </a:r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類 植物產品</a:t>
            </a:r>
            <a:endParaRPr lang="en-US" altLang="zh-TW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X4 =</a:t>
            </a:r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第</a:t>
            </a:r>
            <a:r>
              <a:rPr lang="en-US" altLang="zh-TW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4</a:t>
            </a:r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類 調製食品、飲料、酒及菸類</a:t>
            </a:r>
            <a:endParaRPr lang="en-US" altLang="zh-TW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X5 =</a:t>
            </a:r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第</a:t>
            </a:r>
            <a:r>
              <a:rPr lang="en-US" altLang="zh-TW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5</a:t>
            </a:r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類 礦產品</a:t>
            </a:r>
            <a:endParaRPr lang="en-US" altLang="zh-TW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X6 =</a:t>
            </a:r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第</a:t>
            </a:r>
            <a:r>
              <a:rPr lang="en-US" altLang="zh-TW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6</a:t>
            </a:r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類 化學或有關工業產品</a:t>
            </a:r>
            <a:endParaRPr lang="en-US" altLang="zh-TW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X7 =</a:t>
            </a:r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第</a:t>
            </a:r>
            <a:r>
              <a:rPr lang="en-US" altLang="zh-TW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7</a:t>
            </a:r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類 塑、橡膠及其製品</a:t>
            </a:r>
            <a:endParaRPr lang="en-US" altLang="zh-TW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X10=</a:t>
            </a:r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第</a:t>
            </a:r>
            <a:r>
              <a:rPr lang="en-US" altLang="zh-TW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10</a:t>
            </a:r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類 木槳、紙及其製品</a:t>
            </a:r>
            <a:endParaRPr lang="en-US" altLang="zh-TW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X11=</a:t>
            </a:r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第</a:t>
            </a:r>
            <a:r>
              <a:rPr lang="en-US" altLang="zh-TW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11</a:t>
            </a:r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類 紡織及其製品</a:t>
            </a:r>
            <a:endParaRPr lang="en-US" altLang="zh-TW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X13=</a:t>
            </a:r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第</a:t>
            </a:r>
            <a:r>
              <a:rPr lang="en-US" altLang="zh-TW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13</a:t>
            </a:r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類 石料製品、玻璃及玻璃器</a:t>
            </a:r>
            <a:endParaRPr lang="en-US" altLang="zh-TW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X15=</a:t>
            </a:r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第</a:t>
            </a:r>
            <a:r>
              <a:rPr lang="en-US" altLang="zh-TW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15</a:t>
            </a:r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類 基本金屬及其製品</a:t>
            </a:r>
            <a:endParaRPr lang="en-US" altLang="zh-TW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X16=</a:t>
            </a:r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第</a:t>
            </a:r>
            <a:r>
              <a:rPr lang="en-US" altLang="zh-TW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16</a:t>
            </a:r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類 機器、電機、電視影像及聲音記錄機等設備</a:t>
            </a:r>
            <a:endParaRPr lang="en-US" altLang="zh-TW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X17=</a:t>
            </a:r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第</a:t>
            </a:r>
            <a:r>
              <a:rPr lang="en-US" altLang="zh-TW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17</a:t>
            </a:r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類 運輸工具</a:t>
            </a:r>
            <a:endParaRPr lang="en-US" altLang="zh-TW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X18=</a:t>
            </a:r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第</a:t>
            </a:r>
            <a:r>
              <a:rPr lang="en-US" altLang="zh-TW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18</a:t>
            </a:r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類 光學、計量、醫療儀器、樂器及其零件</a:t>
            </a:r>
            <a:endParaRPr lang="en-US" altLang="zh-TW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X20=</a:t>
            </a:r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第</a:t>
            </a:r>
            <a:r>
              <a:rPr lang="en-US" altLang="zh-TW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20</a:t>
            </a:r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類 雜項製品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5" name="Text Placeholder 33"/>
          <p:cNvSpPr txBox="1"/>
          <p:nvPr/>
        </p:nvSpPr>
        <p:spPr>
          <a:xfrm>
            <a:off x="2433936" y="2099335"/>
            <a:ext cx="3406753" cy="3163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AU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ext Placeholder 33"/>
          <p:cNvSpPr txBox="1"/>
          <p:nvPr/>
        </p:nvSpPr>
        <p:spPr>
          <a:xfrm>
            <a:off x="4026597" y="983304"/>
            <a:ext cx="3406753" cy="42550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TW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出口物價指標</a:t>
            </a:r>
            <a:endParaRPr lang="en-AU" sz="2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Text Placeholder 33"/>
          <p:cNvSpPr txBox="1"/>
          <p:nvPr/>
        </p:nvSpPr>
        <p:spPr>
          <a:xfrm>
            <a:off x="2433936" y="3664137"/>
            <a:ext cx="3406753" cy="3163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AU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dirty="0">
                <a:latin typeface="+mn-lt"/>
                <a:cs typeface="+mn-ea"/>
                <a:sym typeface="+mn-lt"/>
              </a:rPr>
              <a:t>基本資料</a:t>
            </a: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" t="18765" r="9513" b="74815"/>
          <a:stretch/>
        </p:blipFill>
        <p:spPr bwMode="auto">
          <a:xfrm>
            <a:off x="1657626" y="5597517"/>
            <a:ext cx="8366125" cy="341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" t="18642" r="5714" b="74366"/>
          <a:stretch/>
        </p:blipFill>
        <p:spPr bwMode="auto">
          <a:xfrm>
            <a:off x="1657624" y="6136683"/>
            <a:ext cx="8366125" cy="357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Placeholder 32"/>
          <p:cNvSpPr txBox="1"/>
          <p:nvPr/>
        </p:nvSpPr>
        <p:spPr>
          <a:xfrm>
            <a:off x="3639245" y="1550594"/>
            <a:ext cx="4717355" cy="35685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R</a:t>
            </a:r>
            <a:r>
              <a:rPr lang="zh-TW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語言使用代碼 </a:t>
            </a: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=</a:t>
            </a:r>
            <a:r>
              <a:rPr lang="zh-TW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 各項指標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152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85333" y="265519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資料分析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2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3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6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Text Placeholder 32"/>
          <p:cNvSpPr txBox="1"/>
          <p:nvPr/>
        </p:nvSpPr>
        <p:spPr>
          <a:xfrm>
            <a:off x="-2" y="2312821"/>
            <a:ext cx="12011025" cy="35685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latin typeface="Cambria Math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5" name="Text Placeholder 33"/>
          <p:cNvSpPr txBox="1"/>
          <p:nvPr/>
        </p:nvSpPr>
        <p:spPr>
          <a:xfrm>
            <a:off x="2433936" y="2099335"/>
            <a:ext cx="3406753" cy="3163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AU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Text Placeholder 33"/>
          <p:cNvSpPr txBox="1"/>
          <p:nvPr/>
        </p:nvSpPr>
        <p:spPr>
          <a:xfrm>
            <a:off x="2433936" y="3664137"/>
            <a:ext cx="3406753" cy="3163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AU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dirty="0">
                <a:latin typeface="+mn-lt"/>
                <a:cs typeface="+mn-ea"/>
                <a:sym typeface="+mn-lt"/>
              </a:rPr>
              <a:t>資料分析</a:t>
            </a: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619750" y="5022730"/>
            <a:ext cx="1847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cs typeface="+mn-ea"/>
              </a:rPr>
              <a:t>VIFs</a:t>
            </a:r>
            <a:endParaRPr lang="zh-TW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ambria Math"/>
              <a:cs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" t="59505" r="89861" b="16905"/>
          <a:stretch/>
        </p:blipFill>
        <p:spPr bwMode="auto">
          <a:xfrm>
            <a:off x="5251450" y="1495630"/>
            <a:ext cx="1727200" cy="2426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806645" y="825446"/>
            <a:ext cx="906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第一條迴歸式：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Y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對所有自變數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X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配置迴歸式 </a:t>
            </a:r>
            <a:endParaRPr lang="en-US" altLang="zh-TW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  <a:p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 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         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			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 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             迴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歸係數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792585" y="3452964"/>
            <a:ext cx="128270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60"/>
              </a:lnSpc>
            </a:pP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迴歸資料</a:t>
            </a:r>
            <a:endParaRPr lang="en-US" altLang="zh-TW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  <a:p>
            <a:pPr>
              <a:lnSpc>
                <a:spcPts val="2160"/>
              </a:lnSpc>
            </a:pP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  <a:p>
            <a:pPr>
              <a:lnSpc>
                <a:spcPts val="2160"/>
              </a:lnSpc>
            </a:pPr>
            <a:endParaRPr lang="en-US" altLang="zh-TW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" t="90370" r="40763" b="6790"/>
          <a:stretch/>
        </p:blipFill>
        <p:spPr bwMode="auto">
          <a:xfrm>
            <a:off x="889000" y="5429250"/>
            <a:ext cx="107061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" t="82469" r="72847" b="12469"/>
          <a:stretch/>
        </p:blipFill>
        <p:spPr bwMode="auto">
          <a:xfrm>
            <a:off x="1806645" y="3980457"/>
            <a:ext cx="8616810" cy="920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 Placeholder 32"/>
          <p:cNvSpPr txBox="1"/>
          <p:nvPr/>
        </p:nvSpPr>
        <p:spPr>
          <a:xfrm>
            <a:off x="4489450" y="5890919"/>
            <a:ext cx="6724650" cy="35685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TW" altLang="en-US" sz="2000" kern="20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cs typeface="+mn-ea"/>
                <a:sym typeface="+mn-lt"/>
              </a:rPr>
              <a:t>高度共線性：</a:t>
            </a:r>
            <a:r>
              <a:rPr lang="en-US" altLang="zh-TW" sz="2000" kern="20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/>
                <a:cs typeface="+mn-ea"/>
                <a:sym typeface="+mn-lt"/>
              </a:rPr>
              <a:t>VIFs&gt;5 or &gt;10</a:t>
            </a:r>
            <a:endParaRPr lang="en-US" altLang="zh-TW" sz="2000" kern="2000" spc="100" dirty="0">
              <a:solidFill>
                <a:schemeClr val="tx1">
                  <a:lumMod val="65000"/>
                  <a:lumOff val="35000"/>
                </a:schemeClr>
              </a:solidFill>
              <a:latin typeface="Cambria Math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776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7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5" name="Text Placeholder 33"/>
          <p:cNvSpPr txBox="1"/>
          <p:nvPr/>
        </p:nvSpPr>
        <p:spPr>
          <a:xfrm>
            <a:off x="2433936" y="2099335"/>
            <a:ext cx="3406753" cy="3163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AU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Text Placeholder 33"/>
          <p:cNvSpPr txBox="1"/>
          <p:nvPr/>
        </p:nvSpPr>
        <p:spPr>
          <a:xfrm>
            <a:off x="2433936" y="3664137"/>
            <a:ext cx="3406753" cy="3163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AU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dirty="0" smtClean="0">
                <a:latin typeface="+mn-lt"/>
                <a:cs typeface="+mn-ea"/>
                <a:sym typeface="+mn-lt"/>
              </a:rPr>
              <a:t>資料分析</a:t>
            </a:r>
            <a:r>
              <a:rPr lang="en-US" altLang="zh-TW" sz="2000" dirty="0" smtClean="0">
                <a:latin typeface="+mn-lt"/>
                <a:cs typeface="+mn-ea"/>
                <a:sym typeface="+mn-lt"/>
              </a:rPr>
              <a:t>(</a:t>
            </a:r>
            <a:r>
              <a:rPr lang="zh-TW" altLang="en-US" sz="2000" dirty="0" smtClean="0">
                <a:latin typeface="+mn-lt"/>
                <a:cs typeface="+mn-ea"/>
                <a:sym typeface="+mn-lt"/>
              </a:rPr>
              <a:t>診斷圖</a:t>
            </a:r>
            <a:r>
              <a:rPr lang="en-US" altLang="zh-TW" sz="2000" dirty="0" smtClean="0">
                <a:latin typeface="+mn-lt"/>
                <a:cs typeface="+mn-ea"/>
                <a:sym typeface="+mn-lt"/>
              </a:rPr>
              <a:t>)</a:t>
            </a: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28" t="13458" r="20070" b="8270"/>
          <a:stretch/>
        </p:blipFill>
        <p:spPr bwMode="auto">
          <a:xfrm>
            <a:off x="2844800" y="1162237"/>
            <a:ext cx="5785150" cy="500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17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8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5" name="Text Placeholder 33"/>
          <p:cNvSpPr txBox="1"/>
          <p:nvPr/>
        </p:nvSpPr>
        <p:spPr>
          <a:xfrm>
            <a:off x="2433936" y="2099335"/>
            <a:ext cx="3406753" cy="3163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AU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Text Placeholder 33"/>
          <p:cNvSpPr txBox="1"/>
          <p:nvPr/>
        </p:nvSpPr>
        <p:spPr>
          <a:xfrm>
            <a:off x="2433936" y="3664137"/>
            <a:ext cx="3406753" cy="3163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AU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dirty="0" smtClean="0">
                <a:latin typeface="+mn-lt"/>
                <a:cs typeface="+mn-ea"/>
                <a:sym typeface="+mn-lt"/>
              </a:rPr>
              <a:t>資料分析</a:t>
            </a: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32"/>
              <p:cNvSpPr txBox="1"/>
              <p:nvPr/>
            </p:nvSpPr>
            <p:spPr>
              <a:xfrm>
                <a:off x="1770404" y="1479688"/>
                <a:ext cx="6724650" cy="423220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第一條迴歸式：</a:t>
                </a:r>
                <a:endParaRPr lang="en-US" altLang="zh-TW" sz="2000" kern="2000" spc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  <a:sym typeface="+mn-lt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endParaRPr lang="en-US" altLang="zh-TW" sz="2000" kern="2000" spc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  <a:sym typeface="+mn-lt"/>
                </a:endParaRP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誤差項變異數為常數</a:t>
                </a:r>
                <a:endParaRPr lang="en-US" altLang="zh-TW" sz="2000" kern="2000" spc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  <a:sym typeface="+mn-lt"/>
                </a:endParaRP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TW" altLang="en-US" sz="2000" kern="2000" spc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迴</a:t>
                </a: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歸線具線性關係</a:t>
                </a:r>
                <a:endParaRPr lang="en-US" altLang="zh-TW" sz="2000" kern="2000" spc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  <a:sym typeface="+mn-lt"/>
                </a:endParaRP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誤差</a:t>
                </a:r>
                <a:r>
                  <a:rPr lang="zh-TW" altLang="en-US" sz="2000" kern="2000" spc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項服從常態性</a:t>
                </a:r>
                <a:endParaRPr lang="en-US" altLang="zh-TW" sz="2000" kern="2000" spc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  <a:sym typeface="+mn-lt"/>
                </a:endParaRP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可能存在離群值</a:t>
                </a:r>
                <a:r>
                  <a:rPr lang="en-US" altLang="zh-TW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(outliers)</a:t>
                </a: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可能有高度</a:t>
                </a:r>
                <a:r>
                  <a:rPr lang="zh-TW" altLang="en-US" sz="2000" kern="2000" spc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槓桿點</a:t>
                </a:r>
                <a:r>
                  <a:rPr lang="en-US" altLang="zh-TW" sz="2000" kern="2000" spc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(high leverage points</a:t>
                </a:r>
                <a:r>
                  <a:rPr lang="en-US" altLang="zh-TW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)</a:t>
                </a: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除了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kern="2000" spc="1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TW" sz="2000" b="0" i="1" kern="2000" spc="1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cs typeface="+mn-ea"/>
                            <a:sym typeface="+mn-lt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kern="2000" spc="1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cs typeface="+mn-ea"/>
                            <a:sym typeface="+mn-lt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，多數</a:t>
                </a:r>
                <a:r>
                  <a:rPr lang="zh-TW" altLang="en-US" sz="2000" kern="2000" spc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自變數</a:t>
                </a: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存在</a:t>
                </a:r>
                <a:r>
                  <a:rPr lang="zh-TW" altLang="en-US" sz="2000" kern="2000" spc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高度共線性</a:t>
                </a: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問題</a:t>
                </a:r>
                <a:endParaRPr lang="en-US" altLang="zh-TW" sz="2000" kern="20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  <a:sym typeface="+mn-lt"/>
                </a:endParaRP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endParaRPr lang="en-US" altLang="zh-TW" sz="2000" kern="20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9" name="Text Placeholder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404" y="1479688"/>
                <a:ext cx="6724650" cy="4232205"/>
              </a:xfrm>
              <a:prstGeom prst="rect">
                <a:avLst/>
              </a:prstGeom>
              <a:blipFill rotWithShape="1">
                <a:blip r:embed="rId2"/>
                <a:stretch>
                  <a:fillRect l="-2264" t="-5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32"/>
              <p:cNvSpPr txBox="1"/>
              <p:nvPr/>
            </p:nvSpPr>
            <p:spPr>
              <a:xfrm>
                <a:off x="1770403" y="5378392"/>
                <a:ext cx="9234813" cy="3568503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目標：第一條迴歸式之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kern="2000" spc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TW" sz="2000" b="0" i="1" kern="2000" spc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cs typeface="+mn-ea"/>
                            <a:sym typeface="+mn-lt"/>
                          </a:rPr>
                          <m:t>𝑅</m:t>
                        </m:r>
                      </m:e>
                      <m:sup>
                        <m:r>
                          <a:rPr lang="en-US" altLang="zh-TW" sz="2000" b="0" i="1" kern="2000" spc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cs typeface="+mn-ea"/>
                            <a:sym typeface="+mn-lt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為</a:t>
                </a:r>
                <a:r>
                  <a:rPr lang="en-US" altLang="zh-TW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0.9948</a:t>
                </a: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，怕因為使用過多自變數去設定迴歸而出現</a:t>
                </a:r>
                <a:r>
                  <a:rPr lang="en-US" altLang="zh-TW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”</a:t>
                </a:r>
                <a:r>
                  <a:rPr lang="en-US" altLang="zh-TW" sz="2000" kern="2000" spc="1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overfit</a:t>
                </a:r>
                <a:r>
                  <a:rPr lang="en-US" altLang="zh-TW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”</a:t>
                </a: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之問題，所以我使用向前、倒退、逐步及最佳子空間模型選擇法，從</a:t>
                </a:r>
                <a:r>
                  <a:rPr lang="en-US" altLang="zh-TW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4</a:t>
                </a: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個模型中選出具有最少自變數</a:t>
                </a:r>
                <a:r>
                  <a:rPr lang="en-US" altLang="zh-TW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(X)</a:t>
                </a: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的迴歸</a:t>
                </a: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模型，檢驗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kern="2000" spc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TW" sz="2000" i="1" kern="2000" spc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cs typeface="+mn-ea"/>
                            <a:sym typeface="+mn-lt"/>
                          </a:rPr>
                          <m:t>𝑅</m:t>
                        </m:r>
                      </m:e>
                      <m:sup>
                        <m:r>
                          <a:rPr lang="en-US" altLang="zh-TW" sz="2000" i="1" kern="2000" spc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cs typeface="+mn-ea"/>
                            <a:sym typeface="+mn-lt"/>
                          </a:rPr>
                          <m:t>2</m:t>
                        </m:r>
                      </m:sup>
                    </m:sSup>
                    <m:r>
                      <a:rPr lang="en-US" altLang="zh-TW" sz="2000" i="1" kern="2000" spc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cs typeface="+mn-ea"/>
                        <a:sym typeface="+mn-lt"/>
                      </a:rPr>
                      <m:t> </m:t>
                    </m:r>
                  </m:oMath>
                </a14:m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  <a:sym typeface="+mn-lt"/>
                  </a:rPr>
                  <a:t>是否有明顯的變化。</a:t>
                </a:r>
                <a:endParaRPr lang="en-US" altLang="zh-TW" sz="2000" kern="20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  <a:sym typeface="+mn-lt"/>
                </a:endParaRP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endParaRPr lang="en-US" altLang="zh-TW" sz="2000" kern="20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7" name="Text Placeholder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403" y="5378392"/>
                <a:ext cx="9234813" cy="3568503"/>
              </a:xfrm>
              <a:prstGeom prst="rect">
                <a:avLst/>
              </a:prstGeom>
              <a:blipFill rotWithShape="1">
                <a:blip r:embed="rId3"/>
                <a:stretch>
                  <a:fillRect l="-1650" t="-683" r="-14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28" t="13458" r="20070" b="8270"/>
          <a:stretch/>
        </p:blipFill>
        <p:spPr bwMode="auto">
          <a:xfrm>
            <a:off x="6981825" y="1609724"/>
            <a:ext cx="4023392" cy="347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292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9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5" name="Text Placeholder 33"/>
          <p:cNvSpPr txBox="1"/>
          <p:nvPr/>
        </p:nvSpPr>
        <p:spPr>
          <a:xfrm>
            <a:off x="2433936" y="2099335"/>
            <a:ext cx="3406753" cy="3163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AU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Text Placeholder 33"/>
          <p:cNvSpPr txBox="1"/>
          <p:nvPr/>
        </p:nvSpPr>
        <p:spPr>
          <a:xfrm>
            <a:off x="1202036" y="3449014"/>
            <a:ext cx="3406753" cy="3163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AU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>
            <a:spLocks/>
          </p:cNvSpPr>
          <p:nvPr/>
        </p:nvSpPr>
        <p:spPr>
          <a:xfrm>
            <a:off x="252193" y="505633"/>
            <a:ext cx="5081807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dirty="0" smtClean="0">
                <a:latin typeface="+mn-lt"/>
                <a:cs typeface="+mn-ea"/>
                <a:sym typeface="+mn-lt"/>
              </a:rPr>
              <a:t>資料分析</a:t>
            </a: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420593" y="1336959"/>
                <a:ext cx="10453176" cy="4493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lnSpc>
                    <a:spcPct val="130000"/>
                  </a:lnSpc>
                </a:pPr>
                <a:r>
                  <a:rPr lang="en-US" altLang="zh-TW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Forward selection(11</a:t>
                </a: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個</a:t>
                </a:r>
                <a:r>
                  <a:rPr lang="en-US" altLang="zh-TW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)</a:t>
                </a: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：</a:t>
                </a:r>
                <a:r>
                  <a:rPr lang="en-US" altLang="zh-TW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</a:rPr>
                  <a:t> </a:t>
                </a:r>
                <a:endParaRPr lang="en-US" altLang="zh-TW" sz="2000" i="1" kern="2000" spc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</a:endParaRPr>
              </a:p>
              <a:p>
                <a:pPr defTabSz="685800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𝑦</m:t>
                      </m:r>
                      <m:r>
                        <a:rPr lang="en-US" altLang="zh-TW" sz="2000" i="1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TW" sz="2000" i="1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4</m:t>
                          </m:r>
                        </m:sub>
                      </m:sSub>
                      <m:r>
                        <a:rPr lang="en-US" altLang="zh-TW" sz="2000" i="1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5</m:t>
                          </m:r>
                        </m:sub>
                      </m:sSub>
                      <m:r>
                        <a:rPr lang="en-US" altLang="zh-TW" sz="2000" i="1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6</m:t>
                          </m:r>
                        </m:sub>
                      </m:sSub>
                      <m:r>
                        <a:rPr lang="en-US" altLang="zh-TW" sz="2000" i="1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7</m:t>
                          </m:r>
                        </m:sub>
                      </m:sSub>
                      <m:r>
                        <a:rPr lang="en-US" altLang="zh-TW" sz="2000" i="1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1</m:t>
                          </m:r>
                          <m:r>
                            <a:rPr lang="en-US" altLang="zh-TW" sz="2000" b="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TW" sz="2000" i="1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1</m:t>
                          </m:r>
                          <m:r>
                            <a:rPr lang="en-US" altLang="zh-TW" sz="2000" b="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3</m:t>
                          </m:r>
                        </m:sub>
                      </m:sSub>
                      <m:r>
                        <a:rPr lang="en-US" altLang="zh-TW" sz="2000" i="1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1</m:t>
                          </m:r>
                          <m:r>
                            <a:rPr lang="en-US" altLang="zh-TW" sz="2000" b="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5</m:t>
                          </m:r>
                        </m:sub>
                      </m:sSub>
                      <m:r>
                        <a:rPr lang="en-US" altLang="zh-TW" sz="2000" b="0" i="1" kern="2000" spc="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b="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2000" b="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16</m:t>
                          </m:r>
                        </m:sub>
                      </m:sSub>
                      <m:r>
                        <a:rPr lang="en-US" altLang="zh-TW" sz="2000" b="0" i="0" kern="2000" spc="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b="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2000" b="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17</m:t>
                          </m:r>
                        </m:sub>
                      </m:sSub>
                      <m:r>
                        <a:rPr lang="en-US" altLang="zh-TW" sz="2000" b="0" i="1" kern="2000" spc="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b="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2000" b="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kern="2000" spc="1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en-US" altLang="zh-TW" sz="2000" kern="2000" spc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</a:endParaRPr>
              </a:p>
              <a:p>
                <a:pPr defTabSz="685800">
                  <a:lnSpc>
                    <a:spcPct val="130000"/>
                  </a:lnSpc>
                </a:pPr>
                <a:endParaRPr lang="en-US" altLang="zh-TW" sz="2000" kern="20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</a:endParaRPr>
              </a:p>
              <a:p>
                <a:pPr defTabSz="685800">
                  <a:lnSpc>
                    <a:spcPct val="130000"/>
                  </a:lnSpc>
                </a:pPr>
                <a:r>
                  <a:rPr lang="en-US" altLang="zh-TW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Backward elimination(10</a:t>
                </a: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個</a:t>
                </a:r>
                <a:r>
                  <a:rPr lang="en-US" altLang="zh-TW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)</a:t>
                </a: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：</a:t>
                </a:r>
                <a:endParaRPr lang="en-US" altLang="zh-TW" sz="2000" i="1" kern="2000" spc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</a:endParaRPr>
              </a:p>
              <a:p>
                <a:pPr defTabSz="685800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𝑦</m:t>
                      </m:r>
                      <m:r>
                        <a:rPr lang="en-US" altLang="zh-TW" sz="2000" i="1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TW" sz="2000" i="1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4</m:t>
                          </m:r>
                        </m:sub>
                      </m:sSub>
                      <m:r>
                        <a:rPr lang="en-US" altLang="zh-TW" sz="2000" i="1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5</m:t>
                          </m:r>
                        </m:sub>
                      </m:sSub>
                      <m:r>
                        <a:rPr lang="en-US" altLang="zh-TW" sz="2000" i="1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6</m:t>
                          </m:r>
                        </m:sub>
                      </m:sSub>
                      <m:r>
                        <a:rPr lang="en-US" altLang="zh-TW" sz="2000" i="1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7</m:t>
                          </m:r>
                        </m:sub>
                      </m:sSub>
                      <m:r>
                        <a:rPr lang="en-US" altLang="zh-TW" sz="2000" i="1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13</m:t>
                          </m:r>
                        </m:sub>
                      </m:sSub>
                      <m:r>
                        <a:rPr lang="en-US" altLang="zh-TW" sz="2000" i="1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15</m:t>
                          </m:r>
                        </m:sub>
                      </m:sSub>
                      <m:r>
                        <a:rPr lang="en-US" altLang="zh-TW" sz="2000" i="1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16</m:t>
                          </m:r>
                        </m:sub>
                      </m:sSub>
                      <m:r>
                        <a:rPr lang="en-US" altLang="zh-TW" sz="2000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17</m:t>
                          </m:r>
                        </m:sub>
                      </m:sSub>
                      <m:r>
                        <a:rPr lang="en-US" altLang="zh-TW" sz="2000" i="1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en-US" altLang="zh-TW" sz="2000" kern="20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</a:endParaRPr>
              </a:p>
              <a:p>
                <a:pPr defTabSz="685800">
                  <a:lnSpc>
                    <a:spcPct val="130000"/>
                  </a:lnSpc>
                </a:pPr>
                <a:endParaRPr lang="en-US" altLang="zh-TW" sz="2000" kern="20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</a:endParaRPr>
              </a:p>
              <a:p>
                <a:pPr defTabSz="685800">
                  <a:lnSpc>
                    <a:spcPct val="130000"/>
                  </a:lnSpc>
                </a:pPr>
                <a:r>
                  <a:rPr lang="en-US" altLang="zh-TW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Stepwise regression(10</a:t>
                </a: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個</a:t>
                </a:r>
                <a:r>
                  <a:rPr lang="en-US" altLang="zh-TW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)</a:t>
                </a: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：</a:t>
                </a:r>
                <a:endParaRPr lang="en-US" altLang="zh-TW" sz="2000" kern="2000" spc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</a:endParaRPr>
              </a:p>
              <a:p>
                <a:pPr defTabSz="685800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𝑦</m:t>
                      </m:r>
                      <m:r>
                        <a:rPr lang="en-US" altLang="zh-TW" sz="2000" i="1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TW" sz="2000" i="1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4</m:t>
                          </m:r>
                        </m:sub>
                      </m:sSub>
                      <m:r>
                        <a:rPr lang="en-US" altLang="zh-TW" sz="2000" i="1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5</m:t>
                          </m:r>
                        </m:sub>
                      </m:sSub>
                      <m:r>
                        <a:rPr lang="en-US" altLang="zh-TW" sz="2000" i="1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6</m:t>
                          </m:r>
                        </m:sub>
                      </m:sSub>
                      <m:r>
                        <a:rPr lang="en-US" altLang="zh-TW" sz="2000" i="1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7</m:t>
                          </m:r>
                        </m:sub>
                      </m:sSub>
                      <m:r>
                        <a:rPr lang="en-US" altLang="zh-TW" sz="2000" i="1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13</m:t>
                          </m:r>
                        </m:sub>
                      </m:sSub>
                      <m:r>
                        <a:rPr lang="en-US" altLang="zh-TW" sz="2000" i="1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15</m:t>
                          </m:r>
                        </m:sub>
                      </m:sSub>
                      <m:r>
                        <a:rPr lang="en-US" altLang="zh-TW" sz="2000" i="1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16</m:t>
                          </m:r>
                        </m:sub>
                      </m:sSub>
                      <m:r>
                        <a:rPr lang="en-US" altLang="zh-TW" sz="2000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17</m:t>
                          </m:r>
                        </m:sub>
                      </m:sSub>
                      <m:r>
                        <a:rPr lang="en-US" altLang="zh-TW" sz="2000" i="1" kern="2000" spc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cs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</m:ctrlPr>
                        </m:sSubPr>
                        <m:e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 kern="2000" spc="1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cs typeface="+mn-ea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en-US" altLang="zh-TW" sz="2000" kern="20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</a:endParaRPr>
              </a:p>
              <a:p>
                <a:pPr defTabSz="685800">
                  <a:lnSpc>
                    <a:spcPct val="130000"/>
                  </a:lnSpc>
                </a:pPr>
                <a:endParaRPr lang="en-US" altLang="zh-TW" sz="2000" kern="2000" spc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</a:endParaRPr>
              </a:p>
              <a:p>
                <a:pPr defTabSz="685800">
                  <a:lnSpc>
                    <a:spcPct val="130000"/>
                  </a:lnSpc>
                </a:pP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其中</a:t>
                </a:r>
                <a:r>
                  <a:rPr lang="en-US" altLang="zh-TW" sz="2000" kern="2000" spc="1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mbria Math"/>
                    <a:cs typeface="+mn-ea"/>
                  </a:rPr>
                  <a:t>Backward </a:t>
                </a:r>
                <a:r>
                  <a:rPr lang="en-US" altLang="zh-TW" sz="2000" kern="2000" spc="1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mbria Math"/>
                    <a:cs typeface="+mn-ea"/>
                  </a:rPr>
                  <a:t>elimination</a:t>
                </a:r>
                <a:r>
                  <a:rPr lang="zh-TW" altLang="en-US" sz="2000" kern="2000" spc="1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mbria Math"/>
                    <a:cs typeface="+mn-ea"/>
                  </a:rPr>
                  <a:t>和</a:t>
                </a:r>
                <a:r>
                  <a:rPr lang="en-US" altLang="zh-TW" sz="2000" kern="2000" spc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Stepwise </a:t>
                </a:r>
                <a:r>
                  <a:rPr lang="en-US" altLang="zh-TW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regression</a:t>
                </a:r>
                <a:r>
                  <a:rPr lang="zh-TW" altLang="en-US" sz="2000" kern="2000" spc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cs typeface="+mn-ea"/>
                  </a:rPr>
                  <a:t>選出的模型一樣</a:t>
                </a:r>
                <a:endParaRPr lang="en-US" altLang="zh-TW" sz="2000" kern="2000" spc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</a:endParaRPr>
              </a:p>
              <a:p>
                <a:pPr defTabSz="685800">
                  <a:lnSpc>
                    <a:spcPct val="130000"/>
                  </a:lnSpc>
                </a:pPr>
                <a:endParaRPr lang="zh-TW" altLang="en-US" sz="2000" kern="20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cs typeface="+mn-ea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593" y="1336959"/>
                <a:ext cx="10453176" cy="4493538"/>
              </a:xfrm>
              <a:prstGeom prst="rect">
                <a:avLst/>
              </a:prstGeom>
              <a:blipFill rotWithShape="1">
                <a:blip r:embed="rId2"/>
                <a:stretch>
                  <a:fillRect l="-5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93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3B4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738</TotalTime>
  <Words>1310</Words>
  <Application>Microsoft Office PowerPoint</Application>
  <PresentationFormat>自訂</PresentationFormat>
  <Paragraphs>142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18</vt:i4>
      </vt:variant>
    </vt:vector>
  </HeadingPairs>
  <TitlesOfParts>
    <vt:vector size="20" baseType="lpstr">
      <vt:lpstr>Office Theme</vt:lpstr>
      <vt:lpstr>11_Office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昊哥</cp:lastModifiedBy>
  <cp:revision>181</cp:revision>
  <dcterms:created xsi:type="dcterms:W3CDTF">2017-02-13T15:17:59Z</dcterms:created>
  <dcterms:modified xsi:type="dcterms:W3CDTF">2023-01-12T15:53:46Z</dcterms:modified>
</cp:coreProperties>
</file>