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8" r:id="rId2"/>
    <p:sldId id="267" r:id="rId3"/>
    <p:sldId id="261" r:id="rId4"/>
    <p:sldId id="273" r:id="rId5"/>
    <p:sldId id="272" r:id="rId6"/>
    <p:sldId id="274" r:id="rId7"/>
    <p:sldId id="275" r:id="rId8"/>
    <p:sldId id="276" r:id="rId9"/>
    <p:sldId id="301" r:id="rId10"/>
    <p:sldId id="277" r:id="rId11"/>
    <p:sldId id="278" r:id="rId12"/>
    <p:sldId id="279" r:id="rId13"/>
    <p:sldId id="280" r:id="rId14"/>
    <p:sldId id="283" r:id="rId15"/>
    <p:sldId id="282" r:id="rId16"/>
    <p:sldId id="281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0" r:id="rId32"/>
    <p:sldId id="302" r:id="rId33"/>
    <p:sldId id="303" r:id="rId34"/>
    <p:sldId id="268" r:id="rId35"/>
  </p:sldIdLst>
  <p:sldSz cx="9144000" cy="5715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912"/>
    <a:srgbClr val="FC1B07"/>
    <a:srgbClr val="3AFFD8"/>
    <a:srgbClr val="F84A2E"/>
    <a:srgbClr val="999999"/>
    <a:srgbClr val="0080FF"/>
    <a:srgbClr val="FF0000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94544"/>
  </p:normalViewPr>
  <p:slideViewPr>
    <p:cSldViewPr snapToGrid="0" showGuides="1">
      <p:cViewPr varScale="1">
        <p:scale>
          <a:sx n="104" d="100"/>
          <a:sy n="104" d="100"/>
        </p:scale>
        <p:origin x="780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ADE6D-BB60-4364-83BA-11DFD05A7E8F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A7C29-8FC5-4396-9826-F74756DF8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0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5122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r>
              <a:rPr kumimoji="0" lang="zh-CN" altLang="en-US" sz="1400" dirty="0" smtClean="0"/>
              <a:t>前言：调试技巧，在任何一项技术研发中都可谓是必不可少的技能。掌握各种调试技巧，必定能在工作中起到事半功倍的效果。譬如，快速定位问题、降低故障概率、帮助分析逻辑错误等等。而在互联网前端开发越来越重要的今天，如何在前端开发中降低开发成本，提升工作效率，掌握前端开发调试技巧尤为重要。</a:t>
            </a:r>
            <a:endParaRPr kumimoji="0" lang="en-US" altLang="zh-CN" sz="1400" dirty="0" smtClean="0"/>
          </a:p>
          <a:p>
            <a:pPr>
              <a:defRPr/>
            </a:pPr>
            <a:r>
              <a:rPr kumimoji="0" lang="zh-CN" altLang="en-US" sz="1400" dirty="0" smtClean="0"/>
              <a:t>随着</a:t>
            </a:r>
            <a:r>
              <a:rPr kumimoji="0" lang="en-US" altLang="zh-CN" sz="1400" dirty="0" err="1" smtClean="0"/>
              <a:t>firefox</a:t>
            </a:r>
            <a:r>
              <a:rPr kumimoji="0" lang="zh-CN" altLang="en-US" sz="1400" dirty="0" smtClean="0"/>
              <a:t>、</a:t>
            </a:r>
            <a:r>
              <a:rPr kumimoji="0" lang="en-US" altLang="zh-CN" sz="1400" dirty="0" smtClean="0"/>
              <a:t>chrome</a:t>
            </a:r>
            <a:r>
              <a:rPr kumimoji="0" lang="zh-CN" altLang="en-US" sz="1400" dirty="0" smtClean="0"/>
              <a:t>的崛起，前端调试工具逐渐从最初的</a:t>
            </a:r>
            <a:r>
              <a:rPr kumimoji="0" lang="en-US" altLang="zh-CN" sz="1400" dirty="0" smtClean="0"/>
              <a:t>alert</a:t>
            </a:r>
            <a:r>
              <a:rPr kumimoji="0" lang="zh-CN" altLang="en-US" sz="1400" dirty="0" smtClean="0"/>
              <a:t>、</a:t>
            </a:r>
            <a:r>
              <a:rPr kumimoji="0" lang="en-US" altLang="zh-CN" sz="1400" dirty="0" smtClean="0"/>
              <a:t>console</a:t>
            </a:r>
            <a:r>
              <a:rPr kumimoji="0" lang="zh-CN" altLang="en-US" sz="1400" dirty="0" smtClean="0"/>
              <a:t>，开始向更方便、更全面以及更深入的方向发展，已经可以对</a:t>
            </a:r>
            <a:r>
              <a:rPr kumimoji="0" lang="en-US" altLang="zh-CN" sz="1400" dirty="0" smtClean="0"/>
              <a:t>html\</a:t>
            </a:r>
            <a:r>
              <a:rPr kumimoji="0" lang="en-US" altLang="zh-CN" sz="1400" dirty="0" err="1" smtClean="0"/>
              <a:t>css</a:t>
            </a:r>
            <a:r>
              <a:rPr kumimoji="0" lang="en-US" altLang="zh-CN" sz="1400" dirty="0" smtClean="0"/>
              <a:t>\</a:t>
            </a:r>
            <a:r>
              <a:rPr kumimoji="0" lang="en-US" altLang="zh-CN" sz="1400" dirty="0" err="1" smtClean="0"/>
              <a:t>js</a:t>
            </a:r>
            <a:r>
              <a:rPr kumimoji="0" lang="zh-CN" altLang="en-US" sz="1400" dirty="0" smtClean="0"/>
              <a:t>进行全方位的调试。为了让大家对前端调试工具有个基本的认识，本文就目前一些主流的前端调试工具（桌面端、移动端）进行简要介绍。</a:t>
            </a:r>
          </a:p>
        </p:txBody>
      </p:sp>
    </p:spTree>
    <p:extLst>
      <p:ext uri="{BB962C8B-B14F-4D97-AF65-F5344CB8AC3E}">
        <p14:creationId xmlns:p14="http://schemas.microsoft.com/office/powerpoint/2010/main" val="1545839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029732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28657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30760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5AC1DF4-FAAD-4306-AE1F-40FA3762222D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08544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22642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660200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52005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02406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494296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6266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5AC1DF4-FAAD-4306-AE1F-40FA3762222D}" type="slidenum">
              <a:rPr lang="zh-CN" altLang="en-US" smtClean="0"/>
              <a:pPr eaLnBrk="1" hangingPunct="1"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70853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25181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53304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573782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728768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59648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563002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07956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56537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737778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7158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025328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3700472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8712060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5AC1DF4-FAAD-4306-AE1F-40FA3762222D}" type="slidenum">
              <a:rPr lang="zh-CN" altLang="en-US" smtClean="0"/>
              <a:pPr eaLnBrk="1" hangingPunct="1"/>
              <a:t>32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684226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1875413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96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44486AD-CC47-420E-831E-2D25C0B762F1}" type="slidenum">
              <a:rPr lang="zh-CN" altLang="en-US" smtClean="0"/>
              <a:pPr eaLnBrk="1" hangingPunct="1"/>
              <a:t>34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5962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5AC1DF4-FAAD-4306-AE1F-40FA3762222D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0170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5580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5AC1DF4-FAAD-4306-AE1F-40FA3762222D}" type="slidenum">
              <a:rPr lang="zh-CN" altLang="en-US" smtClean="0"/>
              <a:pPr eaLnBrk="1" hangingPunct="1"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42218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121042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5AC1DF4-FAAD-4306-AE1F-40FA3762222D}" type="slidenum">
              <a:rPr lang="zh-CN" altLang="en-US" smtClean="0"/>
              <a:pPr eaLnBrk="1" hangingPunct="1"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99971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6553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47804"/>
            <a:ext cx="7772400" cy="160735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00">
                <a:latin typeface="微软雅黑" pitchFamily="34" charset="-122"/>
                <a:ea typeface="微软雅黑" pitchFamily="34" charset="-122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953416"/>
      </p:ext>
    </p:extLst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8575"/>
            <a:ext cx="5186370" cy="570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2955"/>
            <a:ext cx="8229600" cy="4405343"/>
          </a:xfrm>
          <a:prstGeom prst="rect">
            <a:avLst/>
          </a:prstGeom>
        </p:spPr>
        <p:txBody>
          <a:bodyPr/>
          <a:lstStyle>
            <a:lvl1pPr>
              <a:defRPr sz="21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方正大黑简体" pitchFamily="2" charset="-122"/>
                <a:ea typeface="方正大黑简体" pitchFamily="2" charset="-122"/>
              </a:defRPr>
            </a:lvl2pPr>
            <a:lvl3pPr>
              <a:defRPr>
                <a:latin typeface="方正大黑简体" pitchFamily="2" charset="-122"/>
                <a:ea typeface="方正大黑简体" pitchFamily="2" charset="-122"/>
              </a:defRPr>
            </a:lvl3pPr>
            <a:lvl4pPr>
              <a:defRPr>
                <a:latin typeface="方正大黑简体" pitchFamily="2" charset="-122"/>
                <a:ea typeface="方正大黑简体" pitchFamily="2" charset="-122"/>
              </a:defRPr>
            </a:lvl4pPr>
            <a:lvl5pPr>
              <a:defRPr>
                <a:latin typeface="方正大黑简体" pitchFamily="2" charset="-122"/>
                <a:ea typeface="方正大黑简体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5822737"/>
      </p:ext>
    </p:extLst>
  </p:cSld>
  <p:clrMapOvr>
    <a:masterClrMapping/>
  </p:clrMapOvr>
  <p:transition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13437676"/>
      </p:ext>
    </p:extLst>
  </p:cSld>
  <p:clrMapOvr>
    <a:masterClrMapping/>
  </p:clrMapOvr>
  <p:transition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8" y="300170"/>
            <a:ext cx="8229600" cy="584068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FAF1D-B8D6-436B-96D4-FB24427E951F}" type="datetimeFigureOut">
              <a:rPr lang="zh-CN" altLang="en-US"/>
              <a:pPr>
                <a:defRPr/>
              </a:pPr>
              <a:t>2018/11/30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AC864-D5FD-42BC-A123-3E8686396B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9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2013年PPT78模板 拷贝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7938" y="-5292"/>
            <a:ext cx="9151938" cy="572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178594"/>
            <a:ext cx="3962400" cy="5701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866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wipe dir="u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06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uque.com/lingxiteam/wg3u8q/qn7ew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loyTeam/MLogg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uque.com/lingxiteam/wg3u8q/vpy59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que.com/lingxiteam/wg3u8q/roxwg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my/jsconsol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que.com/lingxiteam/wg3u8q/pw7ha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p.weixin.qq.com/wiki?t=resource/res_main&amp;id=mp1455784140" TargetMode="External"/><Relationship Id="rId4" Type="http://schemas.openxmlformats.org/officeDocument/2006/relationships/hyperlink" Target="https://www.yuque.com/lingxiteam/wg3u8q/kdlyx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que.com/lingxiteam/wg3u8q/vpy59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uque.com/lingxiteam/wg3u8q/roxwg3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1/$%7bpathToTest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que.com/lingxiteam/wg3u8q/kdlyx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que.com/lingxiteam/wg3u8q/pw7ha3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css88.com/doc/chrome-devtools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pple.com/safari/tools/" TargetMode="External"/><Relationship Id="rId5" Type="http://schemas.openxmlformats.org/officeDocument/2006/relationships/hyperlink" Target="http://www.runoob.com/firebug/firebug-tutorial.html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developer.mozilla.org/zh-CN/docs/Tools" TargetMode="Externa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461"/>
            <a:ext cx="2997200" cy="4595706"/>
          </a:xfrm>
          <a:prstGeom prst="rect">
            <a:avLst/>
          </a:prstGeom>
        </p:spPr>
      </p:pic>
      <p:sp>
        <p:nvSpPr>
          <p:cNvPr id="9" name="副标题 2"/>
          <p:cNvSpPr txBox="1">
            <a:spLocks/>
          </p:cNvSpPr>
          <p:nvPr/>
        </p:nvSpPr>
        <p:spPr>
          <a:xfrm>
            <a:off x="1565052" y="1748780"/>
            <a:ext cx="3384376" cy="52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前端开发分享之</a:t>
            </a:r>
            <a:endParaRPr lang="zh-CN" altLang="en-US" sz="14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1689100" y="2141339"/>
            <a:ext cx="6141144" cy="1470025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2">
                <a:lumMod val="60000"/>
                <a:lumOff val="40000"/>
              </a:schemeClr>
            </a:solidFill>
            <a:prstDash val="sysDash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3600" dirty="0" smtClean="0">
                <a:solidFill>
                  <a:srgbClr val="FF6600"/>
                </a:solidFill>
              </a:rPr>
              <a:t>Web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移动端调试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5395764" y="3899644"/>
            <a:ext cx="2732236" cy="115212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429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685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7145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4003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rgbClr val="FF6600"/>
                </a:solidFill>
              </a:rPr>
              <a:t> </a:t>
            </a:r>
            <a:r>
              <a:rPr lang="zh-CN" altLang="en-US" sz="1400" dirty="0" smtClean="0">
                <a:solidFill>
                  <a:srgbClr val="FF6600"/>
                </a:solidFill>
              </a:rPr>
              <a:t>演讲人：王军</a:t>
            </a:r>
            <a:endParaRPr lang="en-US" altLang="zh-CN" sz="1400" dirty="0" smtClean="0">
              <a:solidFill>
                <a:srgbClr val="FF6600"/>
              </a:solidFill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rgbClr val="FF6600"/>
                </a:solidFill>
              </a:rPr>
              <a:t> </a:t>
            </a:r>
            <a:r>
              <a:rPr lang="zh-CN" altLang="en-US" sz="1400" dirty="0" smtClean="0">
                <a:solidFill>
                  <a:srgbClr val="FF6600"/>
                </a:solidFill>
              </a:rPr>
              <a:t>部门：消费者</a:t>
            </a:r>
            <a:r>
              <a:rPr lang="en-US" altLang="zh-CN" sz="1400" dirty="0" smtClean="0">
                <a:solidFill>
                  <a:srgbClr val="FF6600"/>
                </a:solidFill>
              </a:rPr>
              <a:t>BG</a:t>
            </a:r>
            <a:r>
              <a:rPr lang="zh-CN" altLang="en-US" sz="1400" dirty="0" smtClean="0">
                <a:solidFill>
                  <a:srgbClr val="FF6600"/>
                </a:solidFill>
              </a:rPr>
              <a:t> 灵犀业务线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FF6600"/>
                </a:solidFill>
              </a:rPr>
              <a:t>  </a:t>
            </a:r>
            <a:endParaRPr lang="zh-CN" altLang="en-US" sz="1400" dirty="0">
              <a:solidFill>
                <a:srgbClr val="FF66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92314" y="5322957"/>
            <a:ext cx="590708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srgbClr val="F84A2E"/>
                </a:solidFill>
                <a:effectLst/>
                <a:latin typeface="微软雅黑" pitchFamily="34" charset="-122"/>
                <a:ea typeface="微软雅黑" pitchFamily="34" charset="-122"/>
              </a:rPr>
              <a:t>详细文档链接</a:t>
            </a:r>
            <a:r>
              <a:rPr lang="zh-CN" altLang="en-US" sz="1200" dirty="0">
                <a:solidFill>
                  <a:srgbClr val="F84A2E"/>
                </a:solidFill>
                <a:effectLst/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hlinkClick r:id="rId4"/>
              </a:rPr>
              <a:t>https://www.yuque.com/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hlinkClick r:id="rId4"/>
              </a:rPr>
              <a:t>lingxiteam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hlinkClick r:id="rId4"/>
              </a:rPr>
              <a:t>/wg3u8q/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hlinkClick r:id="rId4"/>
              </a:rPr>
              <a:t>qn7ewg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9201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移动端调试工具之</a:t>
            </a:r>
            <a:r>
              <a:rPr lang="zh-CN" altLang="en-US" sz="2000" dirty="0" smtClean="0">
                <a:solidFill>
                  <a:srgbClr val="3AFFD8"/>
                </a:solidFill>
                <a:latin typeface="微软雅黑"/>
                <a:ea typeface="微软雅黑"/>
              </a:rPr>
              <a:t>移动端模拟开发者</a:t>
            </a:r>
            <a:r>
              <a:rPr lang="zh-CN" altLang="en-US" sz="2000" dirty="0">
                <a:solidFill>
                  <a:srgbClr val="3AFFD8"/>
                </a:solidFill>
                <a:latin typeface="微软雅黑"/>
                <a:ea typeface="微软雅黑"/>
              </a:rPr>
              <a:t>工具</a:t>
            </a:r>
            <a:endParaRPr lang="zh-CN" altLang="en-US" sz="2000" dirty="0" smtClean="0">
              <a:solidFill>
                <a:srgbClr val="3AFFD8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300" y="1003300"/>
            <a:ext cx="78994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 smtClean="0">
                <a:solidFill>
                  <a:srgbClr val="F84A2E"/>
                </a:solidFill>
              </a:rPr>
              <a:t>原理：</a:t>
            </a:r>
            <a:r>
              <a:rPr lang="zh-CN" altLang="en-US" sz="1500" dirty="0" smtClean="0"/>
              <a:t>在移动端页</a:t>
            </a:r>
            <a:r>
              <a:rPr lang="zh-CN" altLang="en-US" sz="1500" dirty="0"/>
              <a:t>面上嵌入</a:t>
            </a:r>
            <a:r>
              <a:rPr lang="en-US" altLang="zh-CN" sz="1500" dirty="0"/>
              <a:t>mini</a:t>
            </a:r>
            <a:r>
              <a:rPr lang="zh-CN" altLang="en-US" sz="1500" dirty="0"/>
              <a:t>版的开发者工具来模拟</a:t>
            </a:r>
            <a:r>
              <a:rPr lang="en-US" altLang="zh-CN" sz="1500" dirty="0"/>
              <a:t>PC web</a:t>
            </a:r>
            <a:r>
              <a:rPr lang="zh-CN" altLang="en-US" sz="1500" dirty="0"/>
              <a:t>页面调试</a:t>
            </a:r>
            <a:r>
              <a:rPr lang="zh-CN" altLang="en-US" sz="1500" dirty="0" smtClean="0"/>
              <a:t>，支持的功能有限</a:t>
            </a:r>
            <a:endParaRPr lang="en-US" altLang="zh-CN" sz="1500" dirty="0" smtClean="0"/>
          </a:p>
          <a:p>
            <a:pPr>
              <a:lnSpc>
                <a:spcPct val="50000"/>
              </a:lnSpc>
            </a:pPr>
            <a:endParaRPr lang="en-US" altLang="zh-CN" sz="1500" dirty="0"/>
          </a:p>
        </p:txBody>
      </p:sp>
      <p:sp>
        <p:nvSpPr>
          <p:cNvPr id="7" name="文本框 6"/>
          <p:cNvSpPr txBox="1"/>
          <p:nvPr/>
        </p:nvSpPr>
        <p:spPr>
          <a:xfrm>
            <a:off x="622300" y="1854200"/>
            <a:ext cx="78867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功能：</a:t>
            </a:r>
            <a:r>
              <a:rPr lang="zh-CN" altLang="en-US" sz="1500" dirty="0" smtClean="0"/>
              <a:t>查看日志、样式、请求信息，</a:t>
            </a:r>
            <a:r>
              <a:rPr lang="en-US" altLang="zh-CN" sz="1500" dirty="0" err="1" smtClean="0"/>
              <a:t>js</a:t>
            </a:r>
            <a:r>
              <a:rPr lang="zh-CN" altLang="en-US" sz="1500" dirty="0" smtClean="0"/>
              <a:t>脚本注入等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kumimoji="1" lang="en-US" altLang="zh-CN" sz="15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22300" y="2705100"/>
            <a:ext cx="78867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缺陷：</a:t>
            </a:r>
            <a:r>
              <a:rPr lang="zh-CN" altLang="en-US" sz="1500" dirty="0" smtClean="0"/>
              <a:t>一般不支持动态调节元素样式，断点调试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kumimoji="1" lang="en-US" altLang="zh-CN" sz="15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22300" y="3568700"/>
            <a:ext cx="7874000" cy="149656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该类工具有：</a:t>
            </a:r>
            <a:endParaRPr lang="en-US" altLang="zh-CN" sz="1500" dirty="0" smtClean="0">
              <a:solidFill>
                <a:srgbClr val="F84A2E"/>
              </a:solidFill>
            </a:endParaRPr>
          </a:p>
          <a:p>
            <a:pPr marL="285750" indent="-285750" defTabSz="297470">
              <a:lnSpc>
                <a:spcPct val="200000"/>
              </a:lnSpc>
              <a:buFont typeface="Arial"/>
              <a:buChar char="•"/>
              <a:defRPr/>
            </a:pPr>
            <a:r>
              <a:rPr lang="zh-CN" altLang="en-US" sz="1500" dirty="0"/>
              <a:t>腾讯开源的日志调试工具</a:t>
            </a:r>
            <a:r>
              <a:rPr lang="en-US" altLang="zh-CN" sz="1500" dirty="0" smtClean="0">
                <a:solidFill>
                  <a:srgbClr val="F84A2E"/>
                </a:solidFill>
                <a:hlinkClick r:id="rId3"/>
              </a:rPr>
              <a:t>Mlogger</a:t>
            </a:r>
            <a:endParaRPr lang="en-US" altLang="zh-CN" sz="1500" dirty="0" smtClean="0">
              <a:solidFill>
                <a:srgbClr val="F84A2E"/>
              </a:solidFill>
            </a:endParaRPr>
          </a:p>
          <a:p>
            <a:pPr marL="285750" indent="-285750" defTabSz="297470">
              <a:lnSpc>
                <a:spcPct val="200000"/>
              </a:lnSpc>
              <a:buFont typeface="Arial"/>
              <a:buChar char="•"/>
              <a:defRPr/>
            </a:pPr>
            <a:r>
              <a:rPr lang="zh-CN" altLang="en-US" sz="1500" dirty="0" smtClean="0"/>
              <a:t>功能较全面的调试</a:t>
            </a:r>
            <a:r>
              <a:rPr lang="zh-CN" altLang="en-US" sz="1500" dirty="0"/>
              <a:t>工具</a:t>
            </a:r>
            <a:r>
              <a:rPr lang="en-US" altLang="zh-CN" sz="1500" dirty="0" smtClean="0">
                <a:solidFill>
                  <a:srgbClr val="F84A2E"/>
                </a:solidFill>
                <a:hlinkClick r:id="rId4"/>
              </a:rPr>
              <a:t>Eruda</a:t>
            </a: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defRPr/>
            </a:pP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26063035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移动端调试工具之</a:t>
            </a:r>
            <a:r>
              <a:rPr lang="zh-CN" altLang="en-US" sz="2000" dirty="0" smtClean="0">
                <a:solidFill>
                  <a:srgbClr val="3AFFD8"/>
                </a:solidFill>
                <a:latin typeface="微软雅黑"/>
                <a:ea typeface="微软雅黑"/>
              </a:rPr>
              <a:t>基于</a:t>
            </a:r>
            <a:r>
              <a:rPr lang="en-US" altLang="zh-CN" sz="2000" dirty="0">
                <a:solidFill>
                  <a:srgbClr val="3AFFD8"/>
                </a:solidFill>
                <a:latin typeface="微软雅黑"/>
                <a:ea typeface="微软雅黑"/>
              </a:rPr>
              <a:t>B/S</a:t>
            </a:r>
            <a:r>
              <a:rPr lang="zh-CN" altLang="en-US" sz="2000" dirty="0" smtClean="0">
                <a:solidFill>
                  <a:srgbClr val="3AFFD8"/>
                </a:solidFill>
                <a:latin typeface="微软雅黑"/>
                <a:ea typeface="微软雅黑"/>
              </a:rPr>
              <a:t>的远程调试</a:t>
            </a:r>
            <a:endParaRPr lang="zh-CN" altLang="en-US" sz="2000" dirty="0" smtClean="0">
              <a:solidFill>
                <a:srgbClr val="3AFFD8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300" y="990600"/>
            <a:ext cx="7899400" cy="1265731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 smtClean="0">
                <a:solidFill>
                  <a:srgbClr val="F84A2E"/>
                </a:solidFill>
              </a:rPr>
              <a:t>原理：</a:t>
            </a:r>
            <a:r>
              <a:rPr lang="zh-CN" altLang="en-US" sz="1500" dirty="0" smtClean="0"/>
              <a:t>启动一个调试服务器</a:t>
            </a:r>
            <a:r>
              <a:rPr lang="zh-CN" altLang="en-US" sz="1500" dirty="0"/>
              <a:t>，开发者需要将调试目标页面文件放入工具指定的目录下，并通过调试服务器访问，工具提供相应的调试面板与开发者进行</a:t>
            </a:r>
            <a:r>
              <a:rPr lang="zh-CN" altLang="en-US" sz="1500" dirty="0" smtClean="0"/>
              <a:t>交互，双方采用</a:t>
            </a:r>
            <a:r>
              <a:rPr lang="en-US" altLang="zh-CN" sz="1500" dirty="0" err="1" smtClean="0"/>
              <a:t>WebSocket</a:t>
            </a:r>
            <a:r>
              <a:rPr lang="zh-CN" altLang="en-US" sz="1500" dirty="0" smtClean="0"/>
              <a:t>协议进行通信</a:t>
            </a:r>
            <a:endParaRPr lang="en-US" altLang="zh-CN" sz="1500" dirty="0" smtClean="0"/>
          </a:p>
          <a:p>
            <a:pPr>
              <a:lnSpc>
                <a:spcPct val="50000"/>
              </a:lnSpc>
            </a:pPr>
            <a:endParaRPr lang="en-US" altLang="zh-CN" sz="1500" dirty="0"/>
          </a:p>
        </p:txBody>
      </p:sp>
      <p:sp>
        <p:nvSpPr>
          <p:cNvPr id="7" name="文本框 6"/>
          <p:cNvSpPr txBox="1"/>
          <p:nvPr/>
        </p:nvSpPr>
        <p:spPr>
          <a:xfrm>
            <a:off x="622300" y="2336800"/>
            <a:ext cx="78867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功能：</a:t>
            </a:r>
            <a:r>
              <a:rPr lang="zh-CN" altLang="en-US" sz="1500" dirty="0" smtClean="0"/>
              <a:t>查看日志、请求信息，样式查看和修改，</a:t>
            </a:r>
            <a:r>
              <a:rPr lang="en-US" altLang="zh-CN" sz="1500" dirty="0" err="1" smtClean="0"/>
              <a:t>js</a:t>
            </a:r>
            <a:r>
              <a:rPr lang="zh-CN" altLang="en-US" sz="1500" dirty="0" smtClean="0"/>
              <a:t>脚本注入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kumimoji="1" lang="en-US" altLang="zh-CN" sz="15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22300" y="2984500"/>
            <a:ext cx="7886700" cy="393762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缺陷：</a:t>
            </a:r>
            <a:r>
              <a:rPr lang="zh-CN" altLang="en-US" sz="1500" dirty="0" smtClean="0"/>
              <a:t>不支持断点</a:t>
            </a:r>
            <a:r>
              <a:rPr lang="zh-CN" altLang="en-US" sz="1500" dirty="0" smtClean="0"/>
              <a:t>调试</a:t>
            </a:r>
            <a:endParaRPr kumimoji="1" lang="en-US" altLang="zh-CN" sz="15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22300" y="3632200"/>
            <a:ext cx="7874000" cy="149656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该类工具有：</a:t>
            </a:r>
            <a:endParaRPr lang="en-US" altLang="zh-CN" sz="1500" dirty="0" smtClean="0">
              <a:solidFill>
                <a:srgbClr val="F84A2E"/>
              </a:solidFill>
            </a:endParaRPr>
          </a:p>
          <a:p>
            <a:pPr marL="285750" indent="-285750" defTabSz="297470">
              <a:lnSpc>
                <a:spcPct val="200000"/>
              </a:lnSpc>
              <a:buFont typeface="Arial"/>
              <a:buChar char="•"/>
              <a:defRPr/>
            </a:pPr>
            <a:r>
              <a:rPr lang="zh-CN" altLang="en-US" sz="1500" dirty="0"/>
              <a:t>支持</a:t>
            </a:r>
            <a:r>
              <a:rPr lang="en-US" altLang="zh-CN" sz="1500" dirty="0" err="1"/>
              <a:t>dom</a:t>
            </a:r>
            <a:r>
              <a:rPr lang="en-US" altLang="zh-CN" sz="1500" dirty="0"/>
              <a:t>/</a:t>
            </a:r>
            <a:r>
              <a:rPr lang="en-US" altLang="zh-CN" sz="1500" dirty="0" err="1"/>
              <a:t>css</a:t>
            </a:r>
            <a:r>
              <a:rPr lang="zh-CN" altLang="en-US" sz="1500" dirty="0"/>
              <a:t>查看修改以及网络请求信息查看的</a:t>
            </a:r>
            <a:r>
              <a:rPr lang="en-US" altLang="zh-CN" sz="1500" dirty="0" smtClean="0">
                <a:solidFill>
                  <a:srgbClr val="F84A2E"/>
                </a:solidFill>
                <a:hlinkClick r:id="rId3"/>
              </a:rPr>
              <a:t>Weinre</a:t>
            </a:r>
            <a:endParaRPr lang="en-US" altLang="zh-CN" sz="1500" dirty="0" smtClean="0">
              <a:solidFill>
                <a:srgbClr val="F84A2E"/>
              </a:solidFill>
            </a:endParaRPr>
          </a:p>
          <a:p>
            <a:pPr marL="285750" indent="-285750" defTabSz="297470">
              <a:lnSpc>
                <a:spcPct val="200000"/>
              </a:lnSpc>
              <a:buFont typeface="Arial"/>
              <a:buChar char="•"/>
              <a:defRPr/>
            </a:pPr>
            <a:r>
              <a:rPr lang="zh-CN" altLang="en-US" sz="1500" dirty="0" smtClean="0"/>
              <a:t>支持日志输出以及</a:t>
            </a:r>
            <a:r>
              <a:rPr lang="en-US" altLang="zh-CN" sz="1500" dirty="0" err="1"/>
              <a:t>js</a:t>
            </a:r>
            <a:r>
              <a:rPr lang="zh-CN" altLang="en-US" sz="1500" dirty="0"/>
              <a:t>求值的</a:t>
            </a:r>
            <a:r>
              <a:rPr lang="en-US" altLang="zh-CN" sz="1500" dirty="0" smtClean="0">
                <a:solidFill>
                  <a:srgbClr val="F84A2E"/>
                </a:solidFill>
                <a:hlinkClick r:id="rId4"/>
              </a:rPr>
              <a:t>jsconsole</a:t>
            </a: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defRPr/>
            </a:pP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14848967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移动端调试工具之</a:t>
            </a:r>
            <a:r>
              <a:rPr lang="zh-CN" altLang="en-US" sz="2000" dirty="0" smtClean="0">
                <a:solidFill>
                  <a:srgbClr val="3AFFD8"/>
                </a:solidFill>
                <a:latin typeface="微软雅黑"/>
                <a:ea typeface="微软雅黑"/>
              </a:rPr>
              <a:t>基于</a:t>
            </a:r>
            <a:r>
              <a:rPr lang="en-US" altLang="zh-CN" sz="2000" dirty="0">
                <a:solidFill>
                  <a:srgbClr val="3AFFD8"/>
                </a:solidFill>
                <a:latin typeface="微软雅黑"/>
                <a:ea typeface="微软雅黑"/>
              </a:rPr>
              <a:t>USB</a:t>
            </a:r>
            <a:r>
              <a:rPr lang="zh-CN" altLang="en-US" sz="2000" dirty="0">
                <a:solidFill>
                  <a:srgbClr val="3AFFD8"/>
                </a:solidFill>
                <a:latin typeface="微软雅黑"/>
                <a:ea typeface="微软雅黑"/>
              </a:rPr>
              <a:t>连接</a:t>
            </a:r>
            <a:r>
              <a:rPr lang="zh-CN" altLang="en-US" sz="2000" dirty="0" smtClean="0">
                <a:solidFill>
                  <a:srgbClr val="3AFFD8"/>
                </a:solidFill>
                <a:latin typeface="微软雅黑"/>
                <a:ea typeface="微软雅黑"/>
              </a:rPr>
              <a:t>的远程调试</a:t>
            </a:r>
            <a:endParaRPr lang="zh-CN" altLang="en-US" sz="2000" dirty="0" smtClean="0">
              <a:solidFill>
                <a:srgbClr val="3AFFD8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300" y="977900"/>
            <a:ext cx="7899400" cy="919482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 smtClean="0">
                <a:solidFill>
                  <a:srgbClr val="F84A2E"/>
                </a:solidFill>
              </a:rPr>
              <a:t>原理：</a:t>
            </a:r>
            <a:r>
              <a:rPr lang="zh-CN" altLang="en-US" sz="1500" dirty="0" smtClean="0"/>
              <a:t>利用</a:t>
            </a:r>
            <a:r>
              <a:rPr lang="en-US" altLang="zh-CN" sz="1500" dirty="0"/>
              <a:t>USB</a:t>
            </a:r>
            <a:r>
              <a:rPr lang="zh-CN" altLang="en-US" sz="1500" dirty="0"/>
              <a:t>连接以及远程调试协议（</a:t>
            </a:r>
            <a:r>
              <a:rPr lang="en-US" altLang="zh-CN" sz="1500" dirty="0"/>
              <a:t>chrome</a:t>
            </a:r>
            <a:r>
              <a:rPr lang="zh-CN" altLang="en-US" sz="1500" dirty="0"/>
              <a:t>开发者工具与浏览器内核之间的数据交互协议），与手机浏览器内核进行交互，获取内核运行数据或操作手机浏览器执行相关</a:t>
            </a:r>
            <a:r>
              <a:rPr lang="zh-CN" altLang="en-US" sz="1500" dirty="0" smtClean="0"/>
              <a:t>操作</a:t>
            </a:r>
            <a:endParaRPr lang="en-US" altLang="zh-CN" sz="1500" dirty="0" smtClean="0"/>
          </a:p>
          <a:p>
            <a:pPr>
              <a:lnSpc>
                <a:spcPct val="50000"/>
              </a:lnSpc>
            </a:pPr>
            <a:endParaRPr lang="en-US" altLang="zh-CN" sz="1500" dirty="0"/>
          </a:p>
        </p:txBody>
      </p:sp>
      <p:sp>
        <p:nvSpPr>
          <p:cNvPr id="7" name="文本框 6"/>
          <p:cNvSpPr txBox="1"/>
          <p:nvPr/>
        </p:nvSpPr>
        <p:spPr>
          <a:xfrm>
            <a:off x="622300" y="2133600"/>
            <a:ext cx="78867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功能：</a:t>
            </a:r>
            <a:r>
              <a:rPr lang="zh-CN" altLang="en-US" sz="1500" dirty="0" smtClean="0"/>
              <a:t>能够使用大部分</a:t>
            </a:r>
            <a:r>
              <a:rPr lang="en-US" altLang="zh-CN" sz="1500" dirty="0" smtClean="0"/>
              <a:t>PC</a:t>
            </a:r>
            <a:r>
              <a:rPr lang="zh-CN" altLang="en-US" sz="1500" dirty="0" smtClean="0"/>
              <a:t>端调试功能，支持断点调试</a:t>
            </a:r>
            <a:r>
              <a:rPr lang="zh-CN" altLang="zh-CN" sz="1500" dirty="0" smtClean="0"/>
              <a:t>，</a:t>
            </a:r>
            <a:r>
              <a:rPr lang="zh-CN" altLang="en-US" sz="1500" dirty="0" smtClean="0"/>
              <a:t>支持调试</a:t>
            </a:r>
            <a:r>
              <a:rPr lang="en-US" altLang="zh-CN" sz="1500" dirty="0" err="1" smtClean="0"/>
              <a:t>WebView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kumimoji="1" lang="en-US" altLang="zh-CN" sz="15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35000" y="2946400"/>
            <a:ext cx="7874000" cy="2189061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该类工具有：</a:t>
            </a:r>
            <a:endParaRPr lang="en-US" altLang="zh-CN" sz="1500" dirty="0" smtClean="0">
              <a:solidFill>
                <a:srgbClr val="F84A2E"/>
              </a:solidFill>
            </a:endParaRPr>
          </a:p>
          <a:p>
            <a:pPr marL="285750" indent="-285750" defTabSz="29747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zh-CN" sz="1500" dirty="0" smtClean="0">
                <a:hlinkClick r:id="rId3"/>
              </a:rPr>
              <a:t>Chrome</a:t>
            </a:r>
            <a:r>
              <a:rPr lang="zh-CN" altLang="en-US" sz="1500" dirty="0" smtClean="0">
                <a:hlinkClick r:id="rId3"/>
              </a:rPr>
              <a:t>检查设备</a:t>
            </a:r>
            <a:r>
              <a:rPr lang="en-US" altLang="zh-CN" sz="1500" dirty="0" smtClean="0">
                <a:hlinkClick r:id="rId3"/>
              </a:rPr>
              <a:t>Inspect </a:t>
            </a:r>
            <a:r>
              <a:rPr lang="en-US" altLang="zh-CN" sz="1500" dirty="0">
                <a:hlinkClick r:id="rId3"/>
              </a:rPr>
              <a:t>Devices </a:t>
            </a:r>
            <a:r>
              <a:rPr lang="zh-CN" altLang="en-US" sz="1500" dirty="0">
                <a:hlinkClick r:id="rId3"/>
              </a:rPr>
              <a:t>工具</a:t>
            </a:r>
            <a:r>
              <a:rPr lang="zh-CN" altLang="en-US" sz="1500" dirty="0"/>
              <a:t>，调试网页需</a:t>
            </a:r>
            <a:r>
              <a:rPr lang="en-US" altLang="zh-CN" sz="1500" dirty="0"/>
              <a:t>Android 4.0+</a:t>
            </a:r>
            <a:r>
              <a:rPr lang="zh-CN" altLang="en-US" sz="1500" dirty="0"/>
              <a:t>，调试</a:t>
            </a:r>
            <a:r>
              <a:rPr lang="en-US" altLang="zh-CN" sz="1500" dirty="0" err="1"/>
              <a:t>WebView</a:t>
            </a:r>
            <a:r>
              <a:rPr lang="en-US" altLang="zh-CN" sz="1500" dirty="0"/>
              <a:t> </a:t>
            </a:r>
            <a:r>
              <a:rPr lang="zh-CN" altLang="en-US" sz="1500" dirty="0"/>
              <a:t>需 </a:t>
            </a:r>
            <a:r>
              <a:rPr lang="en-US" altLang="zh-CN" sz="1500" dirty="0"/>
              <a:t>Android 4.4+ </a:t>
            </a:r>
            <a:endParaRPr lang="en-US" altLang="zh-CN" sz="1500" dirty="0" smtClean="0"/>
          </a:p>
          <a:p>
            <a:pPr marL="285750" indent="-285750" defTabSz="29747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zh-CN" sz="1500" dirty="0" smtClean="0">
                <a:hlinkClick r:id="rId4"/>
              </a:rPr>
              <a:t>Safari</a:t>
            </a:r>
            <a:r>
              <a:rPr lang="zh-CN" altLang="en-US" sz="1500" dirty="0">
                <a:hlinkClick r:id="rId4"/>
              </a:rPr>
              <a:t>开发者工具</a:t>
            </a:r>
            <a:r>
              <a:rPr lang="zh-CN" altLang="en-US" sz="1500" dirty="0" smtClean="0"/>
              <a:t>，支持调试</a:t>
            </a:r>
            <a:r>
              <a:rPr lang="en-US" altLang="zh-CN" sz="1500" dirty="0" err="1" smtClean="0"/>
              <a:t>iOS</a:t>
            </a:r>
            <a:r>
              <a:rPr lang="zh-CN" altLang="en-US" sz="1500" dirty="0" smtClean="0"/>
              <a:t>相关设备</a:t>
            </a:r>
            <a:r>
              <a:rPr lang="en-US" altLang="zh-CN" sz="1500" dirty="0" smtClean="0"/>
              <a:t>web</a:t>
            </a:r>
            <a:r>
              <a:rPr lang="zh-CN" altLang="en-US" sz="1500" dirty="0"/>
              <a:t>页面 </a:t>
            </a:r>
            <a:endParaRPr lang="en-US" altLang="zh-CN" sz="1500" dirty="0" smtClean="0"/>
          </a:p>
          <a:p>
            <a:pPr marL="285750" indent="-285750" defTabSz="297470">
              <a:lnSpc>
                <a:spcPct val="200000"/>
              </a:lnSpc>
              <a:buFont typeface="Arial"/>
              <a:buChar char="•"/>
              <a:defRPr/>
            </a:pPr>
            <a:r>
              <a:rPr lang="zh-CN" altLang="en-US" sz="1500" dirty="0" smtClean="0">
                <a:hlinkClick r:id="rId5"/>
              </a:rPr>
              <a:t>微信开发</a:t>
            </a:r>
            <a:r>
              <a:rPr lang="zh-CN" altLang="en-US" sz="1500" dirty="0">
                <a:hlinkClick r:id="rId5"/>
              </a:rPr>
              <a:t>者工具</a:t>
            </a:r>
            <a:r>
              <a:rPr lang="zh-CN" altLang="en-US" sz="1500" dirty="0"/>
              <a:t>也是利用该类</a:t>
            </a:r>
            <a:r>
              <a:rPr lang="zh-CN" altLang="en-US" sz="1500" dirty="0" smtClean="0"/>
              <a:t>工具原理来调试微</a:t>
            </a:r>
            <a:r>
              <a:rPr lang="zh-CN" altLang="en-US" sz="1500" dirty="0"/>
              <a:t>信</a:t>
            </a:r>
            <a:r>
              <a:rPr lang="zh-CN" altLang="en-US" sz="1500" dirty="0" smtClean="0"/>
              <a:t>中的页面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2863431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75300" y="3384551"/>
            <a:ext cx="2873375" cy="3524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49665" y="838233"/>
            <a:ext cx="4708525" cy="3472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50000"/>
              </a:lnSpc>
              <a:defRPr/>
            </a:pP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调试基础知识概述</a:t>
            </a:r>
            <a:endParaRPr lang="en-US" altLang="zh-CN" sz="1050" b="1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端调试工具概述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移动端调试困境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移动端调试工具概述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移动端调试演示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614" y="4034454"/>
            <a:ext cx="5907086" cy="72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我们将从几种类型的调试工具中，选择其中有代表性的调试工具，来讲述如何使用这些调试工具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02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移动端调试演示之</a:t>
            </a:r>
            <a:r>
              <a:rPr lang="en-US" altLang="zh-CN" sz="2000" dirty="0" err="1" smtClean="0">
                <a:solidFill>
                  <a:srgbClr val="3AFFD8"/>
                </a:solidFill>
                <a:latin typeface="微软雅黑"/>
                <a:ea typeface="微软雅黑"/>
              </a:rPr>
              <a:t>Eruda</a:t>
            </a:r>
            <a:endParaRPr lang="zh-CN" altLang="en-US" sz="2000" dirty="0" smtClean="0">
              <a:solidFill>
                <a:srgbClr val="3AFFD8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2300" y="1879600"/>
            <a:ext cx="78867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功能：</a:t>
            </a:r>
            <a:r>
              <a:rPr lang="zh-CN" altLang="en-US" sz="1500" dirty="0" smtClean="0"/>
              <a:t>捕获 </a:t>
            </a:r>
            <a:r>
              <a:rPr lang="en-US" altLang="zh-CN" sz="1500" dirty="0"/>
              <a:t>console </a:t>
            </a:r>
            <a:r>
              <a:rPr lang="zh-CN" altLang="en-US" sz="1500" dirty="0"/>
              <a:t>日志</a:t>
            </a:r>
            <a:r>
              <a:rPr lang="zh-CN" altLang="en-US" sz="1500" dirty="0" smtClean="0"/>
              <a:t>、查看元素样式、</a:t>
            </a:r>
            <a:r>
              <a:rPr lang="zh-CN" altLang="en-US" sz="1500" dirty="0"/>
              <a:t>捕获</a:t>
            </a:r>
            <a:r>
              <a:rPr lang="en-US" altLang="zh-CN" sz="1500" dirty="0"/>
              <a:t>XHR</a:t>
            </a:r>
            <a:r>
              <a:rPr lang="zh-CN" altLang="en-US" sz="1500" dirty="0"/>
              <a:t>请求、显示本地存储和 </a:t>
            </a:r>
            <a:r>
              <a:rPr lang="en-US" altLang="zh-CN" sz="1500" dirty="0"/>
              <a:t>Cookie </a:t>
            </a:r>
            <a:r>
              <a:rPr lang="zh-CN" altLang="en-US" sz="1500" dirty="0"/>
              <a:t>信息等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kumimoji="1" lang="en-US" altLang="zh-CN" sz="15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35000" y="2603500"/>
            <a:ext cx="7874000" cy="573234"/>
          </a:xfrm>
          <a:prstGeom prst="rect">
            <a:avLst/>
          </a:prstGeom>
          <a:noFill/>
          <a:ln w="3175" cmpd="sng">
            <a:noFill/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en-US" altLang="zh-CN" sz="1500" dirty="0" smtClean="0">
                <a:solidFill>
                  <a:srgbClr val="F84A2E"/>
                </a:solidFill>
              </a:rPr>
              <a:t>CDN</a:t>
            </a:r>
            <a:r>
              <a:rPr lang="zh-CN" altLang="en-US" sz="1500" dirty="0" smtClean="0">
                <a:solidFill>
                  <a:srgbClr val="F84A2E"/>
                </a:solidFill>
              </a:rPr>
              <a:t>快捷使用：</a:t>
            </a: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2300" y="3157545"/>
            <a:ext cx="6032500" cy="8643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defTabSz="297470">
              <a:lnSpc>
                <a:spcPct val="150000"/>
              </a:lnSpc>
              <a:defRPr/>
            </a:pPr>
            <a:r>
              <a:rPr lang="en-US" altLang="zh-CN" sz="1400" dirty="0"/>
              <a:t>&lt;script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="//</a:t>
            </a:r>
            <a:r>
              <a:rPr lang="en-US" altLang="zh-CN" sz="1400" dirty="0" err="1"/>
              <a:t>cdn.bootcss.com</a:t>
            </a:r>
            <a:r>
              <a:rPr lang="en-US" altLang="zh-CN" sz="1400" dirty="0"/>
              <a:t>/</a:t>
            </a:r>
            <a:r>
              <a:rPr lang="en-US" altLang="zh-CN" sz="1400" dirty="0" err="1"/>
              <a:t>eruda</a:t>
            </a:r>
            <a:r>
              <a:rPr lang="en-US" altLang="zh-CN" sz="1400" dirty="0"/>
              <a:t>/1.4.2/</a:t>
            </a:r>
            <a:r>
              <a:rPr lang="en-US" altLang="zh-CN" sz="1400" dirty="0" err="1"/>
              <a:t>eruda.min.js</a:t>
            </a:r>
            <a:r>
              <a:rPr lang="en-US" altLang="zh-CN" sz="1400" dirty="0"/>
              <a:t>"&gt;&lt;/script&gt; &lt;script&gt;</a:t>
            </a:r>
            <a:r>
              <a:rPr lang="en-US" altLang="zh-CN" sz="1400" dirty="0" err="1"/>
              <a:t>eruda.init</a:t>
            </a:r>
            <a:r>
              <a:rPr lang="en-US" altLang="zh-CN" sz="1400" dirty="0"/>
              <a:t>();&lt;/script</a:t>
            </a:r>
            <a:r>
              <a:rPr lang="en-US" altLang="zh-CN" sz="1400" dirty="0" smtClean="0"/>
              <a:t>&gt;</a:t>
            </a:r>
          </a:p>
          <a:p>
            <a:pPr defTabSz="297470">
              <a:lnSpc>
                <a:spcPct val="50000"/>
              </a:lnSpc>
              <a:defRPr/>
            </a:pPr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9600" y="4330700"/>
            <a:ext cx="78867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详细内容请查看相关文档</a:t>
            </a:r>
            <a:r>
              <a:rPr lang="en-US" altLang="zh-CN" sz="1500" dirty="0" smtClean="0">
                <a:hlinkClick r:id="rId3"/>
              </a:rPr>
              <a:t>《</a:t>
            </a:r>
            <a:r>
              <a:rPr lang="zh-CN" altLang="en-US" sz="1500" dirty="0">
                <a:hlinkClick r:id="rId3"/>
              </a:rPr>
              <a:t>移动端模拟开发者工具</a:t>
            </a:r>
            <a:r>
              <a:rPr lang="en-US" altLang="zh-CN" sz="1500" dirty="0" err="1">
                <a:hlinkClick r:id="rId3"/>
              </a:rPr>
              <a:t>Eruda</a:t>
            </a:r>
            <a:r>
              <a:rPr lang="en-US" altLang="zh-CN" sz="1500" dirty="0">
                <a:hlinkClick r:id="rId3"/>
              </a:rPr>
              <a:t>》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kumimoji="1" lang="en-US" altLang="zh-CN" sz="15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635000" y="1016000"/>
            <a:ext cx="78994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err="1" smtClean="0">
                <a:solidFill>
                  <a:srgbClr val="F84A2E"/>
                </a:solidFill>
              </a:rPr>
              <a:t>Eruda</a:t>
            </a:r>
            <a:r>
              <a:rPr lang="en-US" altLang="zh-CN" sz="1500" dirty="0" smtClean="0"/>
              <a:t> </a:t>
            </a:r>
            <a:r>
              <a:rPr lang="zh-CN" altLang="en-US" sz="1500" dirty="0"/>
              <a:t>是一个专为手机网页前端设计的调试面板，类似 </a:t>
            </a:r>
            <a:r>
              <a:rPr lang="en-US" altLang="zh-CN" sz="1500" dirty="0" err="1"/>
              <a:t>DevTools</a:t>
            </a:r>
            <a:r>
              <a:rPr lang="en-US" altLang="zh-CN" sz="1500" dirty="0"/>
              <a:t> </a:t>
            </a:r>
            <a:r>
              <a:rPr lang="zh-CN" altLang="en-US" sz="1500" dirty="0" smtClean="0"/>
              <a:t>的迷你版</a:t>
            </a:r>
            <a:endParaRPr lang="en-US" altLang="zh-CN" sz="1500" dirty="0" smtClean="0"/>
          </a:p>
          <a:p>
            <a:pPr>
              <a:lnSpc>
                <a:spcPct val="50000"/>
              </a:lnSpc>
            </a:pP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4649305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移动端调试演示之</a:t>
            </a:r>
            <a:r>
              <a:rPr lang="en-US" altLang="zh-CN" sz="2000" dirty="0" err="1" smtClean="0">
                <a:solidFill>
                  <a:srgbClr val="3AFFD8"/>
                </a:solidFill>
                <a:latin typeface="微软雅黑"/>
                <a:ea typeface="微软雅黑"/>
              </a:rPr>
              <a:t>Eruda</a:t>
            </a:r>
            <a:endParaRPr lang="zh-CN" altLang="en-US" sz="2000" dirty="0" smtClean="0">
              <a:solidFill>
                <a:srgbClr val="3AFFD8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00" y="762000"/>
            <a:ext cx="2222500" cy="57323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 cmpd="sng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dirty="0" smtClean="0"/>
              <a:t>Console</a:t>
            </a:r>
            <a:r>
              <a:rPr lang="zh-CN" altLang="en-US" sz="1500" dirty="0" smtClean="0"/>
              <a:t>日志</a:t>
            </a:r>
          </a:p>
          <a:p>
            <a:pPr algn="ctr">
              <a:lnSpc>
                <a:spcPct val="50000"/>
              </a:lnSpc>
            </a:pPr>
            <a:endParaRPr lang="en-US" altLang="zh-CN" sz="1500" dirty="0">
              <a:solidFill>
                <a:schemeClr val="bg1"/>
              </a:solidFill>
            </a:endParaRPr>
          </a:p>
        </p:txBody>
      </p:sp>
      <p:pic>
        <p:nvPicPr>
          <p:cNvPr id="5" name="图片 4" descr="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437"/>
            <a:ext cx="9144000" cy="39719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24100" y="762000"/>
            <a:ext cx="2222500" cy="573234"/>
          </a:xfrm>
          <a:prstGeom prst="rect">
            <a:avLst/>
          </a:prstGeom>
          <a:solidFill>
            <a:srgbClr val="F2F2F2"/>
          </a:solidFill>
          <a:ln w="3175" cmpd="sng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dirty="0" smtClean="0">
                <a:solidFill>
                  <a:srgbClr val="000000"/>
                </a:solidFill>
              </a:rPr>
              <a:t>Elements</a:t>
            </a:r>
            <a:r>
              <a:rPr lang="zh-CN" altLang="en-US" sz="1500" dirty="0" smtClean="0">
                <a:solidFill>
                  <a:srgbClr val="000000"/>
                </a:solidFill>
              </a:rPr>
              <a:t>检查元素</a:t>
            </a:r>
          </a:p>
          <a:p>
            <a:pPr algn="ctr">
              <a:lnSpc>
                <a:spcPct val="50000"/>
              </a:lnSpc>
            </a:pPr>
            <a:endParaRPr lang="en-US" altLang="zh-CN" sz="1500" dirty="0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10100" y="762000"/>
            <a:ext cx="2222500" cy="573234"/>
          </a:xfrm>
          <a:prstGeom prst="rect">
            <a:avLst/>
          </a:prstGeom>
          <a:solidFill>
            <a:srgbClr val="F2F2F2"/>
          </a:solidFill>
          <a:ln w="3175" cmpd="sng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dirty="0" smtClean="0">
                <a:solidFill>
                  <a:srgbClr val="000000"/>
                </a:solidFill>
              </a:rPr>
              <a:t>Resources</a:t>
            </a:r>
            <a:r>
              <a:rPr lang="zh-CN" altLang="en-US" sz="1500" dirty="0" smtClean="0">
                <a:solidFill>
                  <a:srgbClr val="000000"/>
                </a:solidFill>
              </a:rPr>
              <a:t>资源信息</a:t>
            </a:r>
          </a:p>
          <a:p>
            <a:pPr algn="ctr">
              <a:lnSpc>
                <a:spcPct val="50000"/>
              </a:lnSpc>
            </a:pPr>
            <a:endParaRPr lang="en-US" altLang="zh-CN" sz="1500" dirty="0">
              <a:solidFill>
                <a:srgbClr val="0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83400" y="762000"/>
            <a:ext cx="2222500" cy="573234"/>
          </a:xfrm>
          <a:prstGeom prst="rect">
            <a:avLst/>
          </a:prstGeom>
          <a:solidFill>
            <a:srgbClr val="F2F2F2"/>
          </a:solidFill>
          <a:ln w="3175" cmpd="sng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dirty="0" smtClean="0">
                <a:solidFill>
                  <a:srgbClr val="000000"/>
                </a:solidFill>
              </a:rPr>
              <a:t>Sources</a:t>
            </a:r>
            <a:r>
              <a:rPr lang="zh-CN" altLang="en-US" sz="1500" dirty="0" smtClean="0">
                <a:solidFill>
                  <a:srgbClr val="000000"/>
                </a:solidFill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</a:rPr>
              <a:t>HTML</a:t>
            </a:r>
            <a:r>
              <a:rPr lang="zh-CN" altLang="en-US" sz="1500" dirty="0" smtClean="0">
                <a:solidFill>
                  <a:srgbClr val="000000"/>
                </a:solidFill>
              </a:rPr>
              <a:t>代码</a:t>
            </a:r>
          </a:p>
          <a:p>
            <a:pPr algn="ctr">
              <a:lnSpc>
                <a:spcPct val="50000"/>
              </a:lnSpc>
            </a:pPr>
            <a:endParaRPr lang="en-US" altLang="zh-CN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692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移动端调试演示之</a:t>
            </a:r>
            <a:r>
              <a:rPr lang="en-US" altLang="zh-CN" sz="2000" dirty="0" err="1" smtClean="0">
                <a:solidFill>
                  <a:srgbClr val="3AFFD8"/>
                </a:solidFill>
                <a:latin typeface="微软雅黑"/>
                <a:ea typeface="微软雅黑"/>
              </a:rPr>
              <a:t>Weinre</a:t>
            </a:r>
            <a:endParaRPr lang="zh-CN" altLang="en-US" sz="2000" dirty="0" smtClean="0">
              <a:solidFill>
                <a:srgbClr val="3AFFD8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2300" y="1498600"/>
            <a:ext cx="78867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功能：</a:t>
            </a:r>
            <a:r>
              <a:rPr lang="zh-CN" altLang="en-US" sz="1500" dirty="0" smtClean="0"/>
              <a:t>捕获 </a:t>
            </a:r>
            <a:r>
              <a:rPr lang="en-US" altLang="zh-CN" sz="1500" dirty="0"/>
              <a:t>console </a:t>
            </a:r>
            <a:r>
              <a:rPr lang="zh-CN" altLang="en-US" sz="1500" dirty="0"/>
              <a:t>日志</a:t>
            </a:r>
            <a:r>
              <a:rPr lang="zh-CN" altLang="en-US" sz="1500" dirty="0" smtClean="0"/>
              <a:t>、</a:t>
            </a:r>
            <a:r>
              <a:rPr lang="en-US" altLang="en-US" sz="1500" dirty="0" smtClean="0"/>
              <a:t>查改</a:t>
            </a:r>
            <a:r>
              <a:rPr lang="zh-CN" altLang="en-US" sz="1500" dirty="0" smtClean="0"/>
              <a:t>元素状态</a:t>
            </a:r>
            <a:r>
              <a:rPr lang="zh-CN" altLang="en-US" sz="1500" dirty="0"/>
              <a:t>、捕获</a:t>
            </a:r>
            <a:r>
              <a:rPr lang="en-US" altLang="zh-CN" sz="1500" dirty="0"/>
              <a:t>XHR</a:t>
            </a:r>
            <a:r>
              <a:rPr lang="zh-CN" altLang="en-US" sz="1500" dirty="0"/>
              <a:t>请求、显示本地存储和 </a:t>
            </a:r>
            <a:r>
              <a:rPr lang="en-US" altLang="zh-CN" sz="1500" dirty="0"/>
              <a:t>Cookie </a:t>
            </a:r>
            <a:r>
              <a:rPr lang="zh-CN" altLang="en-US" sz="1500" dirty="0"/>
              <a:t>信息等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kumimoji="1" lang="en-US" altLang="zh-CN" sz="15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22300" y="2184400"/>
            <a:ext cx="7886700" cy="573234"/>
          </a:xfrm>
          <a:prstGeom prst="rect">
            <a:avLst/>
          </a:prstGeom>
          <a:noFill/>
          <a:ln w="3175" cmpd="sng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安装：</a:t>
            </a:r>
            <a:r>
              <a:rPr lang="en-US" altLang="zh-CN" sz="1500" dirty="0" err="1" smtClean="0"/>
              <a:t>npm</a:t>
            </a:r>
            <a:r>
              <a:rPr lang="en-US" altLang="zh-CN" sz="1500" dirty="0" smtClean="0"/>
              <a:t> </a:t>
            </a:r>
            <a:r>
              <a:rPr lang="en-US" altLang="zh-CN" sz="1500" dirty="0"/>
              <a:t>install </a:t>
            </a:r>
            <a:r>
              <a:rPr lang="en-US" altLang="zh-CN" sz="1500" dirty="0" err="1"/>
              <a:t>weinre</a:t>
            </a:r>
            <a:r>
              <a:rPr lang="en-US" altLang="zh-CN" sz="1500" dirty="0"/>
              <a:t> -g</a:t>
            </a: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2300" y="2857500"/>
            <a:ext cx="7886700" cy="1730602"/>
          </a:xfrm>
          <a:prstGeom prst="rect">
            <a:avLst/>
          </a:prstGeom>
          <a:noFill/>
          <a:ln w="3175" cmpd="sng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启动调试服务器：</a:t>
            </a:r>
            <a:r>
              <a:rPr lang="en-US" altLang="zh-CN" sz="1500" dirty="0" err="1" smtClean="0"/>
              <a:t>weinre</a:t>
            </a:r>
            <a:r>
              <a:rPr lang="en-US" altLang="zh-CN" sz="1500" dirty="0" smtClean="0"/>
              <a:t> </a:t>
            </a:r>
            <a:r>
              <a:rPr lang="en-US" altLang="zh-CN" sz="1500" dirty="0"/>
              <a:t>--</a:t>
            </a:r>
            <a:r>
              <a:rPr lang="en-US" altLang="zh-CN" sz="1500" dirty="0" err="1"/>
              <a:t>httpPort</a:t>
            </a:r>
            <a:r>
              <a:rPr lang="en-US" altLang="zh-CN" sz="1500" dirty="0"/>
              <a:t> 8081 --</a:t>
            </a:r>
            <a:r>
              <a:rPr lang="en-US" altLang="zh-CN" sz="1500" dirty="0" err="1"/>
              <a:t>boundHost</a:t>
            </a:r>
            <a:r>
              <a:rPr lang="en-US" altLang="zh-CN" sz="1500" dirty="0"/>
              <a:t> </a:t>
            </a:r>
            <a:r>
              <a:rPr lang="en-US" altLang="zh-CN" sz="1500" dirty="0" err="1" smtClean="0"/>
              <a:t>localhost</a:t>
            </a:r>
            <a:endParaRPr lang="en-US" altLang="zh-CN" sz="1500" dirty="0" smtClean="0"/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defRPr/>
            </a:pPr>
            <a:r>
              <a:rPr lang="en-US" altLang="zh-CN" sz="1200" dirty="0" err="1" smtClean="0"/>
              <a:t>httpPort</a:t>
            </a:r>
            <a:r>
              <a:rPr lang="zh-CN" altLang="en-US" sz="1200" dirty="0" smtClean="0"/>
              <a:t>参数可设置服务器端口，默认为</a:t>
            </a:r>
            <a:r>
              <a:rPr lang="en-US" altLang="zh-CN" sz="1200" dirty="0" smtClean="0"/>
              <a:t>8080</a:t>
            </a:r>
            <a:r>
              <a:rPr lang="zh-CN" altLang="en-US" sz="1200" dirty="0"/>
              <a:t>；</a:t>
            </a:r>
            <a:r>
              <a:rPr lang="en-US" altLang="zh-CN" sz="1200" dirty="0" err="1" smtClean="0"/>
              <a:t>boundHost</a:t>
            </a:r>
            <a:r>
              <a:rPr lang="zh-CN" altLang="en-US" sz="1200" dirty="0" smtClean="0"/>
              <a:t>参数可设置服务器地址，默认为</a:t>
            </a:r>
            <a:r>
              <a:rPr lang="en-US" altLang="zh-CN" sz="1200" dirty="0" err="1" smtClean="0"/>
              <a:t>localhost</a:t>
            </a:r>
            <a:r>
              <a:rPr lang="zh-CN" altLang="en-US" sz="1200" dirty="0" smtClean="0"/>
              <a:t>（可传入</a:t>
            </a:r>
            <a:r>
              <a:rPr lang="en-US" altLang="zh-CN" sz="1200" dirty="0" err="1" smtClean="0"/>
              <a:t>localhost</a:t>
            </a:r>
            <a:r>
              <a:rPr lang="zh-CN" altLang="en-US" sz="1200" dirty="0"/>
              <a:t>、</a:t>
            </a:r>
            <a:r>
              <a:rPr lang="en-US" altLang="zh-CN" sz="1200" dirty="0" err="1" smtClean="0"/>
              <a:t>ip</a:t>
            </a:r>
            <a:r>
              <a:rPr lang="zh-CN" altLang="en-US" sz="1200" dirty="0" smtClean="0"/>
              <a:t>或</a:t>
            </a:r>
            <a:r>
              <a:rPr lang="en-US" altLang="zh-CN" sz="1200" dirty="0" smtClean="0"/>
              <a:t>-all-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defTabSz="297470">
              <a:lnSpc>
                <a:spcPct val="50000"/>
              </a:lnSpc>
              <a:defRPr/>
            </a:pPr>
            <a:endParaRPr lang="en-US" altLang="zh-CN" sz="1400" dirty="0" smtClean="0"/>
          </a:p>
        </p:txBody>
      </p:sp>
      <p:pic>
        <p:nvPicPr>
          <p:cNvPr id="6" name="图片 5" descr="weni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3327400"/>
            <a:ext cx="7620000" cy="4953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22300" y="812800"/>
            <a:ext cx="78994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err="1" smtClean="0">
                <a:solidFill>
                  <a:srgbClr val="F84A2E"/>
                </a:solidFill>
              </a:rPr>
              <a:t>Weinre</a:t>
            </a:r>
            <a:r>
              <a:rPr lang="en-US" altLang="zh-CN" sz="1500" dirty="0" smtClean="0"/>
              <a:t> </a:t>
            </a:r>
            <a:r>
              <a:rPr lang="zh-CN" altLang="en-US" sz="1500" dirty="0" smtClean="0"/>
              <a:t>是基于</a:t>
            </a:r>
            <a:r>
              <a:rPr lang="en-US" altLang="zh-CN" sz="1500" dirty="0" smtClean="0"/>
              <a:t>B/S</a:t>
            </a:r>
            <a:r>
              <a:rPr lang="zh-CN" altLang="en-US" sz="1500" dirty="0" smtClean="0"/>
              <a:t>的</a:t>
            </a:r>
            <a:r>
              <a:rPr lang="en-US" altLang="zh-CN" sz="1500" dirty="0" smtClean="0"/>
              <a:t>Web</a:t>
            </a:r>
            <a:r>
              <a:rPr lang="zh-CN" altLang="en-US" sz="1500" dirty="0" smtClean="0"/>
              <a:t>远程调试器，主要针对移动端，运行环境为</a:t>
            </a:r>
            <a:r>
              <a:rPr lang="en-US" altLang="zh-CN" sz="1500" dirty="0" smtClean="0"/>
              <a:t>node</a:t>
            </a:r>
          </a:p>
          <a:p>
            <a:pPr>
              <a:lnSpc>
                <a:spcPct val="50000"/>
              </a:lnSpc>
            </a:pPr>
            <a:endParaRPr lang="en-US" altLang="zh-CN" sz="15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09600" y="4699000"/>
            <a:ext cx="78867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详细内容请查看相关文档</a:t>
            </a:r>
            <a:r>
              <a:rPr lang="en-US" altLang="zh-CN" sz="1500" dirty="0" smtClean="0">
                <a:hlinkClick r:id="rId4"/>
              </a:rPr>
              <a:t>《</a:t>
            </a:r>
            <a:r>
              <a:rPr lang="zh-CN" altLang="en-US" sz="1500" dirty="0">
                <a:hlinkClick r:id="rId4"/>
              </a:rPr>
              <a:t>远程</a:t>
            </a:r>
            <a:r>
              <a:rPr lang="en-US" altLang="zh-CN" sz="1500" dirty="0">
                <a:hlinkClick r:id="rId4"/>
              </a:rPr>
              <a:t>Web</a:t>
            </a:r>
            <a:r>
              <a:rPr lang="zh-CN" altLang="en-US" sz="1500" dirty="0">
                <a:hlinkClick r:id="rId4"/>
              </a:rPr>
              <a:t>检查器</a:t>
            </a:r>
            <a:r>
              <a:rPr lang="en-US" altLang="zh-CN" sz="1500" dirty="0" err="1">
                <a:hlinkClick r:id="rId4"/>
              </a:rPr>
              <a:t>Weinre</a:t>
            </a:r>
            <a:r>
              <a:rPr lang="en-US" altLang="zh-CN" sz="1500" dirty="0">
                <a:hlinkClick r:id="rId4"/>
              </a:rPr>
              <a:t>》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kumimoji="1" lang="en-US" altLang="zh-CN" sz="1500" dirty="0" smtClean="0"/>
          </a:p>
        </p:txBody>
      </p:sp>
    </p:spTree>
    <p:extLst>
      <p:ext uri="{BB962C8B-B14F-4D97-AF65-F5344CB8AC3E}">
        <p14:creationId xmlns:p14="http://schemas.microsoft.com/office/powerpoint/2010/main" val="22122350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</a:rPr>
              <a:t>移动端调试演示之</a:t>
            </a:r>
            <a:r>
              <a:rPr lang="en-US" altLang="zh-CN" sz="2000" dirty="0" err="1">
                <a:solidFill>
                  <a:srgbClr val="3AFFD8"/>
                </a:solidFill>
                <a:latin typeface="微软雅黑"/>
                <a:ea typeface="微软雅黑"/>
              </a:rPr>
              <a:t>Weinre</a:t>
            </a:r>
            <a:endParaRPr lang="zh-CN" altLang="en-US" sz="2000" dirty="0">
              <a:solidFill>
                <a:srgbClr val="3AFFD8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300" y="952500"/>
            <a:ext cx="7886700" cy="4202432"/>
          </a:xfrm>
          <a:prstGeom prst="rect">
            <a:avLst/>
          </a:prstGeom>
          <a:noFill/>
          <a:ln w="3175" cmpd="sng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打开网页调试后台：</a:t>
            </a:r>
            <a:r>
              <a:rPr lang="en-US" altLang="zh-CN" sz="1500" dirty="0" smtClean="0">
                <a:hlinkClick r:id="rId3"/>
              </a:rPr>
              <a:t>http://localhost</a:t>
            </a:r>
            <a:r>
              <a:rPr lang="en-US" altLang="zh-CN" sz="1500" dirty="0">
                <a:hlinkClick r:id="rId3"/>
              </a:rPr>
              <a:t>:</a:t>
            </a:r>
            <a:r>
              <a:rPr lang="en-US" altLang="zh-CN" sz="1500" dirty="0" smtClean="0">
                <a:hlinkClick r:id="rId3"/>
              </a:rPr>
              <a:t>8081</a:t>
            </a:r>
            <a:endParaRPr lang="en-US" altLang="zh-CN" sz="1500" dirty="0" smtClean="0"/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08106" y="1472940"/>
            <a:ext cx="1510856" cy="350966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en-US" dirty="0" err="1" smtClean="0"/>
              <a:t>可以从调试后台中的</a:t>
            </a:r>
            <a:r>
              <a:rPr kumimoji="1" lang="en-US" altLang="en-US" dirty="0" err="1" smtClean="0">
                <a:solidFill>
                  <a:srgbClr val="F84A2E"/>
                </a:solidFill>
              </a:rPr>
              <a:t>Target</a:t>
            </a:r>
            <a:r>
              <a:rPr kumimoji="1" lang="en-US" altLang="en-US" dirty="0" smtClean="0">
                <a:solidFill>
                  <a:srgbClr val="F84A2E"/>
                </a:solidFill>
              </a:rPr>
              <a:t> </a:t>
            </a:r>
            <a:r>
              <a:rPr kumimoji="1" lang="en-US" altLang="en-US" dirty="0" err="1" smtClean="0">
                <a:solidFill>
                  <a:srgbClr val="F84A2E"/>
                </a:solidFill>
              </a:rPr>
              <a:t>Script</a:t>
            </a:r>
            <a:r>
              <a:rPr kumimoji="1" lang="en-US" altLang="en-US" dirty="0" err="1" smtClean="0"/>
              <a:t>属性中</a:t>
            </a:r>
            <a:r>
              <a:rPr kumimoji="1" lang="zh-CN" altLang="en-US" dirty="0" smtClean="0"/>
              <a:t>，</a:t>
            </a:r>
            <a:r>
              <a:rPr kumimoji="1" lang="en-US" altLang="en-US" dirty="0" smtClean="0"/>
              <a:t>获取到</a:t>
            </a:r>
            <a:r>
              <a:rPr kumimoji="1" lang="zh-CN" altLang="en-US" dirty="0" smtClean="0"/>
              <a:t>对应的调试脚本链接供待调试页面引用</a:t>
            </a:r>
            <a:endParaRPr kumimoji="1" lang="en-US" altLang="zh-CN" dirty="0" smtClean="0"/>
          </a:p>
          <a:p>
            <a:pPr>
              <a:lnSpc>
                <a:spcPct val="110000"/>
              </a:lnSpc>
            </a:pP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5" y="1473200"/>
            <a:ext cx="618045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21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</a:rPr>
              <a:t>移动端调试演示之</a:t>
            </a:r>
            <a:r>
              <a:rPr lang="en-US" altLang="zh-CN" sz="2000" dirty="0" err="1">
                <a:solidFill>
                  <a:srgbClr val="3AFFD8"/>
                </a:solidFill>
                <a:latin typeface="微软雅黑"/>
                <a:ea typeface="微软雅黑"/>
              </a:rPr>
              <a:t>Weinre</a:t>
            </a:r>
            <a:endParaRPr lang="zh-CN" altLang="en-US" sz="2000" dirty="0">
              <a:solidFill>
                <a:srgbClr val="3AFFD8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300" y="952500"/>
            <a:ext cx="7886700" cy="4237699"/>
          </a:xfrm>
          <a:prstGeom prst="rect">
            <a:avLst/>
          </a:prstGeom>
          <a:noFill/>
          <a:ln w="3175" cmpd="sng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进入客户端调试面板：</a:t>
            </a:r>
            <a:r>
              <a:rPr lang="zh-CN" altLang="en-US" sz="1500" dirty="0" smtClean="0"/>
              <a:t>点击调试后台</a:t>
            </a:r>
            <a:r>
              <a:rPr lang="en-US" altLang="zh-CN" sz="1500" dirty="0" smtClean="0"/>
              <a:t>Access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Points</a:t>
            </a:r>
            <a:r>
              <a:rPr lang="zh-CN" altLang="en-US" sz="1500" dirty="0" smtClean="0"/>
              <a:t>属性中的</a:t>
            </a:r>
            <a:r>
              <a:rPr lang="en-US" altLang="zh-CN" sz="1500" dirty="0" smtClean="0"/>
              <a:t>debug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client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user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interface</a:t>
            </a: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40400" y="1472940"/>
            <a:ext cx="2653162" cy="3495263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000000"/>
                </a:solidFill>
              </a:rPr>
              <a:t>可以从调试面板中的</a:t>
            </a:r>
            <a:r>
              <a:rPr kumimoji="1" lang="en-US" altLang="zh-CN" dirty="0" smtClean="0">
                <a:solidFill>
                  <a:srgbClr val="F84A2E"/>
                </a:solidFill>
              </a:rPr>
              <a:t>Server</a:t>
            </a:r>
            <a:r>
              <a:rPr kumimoji="1" lang="zh-CN" altLang="en-US" dirty="0" smtClean="0">
                <a:solidFill>
                  <a:srgbClr val="F84A2E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F84A2E"/>
                </a:solidFill>
              </a:rPr>
              <a:t>Properties</a:t>
            </a:r>
            <a:r>
              <a:rPr kumimoji="1" lang="en-US" altLang="en-US" dirty="0" err="1" smtClean="0">
                <a:solidFill>
                  <a:srgbClr val="000000"/>
                </a:solidFill>
              </a:rPr>
              <a:t>属性</a:t>
            </a:r>
            <a:r>
              <a:rPr kumimoji="1" lang="zh-CN" altLang="en-US" dirty="0" smtClean="0">
                <a:solidFill>
                  <a:srgbClr val="000000"/>
                </a:solidFill>
              </a:rPr>
              <a:t>中获取到本机</a:t>
            </a:r>
            <a:r>
              <a:rPr kumimoji="1" lang="en-US" altLang="zh-CN" dirty="0" err="1" smtClean="0">
                <a:solidFill>
                  <a:srgbClr val="F84A2E"/>
                </a:solidFill>
              </a:rPr>
              <a:t>staticWebDir</a:t>
            </a:r>
            <a:r>
              <a:rPr kumimoji="1" lang="zh-CN" altLang="en-US" dirty="0" smtClean="0">
                <a:solidFill>
                  <a:srgbClr val="000000"/>
                </a:solidFill>
              </a:rPr>
              <a:t>的路径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0000"/>
                </a:solidFill>
              </a:rPr>
              <a:t>将已引用调试</a:t>
            </a:r>
            <a:r>
              <a:rPr kumimoji="1" lang="zh-CN" altLang="en-US" dirty="0" smtClean="0">
                <a:solidFill>
                  <a:srgbClr val="000000"/>
                </a:solidFill>
              </a:rPr>
              <a:t>脚本的待调试页面源文件放入</a:t>
            </a:r>
            <a:r>
              <a:rPr kumimoji="1" lang="zh-CN" altLang="en-US" dirty="0">
                <a:solidFill>
                  <a:srgbClr val="000000"/>
                </a:solidFill>
              </a:rPr>
              <a:t>到</a:t>
            </a:r>
            <a:r>
              <a:rPr kumimoji="1" lang="en-US" altLang="zh-TW" dirty="0" err="1">
                <a:solidFill>
                  <a:srgbClr val="F84A2E"/>
                </a:solidFill>
              </a:rPr>
              <a:t>staticWebDir</a:t>
            </a:r>
            <a:r>
              <a:rPr kumimoji="1" lang="zh-TW" altLang="en-US" dirty="0" smtClean="0">
                <a:solidFill>
                  <a:srgbClr val="000000"/>
                </a:solidFill>
              </a:rPr>
              <a:t>目录下</a:t>
            </a:r>
            <a:endParaRPr kumimoji="1" lang="en-US" altLang="zh-TW" dirty="0" smtClean="0">
              <a:solidFill>
                <a:srgbClr val="000000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TW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000000"/>
                </a:solidFill>
              </a:rPr>
              <a:t>手机打开对应的调试链接：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00000"/>
                </a:solidFill>
                <a:hlinkClick r:id="rId3"/>
              </a:rPr>
              <a:t>http:/</a:t>
            </a:r>
            <a:r>
              <a:rPr kumimoji="1" lang="en-US" altLang="zh-CN" dirty="0" smtClean="0">
                <a:solidFill>
                  <a:srgbClr val="000000"/>
                </a:solidFill>
                <a:hlinkClick r:id="rId3"/>
              </a:rPr>
              <a:t>/localhost:</a:t>
            </a:r>
            <a:r>
              <a:rPr kumimoji="1" lang="en-US" altLang="zh-CN" dirty="0">
                <a:solidFill>
                  <a:srgbClr val="000000"/>
                </a:solidFill>
                <a:hlinkClick r:id="rId3"/>
              </a:rPr>
              <a:t>8081/</a:t>
            </a:r>
            <a:r>
              <a:rPr kumimoji="1" lang="en-US" altLang="zh-CN" dirty="0" smtClean="0">
                <a:solidFill>
                  <a:srgbClr val="000000"/>
                </a:solidFill>
                <a:hlinkClick r:id="rId3"/>
              </a:rPr>
              <a:t>$</a:t>
            </a:r>
            <a:r>
              <a:rPr kumimoji="1" lang="zh-CN" altLang="zh-CN" dirty="0" smtClean="0">
                <a:solidFill>
                  <a:srgbClr val="000000"/>
                </a:solidFill>
                <a:hlinkClick r:id="rId3"/>
              </a:rPr>
              <a:t>{</a:t>
            </a:r>
            <a:r>
              <a:rPr kumimoji="1" lang="en-US" altLang="zh-CN" dirty="0" smtClean="0">
                <a:solidFill>
                  <a:srgbClr val="000000"/>
                </a:solidFill>
                <a:hlinkClick r:id="rId3"/>
              </a:rPr>
              <a:t>pathToTestHtml</a:t>
            </a:r>
            <a:r>
              <a:rPr kumimoji="1" lang="zh-CN" altLang="zh-CN" dirty="0" smtClean="0">
                <a:solidFill>
                  <a:srgbClr val="000000"/>
                </a:solidFill>
              </a:rPr>
              <a:t>}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图片 2" descr="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1" y="1470960"/>
            <a:ext cx="4927599" cy="357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88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</a:rPr>
              <a:t>移动端调试演示之</a:t>
            </a:r>
            <a:r>
              <a:rPr lang="en-US" altLang="zh-CN" sz="2000" dirty="0" err="1">
                <a:solidFill>
                  <a:srgbClr val="3AFFD8"/>
                </a:solidFill>
                <a:latin typeface="微软雅黑"/>
                <a:ea typeface="微软雅黑"/>
              </a:rPr>
              <a:t>Weinre</a:t>
            </a:r>
            <a:endParaRPr lang="zh-CN" altLang="en-US" sz="2000" dirty="0">
              <a:solidFill>
                <a:srgbClr val="3AFFD8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6700" y="952500"/>
            <a:ext cx="8509000" cy="4305300"/>
          </a:xfrm>
          <a:prstGeom prst="rect">
            <a:avLst/>
          </a:prstGeom>
          <a:noFill/>
          <a:ln w="3175" cmpd="sng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当</a:t>
            </a:r>
            <a:r>
              <a:rPr lang="en-US" altLang="zh-CN" sz="1500" dirty="0" smtClean="0">
                <a:solidFill>
                  <a:srgbClr val="F84A2E"/>
                </a:solidFill>
              </a:rPr>
              <a:t>Remote</a:t>
            </a:r>
            <a:r>
              <a:rPr lang="zh-CN" altLang="en-US" sz="1500" dirty="0" smtClean="0">
                <a:solidFill>
                  <a:srgbClr val="F84A2E"/>
                </a:solidFill>
              </a:rPr>
              <a:t>面板中</a:t>
            </a:r>
            <a:r>
              <a:rPr lang="en-US" altLang="zh-CN" sz="1500" dirty="0" smtClean="0">
                <a:solidFill>
                  <a:srgbClr val="F84A2E"/>
                </a:solidFill>
              </a:rPr>
              <a:t>Target</a:t>
            </a:r>
            <a:r>
              <a:rPr lang="zh-CN" altLang="en-US" sz="1500" dirty="0" smtClean="0">
                <a:solidFill>
                  <a:srgbClr val="F84A2E"/>
                </a:solidFill>
              </a:rPr>
              <a:t>块链接变为绿色时，便可以使用其它调试面板</a:t>
            </a: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48400" y="1422140"/>
            <a:ext cx="2413000" cy="3747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F84A2E"/>
                </a:solidFill>
              </a:rPr>
              <a:t>Remote</a:t>
            </a:r>
            <a:r>
              <a:rPr kumimoji="1" lang="zh-CN" altLang="en-US" dirty="0" smtClean="0">
                <a:solidFill>
                  <a:srgbClr val="F84A2E"/>
                </a:solidFill>
              </a:rPr>
              <a:t>面板：</a:t>
            </a:r>
            <a:r>
              <a:rPr kumimoji="1" lang="zh-CN" altLang="en-US" dirty="0" smtClean="0">
                <a:solidFill>
                  <a:srgbClr val="000000"/>
                </a:solidFill>
              </a:rPr>
              <a:t>查看调试状态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F84A2E"/>
                </a:solidFill>
              </a:rPr>
              <a:t>Elements</a:t>
            </a:r>
            <a:r>
              <a:rPr kumimoji="1" lang="zh-CN" altLang="en-US" dirty="0" smtClean="0">
                <a:solidFill>
                  <a:srgbClr val="F84A2E"/>
                </a:solidFill>
              </a:rPr>
              <a:t>面板：</a:t>
            </a:r>
            <a:r>
              <a:rPr kumimoji="1" lang="zh-CN" altLang="en-US" dirty="0" smtClean="0">
                <a:solidFill>
                  <a:srgbClr val="000000"/>
                </a:solidFill>
              </a:rPr>
              <a:t>检查元素，可以查改元素状态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>
              <a:solidFill>
                <a:srgbClr val="F84A2E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F84A2E"/>
                </a:solidFill>
              </a:rPr>
              <a:t>Resources</a:t>
            </a:r>
            <a:r>
              <a:rPr kumimoji="1" lang="zh-CN" altLang="en-US" dirty="0" smtClean="0">
                <a:solidFill>
                  <a:srgbClr val="F84A2E"/>
                </a:solidFill>
              </a:rPr>
              <a:t>面板：</a:t>
            </a:r>
            <a:r>
              <a:rPr kumimoji="1" lang="zh-CN" altLang="en-US" dirty="0" smtClean="0">
                <a:solidFill>
                  <a:srgbClr val="000000"/>
                </a:solidFill>
              </a:rPr>
              <a:t>查看资源信息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F84A2E"/>
                </a:solidFill>
              </a:rPr>
              <a:t>Network</a:t>
            </a:r>
            <a:r>
              <a:rPr kumimoji="1" lang="zh-CN" altLang="en-US" dirty="0" smtClean="0">
                <a:solidFill>
                  <a:srgbClr val="F84A2E"/>
                </a:solidFill>
              </a:rPr>
              <a:t>面板： </a:t>
            </a:r>
            <a:r>
              <a:rPr kumimoji="1" lang="zh-CN" altLang="en-US" dirty="0" smtClean="0">
                <a:solidFill>
                  <a:srgbClr val="000000"/>
                </a:solidFill>
              </a:rPr>
              <a:t>查看请求信息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F84A2E"/>
                </a:solidFill>
              </a:rPr>
              <a:t>Console</a:t>
            </a:r>
            <a:r>
              <a:rPr kumimoji="1" lang="zh-CN" altLang="en-US" dirty="0" smtClean="0">
                <a:solidFill>
                  <a:srgbClr val="F84A2E"/>
                </a:solidFill>
              </a:rPr>
              <a:t>面板：</a:t>
            </a:r>
            <a:r>
              <a:rPr kumimoji="1" lang="zh-CN" altLang="en-US" dirty="0" smtClean="0">
                <a:solidFill>
                  <a:srgbClr val="000000"/>
                </a:solidFill>
              </a:rPr>
              <a:t>查看日志或执行脚本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5" name="图片 4" descr="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1" y="1460500"/>
            <a:ext cx="5803899" cy="371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88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75300" y="1555751"/>
            <a:ext cx="2873375" cy="3524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49665" y="787433"/>
            <a:ext cx="4708525" cy="3472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50000"/>
              </a:lnSpc>
              <a:defRPr/>
            </a:pP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调试基础知识概述</a:t>
            </a:r>
            <a:endParaRPr lang="en-US" altLang="zh-CN" sz="105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端调试工具概述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移动端调试困境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移动端调试工具概述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移动端调试演示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6414" y="4047154"/>
            <a:ext cx="5907086" cy="72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各类技术研发进行调试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的时候，都需要掌握该技术相关的基础知识。否则拿到调试工具，也无法理解工具各类功能点以及使用方法</a:t>
            </a:r>
          </a:p>
        </p:txBody>
      </p:sp>
    </p:spTree>
    <p:extLst>
      <p:ext uri="{BB962C8B-B14F-4D97-AF65-F5344CB8AC3E}">
        <p14:creationId xmlns:p14="http://schemas.microsoft.com/office/powerpoint/2010/main" val="351911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移动端调试演示之</a:t>
            </a:r>
            <a:r>
              <a:rPr lang="en-US" altLang="zh-CN" sz="2000" dirty="0" smtClean="0">
                <a:solidFill>
                  <a:srgbClr val="3AFFD8"/>
                </a:solidFill>
                <a:latin typeface="微软雅黑"/>
                <a:ea typeface="微软雅黑"/>
              </a:rPr>
              <a:t>Safari</a:t>
            </a:r>
            <a:endParaRPr lang="zh-CN" altLang="en-US" sz="2000" dirty="0" smtClean="0">
              <a:solidFill>
                <a:srgbClr val="3AFFD8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2300" y="2501900"/>
            <a:ext cx="78867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功能：</a:t>
            </a:r>
            <a:r>
              <a:rPr lang="zh-CN" altLang="en-US" sz="1500" dirty="0" smtClean="0"/>
              <a:t>功能全面，支持端口转发、</a:t>
            </a:r>
            <a:r>
              <a:rPr lang="zh-CN" altLang="en-US" sz="1500" dirty="0"/>
              <a:t>断点调试</a:t>
            </a:r>
            <a:r>
              <a:rPr lang="zh-CN" altLang="zh-CN" sz="1500" dirty="0" smtClean="0"/>
              <a:t>、</a:t>
            </a:r>
            <a:r>
              <a:rPr lang="en-US" altLang="zh-CN" sz="1500" dirty="0" err="1" smtClean="0"/>
              <a:t>WebView</a:t>
            </a:r>
            <a:r>
              <a:rPr lang="zh-CN" altLang="en-US" sz="1500" dirty="0" smtClean="0"/>
              <a:t>调试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kumimoji="1" lang="en-US" altLang="zh-CN" sz="15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622300" y="1409700"/>
            <a:ext cx="78994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>
                <a:solidFill>
                  <a:srgbClr val="F84A2E"/>
                </a:solidFill>
              </a:rPr>
              <a:t>Safari</a:t>
            </a:r>
            <a:r>
              <a:rPr lang="en-US" altLang="zh-CN" sz="1500" dirty="0" smtClean="0"/>
              <a:t> </a:t>
            </a:r>
            <a:r>
              <a:rPr lang="zh-CN" altLang="en-US" sz="1500" dirty="0" smtClean="0"/>
              <a:t>常用于调试苹果相关设备上的</a:t>
            </a:r>
            <a:r>
              <a:rPr lang="en-US" altLang="zh-CN" sz="1500" dirty="0" smtClean="0"/>
              <a:t>web</a:t>
            </a:r>
            <a:r>
              <a:rPr lang="zh-CN" altLang="en-US" sz="1500" dirty="0" smtClean="0"/>
              <a:t>页面，但需要</a:t>
            </a:r>
            <a:r>
              <a:rPr lang="en-US" altLang="zh-CN" sz="1500" dirty="0" smtClean="0"/>
              <a:t>mac</a:t>
            </a:r>
            <a:r>
              <a:rPr lang="zh-CN" altLang="en-US" sz="1500" dirty="0" smtClean="0"/>
              <a:t>机器</a:t>
            </a:r>
            <a:endParaRPr lang="en-US" altLang="zh-CN" sz="1500" dirty="0" smtClean="0"/>
          </a:p>
          <a:p>
            <a:pPr>
              <a:lnSpc>
                <a:spcPct val="50000"/>
              </a:lnSpc>
            </a:pPr>
            <a:endParaRPr lang="en-US" altLang="zh-CN" sz="1500" dirty="0"/>
          </a:p>
        </p:txBody>
      </p:sp>
      <p:sp>
        <p:nvSpPr>
          <p:cNvPr id="8" name="文本框 7"/>
          <p:cNvSpPr txBox="1"/>
          <p:nvPr/>
        </p:nvSpPr>
        <p:spPr>
          <a:xfrm>
            <a:off x="622300" y="3581400"/>
            <a:ext cx="78867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详细内容请查看相关文档</a:t>
            </a:r>
            <a:r>
              <a:rPr lang="en-US" altLang="zh-CN" sz="1500" dirty="0">
                <a:hlinkClick r:id="rId3"/>
              </a:rPr>
              <a:t>《Safari</a:t>
            </a:r>
            <a:r>
              <a:rPr lang="zh-CN" altLang="en-US" sz="1500" dirty="0">
                <a:hlinkClick r:id="rId3"/>
              </a:rPr>
              <a:t>调试</a:t>
            </a:r>
            <a:r>
              <a:rPr lang="en-US" altLang="zh-CN" sz="1500" dirty="0">
                <a:hlinkClick r:id="rId3"/>
              </a:rPr>
              <a:t>iOS web</a:t>
            </a:r>
            <a:r>
              <a:rPr lang="zh-CN" altLang="en-US" sz="1500" dirty="0">
                <a:hlinkClick r:id="rId3"/>
              </a:rPr>
              <a:t>页面</a:t>
            </a:r>
            <a:r>
              <a:rPr lang="en-US" altLang="zh-CN" sz="1500" dirty="0" smtClean="0">
                <a:hlinkClick r:id="rId3"/>
              </a:rPr>
              <a:t>》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kumimoji="1" lang="en-US" altLang="zh-CN" sz="1500" dirty="0" smtClean="0"/>
          </a:p>
        </p:txBody>
      </p:sp>
    </p:spTree>
    <p:extLst>
      <p:ext uri="{BB962C8B-B14F-4D97-AF65-F5344CB8AC3E}">
        <p14:creationId xmlns:p14="http://schemas.microsoft.com/office/powerpoint/2010/main" val="9014241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移动端调试演示之</a:t>
            </a:r>
            <a:r>
              <a:rPr lang="en-US" altLang="zh-CN" sz="2000" dirty="0" smtClean="0">
                <a:solidFill>
                  <a:srgbClr val="3AFFD8"/>
                </a:solidFill>
                <a:latin typeface="微软雅黑"/>
                <a:ea typeface="微软雅黑"/>
              </a:rPr>
              <a:t>Safari</a:t>
            </a:r>
            <a:endParaRPr lang="zh-CN" altLang="en-US" sz="2000" dirty="0">
              <a:solidFill>
                <a:srgbClr val="3AFFD8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300" y="952500"/>
            <a:ext cx="7886700" cy="4202432"/>
          </a:xfrm>
          <a:prstGeom prst="rect">
            <a:avLst/>
          </a:prstGeom>
          <a:noFill/>
          <a:ln w="3175" cmpd="sng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100" y="1168140"/>
            <a:ext cx="1967362" cy="3783341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F84A2E"/>
                </a:solidFill>
              </a:rPr>
              <a:t>Safari</a:t>
            </a:r>
            <a:r>
              <a:rPr kumimoji="1" lang="zh-CN" altLang="en-US" dirty="0" smtClean="0">
                <a:solidFill>
                  <a:srgbClr val="F84A2E"/>
                </a:solidFill>
              </a:rPr>
              <a:t>设置</a:t>
            </a:r>
            <a:endParaRPr kumimoji="1" lang="en-US" altLang="zh-CN" dirty="0" smtClean="0">
              <a:solidFill>
                <a:srgbClr val="F84A2E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/>
              <a:t>打开</a:t>
            </a:r>
            <a:r>
              <a:rPr kumimoji="1" lang="en-US" altLang="zh-CN" dirty="0"/>
              <a:t>Safari</a:t>
            </a:r>
            <a:r>
              <a:rPr kumimoji="1" lang="zh-CN" altLang="en-US" dirty="0"/>
              <a:t>偏好者设置，选中“高级菜单”，在页面最下方选中“在菜单中显示开发菜单”的复选框</a:t>
            </a:r>
            <a:r>
              <a:rPr kumimoji="1" lang="zh-CN" altLang="en-US" dirty="0" smtClean="0"/>
              <a:t>，然后就可以在</a:t>
            </a:r>
            <a:r>
              <a:rPr kumimoji="1" lang="en-US" altLang="zh-CN" dirty="0"/>
              <a:t>Safari</a:t>
            </a:r>
            <a:r>
              <a:rPr kumimoji="1" lang="zh-CN" altLang="en-US" dirty="0"/>
              <a:t>菜单中看到开发菜单了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 descr="1534754239612-baa42684-ad57-4795-b232-90141fa7b97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1155700"/>
            <a:ext cx="545064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13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移动端调试演示之</a:t>
            </a:r>
            <a:r>
              <a:rPr lang="en-US" altLang="zh-CN" sz="2000" dirty="0" smtClean="0">
                <a:solidFill>
                  <a:srgbClr val="3AFFD8"/>
                </a:solidFill>
                <a:latin typeface="微软雅黑"/>
                <a:ea typeface="微软雅黑"/>
              </a:rPr>
              <a:t>Safari</a:t>
            </a:r>
            <a:endParaRPr lang="zh-CN" altLang="en-US" sz="2000" dirty="0">
              <a:solidFill>
                <a:srgbClr val="3AFFD8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300" y="952500"/>
            <a:ext cx="7886700" cy="4202432"/>
          </a:xfrm>
          <a:prstGeom prst="rect">
            <a:avLst/>
          </a:prstGeom>
          <a:noFill/>
          <a:ln w="3175" cmpd="sng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400" y="1028440"/>
            <a:ext cx="2527300" cy="407142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F84A2E"/>
                </a:solidFill>
              </a:rPr>
              <a:t>iPhone</a:t>
            </a:r>
            <a:r>
              <a:rPr kumimoji="1" lang="zh-CN" altLang="en-US" dirty="0">
                <a:solidFill>
                  <a:srgbClr val="F84A2E"/>
                </a:solidFill>
              </a:rPr>
              <a:t>设置 </a:t>
            </a:r>
            <a:endParaRPr kumimoji="1" lang="en-US" altLang="zh-CN" dirty="0" smtClean="0">
              <a:solidFill>
                <a:srgbClr val="F84A2E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打开</a:t>
            </a:r>
            <a:r>
              <a:rPr kumimoji="1" lang="en-US" altLang="zh-CN" dirty="0"/>
              <a:t>iPhone</a:t>
            </a:r>
            <a:r>
              <a:rPr kumimoji="1" lang="zh-CN" altLang="en-US" dirty="0" smtClean="0"/>
              <a:t>手机设置</a:t>
            </a:r>
            <a:r>
              <a:rPr kumimoji="1" lang="zh-CN" altLang="zh-CN" dirty="0"/>
              <a:t>，</a:t>
            </a:r>
            <a:r>
              <a:rPr kumimoji="1" lang="zh-CN" altLang="en-US" dirty="0" smtClean="0"/>
              <a:t>选择</a:t>
            </a:r>
            <a:r>
              <a:rPr kumimoji="1" lang="en-US" altLang="zh-CN" dirty="0"/>
              <a:t>Safari</a:t>
            </a:r>
            <a:r>
              <a:rPr kumimoji="1" lang="zh-CN" altLang="en-US" dirty="0"/>
              <a:t>，找到高级选项，将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开关和</a:t>
            </a:r>
            <a:r>
              <a:rPr kumimoji="1" lang="en-US" altLang="zh-CN" dirty="0"/>
              <a:t>web</a:t>
            </a:r>
            <a:r>
              <a:rPr kumimoji="1" lang="zh-CN" altLang="en-US" dirty="0" smtClean="0"/>
              <a:t>检查器开关都打开</a:t>
            </a:r>
            <a:endParaRPr kumimoji="1" lang="en-US" altLang="zh-CN" dirty="0" smtClean="0"/>
          </a:p>
          <a:p>
            <a:pPr>
              <a:lnSpc>
                <a:spcPct val="50000"/>
              </a:lnSpc>
            </a:pPr>
            <a:endParaRPr kumimoji="1" lang="en-US" altLang="zh-CN" dirty="0" smtClean="0"/>
          </a:p>
          <a:p>
            <a:pPr>
              <a:lnSpc>
                <a:spcPct val="50000"/>
              </a:lnSpc>
            </a:pPr>
            <a:endParaRPr kumimoji="1" lang="en-US" altLang="zh-CN" dirty="0"/>
          </a:p>
          <a:p>
            <a:pPr>
              <a:lnSpc>
                <a:spcPct val="50000"/>
              </a:lnSpc>
            </a:pPr>
            <a:endParaRPr kumimoji="1" lang="en-US" altLang="zh-CN" dirty="0" smtClean="0"/>
          </a:p>
          <a:p>
            <a:pPr>
              <a:lnSpc>
                <a:spcPct val="50000"/>
              </a:lnSpc>
            </a:pPr>
            <a:endParaRPr kumimoji="1" lang="en-US" altLang="zh-CN" dirty="0"/>
          </a:p>
          <a:p>
            <a:pPr>
              <a:lnSpc>
                <a:spcPct val="50000"/>
              </a:lnSpc>
            </a:pP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 descr="1534754329416-b6f93b31-0409-434f-b4a8-7161b6860e2f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013208"/>
            <a:ext cx="4584700" cy="40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92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移动端调试演示之</a:t>
            </a:r>
            <a:r>
              <a:rPr lang="en-US" altLang="zh-CN" sz="2000" dirty="0" smtClean="0">
                <a:solidFill>
                  <a:srgbClr val="3AFFD8"/>
                </a:solidFill>
                <a:latin typeface="微软雅黑"/>
                <a:ea typeface="微软雅黑"/>
              </a:rPr>
              <a:t>Safari</a:t>
            </a:r>
            <a:endParaRPr lang="zh-CN" altLang="en-US" sz="2000" dirty="0">
              <a:solidFill>
                <a:srgbClr val="3AFFD8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300" y="952500"/>
            <a:ext cx="7886700" cy="4202432"/>
          </a:xfrm>
          <a:prstGeom prst="rect">
            <a:avLst/>
          </a:prstGeom>
          <a:noFill/>
          <a:ln w="3175" cmpd="sng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3900" y="1028440"/>
            <a:ext cx="2311400" cy="407142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F84A2E"/>
                </a:solidFill>
              </a:rPr>
              <a:t>Web</a:t>
            </a:r>
            <a:r>
              <a:rPr kumimoji="1" lang="zh-CN" altLang="en-US" dirty="0" smtClean="0">
                <a:solidFill>
                  <a:srgbClr val="F84A2E"/>
                </a:solidFill>
              </a:rPr>
              <a:t>页面调试</a:t>
            </a:r>
            <a:endParaRPr kumimoji="1" lang="en-US" altLang="zh-CN" dirty="0" smtClean="0">
              <a:solidFill>
                <a:srgbClr val="F84A2E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000000"/>
                </a:solidFill>
              </a:rPr>
              <a:t>使用</a:t>
            </a:r>
            <a:r>
              <a:rPr kumimoji="1" lang="en-US" altLang="zh-CN" dirty="0" smtClean="0">
                <a:solidFill>
                  <a:srgbClr val="000000"/>
                </a:solidFill>
              </a:rPr>
              <a:t>USB</a:t>
            </a:r>
            <a:r>
              <a:rPr kumimoji="1" lang="zh-CN" altLang="en-US" dirty="0" smtClean="0">
                <a:solidFill>
                  <a:srgbClr val="000000"/>
                </a:solidFill>
              </a:rPr>
              <a:t>数据线将</a:t>
            </a:r>
            <a:r>
              <a:rPr kumimoji="1" lang="en-US" altLang="zh-CN" dirty="0" smtClean="0">
                <a:solidFill>
                  <a:srgbClr val="000000"/>
                </a:solidFill>
              </a:rPr>
              <a:t>iPhone</a:t>
            </a:r>
            <a:r>
              <a:rPr kumimoji="1" lang="zh-CN" altLang="en-US" dirty="0" smtClean="0">
                <a:solidFill>
                  <a:srgbClr val="000000"/>
                </a:solidFill>
              </a:rPr>
              <a:t>链接到</a:t>
            </a:r>
            <a:r>
              <a:rPr kumimoji="1" lang="en-US" altLang="zh-CN" dirty="0" smtClean="0">
                <a:solidFill>
                  <a:srgbClr val="000000"/>
                </a:solidFill>
              </a:rPr>
              <a:t>mac</a:t>
            </a:r>
            <a:r>
              <a:rPr kumimoji="1" lang="zh-CN" altLang="en-US" dirty="0" smtClean="0">
                <a:solidFill>
                  <a:srgbClr val="000000"/>
                </a:solidFill>
              </a:rPr>
              <a:t>上，打开</a:t>
            </a:r>
            <a:r>
              <a:rPr kumimoji="1" lang="en-US" altLang="zh-CN" dirty="0" smtClean="0">
                <a:solidFill>
                  <a:srgbClr val="000000"/>
                </a:solidFill>
              </a:rPr>
              <a:t>Safari</a:t>
            </a:r>
            <a:r>
              <a:rPr kumimoji="1" lang="zh-CN" altLang="en-US" dirty="0" smtClean="0">
                <a:solidFill>
                  <a:srgbClr val="000000"/>
                </a:solidFill>
              </a:rPr>
              <a:t>浏览器，运行手机</a:t>
            </a:r>
            <a:r>
              <a:rPr kumimoji="1" lang="en-US" altLang="zh-CN" dirty="0" smtClean="0">
                <a:solidFill>
                  <a:srgbClr val="000000"/>
                </a:solidFill>
              </a:rPr>
              <a:t>app</a:t>
            </a:r>
            <a:r>
              <a:rPr kumimoji="1" lang="zh-CN" altLang="en-US" dirty="0" smtClean="0">
                <a:solidFill>
                  <a:srgbClr val="000000"/>
                </a:solidFill>
              </a:rPr>
              <a:t>里面的</a:t>
            </a:r>
            <a:r>
              <a:rPr kumimoji="1" lang="en-US" altLang="zh-CN" dirty="0" smtClean="0">
                <a:solidFill>
                  <a:srgbClr val="000000"/>
                </a:solidFill>
              </a:rPr>
              <a:t>web</a:t>
            </a:r>
            <a:r>
              <a:rPr kumimoji="1" lang="zh-CN" altLang="en-US" dirty="0" smtClean="0">
                <a:solidFill>
                  <a:srgbClr val="000000"/>
                </a:solidFill>
              </a:rPr>
              <a:t>页面，在开发菜单中选择连接的手机，找到调试的网页，就能在</a:t>
            </a:r>
            <a:r>
              <a:rPr kumimoji="1" lang="en-US" altLang="zh-CN" dirty="0" smtClean="0">
                <a:solidFill>
                  <a:srgbClr val="000000"/>
                </a:solidFill>
              </a:rPr>
              <a:t>Safari</a:t>
            </a:r>
            <a:r>
              <a:rPr kumimoji="1" lang="zh-CN" altLang="en-US" dirty="0" smtClean="0">
                <a:solidFill>
                  <a:srgbClr val="000000"/>
                </a:solidFill>
              </a:rPr>
              <a:t>里面调试了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 descr="1534754433135-b3711486-dc0d-4d8b-b912-3cfd40201bab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1" y="977901"/>
            <a:ext cx="5372099" cy="41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0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移动端调试演示之</a:t>
            </a:r>
            <a:r>
              <a:rPr lang="en-US" altLang="zh-CN" sz="2000" dirty="0" smtClean="0">
                <a:solidFill>
                  <a:srgbClr val="3AFFD8"/>
                </a:solidFill>
                <a:latin typeface="微软雅黑"/>
                <a:ea typeface="微软雅黑"/>
              </a:rPr>
              <a:t>Safari</a:t>
            </a:r>
            <a:endParaRPr lang="zh-CN" altLang="en-US" sz="2000" dirty="0">
              <a:solidFill>
                <a:srgbClr val="3AFFD8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900" y="952500"/>
            <a:ext cx="8953500" cy="4202432"/>
          </a:xfrm>
          <a:prstGeom prst="rect">
            <a:avLst/>
          </a:prstGeom>
          <a:noFill/>
          <a:ln w="3175" cmpd="sng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</p:txBody>
      </p:sp>
      <p:pic>
        <p:nvPicPr>
          <p:cNvPr id="5" name="图片 4" descr="1534755355254-00a9cde3-c5db-4a00-83eb-5758de045c66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38227"/>
            <a:ext cx="7137400" cy="40370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0500" y="1079240"/>
            <a:ext cx="2438400" cy="3963391"/>
          </a:xfrm>
          <a:prstGeom prst="rect">
            <a:avLst/>
          </a:prstGeom>
          <a:solidFill>
            <a:srgbClr val="F2F2F2"/>
          </a:solidFill>
          <a:effectLst>
            <a:glow rad="101600">
              <a:srgbClr val="0080FF">
                <a:alpha val="20000"/>
              </a:srgb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err="1">
                <a:solidFill>
                  <a:srgbClr val="F84A2E"/>
                </a:solidFill>
              </a:rPr>
              <a:t>WebView</a:t>
            </a:r>
            <a:r>
              <a:rPr kumimoji="1" lang="zh-CN" altLang="en-US" dirty="0" smtClean="0">
                <a:solidFill>
                  <a:srgbClr val="F84A2E"/>
                </a:solidFill>
              </a:rPr>
              <a:t>调试配置 </a:t>
            </a:r>
            <a:endParaRPr kumimoji="1" lang="en-US" altLang="zh-CN" dirty="0" smtClean="0">
              <a:solidFill>
                <a:srgbClr val="F84A2E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000000"/>
                </a:solidFill>
              </a:rPr>
              <a:t>利用</a:t>
            </a:r>
            <a:r>
              <a:rPr kumimoji="1" lang="en-US" altLang="zh-CN" dirty="0" smtClean="0">
                <a:solidFill>
                  <a:srgbClr val="000000"/>
                </a:solidFill>
              </a:rPr>
              <a:t>safari</a:t>
            </a:r>
            <a:r>
              <a:rPr kumimoji="1" lang="zh-CN" altLang="en-US" dirty="0" smtClean="0">
                <a:solidFill>
                  <a:srgbClr val="000000"/>
                </a:solidFill>
              </a:rPr>
              <a:t>调试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Webview</a:t>
            </a:r>
            <a:r>
              <a:rPr kumimoji="1" lang="zh-CN" altLang="en-US" dirty="0" smtClean="0">
                <a:solidFill>
                  <a:srgbClr val="000000"/>
                </a:solidFill>
              </a:rPr>
              <a:t>需要对</a:t>
            </a:r>
            <a:r>
              <a:rPr kumimoji="1" lang="en-US" altLang="zh-CN" dirty="0">
                <a:solidFill>
                  <a:srgbClr val="000000"/>
                </a:solidFill>
              </a:rPr>
              <a:t>App</a:t>
            </a:r>
            <a:r>
              <a:rPr kumimoji="1" lang="zh-CN" altLang="en-US" dirty="0">
                <a:solidFill>
                  <a:srgbClr val="000000"/>
                </a:solidFill>
              </a:rPr>
              <a:t>项目进行相应的配置： 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84A2E"/>
                </a:solidFill>
              </a:rPr>
              <a:t>修改</a:t>
            </a:r>
            <a:r>
              <a:rPr kumimoji="1" lang="en-US" altLang="zh-CN" dirty="0">
                <a:solidFill>
                  <a:srgbClr val="F84A2E"/>
                </a:solidFill>
              </a:rPr>
              <a:t>Build Configuration</a:t>
            </a:r>
            <a:r>
              <a:rPr kumimoji="1" lang="zh-CN" altLang="en-US" dirty="0">
                <a:solidFill>
                  <a:srgbClr val="F84A2E"/>
                </a:solidFill>
              </a:rPr>
              <a:t>：</a:t>
            </a:r>
            <a:r>
              <a:rPr kumimoji="1" lang="zh-CN" altLang="en-US" dirty="0">
                <a:solidFill>
                  <a:srgbClr val="000000"/>
                </a:solidFill>
              </a:rPr>
              <a:t>在</a:t>
            </a:r>
            <a:r>
              <a:rPr kumimoji="1" lang="en-US" altLang="zh-CN" dirty="0" err="1">
                <a:solidFill>
                  <a:srgbClr val="000000"/>
                </a:solidFill>
              </a:rPr>
              <a:t>Xcode</a:t>
            </a:r>
            <a:r>
              <a:rPr kumimoji="1" lang="zh-CN" altLang="en-US" dirty="0">
                <a:solidFill>
                  <a:srgbClr val="000000"/>
                </a:solidFill>
              </a:rPr>
              <a:t>中，点击运行</a:t>
            </a:r>
            <a:r>
              <a:rPr kumimoji="1" lang="en-US" altLang="zh-CN" dirty="0">
                <a:solidFill>
                  <a:srgbClr val="000000"/>
                </a:solidFill>
              </a:rPr>
              <a:t>/</a:t>
            </a:r>
            <a:r>
              <a:rPr kumimoji="1" lang="zh-CN" altLang="en-US" dirty="0">
                <a:solidFill>
                  <a:srgbClr val="000000"/>
                </a:solidFill>
              </a:rPr>
              <a:t>停止按钮右侧的项目名按钮</a:t>
            </a:r>
            <a:r>
              <a:rPr kumimoji="1" lang="zh-CN" altLang="en-US" dirty="0" smtClean="0">
                <a:solidFill>
                  <a:srgbClr val="000000"/>
                </a:solidFill>
              </a:rPr>
              <a:t>，在下拉菜单中，找</a:t>
            </a:r>
            <a:r>
              <a:rPr kumimoji="1" lang="zh-CN" altLang="en-US" dirty="0">
                <a:solidFill>
                  <a:srgbClr val="000000"/>
                </a:solidFill>
              </a:rPr>
              <a:t>到</a:t>
            </a:r>
            <a:r>
              <a:rPr kumimoji="1" lang="en-US" altLang="zh-CN" dirty="0">
                <a:solidFill>
                  <a:srgbClr val="F84A2E"/>
                </a:solidFill>
              </a:rPr>
              <a:t>Edit Schema</a:t>
            </a:r>
            <a:r>
              <a:rPr kumimoji="1" lang="zh-CN" altLang="en-US" dirty="0">
                <a:solidFill>
                  <a:srgbClr val="000000"/>
                </a:solidFill>
              </a:rPr>
              <a:t>选项，进入到</a:t>
            </a:r>
            <a:r>
              <a:rPr kumimoji="1" lang="en-US" altLang="zh-CN" dirty="0">
                <a:solidFill>
                  <a:srgbClr val="F84A2E"/>
                </a:solidFill>
              </a:rPr>
              <a:t>Edit Schema</a:t>
            </a:r>
            <a:r>
              <a:rPr kumimoji="1" lang="zh-CN" altLang="en-US" dirty="0">
                <a:solidFill>
                  <a:srgbClr val="000000"/>
                </a:solidFill>
              </a:rPr>
              <a:t>面板中。切换到</a:t>
            </a:r>
            <a:r>
              <a:rPr kumimoji="1" lang="en-US" altLang="zh-CN" dirty="0">
                <a:solidFill>
                  <a:srgbClr val="F84A2E"/>
                </a:solidFill>
              </a:rPr>
              <a:t>Run</a:t>
            </a:r>
            <a:r>
              <a:rPr kumimoji="1" lang="zh-CN" altLang="en-US" dirty="0"/>
              <a:t>面板</a:t>
            </a:r>
            <a:r>
              <a:rPr kumimoji="1" lang="zh-CN" altLang="en-US" dirty="0">
                <a:solidFill>
                  <a:srgbClr val="000000"/>
                </a:solidFill>
              </a:rPr>
              <a:t>，将 </a:t>
            </a:r>
            <a:r>
              <a:rPr kumimoji="1" lang="en-US" altLang="zh-CN" dirty="0">
                <a:solidFill>
                  <a:srgbClr val="F84A2E"/>
                </a:solidFill>
              </a:rPr>
              <a:t>Build Configuration</a:t>
            </a:r>
            <a:r>
              <a:rPr kumimoji="1" lang="zh-CN" altLang="en-US" dirty="0">
                <a:solidFill>
                  <a:srgbClr val="000000"/>
                </a:solidFill>
              </a:rPr>
              <a:t>设置为</a:t>
            </a:r>
            <a:r>
              <a:rPr kumimoji="1" lang="en-US" altLang="zh-CN" dirty="0" smtClean="0">
                <a:solidFill>
                  <a:srgbClr val="F84A2E"/>
                </a:solidFill>
              </a:rPr>
              <a:t>Debug</a:t>
            </a:r>
            <a:endParaRPr kumimoji="1" lang="zh-CN" altLang="en-US" dirty="0">
              <a:solidFill>
                <a:srgbClr val="F84A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56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移动端调试演示之</a:t>
            </a:r>
            <a:r>
              <a:rPr lang="en-US" altLang="zh-CN" sz="2000" dirty="0" smtClean="0">
                <a:solidFill>
                  <a:srgbClr val="3AFFD8"/>
                </a:solidFill>
                <a:latin typeface="微软雅黑"/>
                <a:ea typeface="微软雅黑"/>
              </a:rPr>
              <a:t>Safari</a:t>
            </a:r>
            <a:endParaRPr lang="zh-CN" altLang="en-US" sz="2000" dirty="0">
              <a:solidFill>
                <a:srgbClr val="3AFFD8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900" y="952500"/>
            <a:ext cx="8953500" cy="4202432"/>
          </a:xfrm>
          <a:prstGeom prst="rect">
            <a:avLst/>
          </a:prstGeom>
          <a:noFill/>
          <a:ln w="3175" cmpd="sng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</p:txBody>
      </p:sp>
      <p:pic>
        <p:nvPicPr>
          <p:cNvPr id="10" name="图片 9" descr="1534755367512-da6299a6-0024-4d59-b8af-5bfa99928637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38227"/>
            <a:ext cx="7145678" cy="404177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0500" y="1079240"/>
            <a:ext cx="2044700" cy="3963391"/>
          </a:xfrm>
          <a:prstGeom prst="rect">
            <a:avLst/>
          </a:prstGeom>
          <a:solidFill>
            <a:srgbClr val="F2F2F2"/>
          </a:solidFill>
          <a:effectLst>
            <a:glow rad="101600">
              <a:srgbClr val="0080FF">
                <a:alpha val="20000"/>
              </a:srgb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err="1" smtClean="0">
                <a:solidFill>
                  <a:srgbClr val="F84A2E"/>
                </a:solidFill>
              </a:rPr>
              <a:t>WebView</a:t>
            </a:r>
            <a:r>
              <a:rPr kumimoji="1" lang="zh-CN" altLang="en-US" dirty="0" smtClean="0">
                <a:solidFill>
                  <a:srgbClr val="F84A2E"/>
                </a:solidFill>
              </a:rPr>
              <a:t>调试配置</a:t>
            </a:r>
            <a:endParaRPr kumimoji="1" lang="en-US" altLang="zh-CN" dirty="0" smtClean="0">
              <a:solidFill>
                <a:srgbClr val="F84A2E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84A2E"/>
                </a:solidFill>
              </a:rPr>
              <a:t>修改 </a:t>
            </a:r>
            <a:r>
              <a:rPr kumimoji="1" lang="en-US" altLang="zh-CN" dirty="0">
                <a:solidFill>
                  <a:srgbClr val="F84A2E"/>
                </a:solidFill>
              </a:rPr>
              <a:t>Code Signing</a:t>
            </a:r>
            <a:r>
              <a:rPr kumimoji="1" lang="zh-CN" altLang="en-US" dirty="0">
                <a:solidFill>
                  <a:srgbClr val="F84A2E"/>
                </a:solidFill>
              </a:rPr>
              <a:t>：</a:t>
            </a:r>
            <a:r>
              <a:rPr kumimoji="1" lang="zh-CN" altLang="en-US" dirty="0">
                <a:solidFill>
                  <a:srgbClr val="000000"/>
                </a:solidFill>
              </a:rPr>
              <a:t>在</a:t>
            </a:r>
            <a:r>
              <a:rPr kumimoji="1" lang="en-US" altLang="zh-CN" dirty="0" err="1">
                <a:solidFill>
                  <a:srgbClr val="000000"/>
                </a:solidFill>
              </a:rPr>
              <a:t>Xcode</a:t>
            </a:r>
            <a:r>
              <a:rPr kumimoji="1" lang="zh-CN" altLang="en-US" dirty="0">
                <a:solidFill>
                  <a:srgbClr val="000000"/>
                </a:solidFill>
              </a:rPr>
              <a:t>中，在文件目录树中选中项目名，显示出右侧的设置面板，</a:t>
            </a:r>
            <a:r>
              <a:rPr kumimoji="1" lang="zh-CN" altLang="en-US" dirty="0" smtClean="0">
                <a:solidFill>
                  <a:srgbClr val="000000"/>
                </a:solidFill>
              </a:rPr>
              <a:t>选中</a:t>
            </a:r>
            <a:r>
              <a:rPr kumimoji="1" lang="en-US" altLang="zh-CN" dirty="0" smtClean="0">
                <a:solidFill>
                  <a:srgbClr val="F84A2E"/>
                </a:solidFill>
              </a:rPr>
              <a:t>Build </a:t>
            </a:r>
            <a:r>
              <a:rPr kumimoji="1" lang="en-US" altLang="zh-CN" dirty="0">
                <a:solidFill>
                  <a:srgbClr val="F84A2E"/>
                </a:solidFill>
              </a:rPr>
              <a:t>Settings</a:t>
            </a:r>
            <a:r>
              <a:rPr kumimoji="1" lang="zh-CN" altLang="en-US" dirty="0">
                <a:solidFill>
                  <a:srgbClr val="000000"/>
                </a:solidFill>
              </a:rPr>
              <a:t>面板。将</a:t>
            </a:r>
            <a:r>
              <a:rPr kumimoji="1" lang="en-US" altLang="zh-CN" dirty="0">
                <a:solidFill>
                  <a:srgbClr val="F84A2E"/>
                </a:solidFill>
              </a:rPr>
              <a:t>Provision Profile</a:t>
            </a:r>
            <a:r>
              <a:rPr kumimoji="1" lang="zh-CN" altLang="en-US" dirty="0">
                <a:solidFill>
                  <a:srgbClr val="000000"/>
                </a:solidFill>
              </a:rPr>
              <a:t>设置为</a:t>
            </a:r>
            <a:r>
              <a:rPr kumimoji="1" lang="en-US" altLang="zh-CN" dirty="0">
                <a:solidFill>
                  <a:srgbClr val="F84A2E"/>
                </a:solidFill>
              </a:rPr>
              <a:t>Automatic</a:t>
            </a:r>
            <a:r>
              <a:rPr kumimoji="1" lang="zh-CN" altLang="en-US" dirty="0">
                <a:solidFill>
                  <a:srgbClr val="000000"/>
                </a:solidFill>
              </a:rPr>
              <a:t>，将</a:t>
            </a:r>
            <a:r>
              <a:rPr kumimoji="1" lang="en-US" altLang="zh-CN" dirty="0">
                <a:solidFill>
                  <a:srgbClr val="F84A2E"/>
                </a:solidFill>
              </a:rPr>
              <a:t>Code Sign Identity</a:t>
            </a:r>
            <a:r>
              <a:rPr kumimoji="1" lang="zh-CN" altLang="en-US" dirty="0">
                <a:solidFill>
                  <a:srgbClr val="000000"/>
                </a:solidFill>
              </a:rPr>
              <a:t>设置为</a:t>
            </a:r>
            <a:r>
              <a:rPr kumimoji="1" lang="en-US" altLang="zh-CN" dirty="0" err="1">
                <a:solidFill>
                  <a:srgbClr val="F84A2E"/>
                </a:solidFill>
              </a:rPr>
              <a:t>iOS</a:t>
            </a:r>
            <a:r>
              <a:rPr kumimoji="1" lang="en-US" altLang="zh-CN" dirty="0">
                <a:solidFill>
                  <a:srgbClr val="F84A2E"/>
                </a:solidFill>
              </a:rPr>
              <a:t> Developer</a:t>
            </a:r>
            <a:r>
              <a:rPr kumimoji="1" lang="zh-CN" altLang="en-US" dirty="0" smtClean="0">
                <a:solidFill>
                  <a:srgbClr val="F84A2E"/>
                </a:solidFill>
              </a:rPr>
              <a:t> </a:t>
            </a:r>
            <a:endParaRPr kumimoji="1" lang="en-US" altLang="zh-CN" dirty="0" smtClean="0">
              <a:solidFill>
                <a:srgbClr val="F84A2E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123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移动端调试演示之</a:t>
            </a:r>
            <a:r>
              <a:rPr lang="en-US" altLang="zh-CN" sz="2000" dirty="0" smtClean="0">
                <a:solidFill>
                  <a:srgbClr val="3AFFD8"/>
                </a:solidFill>
                <a:latin typeface="微软雅黑"/>
                <a:ea typeface="微软雅黑"/>
              </a:rPr>
              <a:t>Chrome</a:t>
            </a:r>
            <a:endParaRPr lang="zh-CN" altLang="en-US" sz="2000" dirty="0" smtClean="0">
              <a:solidFill>
                <a:srgbClr val="3AFFD8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2300" y="1790700"/>
            <a:ext cx="78867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功能：</a:t>
            </a:r>
            <a:r>
              <a:rPr lang="zh-CN" altLang="en-US" sz="1500" dirty="0" smtClean="0"/>
              <a:t>功能全面，支持端口转发、屏幕投影、断点调试</a:t>
            </a:r>
            <a:r>
              <a:rPr lang="zh-CN" altLang="zh-CN" sz="1500" dirty="0" smtClean="0"/>
              <a:t>、</a:t>
            </a:r>
            <a:r>
              <a:rPr lang="en-US" altLang="zh-CN" sz="1500" dirty="0" err="1" smtClean="0"/>
              <a:t>WebView</a:t>
            </a:r>
            <a:r>
              <a:rPr lang="zh-CN" altLang="en-US" sz="1500" dirty="0" smtClean="0"/>
              <a:t>调试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kumimoji="1" lang="en-US" altLang="zh-CN" sz="15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622300" y="1003300"/>
            <a:ext cx="78994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>
                <a:solidFill>
                  <a:srgbClr val="F84A2E"/>
                </a:solidFill>
              </a:rPr>
              <a:t>Chrome</a:t>
            </a:r>
            <a:r>
              <a:rPr lang="en-US" altLang="zh-CN" sz="1500" dirty="0" smtClean="0"/>
              <a:t> </a:t>
            </a:r>
            <a:r>
              <a:rPr lang="zh-CN" altLang="en-US" sz="1500" dirty="0" smtClean="0"/>
              <a:t>可以用来调试安卓移动端设备，可以调试</a:t>
            </a:r>
            <a:r>
              <a:rPr lang="en-US" altLang="zh-CN" sz="1500" dirty="0" err="1" smtClean="0"/>
              <a:t>WebView</a:t>
            </a:r>
            <a:r>
              <a:rPr lang="zh-CN" altLang="en-US" sz="1500" dirty="0" smtClean="0"/>
              <a:t>，对安卓系统版本有要求</a:t>
            </a:r>
            <a:endParaRPr lang="en-US" altLang="zh-CN" sz="1500" dirty="0" smtClean="0"/>
          </a:p>
          <a:p>
            <a:pPr>
              <a:lnSpc>
                <a:spcPct val="50000"/>
              </a:lnSpc>
            </a:pPr>
            <a:endParaRPr lang="en-US" altLang="zh-CN" sz="1500" dirty="0"/>
          </a:p>
        </p:txBody>
      </p:sp>
      <p:sp>
        <p:nvSpPr>
          <p:cNvPr id="8" name="文本框 7"/>
          <p:cNvSpPr txBox="1"/>
          <p:nvPr/>
        </p:nvSpPr>
        <p:spPr>
          <a:xfrm>
            <a:off x="622300" y="4533900"/>
            <a:ext cx="78867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详细内容请查看相关文档</a:t>
            </a:r>
            <a:r>
              <a:rPr lang="en-US" altLang="zh-CN" sz="1500" dirty="0">
                <a:hlinkClick r:id="rId3"/>
              </a:rPr>
              <a:t>《Chrome DevTools</a:t>
            </a:r>
            <a:r>
              <a:rPr lang="zh-CN" altLang="en-US" sz="1500" dirty="0">
                <a:hlinkClick r:id="rId3"/>
              </a:rPr>
              <a:t>移动端调试</a:t>
            </a:r>
            <a:r>
              <a:rPr lang="en-US" altLang="zh-CN" sz="1500" dirty="0" smtClean="0">
                <a:hlinkClick r:id="rId3"/>
              </a:rPr>
              <a:t>》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kumimoji="1" lang="en-US" altLang="zh-CN" sz="15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22300" y="2590800"/>
            <a:ext cx="7886700" cy="1717778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局限：</a:t>
            </a:r>
            <a:endParaRPr lang="en-US" altLang="zh-CN" sz="1500" dirty="0" smtClean="0">
              <a:solidFill>
                <a:srgbClr val="F84A2E"/>
              </a:solidFill>
            </a:endParaRPr>
          </a:p>
          <a:p>
            <a:pPr marL="285750" indent="-285750" defTabSz="297470">
              <a:spcBef>
                <a:spcPts val="1175"/>
              </a:spcBef>
              <a:buFont typeface="Arial"/>
              <a:buChar char="•"/>
              <a:defRPr/>
            </a:pPr>
            <a:r>
              <a:rPr lang="zh-CN" altLang="en-US" sz="1500" dirty="0" smtClean="0"/>
              <a:t>调试网页以及</a:t>
            </a:r>
            <a:r>
              <a:rPr lang="en-US" altLang="zh-CN" sz="1500" dirty="0" err="1" smtClean="0"/>
              <a:t>WebView</a:t>
            </a:r>
            <a:r>
              <a:rPr lang="zh-CN" altLang="en-US" sz="1500" dirty="0" smtClean="0"/>
              <a:t>需</a:t>
            </a:r>
            <a:r>
              <a:rPr lang="en-US" altLang="zh-CN" sz="1500" dirty="0" smtClean="0"/>
              <a:t>Android</a:t>
            </a:r>
            <a:r>
              <a:rPr lang="zh-CN" altLang="en-US" sz="1500" dirty="0" smtClean="0"/>
              <a:t>系统版本支持，分别为</a:t>
            </a:r>
            <a:r>
              <a:rPr lang="en-US" altLang="zh-CN" sz="1500" dirty="0">
                <a:solidFill>
                  <a:srgbClr val="F84A2E"/>
                </a:solidFill>
              </a:rPr>
              <a:t>Android 4.0</a:t>
            </a:r>
            <a:r>
              <a:rPr lang="en-US" altLang="zh-CN" sz="1500" dirty="0" smtClean="0">
                <a:solidFill>
                  <a:srgbClr val="F84A2E"/>
                </a:solidFill>
              </a:rPr>
              <a:t>+</a:t>
            </a:r>
            <a:r>
              <a:rPr lang="zh-CN" altLang="en-US" sz="1500" dirty="0" smtClean="0"/>
              <a:t>以及</a:t>
            </a:r>
            <a:r>
              <a:rPr lang="en-US" altLang="zh-CN" sz="1500" dirty="0">
                <a:solidFill>
                  <a:srgbClr val="F84A2E"/>
                </a:solidFill>
              </a:rPr>
              <a:t>Android 4.4</a:t>
            </a:r>
            <a:r>
              <a:rPr lang="en-US" altLang="zh-CN" sz="1500" dirty="0"/>
              <a:t>+</a:t>
            </a:r>
            <a:endParaRPr lang="en-US" altLang="zh-CN" sz="1500" dirty="0" smtClean="0"/>
          </a:p>
          <a:p>
            <a:pPr marL="285750" indent="-285750" defTabSz="297470">
              <a:spcBef>
                <a:spcPts val="1175"/>
              </a:spcBef>
              <a:buFont typeface="Arial"/>
              <a:buChar char="•"/>
              <a:defRPr/>
            </a:pPr>
            <a:r>
              <a:rPr lang="zh-CN" altLang="en-US" sz="1500" dirty="0" smtClean="0"/>
              <a:t>调试网页，机器需安装</a:t>
            </a:r>
            <a:r>
              <a:rPr lang="en-US" altLang="zh-CN" sz="1500" dirty="0" smtClean="0">
                <a:solidFill>
                  <a:srgbClr val="F84A2E"/>
                </a:solidFill>
              </a:rPr>
              <a:t>Chrome</a:t>
            </a:r>
            <a:r>
              <a:rPr lang="zh-CN" altLang="en-US" sz="1500" dirty="0" smtClean="0">
                <a:solidFill>
                  <a:srgbClr val="F84A2E"/>
                </a:solidFill>
              </a:rPr>
              <a:t> </a:t>
            </a:r>
            <a:r>
              <a:rPr lang="en-US" altLang="zh-CN" sz="1500" dirty="0" smtClean="0">
                <a:solidFill>
                  <a:srgbClr val="F84A2E"/>
                </a:solidFill>
              </a:rPr>
              <a:t>for</a:t>
            </a:r>
            <a:r>
              <a:rPr lang="zh-CN" altLang="en-US" sz="1500" dirty="0" smtClean="0">
                <a:solidFill>
                  <a:srgbClr val="F84A2E"/>
                </a:solidFill>
              </a:rPr>
              <a:t> </a:t>
            </a:r>
            <a:r>
              <a:rPr lang="en-US" altLang="zh-CN" sz="1500" dirty="0" smtClean="0">
                <a:solidFill>
                  <a:srgbClr val="F84A2E"/>
                </a:solidFill>
              </a:rPr>
              <a:t>Android</a:t>
            </a:r>
          </a:p>
          <a:p>
            <a:pPr marL="285750" indent="-285750" defTabSz="297470">
              <a:spcBef>
                <a:spcPts val="1175"/>
              </a:spcBef>
              <a:buFont typeface="Arial"/>
              <a:buChar char="•"/>
              <a:defRPr/>
            </a:pPr>
            <a:r>
              <a:rPr lang="zh-CN" altLang="en-US" sz="1500" dirty="0" smtClean="0"/>
              <a:t>机器第一次调试需</a:t>
            </a:r>
            <a:r>
              <a:rPr lang="zh-CN" altLang="en-US" sz="1500" dirty="0" smtClean="0">
                <a:solidFill>
                  <a:srgbClr val="F84A2E"/>
                </a:solidFill>
              </a:rPr>
              <a:t>翻墙</a:t>
            </a:r>
            <a:r>
              <a:rPr lang="zh-CN" altLang="en-US" sz="1500" dirty="0" smtClean="0"/>
              <a:t>下载调试脚本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lang="en-US" altLang="zh-CN" sz="1500" dirty="0" smtClean="0"/>
          </a:p>
        </p:txBody>
      </p:sp>
    </p:spTree>
    <p:extLst>
      <p:ext uri="{BB962C8B-B14F-4D97-AF65-F5344CB8AC3E}">
        <p14:creationId xmlns:p14="http://schemas.microsoft.com/office/powerpoint/2010/main" val="13522139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移动端调试演示之</a:t>
            </a:r>
            <a:r>
              <a:rPr lang="en-US" altLang="zh-CN" sz="2000" dirty="0" smtClean="0">
                <a:solidFill>
                  <a:srgbClr val="3AFFD8"/>
                </a:solidFill>
                <a:latin typeface="微软雅黑"/>
                <a:ea typeface="微软雅黑"/>
              </a:rPr>
              <a:t>Chrome</a:t>
            </a:r>
            <a:endParaRPr lang="zh-CN" altLang="en-US" sz="2000" dirty="0">
              <a:solidFill>
                <a:srgbClr val="3AFFD8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300" y="952500"/>
            <a:ext cx="7886700" cy="4202432"/>
          </a:xfrm>
          <a:prstGeom prst="rect">
            <a:avLst/>
          </a:prstGeom>
          <a:noFill/>
          <a:ln w="3175" cmpd="sng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1066540"/>
            <a:ext cx="2971800" cy="399940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84A2E"/>
                </a:solidFill>
              </a:rPr>
              <a:t>开启安卓移动设备</a:t>
            </a:r>
            <a:r>
              <a:rPr kumimoji="1" lang="en-US" altLang="zh-CN" dirty="0">
                <a:solidFill>
                  <a:srgbClr val="F84A2E"/>
                </a:solidFill>
              </a:rPr>
              <a:t>USB</a:t>
            </a:r>
            <a:r>
              <a:rPr kumimoji="1" lang="zh-CN" altLang="en-US" dirty="0">
                <a:solidFill>
                  <a:srgbClr val="F84A2E"/>
                </a:solidFill>
              </a:rPr>
              <a:t>调试模式 </a:t>
            </a:r>
            <a:endParaRPr kumimoji="1" lang="en-US" altLang="zh-CN" dirty="0" smtClean="0">
              <a:solidFill>
                <a:srgbClr val="F84A2E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开启</a:t>
            </a:r>
            <a:r>
              <a:rPr kumimoji="1" lang="zh-CN" altLang="en-US" dirty="0"/>
              <a:t>方法： 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F84A2E"/>
                </a:solidFill>
              </a:rPr>
              <a:t>Android </a:t>
            </a:r>
            <a:r>
              <a:rPr kumimoji="1" lang="en-US" altLang="zh-CN" dirty="0">
                <a:solidFill>
                  <a:srgbClr val="F84A2E"/>
                </a:solidFill>
              </a:rPr>
              <a:t>3.2+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打开设置</a:t>
            </a:r>
            <a:r>
              <a:rPr kumimoji="1" lang="en-US" altLang="zh-CN" dirty="0"/>
              <a:t>-</a:t>
            </a:r>
            <a:r>
              <a:rPr kumimoji="1" lang="zh-CN" altLang="en-US" dirty="0" smtClean="0"/>
              <a:t>应用程序</a:t>
            </a:r>
            <a:r>
              <a:rPr kumimoji="1" lang="en-US" altLang="zh-CN" dirty="0"/>
              <a:t>-</a:t>
            </a:r>
            <a:r>
              <a:rPr kumimoji="1" lang="zh-CN" altLang="en-US" dirty="0" smtClean="0"/>
              <a:t>开发</a:t>
            </a:r>
            <a:r>
              <a:rPr kumimoji="1" lang="zh-CN" altLang="en-US" dirty="0"/>
              <a:t>，在“</a:t>
            </a:r>
            <a:r>
              <a:rPr kumimoji="1" lang="en-US" altLang="zh-CN" dirty="0"/>
              <a:t>USB</a:t>
            </a:r>
            <a:r>
              <a:rPr kumimoji="1" lang="zh-CN" altLang="en-US" dirty="0"/>
              <a:t>调试”</a:t>
            </a:r>
            <a:r>
              <a:rPr kumimoji="1" lang="zh-CN" altLang="en-US" dirty="0" smtClean="0"/>
              <a:t>处打钩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F84A2E"/>
                </a:solidFill>
              </a:rPr>
              <a:t>Android </a:t>
            </a:r>
            <a:r>
              <a:rPr kumimoji="1" lang="en-US" altLang="zh-CN" dirty="0">
                <a:solidFill>
                  <a:srgbClr val="F84A2E"/>
                </a:solidFill>
              </a:rPr>
              <a:t>4.0~ Android 4.1 </a:t>
            </a:r>
            <a:r>
              <a:rPr kumimoji="1" lang="zh-CN" altLang="en-US" dirty="0"/>
              <a:t>，打开设置</a:t>
            </a:r>
            <a:r>
              <a:rPr kumimoji="1" lang="en-US" altLang="zh-CN" dirty="0"/>
              <a:t>-</a:t>
            </a:r>
            <a:r>
              <a:rPr kumimoji="1" lang="zh-CN" altLang="en-US" dirty="0"/>
              <a:t>开发者选项</a:t>
            </a:r>
            <a:r>
              <a:rPr kumimoji="1" lang="en-US" altLang="zh-CN" dirty="0"/>
              <a:t>-</a:t>
            </a:r>
            <a:r>
              <a:rPr kumimoji="1" lang="zh-CN" altLang="en-US" dirty="0"/>
              <a:t>进入在“</a:t>
            </a:r>
            <a:r>
              <a:rPr kumimoji="1" lang="en-US" altLang="zh-CN" dirty="0"/>
              <a:t>USB</a:t>
            </a:r>
            <a:r>
              <a:rPr kumimoji="1" lang="zh-CN" altLang="en-US" dirty="0"/>
              <a:t>调试”</a:t>
            </a:r>
            <a:r>
              <a:rPr kumimoji="1" lang="zh-CN" altLang="en-US" dirty="0" smtClean="0"/>
              <a:t>处打钩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F84A2E"/>
                </a:solidFill>
              </a:rPr>
              <a:t>Android </a:t>
            </a:r>
            <a:r>
              <a:rPr kumimoji="1" lang="en-US" altLang="zh-CN" dirty="0">
                <a:solidFill>
                  <a:srgbClr val="F84A2E"/>
                </a:solidFill>
              </a:rPr>
              <a:t>4.2+</a:t>
            </a:r>
            <a:r>
              <a:rPr kumimoji="1" lang="zh-CN" altLang="en-US" dirty="0"/>
              <a:t>，打开设置</a:t>
            </a:r>
            <a:r>
              <a:rPr kumimoji="1" lang="en-US" altLang="zh-CN" dirty="0"/>
              <a:t>-</a:t>
            </a:r>
            <a:r>
              <a:rPr kumimoji="1" lang="zh-CN" altLang="en-US" dirty="0"/>
              <a:t>关于手机</a:t>
            </a:r>
            <a:r>
              <a:rPr kumimoji="1" lang="en-US" altLang="zh-CN" dirty="0"/>
              <a:t>-</a:t>
            </a:r>
            <a:r>
              <a:rPr kumimoji="1" lang="zh-CN" altLang="en-US" dirty="0"/>
              <a:t>手机配置信息</a:t>
            </a:r>
            <a:r>
              <a:rPr kumimoji="1" lang="en-US" altLang="zh-CN" dirty="0"/>
              <a:t>-</a:t>
            </a:r>
            <a:r>
              <a:rPr kumimoji="1" lang="zh-CN" altLang="en-US" dirty="0"/>
              <a:t>连点“版本号”</a:t>
            </a:r>
            <a:r>
              <a:rPr kumimoji="1" lang="en-US" altLang="zh-CN" dirty="0"/>
              <a:t>7</a:t>
            </a:r>
            <a:r>
              <a:rPr kumimoji="1" lang="zh-CN" altLang="en-US" dirty="0"/>
              <a:t>次，返回上层就可以看到“开发者选项</a:t>
            </a:r>
            <a:r>
              <a:rPr kumimoji="1" lang="zh-CN" altLang="en-US" dirty="0" smtClean="0"/>
              <a:t>” ，</a:t>
            </a:r>
            <a:r>
              <a:rPr kumimoji="1" lang="zh-CN" altLang="en-US" dirty="0"/>
              <a:t>在“</a:t>
            </a:r>
            <a:r>
              <a:rPr kumimoji="1" lang="en-US" altLang="zh-CN" dirty="0"/>
              <a:t>USB</a:t>
            </a:r>
            <a:r>
              <a:rPr kumimoji="1" lang="zh-CN" altLang="en-US" dirty="0"/>
              <a:t>调试”</a:t>
            </a:r>
            <a:r>
              <a:rPr kumimoji="1" lang="zh-CN" altLang="en-US" dirty="0" smtClean="0"/>
              <a:t>处打钩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50000"/>
              </a:lnSpc>
            </a:pP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图片 2" descr="1534819125076-cfafcdbc-52c8-443f-b424-a303102931d8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1" y="1031524"/>
            <a:ext cx="2273299" cy="4041420"/>
          </a:xfrm>
          <a:prstGeom prst="rect">
            <a:avLst/>
          </a:prstGeom>
        </p:spPr>
      </p:pic>
      <p:pic>
        <p:nvPicPr>
          <p:cNvPr id="5" name="图片 4" descr="1534819161570-b6b7943d-6ccf-4035-89d3-ef3ec3da123a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3341688"/>
            <a:ext cx="2057400" cy="1724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99200" y="1041140"/>
            <a:ext cx="2057400" cy="2216914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84A2E"/>
                </a:solidFill>
              </a:rPr>
              <a:t>使用</a:t>
            </a:r>
            <a:r>
              <a:rPr kumimoji="1" lang="en-US" altLang="zh-CN" dirty="0" smtClean="0">
                <a:solidFill>
                  <a:srgbClr val="F84A2E"/>
                </a:solidFill>
              </a:rPr>
              <a:t>USB</a:t>
            </a:r>
            <a:r>
              <a:rPr kumimoji="1" lang="zh-CN" altLang="en-US" dirty="0" smtClean="0">
                <a:solidFill>
                  <a:srgbClr val="F84A2E"/>
                </a:solidFill>
              </a:rPr>
              <a:t>连接设备</a:t>
            </a:r>
            <a:endParaRPr kumimoji="1" lang="en-US" altLang="zh-CN" dirty="0" smtClean="0">
              <a:solidFill>
                <a:srgbClr val="F84A2E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USB</a:t>
            </a:r>
            <a:r>
              <a:rPr kumimoji="1" lang="zh-CN" altLang="en-US" dirty="0" smtClean="0"/>
              <a:t>连接</a:t>
            </a:r>
            <a:r>
              <a:rPr kumimoji="1" lang="zh-CN" altLang="en-US" dirty="0"/>
              <a:t>成功后</a:t>
            </a:r>
            <a:r>
              <a:rPr kumimoji="1" lang="zh-CN" altLang="en-US" dirty="0" smtClean="0"/>
              <a:t>，会在设备上看到一个弹框请</a:t>
            </a:r>
            <a:r>
              <a:rPr kumimoji="1" lang="zh-CN" altLang="en-US" dirty="0"/>
              <a:t>求，是否允许使用这台计算机通过</a:t>
            </a:r>
            <a:r>
              <a:rPr kumimoji="1" lang="en-US" altLang="zh-CN" dirty="0" err="1"/>
              <a:t>usb</a:t>
            </a:r>
            <a:r>
              <a:rPr kumimoji="1" lang="zh-CN" altLang="en-US" dirty="0"/>
              <a:t>调试，请勾选后点确</a:t>
            </a:r>
            <a:r>
              <a:rPr kumimoji="1" lang="zh-CN" altLang="en-US" dirty="0" smtClean="0"/>
              <a:t>定</a:t>
            </a:r>
            <a:endParaRPr kumimoji="1" lang="en-US" altLang="zh-CN" dirty="0" smtClean="0"/>
          </a:p>
          <a:p>
            <a:pPr>
              <a:lnSpc>
                <a:spcPct val="80000"/>
              </a:lnSpc>
            </a:pP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虚尾箭头 6"/>
          <p:cNvSpPr/>
          <p:nvPr/>
        </p:nvSpPr>
        <p:spPr>
          <a:xfrm>
            <a:off x="5905500" y="2336800"/>
            <a:ext cx="457200" cy="292100"/>
          </a:xfrm>
          <a:prstGeom prst="stripedRightArrow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015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移动端调试演示之</a:t>
            </a:r>
            <a:r>
              <a:rPr lang="en-US" altLang="zh-CN" sz="2000" dirty="0" smtClean="0">
                <a:solidFill>
                  <a:srgbClr val="3AFFD8"/>
                </a:solidFill>
                <a:latin typeface="微软雅黑"/>
                <a:ea typeface="微软雅黑"/>
              </a:rPr>
              <a:t>Chrome</a:t>
            </a:r>
            <a:endParaRPr lang="zh-CN" altLang="en-US" sz="2000" dirty="0">
              <a:solidFill>
                <a:srgbClr val="3AFFD8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7500" y="952500"/>
            <a:ext cx="8509000" cy="4202432"/>
          </a:xfrm>
          <a:prstGeom prst="rect">
            <a:avLst/>
          </a:prstGeom>
          <a:noFill/>
          <a:ln w="3175" cmpd="sng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3700" y="1003040"/>
            <a:ext cx="2578100" cy="410743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84A2E"/>
                </a:solidFill>
              </a:rPr>
              <a:t>打开</a:t>
            </a:r>
            <a:r>
              <a:rPr kumimoji="1" lang="en-US" altLang="zh-CN" dirty="0">
                <a:solidFill>
                  <a:srgbClr val="F84A2E"/>
                </a:solidFill>
              </a:rPr>
              <a:t>chrome</a:t>
            </a:r>
            <a:r>
              <a:rPr kumimoji="1" lang="zh-CN" altLang="en-US" dirty="0" smtClean="0">
                <a:solidFill>
                  <a:srgbClr val="F84A2E"/>
                </a:solidFill>
              </a:rPr>
              <a:t>检查设备</a:t>
            </a:r>
            <a:endParaRPr kumimoji="1" lang="en-US" altLang="zh-CN" dirty="0" smtClean="0">
              <a:solidFill>
                <a:srgbClr val="F84A2E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000000"/>
                </a:solidFill>
              </a:rPr>
              <a:t>浏览器中输入</a:t>
            </a:r>
            <a:r>
              <a:rPr kumimoji="1" lang="en-US" altLang="zh-CN" dirty="0" smtClean="0">
                <a:solidFill>
                  <a:srgbClr val="F84A2E"/>
                </a:solidFill>
              </a:rPr>
              <a:t>chrome</a:t>
            </a:r>
            <a:r>
              <a:rPr kumimoji="1" lang="en-US" altLang="zh-CN" dirty="0">
                <a:solidFill>
                  <a:srgbClr val="F84A2E"/>
                </a:solidFill>
              </a:rPr>
              <a:t>://inspect </a:t>
            </a:r>
            <a:r>
              <a:rPr kumimoji="1" lang="zh-CN" altLang="en-US" dirty="0" smtClean="0">
                <a:solidFill>
                  <a:srgbClr val="000000"/>
                </a:solidFill>
              </a:rPr>
              <a:t>或</a:t>
            </a:r>
            <a:r>
              <a:rPr kumimoji="1" lang="en-US" altLang="zh-CN" dirty="0" err="1" smtClean="0">
                <a:solidFill>
                  <a:srgbClr val="F84A2E"/>
                </a:solidFill>
              </a:rPr>
              <a:t>about</a:t>
            </a:r>
            <a:r>
              <a:rPr kumimoji="1" lang="en-US" altLang="zh-CN" dirty="0" err="1">
                <a:solidFill>
                  <a:srgbClr val="F84A2E"/>
                </a:solidFill>
              </a:rPr>
              <a:t>:</a:t>
            </a:r>
            <a:r>
              <a:rPr kumimoji="1" lang="en-US" altLang="zh-CN" dirty="0" err="1" smtClean="0">
                <a:solidFill>
                  <a:srgbClr val="F84A2E"/>
                </a:solidFill>
              </a:rPr>
              <a:t>inspect</a:t>
            </a:r>
            <a:r>
              <a:rPr kumimoji="1" lang="zh-CN" altLang="en-US" dirty="0">
                <a:solidFill>
                  <a:srgbClr val="000000"/>
                </a:solidFill>
              </a:rPr>
              <a:t>，</a:t>
            </a:r>
            <a:r>
              <a:rPr kumimoji="1" lang="zh-CN" altLang="en-US" dirty="0" smtClean="0">
                <a:solidFill>
                  <a:srgbClr val="000000"/>
                </a:solidFill>
              </a:rPr>
              <a:t>打开后</a:t>
            </a:r>
            <a:r>
              <a:rPr kumimoji="1" lang="en-US" altLang="zh-CN" dirty="0" err="1" smtClean="0">
                <a:solidFill>
                  <a:srgbClr val="F84A2E"/>
                </a:solidFill>
              </a:rPr>
              <a:t>DevTools</a:t>
            </a:r>
            <a:r>
              <a:rPr kumimoji="1" lang="zh-CN" altLang="en-US" dirty="0">
                <a:solidFill>
                  <a:srgbClr val="000000"/>
                </a:solidFill>
              </a:rPr>
              <a:t>后</a:t>
            </a:r>
            <a:r>
              <a:rPr kumimoji="1" lang="zh-CN" altLang="en-US" dirty="0" smtClean="0">
                <a:solidFill>
                  <a:srgbClr val="000000"/>
                </a:solidFill>
              </a:rPr>
              <a:t>，钩选中</a:t>
            </a:r>
            <a:r>
              <a:rPr kumimoji="1" lang="en-US" altLang="zh-CN" dirty="0" smtClean="0">
                <a:solidFill>
                  <a:srgbClr val="F84A2E"/>
                </a:solidFill>
              </a:rPr>
              <a:t>Discover </a:t>
            </a:r>
            <a:r>
              <a:rPr kumimoji="1" lang="en-US" altLang="zh-CN" dirty="0">
                <a:solidFill>
                  <a:srgbClr val="F84A2E"/>
                </a:solidFill>
              </a:rPr>
              <a:t>USB </a:t>
            </a:r>
            <a:r>
              <a:rPr kumimoji="1" lang="en-US" altLang="zh-CN" dirty="0" smtClean="0">
                <a:solidFill>
                  <a:srgbClr val="F84A2E"/>
                </a:solidFill>
              </a:rPr>
              <a:t>devices</a:t>
            </a:r>
            <a:r>
              <a:rPr kumimoji="1" lang="zh-CN" altLang="en-US" dirty="0">
                <a:solidFill>
                  <a:srgbClr val="000000"/>
                </a:solidFill>
              </a:rPr>
              <a:t>。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USB</a:t>
            </a:r>
            <a:r>
              <a:rPr kumimoji="1" lang="zh-CN" altLang="en-US" dirty="0"/>
              <a:t>连接</a:t>
            </a:r>
            <a:r>
              <a:rPr kumimoji="1" lang="zh-CN" altLang="en-US" dirty="0" smtClean="0"/>
              <a:t>成功后，可以在页面上看到移动设备的型号，设备上运</a:t>
            </a:r>
            <a:r>
              <a:rPr kumimoji="1" lang="zh-CN" altLang="en-US" dirty="0"/>
              <a:t>行的页面和允许调试的</a:t>
            </a:r>
            <a:r>
              <a:rPr kumimoji="1" lang="en-US" altLang="zh-CN" dirty="0" err="1" smtClean="0"/>
              <a:t>WebView</a:t>
            </a:r>
            <a:r>
              <a:rPr kumimoji="1" lang="zh-CN" altLang="en-US" dirty="0" smtClean="0"/>
              <a:t>列表。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找到调试</a:t>
            </a:r>
            <a:r>
              <a:rPr kumimoji="1" lang="zh-CN" altLang="en-US" dirty="0"/>
              <a:t>的目标页面，点击</a:t>
            </a:r>
            <a:r>
              <a:rPr kumimoji="1" lang="en-US" altLang="zh-CN" dirty="0">
                <a:solidFill>
                  <a:srgbClr val="F84A2E"/>
                </a:solidFill>
              </a:rPr>
              <a:t>inspect</a:t>
            </a:r>
            <a:r>
              <a:rPr kumimoji="1" lang="zh-CN" altLang="en-US" dirty="0"/>
              <a:t>即可打开</a:t>
            </a:r>
            <a:r>
              <a:rPr kumimoji="1" lang="en-US" altLang="zh-CN" dirty="0" err="1">
                <a:solidFill>
                  <a:srgbClr val="F84A2E"/>
                </a:solidFill>
              </a:rPr>
              <a:t>DevTools</a:t>
            </a:r>
            <a:r>
              <a:rPr kumimoji="1" lang="zh-CN" altLang="en-US" dirty="0" smtClean="0"/>
              <a:t>，即可进入对应页面的调试面板。</a:t>
            </a:r>
            <a:endParaRPr kumimoji="1" lang="en-US" altLang="zh-CN" dirty="0" smtClean="0"/>
          </a:p>
          <a:p>
            <a:pPr>
              <a:lnSpc>
                <a:spcPct val="50000"/>
              </a:lnSpc>
            </a:pP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2" name="图片 1" descr="1534820902225-4ebe6ff6-047c-49a7-8984-ba3136633b4c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990600"/>
            <a:ext cx="5727700" cy="412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16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移动端调试演示之</a:t>
            </a:r>
            <a:r>
              <a:rPr lang="en-US" altLang="zh-CN" sz="2000" dirty="0" smtClean="0">
                <a:solidFill>
                  <a:srgbClr val="3AFFD8"/>
                </a:solidFill>
                <a:latin typeface="微软雅黑"/>
                <a:ea typeface="微软雅黑"/>
              </a:rPr>
              <a:t>Chrome</a:t>
            </a:r>
            <a:endParaRPr lang="zh-CN" altLang="en-US" sz="2000" dirty="0">
              <a:solidFill>
                <a:srgbClr val="3AFFD8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300" y="952500"/>
            <a:ext cx="7886700" cy="4202432"/>
          </a:xfrm>
          <a:prstGeom prst="rect">
            <a:avLst/>
          </a:prstGeom>
          <a:noFill/>
          <a:ln w="3175" cmpd="sng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393" y="1066540"/>
            <a:ext cx="7630381" cy="86654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err="1">
                <a:solidFill>
                  <a:srgbClr val="F84A2E"/>
                </a:solidFill>
              </a:rPr>
              <a:t>Webview</a:t>
            </a:r>
            <a:r>
              <a:rPr kumimoji="1" lang="zh-CN" altLang="en-US" dirty="0">
                <a:solidFill>
                  <a:srgbClr val="F84A2E"/>
                </a:solidFill>
              </a:rPr>
              <a:t>调试 </a:t>
            </a:r>
            <a:endParaRPr kumimoji="1" lang="en-US" altLang="zh-CN" dirty="0" smtClean="0">
              <a:solidFill>
                <a:srgbClr val="F84A2E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需</a:t>
            </a:r>
            <a:r>
              <a:rPr kumimoji="1" lang="en-US" altLang="zh-CN" dirty="0" smtClean="0">
                <a:solidFill>
                  <a:srgbClr val="F84A2E"/>
                </a:solidFill>
              </a:rPr>
              <a:t>Android </a:t>
            </a:r>
            <a:r>
              <a:rPr kumimoji="1" lang="en-US" altLang="zh-CN" dirty="0">
                <a:solidFill>
                  <a:srgbClr val="F84A2E"/>
                </a:solidFill>
              </a:rPr>
              <a:t>4.4</a:t>
            </a:r>
            <a:r>
              <a:rPr kumimoji="1" lang="en-US" altLang="zh-CN" dirty="0" smtClean="0">
                <a:solidFill>
                  <a:srgbClr val="F84A2E"/>
                </a:solidFill>
              </a:rPr>
              <a:t>+</a:t>
            </a:r>
            <a:r>
              <a:rPr kumimoji="1" lang="zh-CN" altLang="en-US" dirty="0" smtClean="0"/>
              <a:t>，需在</a:t>
            </a:r>
            <a:r>
              <a:rPr kumimoji="1" lang="en-US" altLang="zh-CN" dirty="0" err="1">
                <a:solidFill>
                  <a:srgbClr val="F84A2E"/>
                </a:solidFill>
              </a:rPr>
              <a:t>WebView</a:t>
            </a:r>
            <a:r>
              <a:rPr kumimoji="1" lang="zh-CN" altLang="en-US" dirty="0"/>
              <a:t>类中调用静态方法</a:t>
            </a:r>
            <a:r>
              <a:rPr kumimoji="1" lang="en-US" altLang="zh-CN" dirty="0" err="1" smtClean="0">
                <a:solidFill>
                  <a:srgbClr val="F84A2E"/>
                </a:solidFill>
              </a:rPr>
              <a:t>setWebContentsDebuggingEnabled</a:t>
            </a:r>
            <a:endParaRPr kumimoji="1" lang="en-US" altLang="zh-CN" dirty="0" smtClean="0">
              <a:solidFill>
                <a:srgbClr val="F84A2E"/>
              </a:solidFill>
            </a:endParaRPr>
          </a:p>
          <a:p>
            <a:pPr>
              <a:lnSpc>
                <a:spcPct val="50000"/>
              </a:lnSpc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9408" y="2066821"/>
            <a:ext cx="7633367" cy="1046594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if (</a:t>
            </a:r>
            <a:r>
              <a:rPr kumimoji="1" lang="en-US" altLang="zh-CN" dirty="0" err="1"/>
              <a:t>Build.VERSION.SDK_INT</a:t>
            </a:r>
            <a:r>
              <a:rPr kumimoji="1" lang="en-US" altLang="zh-CN" dirty="0"/>
              <a:t> &gt;=</a:t>
            </a:r>
            <a:r>
              <a:rPr kumimoji="1" lang="en-US" altLang="zh-CN" dirty="0" err="1"/>
              <a:t>Build.VERSION_CODES.KITKAT</a:t>
            </a:r>
            <a:r>
              <a:rPr kumimoji="1" lang="en-US" altLang="zh-CN" dirty="0"/>
              <a:t>) </a:t>
            </a:r>
            <a:r>
              <a:rPr kumimoji="1" lang="en-US" altLang="zh-CN" dirty="0" smtClean="0"/>
              <a:t>{</a:t>
            </a:r>
          </a:p>
          <a:p>
            <a:pPr>
              <a:lnSpc>
                <a:spcPct val="150000"/>
              </a:lnSpc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WebView.setWebContentsDebuggingEnabled</a:t>
            </a:r>
            <a:r>
              <a:rPr kumimoji="1" lang="en-US" altLang="zh-CN" dirty="0" smtClean="0"/>
              <a:t>(true);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 </a:t>
            </a:r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pic>
        <p:nvPicPr>
          <p:cNvPr id="5" name="图片 4" descr="1534849837089-42673a2e-a39b-4961-91e8-8fca5ab41074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09" y="3253868"/>
            <a:ext cx="7633366" cy="1819275"/>
          </a:xfrm>
          <a:prstGeom prst="rect">
            <a:avLst/>
          </a:prstGeom>
          <a:effectLst>
            <a:glow rad="101600">
              <a:srgbClr val="0080FF">
                <a:alpha val="15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678611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Web</a:t>
            </a: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</a:rPr>
              <a:t>调试基础知识概述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300" y="990600"/>
            <a:ext cx="78994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err="1" smtClean="0">
                <a:solidFill>
                  <a:srgbClr val="F84A2E"/>
                </a:solidFill>
              </a:rPr>
              <a:t>css</a:t>
            </a:r>
            <a:r>
              <a:rPr lang="zh-CN" altLang="en-US" sz="1500" dirty="0">
                <a:solidFill>
                  <a:srgbClr val="F84A2E"/>
                </a:solidFill>
              </a:rPr>
              <a:t>相关知识：</a:t>
            </a:r>
            <a:r>
              <a:rPr lang="zh-CN" altLang="en-US" sz="1500" dirty="0"/>
              <a:t>包括</a:t>
            </a:r>
            <a:r>
              <a:rPr lang="en-US" altLang="zh-CN" sz="1500" dirty="0" err="1"/>
              <a:t>css</a:t>
            </a:r>
            <a:r>
              <a:rPr lang="zh-CN" altLang="en-US" sz="1500" dirty="0"/>
              <a:t>样式类、布局、定位、显示效果以及浏览器兼</a:t>
            </a:r>
            <a:r>
              <a:rPr lang="zh-CN" altLang="en-US" sz="1500" dirty="0" smtClean="0"/>
              <a:t>容性等知识</a:t>
            </a:r>
            <a:endParaRPr lang="en-US" altLang="zh-CN" sz="1500" dirty="0" smtClean="0"/>
          </a:p>
          <a:p>
            <a:pPr>
              <a:lnSpc>
                <a:spcPct val="50000"/>
              </a:lnSpc>
            </a:pPr>
            <a:endParaRPr lang="en-US" altLang="zh-CN" sz="1500" dirty="0"/>
          </a:p>
        </p:txBody>
      </p:sp>
      <p:sp>
        <p:nvSpPr>
          <p:cNvPr id="7" name="文本框 6"/>
          <p:cNvSpPr txBox="1"/>
          <p:nvPr/>
        </p:nvSpPr>
        <p:spPr>
          <a:xfrm>
            <a:off x="622300" y="1854200"/>
            <a:ext cx="78867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en-US" altLang="zh-CN" sz="1500" dirty="0">
                <a:solidFill>
                  <a:srgbClr val="F84A2E"/>
                </a:solidFill>
              </a:rPr>
              <a:t>html/</a:t>
            </a:r>
            <a:r>
              <a:rPr lang="en-US" altLang="zh-CN" sz="1500" dirty="0" err="1">
                <a:solidFill>
                  <a:srgbClr val="F84A2E"/>
                </a:solidFill>
              </a:rPr>
              <a:t>dom</a:t>
            </a:r>
            <a:r>
              <a:rPr lang="zh-CN" altLang="en-US" sz="1500" dirty="0">
                <a:solidFill>
                  <a:srgbClr val="F84A2E"/>
                </a:solidFill>
              </a:rPr>
              <a:t>相关知识：</a:t>
            </a:r>
            <a:r>
              <a:rPr lang="zh-CN" altLang="en-US" sz="1500" dirty="0"/>
              <a:t>包括</a:t>
            </a:r>
            <a:r>
              <a:rPr lang="en-US" altLang="zh-CN" sz="1500" dirty="0"/>
              <a:t>html</a:t>
            </a:r>
            <a:r>
              <a:rPr lang="zh-CN" altLang="en-US" sz="1500" dirty="0"/>
              <a:t>基本结构、</a:t>
            </a:r>
            <a:r>
              <a:rPr lang="en-US" altLang="zh-CN" sz="1500" dirty="0" err="1"/>
              <a:t>dom</a:t>
            </a:r>
            <a:r>
              <a:rPr lang="zh-CN" altLang="en-US" sz="1500" dirty="0"/>
              <a:t>结构、属性、事件以及</a:t>
            </a:r>
            <a:r>
              <a:rPr lang="en-US" altLang="zh-CN" sz="1500" dirty="0" err="1"/>
              <a:t>dom</a:t>
            </a:r>
            <a:r>
              <a:rPr lang="zh-CN" altLang="en-US" sz="1500" dirty="0" smtClean="0"/>
              <a:t>操作等知识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kumimoji="1" lang="en-US" altLang="zh-CN" sz="15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22300" y="2717800"/>
            <a:ext cx="78740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en-US" altLang="zh-CN" sz="1500" dirty="0" err="1">
                <a:solidFill>
                  <a:srgbClr val="F84A2E"/>
                </a:solidFill>
              </a:rPr>
              <a:t>js</a:t>
            </a:r>
            <a:r>
              <a:rPr lang="en-US" altLang="zh-CN" sz="1500" dirty="0">
                <a:solidFill>
                  <a:srgbClr val="F84A2E"/>
                </a:solidFill>
              </a:rPr>
              <a:t>/es6</a:t>
            </a:r>
            <a:r>
              <a:rPr lang="zh-CN" altLang="en-US" sz="1500" dirty="0">
                <a:solidFill>
                  <a:srgbClr val="F84A2E"/>
                </a:solidFill>
              </a:rPr>
              <a:t>相关知识：</a:t>
            </a:r>
            <a:r>
              <a:rPr lang="zh-CN" altLang="en-US" sz="1500" dirty="0"/>
              <a:t>包括</a:t>
            </a:r>
            <a:r>
              <a:rPr lang="en-US" altLang="zh-CN" sz="1500" dirty="0" err="1"/>
              <a:t>js</a:t>
            </a:r>
            <a:r>
              <a:rPr lang="en-US" altLang="zh-CN" sz="1500" dirty="0"/>
              <a:t>/es6</a:t>
            </a:r>
            <a:r>
              <a:rPr lang="zh-CN" altLang="en-US" sz="1500" dirty="0"/>
              <a:t>基本语法、函数、作用域、</a:t>
            </a:r>
            <a:r>
              <a:rPr lang="zh-CN" altLang="en-US" sz="1500" dirty="0" smtClean="0"/>
              <a:t>闭包以及对象等知识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lang="en-US" altLang="zh-CN" sz="1500" dirty="0"/>
          </a:p>
        </p:txBody>
      </p:sp>
      <p:sp>
        <p:nvSpPr>
          <p:cNvPr id="9" name="文本框 8"/>
          <p:cNvSpPr txBox="1"/>
          <p:nvPr/>
        </p:nvSpPr>
        <p:spPr>
          <a:xfrm>
            <a:off x="622300" y="3581400"/>
            <a:ext cx="78613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en-US" altLang="zh-CN" sz="1500" dirty="0">
                <a:solidFill>
                  <a:srgbClr val="F84A2E"/>
                </a:solidFill>
              </a:rPr>
              <a:t>http/</a:t>
            </a:r>
            <a:r>
              <a:rPr lang="en-US" altLang="zh-CN" sz="1500" dirty="0" err="1">
                <a:solidFill>
                  <a:srgbClr val="F84A2E"/>
                </a:solidFill>
              </a:rPr>
              <a:t>ajax</a:t>
            </a:r>
            <a:r>
              <a:rPr lang="en-US" altLang="zh-CN" sz="1500" dirty="0">
                <a:solidFill>
                  <a:srgbClr val="F84A2E"/>
                </a:solidFill>
              </a:rPr>
              <a:t>/</a:t>
            </a:r>
            <a:r>
              <a:rPr lang="en-US" altLang="zh-CN" sz="1500" dirty="0" err="1">
                <a:solidFill>
                  <a:srgbClr val="F84A2E"/>
                </a:solidFill>
              </a:rPr>
              <a:t>jsonp</a:t>
            </a:r>
            <a:r>
              <a:rPr lang="zh-CN" altLang="en-US" sz="1500" dirty="0">
                <a:solidFill>
                  <a:srgbClr val="F84A2E"/>
                </a:solidFill>
              </a:rPr>
              <a:t>：</a:t>
            </a:r>
            <a:r>
              <a:rPr lang="zh-CN" altLang="en-US" sz="1500" dirty="0"/>
              <a:t>包括</a:t>
            </a:r>
            <a:r>
              <a:rPr lang="en-US" altLang="zh-CN" sz="1500" dirty="0"/>
              <a:t>http</a:t>
            </a:r>
            <a:r>
              <a:rPr lang="zh-CN" altLang="en-US" sz="1500" dirty="0"/>
              <a:t>协议包结构、协议头、</a:t>
            </a:r>
            <a:r>
              <a:rPr lang="en-US" altLang="zh-CN" sz="1500" dirty="0" err="1"/>
              <a:t>ajax</a:t>
            </a:r>
            <a:r>
              <a:rPr lang="zh-CN" altLang="en-US" sz="1500" dirty="0"/>
              <a:t>请求、</a:t>
            </a:r>
            <a:r>
              <a:rPr lang="en-US" altLang="zh-CN" sz="1500" dirty="0" err="1"/>
              <a:t>jsonp</a:t>
            </a:r>
            <a:r>
              <a:rPr lang="zh-CN" altLang="en-US" sz="1500" dirty="0" smtClean="0"/>
              <a:t>请求以及跨域等知识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lang="en-US" altLang="zh-CN" sz="1500" dirty="0"/>
          </a:p>
        </p:txBody>
      </p:sp>
      <p:sp>
        <p:nvSpPr>
          <p:cNvPr id="10" name="文本框 9"/>
          <p:cNvSpPr txBox="1"/>
          <p:nvPr/>
        </p:nvSpPr>
        <p:spPr>
          <a:xfrm>
            <a:off x="622300" y="4445000"/>
            <a:ext cx="78486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en-US" altLang="zh-CN" sz="1500" dirty="0">
                <a:solidFill>
                  <a:srgbClr val="F84A2E"/>
                </a:solidFill>
              </a:rPr>
              <a:t>cookie/</a:t>
            </a:r>
            <a:r>
              <a:rPr lang="en-US" altLang="zh-CN" sz="1500" dirty="0" err="1">
                <a:solidFill>
                  <a:srgbClr val="F84A2E"/>
                </a:solidFill>
              </a:rPr>
              <a:t>localstorage</a:t>
            </a:r>
            <a:r>
              <a:rPr lang="zh-CN" altLang="en-US" sz="1500" dirty="0">
                <a:solidFill>
                  <a:srgbClr val="F84A2E"/>
                </a:solidFill>
              </a:rPr>
              <a:t>：</a:t>
            </a:r>
            <a:r>
              <a:rPr lang="zh-CN" altLang="en-US" sz="1500" dirty="0"/>
              <a:t>包括</a:t>
            </a:r>
            <a:r>
              <a:rPr lang="en-US" altLang="zh-CN" sz="1500" dirty="0"/>
              <a:t>cookie</a:t>
            </a:r>
            <a:r>
              <a:rPr lang="zh-CN" altLang="en-US" sz="1500" dirty="0"/>
              <a:t>存储与</a:t>
            </a:r>
            <a:r>
              <a:rPr lang="en-US" altLang="zh-CN" sz="1500" dirty="0" err="1"/>
              <a:t>localstorage</a:t>
            </a:r>
            <a:r>
              <a:rPr lang="zh-CN" altLang="en-US" sz="1500" dirty="0" smtClean="0"/>
              <a:t>本地存储等知识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429320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移动端调试演示之</a:t>
            </a:r>
            <a:r>
              <a:rPr lang="en-US" altLang="zh-CN" sz="2000" dirty="0" smtClean="0">
                <a:solidFill>
                  <a:srgbClr val="3AFFD8"/>
                </a:solidFill>
                <a:latin typeface="微软雅黑"/>
                <a:ea typeface="微软雅黑"/>
              </a:rPr>
              <a:t>Chrome</a:t>
            </a:r>
            <a:endParaRPr lang="zh-CN" altLang="en-US" sz="2000" dirty="0">
              <a:solidFill>
                <a:srgbClr val="3AFFD8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952500"/>
            <a:ext cx="8534400" cy="4202432"/>
          </a:xfrm>
          <a:prstGeom prst="rect">
            <a:avLst/>
          </a:prstGeom>
          <a:noFill/>
          <a:ln w="3175" cmpd="sng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6400" y="1003040"/>
            <a:ext cx="2844800" cy="4107430"/>
          </a:xfrm>
          <a:prstGeom prst="rect">
            <a:avLst/>
          </a:prstGeom>
          <a:solidFill>
            <a:srgbClr val="F2F2F2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84A2E"/>
                </a:solidFill>
              </a:rPr>
              <a:t>实时屏幕投影</a:t>
            </a:r>
            <a:r>
              <a:rPr kumimoji="1" lang="en-US" altLang="zh-CN" dirty="0">
                <a:solidFill>
                  <a:srgbClr val="F84A2E"/>
                </a:solidFill>
              </a:rPr>
              <a:t>Live </a:t>
            </a:r>
            <a:r>
              <a:rPr kumimoji="1" lang="en-US" altLang="zh-CN" dirty="0" err="1" smtClean="0">
                <a:solidFill>
                  <a:srgbClr val="F84A2E"/>
                </a:solidFill>
              </a:rPr>
              <a:t>screencasting</a:t>
            </a:r>
            <a:endParaRPr kumimoji="1" lang="en-US" altLang="zh-CN" dirty="0" smtClean="0">
              <a:solidFill>
                <a:srgbClr val="F84A2E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调试移动设备时在两个屏幕之间切换非常不便，</a:t>
            </a:r>
            <a:r>
              <a:rPr kumimoji="1" lang="en-US" altLang="zh-CN" dirty="0" smtClean="0"/>
              <a:t>Screencast</a:t>
            </a:r>
            <a:r>
              <a:rPr kumimoji="1" lang="zh-CN" altLang="en-US" dirty="0" smtClean="0"/>
              <a:t>实现了移动设备屏幕与开发环境</a:t>
            </a:r>
            <a:r>
              <a:rPr kumimoji="1" lang="en-US" altLang="zh-CN" dirty="0" err="1"/>
              <a:t>DevTools</a:t>
            </a:r>
            <a:r>
              <a:rPr kumimoji="1" lang="zh-CN" altLang="en-US" dirty="0"/>
              <a:t>的同步，</a:t>
            </a:r>
            <a:r>
              <a:rPr kumimoji="1" lang="zh-CN" altLang="en-US" dirty="0" smtClean="0"/>
              <a:t>你可以通过实时屏幕投影与移动设备</a:t>
            </a:r>
            <a:r>
              <a:rPr kumimoji="1" lang="zh-CN" altLang="en-US" dirty="0"/>
              <a:t>上的内容进行交互式的操作。 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Screencast</a:t>
            </a:r>
            <a:r>
              <a:rPr kumimoji="1" lang="zh-CN" altLang="en-US" dirty="0" smtClean="0"/>
              <a:t>只呈现页面的</a:t>
            </a:r>
            <a:r>
              <a:rPr kumimoji="1" lang="zh-CN" altLang="en-US" dirty="0"/>
              <a:t>内容，而不显示工具条地址栏、设备键盘等其他设备接口，这些在</a:t>
            </a:r>
            <a:r>
              <a:rPr kumimoji="1" lang="en-US" altLang="zh-CN" dirty="0" smtClean="0"/>
              <a:t>Screencast</a:t>
            </a:r>
            <a:r>
              <a:rPr kumimoji="1" lang="zh-CN" altLang="en-US" dirty="0" smtClean="0"/>
              <a:t>中表现为</a:t>
            </a:r>
            <a:r>
              <a:rPr kumimoji="1" lang="zh-CN" altLang="en-US" dirty="0"/>
              <a:t>透明部分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F84A2E"/>
                </a:solidFill>
              </a:rPr>
              <a:t>Screencast</a:t>
            </a:r>
            <a:r>
              <a:rPr kumimoji="1" lang="zh-CN" altLang="en-US" dirty="0" smtClean="0">
                <a:solidFill>
                  <a:srgbClr val="F84A2E"/>
                </a:solidFill>
              </a:rPr>
              <a:t>需</a:t>
            </a:r>
            <a:r>
              <a:rPr kumimoji="1" lang="en-US" altLang="zh-CN" dirty="0" smtClean="0">
                <a:solidFill>
                  <a:srgbClr val="F84A2E"/>
                </a:solidFill>
              </a:rPr>
              <a:t>Android 4.4.3+</a:t>
            </a:r>
          </a:p>
          <a:p>
            <a:pPr>
              <a:lnSpc>
                <a:spcPct val="50000"/>
              </a:lnSpc>
            </a:pPr>
            <a:endParaRPr kumimoji="1" lang="en-US" altLang="zh-CN" dirty="0" smtClean="0"/>
          </a:p>
        </p:txBody>
      </p:sp>
      <p:pic>
        <p:nvPicPr>
          <p:cNvPr id="2" name="图片 1" descr="1534821194417-86bd35a9-86b1-42ca-a753-f30e7bbb895f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977901"/>
            <a:ext cx="5475844" cy="41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33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移动端调试演示之</a:t>
            </a:r>
            <a:r>
              <a:rPr lang="en-US" altLang="zh-CN" sz="2000" dirty="0" smtClean="0">
                <a:solidFill>
                  <a:srgbClr val="3AFFD8"/>
                </a:solidFill>
                <a:latin typeface="微软雅黑"/>
                <a:ea typeface="微软雅黑"/>
              </a:rPr>
              <a:t>Chrome</a:t>
            </a:r>
            <a:endParaRPr lang="zh-CN" altLang="en-US" sz="2000" dirty="0">
              <a:solidFill>
                <a:srgbClr val="3AFFD8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3700" y="952500"/>
            <a:ext cx="8356600" cy="4202432"/>
          </a:xfrm>
          <a:prstGeom prst="rect">
            <a:avLst/>
          </a:prstGeom>
          <a:noFill/>
          <a:ln w="3175" cmpd="sng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>
              <a:solidFill>
                <a:srgbClr val="F84A2E"/>
              </a:solidFill>
            </a:endParaRPr>
          </a:p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  <a:p>
            <a:pPr defTabSz="297470">
              <a:lnSpc>
                <a:spcPct val="50000"/>
              </a:lnSpc>
              <a:spcBef>
                <a:spcPts val="1175"/>
              </a:spcBef>
              <a:defRPr/>
            </a:pPr>
            <a:endParaRPr lang="en-US" altLang="zh-CN" sz="1500" dirty="0" smtClean="0">
              <a:solidFill>
                <a:srgbClr val="F84A2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5300" y="1079240"/>
            <a:ext cx="2895600" cy="3963391"/>
          </a:xfrm>
          <a:prstGeom prst="rect">
            <a:avLst/>
          </a:prstGeom>
          <a:solidFill>
            <a:srgbClr val="F2F2F2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84A2E"/>
                </a:solidFill>
              </a:rPr>
              <a:t>端口转发</a:t>
            </a:r>
            <a:r>
              <a:rPr kumimoji="1" lang="en-US" altLang="zh-CN" dirty="0" smtClean="0">
                <a:solidFill>
                  <a:srgbClr val="F84A2E"/>
                </a:solidFill>
              </a:rPr>
              <a:t>Port forwarding</a:t>
            </a:r>
            <a:endParaRPr kumimoji="1" lang="en-US" altLang="zh-CN" dirty="0">
              <a:solidFill>
                <a:srgbClr val="F84A2E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移动设备和开发</a:t>
            </a:r>
            <a:r>
              <a:rPr kumimoji="1" lang="zh-CN" altLang="en-US" dirty="0"/>
              <a:t>机器有时会处于两个</a:t>
            </a:r>
            <a:r>
              <a:rPr kumimoji="1" lang="zh-CN" altLang="en-US" dirty="0" smtClean="0"/>
              <a:t>不同的网络环境下，移动设备上可能获</a:t>
            </a:r>
            <a:r>
              <a:rPr kumimoji="1" lang="zh-CN" altLang="en-US" dirty="0"/>
              <a:t>取不到开发环境的页面内容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可以利用端口转发可以解决这个问题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>
                <a:solidFill>
                  <a:srgbClr val="F84A2E"/>
                </a:solidFill>
              </a:rPr>
              <a:t>原理：</a:t>
            </a:r>
            <a:endParaRPr kumimoji="1" lang="en-US" altLang="zh-CN" dirty="0" smtClean="0">
              <a:solidFill>
                <a:srgbClr val="F84A2E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在移动设备上创建一个监听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端口，该端口映射到开发机器特定的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端口，两个端口通过</a:t>
            </a:r>
            <a:r>
              <a:rPr kumimoji="1" lang="en-US" altLang="zh-CN" dirty="0"/>
              <a:t>USB</a:t>
            </a:r>
            <a:r>
              <a:rPr kumimoji="1" lang="zh-CN" altLang="en-US" dirty="0"/>
              <a:t>线路通信，所以这种连接并不依赖于所处网络环境的</a:t>
            </a:r>
            <a:r>
              <a:rPr kumimoji="1" lang="zh-CN" altLang="en-US" dirty="0" smtClean="0"/>
              <a:t>配置。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en-US" altLang="zh-CN" dirty="0" smtClean="0"/>
          </a:p>
        </p:txBody>
      </p:sp>
      <p:pic>
        <p:nvPicPr>
          <p:cNvPr id="3" name="图片 2" descr="1534850260758-3daa508d-12b4-4884-9e08-e3af8a3dbf1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1" y="1066800"/>
            <a:ext cx="5194300" cy="399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30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75300" y="3816351"/>
            <a:ext cx="2873375" cy="3524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49665" y="838233"/>
            <a:ext cx="4708525" cy="3472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50000"/>
              </a:lnSpc>
              <a:defRPr/>
            </a:pP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调试基础知识概述</a:t>
            </a:r>
            <a:endParaRPr lang="en-US" altLang="zh-CN" sz="1050" b="1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端调试工具概述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移动端调试困境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移动端调试工具概述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移动端调试演示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16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614" y="4212254"/>
            <a:ext cx="5907086" cy="72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前端调试领域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端调试工具功能非常完善，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移动端需要根据具体场景来选取特定工具调试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368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移动端调试演示之</a:t>
            </a:r>
            <a:r>
              <a:rPr lang="en-US" altLang="zh-CN" sz="2000" dirty="0" smtClean="0">
                <a:solidFill>
                  <a:srgbClr val="3AFFD8"/>
                </a:solidFill>
                <a:latin typeface="微软雅黑"/>
                <a:ea typeface="微软雅黑"/>
              </a:rPr>
              <a:t>Safari</a:t>
            </a:r>
            <a:endParaRPr lang="zh-CN" altLang="en-US" sz="2000" dirty="0" smtClean="0">
              <a:solidFill>
                <a:srgbClr val="3AFFD8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2300" y="2006600"/>
            <a:ext cx="78867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en-US" altLang="zh-TW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iOS</a:t>
            </a:r>
            <a:r>
              <a:rPr lang="en-US" altLang="zh-TW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TW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页面或</a:t>
            </a:r>
            <a:r>
              <a:rPr lang="en-US" altLang="zh-TW" sz="15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WebView</a:t>
            </a:r>
            <a:r>
              <a:rPr lang="zh-TW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，推荐使用</a:t>
            </a:r>
            <a:r>
              <a:rPr lang="en-US" altLang="zh-TW" sz="1500" dirty="0">
                <a:solidFill>
                  <a:srgbClr val="F84A2E"/>
                </a:solidFill>
              </a:rPr>
              <a:t>Safari</a:t>
            </a:r>
            <a:r>
              <a:rPr lang="zh-TW" altLang="en-US" sz="1500" dirty="0">
                <a:solidFill>
                  <a:srgbClr val="F84A2E"/>
                </a:solidFill>
              </a:rPr>
              <a:t>开发</a:t>
            </a:r>
            <a:r>
              <a:rPr lang="zh-TW" altLang="en-US" sz="1500" dirty="0" smtClean="0">
                <a:solidFill>
                  <a:srgbClr val="F84A2E"/>
                </a:solidFill>
              </a:rPr>
              <a:t>者工具</a:t>
            </a:r>
            <a:r>
              <a:rPr lang="zh-TW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进行调试</a:t>
            </a:r>
            <a:endParaRPr lang="en-US" altLang="zh-CN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297470">
              <a:lnSpc>
                <a:spcPct val="50000"/>
              </a:lnSpc>
              <a:defRPr/>
            </a:pPr>
            <a:endParaRPr kumimoji="1" lang="en-US" altLang="zh-CN" sz="15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622300" y="1181100"/>
            <a:ext cx="78994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 smtClean="0"/>
              <a:t>微信页面开发</a:t>
            </a:r>
            <a:r>
              <a:rPr lang="zh-CN" altLang="en-US" sz="1500" dirty="0"/>
              <a:t>，可以使用</a:t>
            </a:r>
            <a:r>
              <a:rPr lang="zh-CN" altLang="en-US" sz="1500" dirty="0">
                <a:solidFill>
                  <a:srgbClr val="F84A2E"/>
                </a:solidFill>
              </a:rPr>
              <a:t>微信开发者工具</a:t>
            </a:r>
            <a:r>
              <a:rPr lang="zh-CN" altLang="en-US" sz="1500" dirty="0"/>
              <a:t>，支持模拟调试、跨平台，功能也比较完</a:t>
            </a:r>
            <a:r>
              <a:rPr lang="zh-CN" altLang="en-US" sz="1500" dirty="0" smtClean="0"/>
              <a:t>善</a:t>
            </a:r>
            <a:endParaRPr lang="en-US" altLang="zh-CN" sz="1500" dirty="0" smtClean="0"/>
          </a:p>
          <a:p>
            <a:pPr>
              <a:lnSpc>
                <a:spcPct val="50000"/>
              </a:lnSpc>
            </a:pPr>
            <a:endParaRPr lang="en-US" altLang="zh-CN" sz="1500" dirty="0"/>
          </a:p>
        </p:txBody>
      </p:sp>
      <p:sp>
        <p:nvSpPr>
          <p:cNvPr id="8" name="文本框 7"/>
          <p:cNvSpPr txBox="1"/>
          <p:nvPr/>
        </p:nvSpPr>
        <p:spPr>
          <a:xfrm>
            <a:off x="622300" y="2832100"/>
            <a:ext cx="7886700" cy="919482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defRPr/>
            </a:pPr>
            <a:r>
              <a:rPr lang="en-US" altLang="zh-CN" sz="1500" dirty="0" smtClean="0"/>
              <a:t>Android </a:t>
            </a:r>
            <a:r>
              <a:rPr lang="en-US" altLang="zh-CN" sz="1500" dirty="0"/>
              <a:t>Web</a:t>
            </a:r>
            <a:r>
              <a:rPr lang="zh-CN" altLang="en-US" sz="1500" dirty="0"/>
              <a:t>页面或</a:t>
            </a:r>
            <a:r>
              <a:rPr lang="en-US" altLang="zh-CN" sz="1500" dirty="0" err="1"/>
              <a:t>WebView</a:t>
            </a:r>
            <a:r>
              <a:rPr lang="zh-CN" altLang="en-US" sz="1500" dirty="0"/>
              <a:t>，如果条件允许，使用</a:t>
            </a:r>
            <a:r>
              <a:rPr lang="en-US" altLang="zh-CN" sz="1500" dirty="0">
                <a:solidFill>
                  <a:srgbClr val="F84A2E"/>
                </a:solidFill>
              </a:rPr>
              <a:t>Chrome </a:t>
            </a:r>
            <a:r>
              <a:rPr lang="en-US" altLang="zh-CN" sz="1500" dirty="0" err="1">
                <a:solidFill>
                  <a:srgbClr val="F84A2E"/>
                </a:solidFill>
              </a:rPr>
              <a:t>Inspec</a:t>
            </a:r>
            <a:r>
              <a:rPr lang="en-US" altLang="zh-CN" sz="1500" dirty="0">
                <a:solidFill>
                  <a:srgbClr val="F84A2E"/>
                </a:solidFill>
              </a:rPr>
              <a:t> Devices</a:t>
            </a:r>
            <a:r>
              <a:rPr lang="zh-CN" altLang="en-US" sz="1500" dirty="0"/>
              <a:t>工具进行调试（</a:t>
            </a:r>
            <a:r>
              <a:rPr lang="zh-CN" altLang="en-US" sz="1500" dirty="0" smtClean="0"/>
              <a:t>需翻墙）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kumimoji="1" lang="en-US" altLang="zh-CN" sz="15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22300" y="4013200"/>
            <a:ext cx="78867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defRPr/>
            </a:pPr>
            <a:r>
              <a:rPr lang="zh-CN" altLang="de-DE" sz="1500" dirty="0"/>
              <a:t>通用调试方案：</a:t>
            </a:r>
            <a:r>
              <a:rPr lang="de-DE" altLang="zh-CN" sz="1500" dirty="0" err="1">
                <a:solidFill>
                  <a:srgbClr val="F84A2E"/>
                </a:solidFill>
              </a:rPr>
              <a:t>Weinre</a:t>
            </a:r>
            <a:r>
              <a:rPr lang="de-DE" altLang="zh-CN" sz="1500" dirty="0">
                <a:solidFill>
                  <a:srgbClr val="F84A2E"/>
                </a:solidFill>
              </a:rPr>
              <a:t> \ </a:t>
            </a:r>
            <a:r>
              <a:rPr lang="de-DE" altLang="zh-CN" sz="1500" dirty="0" err="1">
                <a:solidFill>
                  <a:srgbClr val="F84A2E"/>
                </a:solidFill>
              </a:rPr>
              <a:t>jsconsole</a:t>
            </a:r>
            <a:r>
              <a:rPr lang="de-DE" altLang="zh-CN" sz="1500" dirty="0">
                <a:solidFill>
                  <a:srgbClr val="F84A2E"/>
                </a:solidFill>
              </a:rPr>
              <a:t> \ </a:t>
            </a:r>
            <a:r>
              <a:rPr lang="de-DE" altLang="zh-CN" sz="1500" dirty="0" err="1">
                <a:solidFill>
                  <a:srgbClr val="F84A2E"/>
                </a:solidFill>
              </a:rPr>
              <a:t>Eruda</a:t>
            </a:r>
            <a:r>
              <a:rPr lang="de-DE" altLang="zh-CN" sz="1500" dirty="0">
                <a:solidFill>
                  <a:srgbClr val="F84A2E"/>
                </a:solidFill>
              </a:rPr>
              <a:t> \ </a:t>
            </a:r>
            <a:r>
              <a:rPr lang="de-DE" altLang="zh-CN" sz="1500" dirty="0" err="1" smtClean="0">
                <a:solidFill>
                  <a:srgbClr val="F84A2E"/>
                </a:solidFill>
              </a:rPr>
              <a:t>MLogge</a:t>
            </a:r>
            <a:r>
              <a:rPr lang="de-DE" altLang="zh-CN" sz="1500" dirty="0" err="1" smtClean="0"/>
              <a:t>r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kumimoji="1" lang="en-US" altLang="zh-CN" sz="1500" dirty="0" smtClean="0"/>
          </a:p>
        </p:txBody>
      </p:sp>
    </p:spTree>
    <p:extLst>
      <p:ext uri="{BB962C8B-B14F-4D97-AF65-F5344CB8AC3E}">
        <p14:creationId xmlns:p14="http://schemas.microsoft.com/office/powerpoint/2010/main" val="15458098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5076056" y="2197427"/>
            <a:ext cx="5764212" cy="404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展望：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评测方式的发展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用户至上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服务方便、快捷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数据研究趋势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endParaRPr lang="en-US" altLang="zh-CN" sz="1200" dirty="0" smtClean="0">
              <a:solidFill>
                <a:srgbClr val="F880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0" name="Picture 2" descr="E:\Apache\htdocs\all\presentation\dream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976180"/>
            <a:ext cx="7251701" cy="41546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3550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75300" y="2051051"/>
            <a:ext cx="2873375" cy="3524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49665" y="838233"/>
            <a:ext cx="4708525" cy="3472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50000"/>
              </a:lnSpc>
              <a:defRPr/>
            </a:pP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调试基础知识概述</a:t>
            </a:r>
            <a:endParaRPr lang="en-US" altLang="zh-CN" sz="1050" b="1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端调试工具概述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移动端调试困境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移动端调试工具概述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移动端调试演示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614" y="3945554"/>
            <a:ext cx="5907086" cy="104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调试可以最大化发挥浏览器自带调试工具的作用，可以帮助开发者执行</a:t>
            </a:r>
            <a:r>
              <a:rPr lang="zh-CN" altLang="en-US" sz="1400" dirty="0">
                <a:solidFill>
                  <a:srgbClr val="F84A2E"/>
                </a:solidFill>
                <a:effectLst/>
                <a:latin typeface="微软雅黑" pitchFamily="34" charset="-122"/>
                <a:ea typeface="微软雅黑" pitchFamily="34" charset="-122"/>
              </a:rPr>
              <a:t>样式调节、脚本编写、内存分析、逻辑分析、性能分析以及网络监控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等任务，基本上可以覆盖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大部分的调试场景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273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PC</a:t>
            </a: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</a:rPr>
              <a:t>端调试工具概述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300" y="1092200"/>
            <a:ext cx="78994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F84A2E"/>
                </a:solidFill>
                <a:hlinkClick r:id="rId3"/>
              </a:rPr>
              <a:t>Chrome</a:t>
            </a:r>
            <a:r>
              <a:rPr lang="zh-CN" altLang="en-US" sz="1500" dirty="0">
                <a:solidFill>
                  <a:srgbClr val="F84A2E"/>
                </a:solidFill>
                <a:hlinkClick r:id="rId3"/>
              </a:rPr>
              <a:t>开发者工具</a:t>
            </a:r>
            <a:r>
              <a:rPr lang="zh-CN" altLang="en-US" sz="1500" dirty="0" smtClean="0">
                <a:solidFill>
                  <a:srgbClr val="F84A2E"/>
                </a:solidFill>
                <a:hlinkClick r:id="rId3"/>
              </a:rPr>
              <a:t>：</a:t>
            </a:r>
            <a:r>
              <a:rPr lang="zh-CN" altLang="en-US" sz="1500" dirty="0" smtClean="0"/>
              <a:t>目前最流行，功能最全面的开发者工具之一，前端开发利器</a:t>
            </a:r>
            <a:endParaRPr lang="en-US" altLang="zh-CN" sz="1500" dirty="0" smtClean="0"/>
          </a:p>
          <a:p>
            <a:pPr>
              <a:lnSpc>
                <a:spcPct val="50000"/>
              </a:lnSpc>
            </a:pPr>
            <a:endParaRPr lang="en-US" altLang="zh-CN" sz="1500" dirty="0"/>
          </a:p>
        </p:txBody>
      </p:sp>
      <p:sp>
        <p:nvSpPr>
          <p:cNvPr id="7" name="文本框 6"/>
          <p:cNvSpPr txBox="1"/>
          <p:nvPr/>
        </p:nvSpPr>
        <p:spPr>
          <a:xfrm>
            <a:off x="622300" y="2006600"/>
            <a:ext cx="78867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en-US" altLang="zh-CN" sz="1500" dirty="0">
                <a:solidFill>
                  <a:srgbClr val="F84A2E"/>
                </a:solidFill>
                <a:hlinkClick r:id="rId4"/>
              </a:rPr>
              <a:t>Firefox</a:t>
            </a:r>
            <a:r>
              <a:rPr lang="zh-CN" altLang="en-US" sz="1500" dirty="0">
                <a:solidFill>
                  <a:srgbClr val="F84A2E"/>
                </a:solidFill>
                <a:hlinkClick r:id="rId4"/>
              </a:rPr>
              <a:t>开发者工具</a:t>
            </a:r>
            <a:r>
              <a:rPr lang="zh-CN" altLang="en-US" sz="1500" dirty="0" smtClean="0">
                <a:solidFill>
                  <a:srgbClr val="F84A2E"/>
                </a:solidFill>
                <a:hlinkClick r:id="rId4"/>
              </a:rPr>
              <a:t>：</a:t>
            </a:r>
            <a:r>
              <a:rPr lang="zh-CN" altLang="en-US" sz="1500" dirty="0" smtClean="0"/>
              <a:t>内置了</a:t>
            </a:r>
            <a:r>
              <a:rPr lang="en-US" altLang="zh-CN" sz="1500" dirty="0" smtClean="0"/>
              <a:t>Firebug</a:t>
            </a:r>
            <a:r>
              <a:rPr lang="zh-CN" altLang="en-US" sz="1500" dirty="0" smtClean="0"/>
              <a:t>的功能，对</a:t>
            </a:r>
            <a:r>
              <a:rPr lang="en-US" altLang="zh-CN" sz="1500" dirty="0" smtClean="0"/>
              <a:t>web</a:t>
            </a:r>
            <a:r>
              <a:rPr lang="zh-CN" altLang="en-US" sz="1500" dirty="0" smtClean="0"/>
              <a:t>新技术和新规范支持最快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kumimoji="1" lang="en-US" altLang="zh-CN" sz="15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22300" y="2921000"/>
            <a:ext cx="78740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en-US" altLang="zh-CN" sz="1500" dirty="0">
                <a:solidFill>
                  <a:srgbClr val="F84A2E"/>
                </a:solidFill>
                <a:hlinkClick r:id="rId5"/>
              </a:rPr>
              <a:t>Firefox</a:t>
            </a:r>
            <a:r>
              <a:rPr lang="zh-CN" altLang="en-US" sz="1500" dirty="0">
                <a:solidFill>
                  <a:srgbClr val="F84A2E"/>
                </a:solidFill>
                <a:hlinkClick r:id="rId5"/>
              </a:rPr>
              <a:t>插件</a:t>
            </a:r>
            <a:r>
              <a:rPr lang="en-US" altLang="zh-CN" sz="1500" dirty="0" smtClean="0">
                <a:solidFill>
                  <a:srgbClr val="F84A2E"/>
                </a:solidFill>
                <a:hlinkClick r:id="rId5"/>
              </a:rPr>
              <a:t>Firebug</a:t>
            </a:r>
            <a:r>
              <a:rPr lang="zh-CN" altLang="en-US" sz="1500" dirty="0" smtClean="0">
                <a:solidFill>
                  <a:srgbClr val="F84A2E"/>
                </a:solidFill>
                <a:hlinkClick r:id="rId5"/>
              </a:rPr>
              <a:t>：</a:t>
            </a:r>
            <a:r>
              <a:rPr lang="en-US" altLang="zh-CN" sz="1500" dirty="0" smtClean="0"/>
              <a:t>Chrome</a:t>
            </a:r>
            <a:r>
              <a:rPr lang="zh-CN" altLang="en-US" sz="1500" dirty="0" smtClean="0"/>
              <a:t>开发者工具出现前较常用，目前已停止更新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lang="en-US" altLang="zh-CN" sz="1500" dirty="0"/>
          </a:p>
        </p:txBody>
      </p:sp>
      <p:sp>
        <p:nvSpPr>
          <p:cNvPr id="9" name="文本框 8"/>
          <p:cNvSpPr txBox="1"/>
          <p:nvPr/>
        </p:nvSpPr>
        <p:spPr>
          <a:xfrm>
            <a:off x="622300" y="3835400"/>
            <a:ext cx="78613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en-US" altLang="zh-CN" sz="1500" dirty="0" smtClean="0">
                <a:solidFill>
                  <a:srgbClr val="F84A2E"/>
                </a:solidFill>
                <a:hlinkClick r:id="rId6"/>
              </a:rPr>
              <a:t>Safari</a:t>
            </a:r>
            <a:r>
              <a:rPr lang="zh-CN" altLang="en-US" sz="1500" dirty="0" smtClean="0">
                <a:solidFill>
                  <a:srgbClr val="F84A2E"/>
                </a:solidFill>
                <a:hlinkClick r:id="rId6"/>
              </a:rPr>
              <a:t>开发者工具：</a:t>
            </a:r>
            <a:r>
              <a:rPr lang="zh-CN" altLang="en-US" sz="1500" dirty="0" smtClean="0"/>
              <a:t>对苹果相关设备的网页调试支持度较高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lang="en-US" altLang="zh-CN" sz="15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8000" y="977900"/>
            <a:ext cx="787400" cy="78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8400" y="1866900"/>
            <a:ext cx="825500" cy="825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9500" y="2755901"/>
            <a:ext cx="1228652" cy="990600"/>
          </a:xfrm>
          <a:prstGeom prst="rect">
            <a:avLst/>
          </a:prstGeom>
        </p:spPr>
      </p:pic>
      <p:pic>
        <p:nvPicPr>
          <p:cNvPr id="11" name="图片 10" descr="safari.png"/>
          <p:cNvPicPr>
            <a:picLocks noChangeAspect="1"/>
          </p:cNvPicPr>
          <p:nvPr/>
        </p:nvPicPr>
        <p:blipFill>
          <a:blip r:embed="rId10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3709910"/>
            <a:ext cx="889000" cy="8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729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75300" y="2495551"/>
            <a:ext cx="2873375" cy="3524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49665" y="838233"/>
            <a:ext cx="4708525" cy="3472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50000"/>
              </a:lnSpc>
              <a:defRPr/>
            </a:pP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调试基础知识概述</a:t>
            </a:r>
            <a:endParaRPr lang="en-US" altLang="zh-CN" sz="1050" b="1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端调试工具概述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移动端调试困境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移动端调试工具概述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移动端调试演示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614" y="3945554"/>
            <a:ext cx="5907086" cy="104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移动端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页面由于无法提供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console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控制台，显示其他信息如网络请求、本地存储等，因而调试起来非常困难，必须借助于各类调试工具，能够调试的功能点也非常有限</a:t>
            </a:r>
          </a:p>
        </p:txBody>
      </p:sp>
    </p:spTree>
    <p:extLst>
      <p:ext uri="{BB962C8B-B14F-4D97-AF65-F5344CB8AC3E}">
        <p14:creationId xmlns:p14="http://schemas.microsoft.com/office/powerpoint/2010/main" val="167978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移动端调试困境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300" y="1092200"/>
            <a:ext cx="78994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 smtClean="0">
                <a:solidFill>
                  <a:srgbClr val="F84A2E"/>
                </a:solidFill>
              </a:rPr>
              <a:t>移动设备局限性：</a:t>
            </a:r>
            <a:r>
              <a:rPr lang="zh-CN" altLang="en-US" sz="1500" dirty="0" smtClean="0"/>
              <a:t>移动设备交互界面偏小，不支持富操作，调试非常不方便</a:t>
            </a:r>
            <a:endParaRPr lang="en-US" altLang="zh-CN" sz="1500" dirty="0" smtClean="0"/>
          </a:p>
          <a:p>
            <a:pPr>
              <a:lnSpc>
                <a:spcPct val="50000"/>
              </a:lnSpc>
            </a:pPr>
            <a:endParaRPr lang="en-US" altLang="zh-CN" sz="1500" dirty="0"/>
          </a:p>
        </p:txBody>
      </p:sp>
      <p:sp>
        <p:nvSpPr>
          <p:cNvPr id="7" name="文本框 6"/>
          <p:cNvSpPr txBox="1"/>
          <p:nvPr/>
        </p:nvSpPr>
        <p:spPr>
          <a:xfrm>
            <a:off x="622300" y="2006600"/>
            <a:ext cx="78867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原生工具缺乏：</a:t>
            </a:r>
            <a:r>
              <a:rPr lang="zh-CN" altLang="en-US" sz="1500" dirty="0" smtClean="0"/>
              <a:t>移动端浏览器一般都不提供开发者工具集，相关原生工具非常缺乏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kumimoji="1" lang="en-US" altLang="zh-CN" sz="15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22300" y="2921000"/>
            <a:ext cx="7874000" cy="1958228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调试场景复杂性高：</a:t>
            </a:r>
            <a:endParaRPr lang="en-US" altLang="zh-CN" sz="1500" dirty="0" smtClean="0">
              <a:solidFill>
                <a:srgbClr val="F84A2E"/>
              </a:solidFill>
            </a:endParaRPr>
          </a:p>
          <a:p>
            <a:pPr marL="285750" indent="-285750" defTabSz="297470">
              <a:lnSpc>
                <a:spcPct val="200000"/>
              </a:lnSpc>
              <a:buFont typeface="Arial"/>
              <a:buChar char="•"/>
              <a:defRPr/>
            </a:pPr>
            <a:r>
              <a:rPr lang="zh-CN" altLang="en-US" sz="1500" dirty="0" smtClean="0"/>
              <a:t>调试平台分为</a:t>
            </a:r>
            <a:r>
              <a:rPr lang="en-US" altLang="zh-CN" sz="1500" dirty="0" smtClean="0"/>
              <a:t>Android</a:t>
            </a:r>
            <a:r>
              <a:rPr lang="zh-CN" altLang="en-US" sz="1500" dirty="0" smtClean="0"/>
              <a:t>平台和</a:t>
            </a:r>
            <a:r>
              <a:rPr lang="en-US" altLang="zh-CN" sz="1500" dirty="0" err="1" smtClean="0"/>
              <a:t>iOS</a:t>
            </a:r>
            <a:r>
              <a:rPr lang="zh-CN" altLang="en-US" sz="1500" dirty="0" smtClean="0"/>
              <a:t>平台</a:t>
            </a:r>
            <a:endParaRPr lang="en-US" altLang="zh-CN" sz="1500" dirty="0" smtClean="0"/>
          </a:p>
          <a:p>
            <a:pPr marL="285750" indent="-285750" defTabSz="297470">
              <a:lnSpc>
                <a:spcPct val="200000"/>
              </a:lnSpc>
              <a:buFont typeface="Arial"/>
              <a:buChar char="•"/>
              <a:defRPr/>
            </a:pPr>
            <a:r>
              <a:rPr lang="zh-CN" altLang="en-US" sz="1500" dirty="0" smtClean="0"/>
              <a:t>调试的</a:t>
            </a:r>
            <a:r>
              <a:rPr lang="zh-CN" altLang="en-US" sz="1500" dirty="0"/>
              <a:t>浏览器</a:t>
            </a:r>
            <a:r>
              <a:rPr lang="en-US" altLang="zh-CN" sz="1500" dirty="0" err="1" smtClean="0"/>
              <a:t>Webkit</a:t>
            </a:r>
            <a:r>
              <a:rPr lang="zh-CN" altLang="en-US" sz="1500" dirty="0" smtClean="0"/>
              <a:t>内核版本各异</a:t>
            </a:r>
            <a:endParaRPr lang="en-US" altLang="zh-CN" sz="1500" dirty="0" smtClean="0"/>
          </a:p>
          <a:p>
            <a:pPr marL="285750" indent="-285750" defTabSz="297470">
              <a:lnSpc>
                <a:spcPct val="200000"/>
              </a:lnSpc>
              <a:buFont typeface="Arial"/>
              <a:buChar char="•"/>
              <a:defRPr/>
            </a:pPr>
            <a:r>
              <a:rPr lang="zh-CN" altLang="en-US" sz="1500" dirty="0" smtClean="0"/>
              <a:t>调试类型分为浏览器页面调试和</a:t>
            </a:r>
            <a:r>
              <a:rPr lang="en-US" altLang="zh-CN" sz="1500" dirty="0" err="1" smtClean="0"/>
              <a:t>WebView</a:t>
            </a:r>
            <a:r>
              <a:rPr lang="zh-CN" altLang="en-US" sz="1500" dirty="0" smtClean="0"/>
              <a:t>页面调试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40595021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75300" y="2940051"/>
            <a:ext cx="2873375" cy="3524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49665" y="838233"/>
            <a:ext cx="4708525" cy="3472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50000"/>
              </a:lnSpc>
              <a:defRPr/>
            </a:pP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调试基础知识概述</a:t>
            </a:r>
            <a:endParaRPr lang="en-US" altLang="zh-CN" sz="1050" b="1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端调试工具概述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移动端调试困境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移动端调试工具概述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移动端调试演示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614" y="4034454"/>
            <a:ext cx="5907086" cy="72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鉴于移动端调试的相关问题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，业内为移动端调试推出了一些针对性的调试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工具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181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38163" y="118746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</a:rPr>
              <a:t>移动端调试工具之</a:t>
            </a:r>
            <a:r>
              <a:rPr lang="zh-CN" altLang="en-US" sz="2000" dirty="0" smtClean="0">
                <a:solidFill>
                  <a:srgbClr val="3AFFD8"/>
                </a:solidFill>
                <a:latin typeface="微软雅黑"/>
                <a:ea typeface="微软雅黑"/>
              </a:rPr>
              <a:t>开发者工具模拟移动端</a:t>
            </a:r>
            <a:endParaRPr lang="zh-CN" altLang="en-US" sz="2000" dirty="0" smtClean="0">
              <a:solidFill>
                <a:srgbClr val="3AFFD8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300" y="1066800"/>
            <a:ext cx="78994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 smtClean="0">
                <a:solidFill>
                  <a:srgbClr val="F84A2E"/>
                </a:solidFill>
              </a:rPr>
              <a:t>原理：</a:t>
            </a:r>
            <a:r>
              <a:rPr lang="zh-CN" altLang="en-US" sz="1500" dirty="0" smtClean="0"/>
              <a:t>在通过适配网页显示区域、</a:t>
            </a:r>
            <a:r>
              <a:rPr lang="en-US" altLang="zh-CN" sz="1500" dirty="0" smtClean="0"/>
              <a:t>user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agent</a:t>
            </a:r>
            <a:r>
              <a:rPr lang="zh-CN" altLang="en-US" sz="1500" dirty="0" smtClean="0"/>
              <a:t>以及事件来模拟移动设备</a:t>
            </a:r>
            <a:endParaRPr lang="en-US" altLang="zh-CN" sz="1500" dirty="0" smtClean="0"/>
          </a:p>
          <a:p>
            <a:pPr>
              <a:lnSpc>
                <a:spcPct val="50000"/>
              </a:lnSpc>
            </a:pPr>
            <a:endParaRPr lang="en-US" altLang="zh-CN" sz="1500" dirty="0"/>
          </a:p>
        </p:txBody>
      </p:sp>
      <p:sp>
        <p:nvSpPr>
          <p:cNvPr id="7" name="文本框 6"/>
          <p:cNvSpPr txBox="1"/>
          <p:nvPr/>
        </p:nvSpPr>
        <p:spPr>
          <a:xfrm>
            <a:off x="622300" y="1968500"/>
            <a:ext cx="78867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功能：</a:t>
            </a:r>
            <a:r>
              <a:rPr lang="zh-CN" altLang="en-US" sz="1500" dirty="0" smtClean="0"/>
              <a:t>模拟移动端页面的显示，修改</a:t>
            </a:r>
            <a:r>
              <a:rPr lang="en-US" altLang="zh-CN" sz="1500" dirty="0" smtClean="0"/>
              <a:t>user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agent</a:t>
            </a:r>
            <a:r>
              <a:rPr lang="zh-CN" altLang="en-US" sz="1500" dirty="0" smtClean="0"/>
              <a:t>字符串，模拟手势事件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kumimoji="1" lang="en-US" altLang="zh-CN" sz="15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22300" y="2870200"/>
            <a:ext cx="7886700" cy="573234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zh-CN" altLang="en-US" sz="1500" dirty="0" smtClean="0">
                <a:solidFill>
                  <a:srgbClr val="F84A2E"/>
                </a:solidFill>
              </a:rPr>
              <a:t>缺陷：</a:t>
            </a:r>
            <a:r>
              <a:rPr lang="zh-CN" altLang="en-US" sz="1500" dirty="0" smtClean="0"/>
              <a:t>与移动设备页面的实际呈现有一定差别，主要用于开发初期解决样式适配和逻辑错误</a:t>
            </a:r>
            <a:endParaRPr lang="en-US" altLang="zh-CN" sz="1500" dirty="0" smtClean="0"/>
          </a:p>
          <a:p>
            <a:pPr defTabSz="297470">
              <a:lnSpc>
                <a:spcPct val="50000"/>
              </a:lnSpc>
              <a:defRPr/>
            </a:pPr>
            <a:endParaRPr kumimoji="1" lang="en-US" altLang="zh-CN" sz="15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22300" y="3784600"/>
            <a:ext cx="7874000" cy="919482"/>
          </a:xfrm>
          <a:prstGeom prst="rect">
            <a:avLst/>
          </a:prstGeom>
          <a:noFill/>
          <a:ln w="3175" cmpd="sng">
            <a:solidFill>
              <a:srgbClr val="B3B3B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297470">
              <a:lnSpc>
                <a:spcPct val="150000"/>
              </a:lnSpc>
              <a:spcBef>
                <a:spcPts val="1175"/>
              </a:spcBef>
              <a:defRPr/>
            </a:pPr>
            <a:r>
              <a:rPr lang="en-US" altLang="zh-CN" sz="1500" dirty="0" smtClean="0">
                <a:solidFill>
                  <a:srgbClr val="F84A2E"/>
                </a:solidFill>
              </a:rPr>
              <a:t>Chrome</a:t>
            </a:r>
            <a:r>
              <a:rPr lang="zh-CN" altLang="en-US" sz="1500" dirty="0" smtClean="0"/>
              <a:t>打开检查元素，点击</a:t>
            </a:r>
            <a:r>
              <a:rPr lang="en-US" altLang="zh-CN" sz="1500" dirty="0" smtClean="0">
                <a:solidFill>
                  <a:srgbClr val="F84A2E"/>
                </a:solidFill>
              </a:rPr>
              <a:t>toggle</a:t>
            </a:r>
            <a:r>
              <a:rPr lang="zh-CN" altLang="en-US" sz="1500" dirty="0" smtClean="0">
                <a:solidFill>
                  <a:srgbClr val="F84A2E"/>
                </a:solidFill>
              </a:rPr>
              <a:t> </a:t>
            </a:r>
            <a:r>
              <a:rPr lang="en-US" altLang="zh-CN" sz="1500" dirty="0" smtClean="0">
                <a:solidFill>
                  <a:srgbClr val="F84A2E"/>
                </a:solidFill>
              </a:rPr>
              <a:t>device</a:t>
            </a:r>
            <a:r>
              <a:rPr lang="zh-CN" altLang="en-US" sz="1500" dirty="0" smtClean="0">
                <a:solidFill>
                  <a:srgbClr val="F84A2E"/>
                </a:solidFill>
              </a:rPr>
              <a:t> </a:t>
            </a:r>
            <a:r>
              <a:rPr lang="en-US" altLang="zh-CN" sz="1500" dirty="0" smtClean="0">
                <a:solidFill>
                  <a:srgbClr val="F84A2E"/>
                </a:solidFill>
              </a:rPr>
              <a:t>toolbar</a:t>
            </a:r>
            <a:r>
              <a:rPr lang="zh-CN" altLang="en-US" sz="1500" dirty="0" smtClean="0">
                <a:solidFill>
                  <a:srgbClr val="F84A2E"/>
                </a:solidFill>
              </a:rPr>
              <a:t>图标</a:t>
            </a:r>
            <a:r>
              <a:rPr lang="zh-CN" altLang="en-US" sz="1500" dirty="0" smtClean="0"/>
              <a:t>即可模拟移动设备</a:t>
            </a:r>
            <a:r>
              <a:rPr lang="zh-CN" altLang="en-US" sz="1500" dirty="0"/>
              <a:t>的显示，主要用于调试移动端样式问题，进行响应式网页设计等</a:t>
            </a:r>
            <a:r>
              <a:rPr lang="zh-CN" altLang="en-US" sz="1500" dirty="0" smtClean="0"/>
              <a:t>，调试</a:t>
            </a:r>
            <a:r>
              <a:rPr lang="zh-CN" altLang="en-US" sz="1500" dirty="0"/>
              <a:t>技巧同</a:t>
            </a:r>
            <a:r>
              <a:rPr lang="en-US" altLang="zh-CN" sz="1500" dirty="0"/>
              <a:t>PC</a:t>
            </a:r>
            <a:r>
              <a:rPr lang="zh-CN" altLang="en-US" sz="1500" dirty="0"/>
              <a:t>端</a:t>
            </a:r>
            <a:endParaRPr lang="zh-CN" altLang="en-US" sz="1500" dirty="0" smtClean="0"/>
          </a:p>
          <a:p>
            <a:pPr defTabSz="297470">
              <a:lnSpc>
                <a:spcPct val="50000"/>
              </a:lnSpc>
              <a:defRPr/>
            </a:pPr>
            <a:endParaRPr lang="en-US" altLang="zh-CN" sz="1500" dirty="0"/>
          </a:p>
        </p:txBody>
      </p:sp>
      <p:pic>
        <p:nvPicPr>
          <p:cNvPr id="5" name="图片 4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004" y="819786"/>
            <a:ext cx="3064759" cy="4608659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 cmpd="sng">
            <a:noFill/>
            <a:miter lim="800000"/>
          </a:ln>
          <a:effectLst>
            <a:glow rad="63500">
              <a:srgbClr val="0080FF">
                <a:alpha val="20000"/>
              </a:srgbClr>
            </a:glo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920291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flytek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flytek" id="{79ABD753-3791-4BC2-9507-812F0C9B074E}" vid="{A82AF66D-AA47-488C-B04A-735EA3BC640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iflytek</Template>
  <TotalTime>10765</TotalTime>
  <Words>2491</Words>
  <Application>Microsoft Office PowerPoint</Application>
  <PresentationFormat>全屏显示(16:10)</PresentationFormat>
  <Paragraphs>340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方正大黑简体</vt:lpstr>
      <vt:lpstr>宋体</vt:lpstr>
      <vt:lpstr>微软雅黑</vt:lpstr>
      <vt:lpstr>Arial</vt:lpstr>
      <vt:lpstr>Calibri</vt:lpstr>
      <vt:lpstr>iflytek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试用期6周述职报告</dc:title>
  <dc:creator>周懿</dc:creator>
  <cp:lastModifiedBy>admin</cp:lastModifiedBy>
  <cp:revision>1131</cp:revision>
  <dcterms:created xsi:type="dcterms:W3CDTF">2014-07-10T03:42:35Z</dcterms:created>
  <dcterms:modified xsi:type="dcterms:W3CDTF">2018-11-30T01:19:45Z</dcterms:modified>
</cp:coreProperties>
</file>