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3"/>
    <p:restoredTop sz="94656"/>
  </p:normalViewPr>
  <p:slideViewPr>
    <p:cSldViewPr snapToGrid="0">
      <p:cViewPr varScale="1">
        <p:scale>
          <a:sx n="80" d="100"/>
          <a:sy n="8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CA616-C001-4F0B-A0EC-9C787FFDB53F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403B-C13F-4FC1-B39D-79EA8B67EB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255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5012A4-0CCA-4ED7-6944-87494B00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C488B5-C9A1-F98D-A218-499FC035E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B08D14-4518-D984-14D0-4148500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8397FF-8961-1285-A5EE-4B4F09AB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752514-40D4-A32F-9510-1701E04B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306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F040E-006F-2ECB-1D14-78D78A4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CF605EE-4F1A-F6A9-D6C8-88174B85E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994873-D6F5-9AB5-F2E1-89B06558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B7B79A-BDC8-9978-F64C-9FEC6C93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C9012B-1291-8F85-4521-060A338A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3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906856-1F45-E286-75A6-7E0F32E27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E6BCF7-589B-6A5E-CD4D-86B374B39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2AE40E-7C49-BFF2-FFDA-E5C22660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80CF2-28EA-D917-CBA7-547E40DE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A9DE6-3A9E-316B-3A35-9AF9FC5F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7079B-7176-5C89-F60F-108BCFD9A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F366C-B827-01BD-5DB6-3CC5C415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C4153E-4A45-F341-CD45-B68307A8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43D28D-49FF-5174-E09A-ED02A9AA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FDDBE-5DDD-2A8A-7CD2-6CCC7545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63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C3FB94-471F-FE2E-0711-F63A9366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F56959-2595-4995-1191-1110DE598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6E6092-29C7-9B03-4020-443490D3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07412-DE48-F2C2-C2B6-C0A47FAC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9BE9A6-1469-8E54-A7D0-8E146214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5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CEB58-070C-7ED5-046E-C896A157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8942F-F4A7-E2C5-564C-505495C5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BE0CD5-A3AC-FE20-C936-27499F902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D75B5D-28E5-03A1-EFAA-730DEA967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B3276F-359F-6B72-AD25-4D49E51C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D0B42E-9E3F-6C85-4BC7-83F335CD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5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B9986-B970-1D47-4CDF-587AC0C33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B69BD4-2495-6389-AB3C-8A44C8D2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B5A491-AAFA-5A82-913E-33F16676E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E7D19AB-F7B5-F61A-E80C-800FAB091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7133A7-CD38-5E86-356F-741BE5148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F20D4E5-C079-D290-38E0-173EF3ED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A0DF5CB-A623-DB56-1D8D-9FAEA23B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17747F-FAA0-42A1-E4D2-2D823711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54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C1F22-FBAD-455B-029D-0C22CCF6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ED220B-D4E0-1738-C54B-DE1A8D18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8BA727C-B4C2-3F6F-7376-42B1BD7F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4F2E6FF-EB5F-BE81-E3F3-DA13F5F4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9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FFB009-6B9A-09A9-BC20-546F0128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B63D71-3418-DAC4-5E6A-74DE0CD45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4413D3-393A-0ED1-C997-99F60168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50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31AE9E-DA8A-F5C2-17CF-3059A0E0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CEA879-7AD3-4D7F-6A7A-E37925E0B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6B5F4A-085C-E183-E5C6-4CF8BC199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E5DE19-51E4-3C1D-15C7-EF6CACA6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56D1B35-186D-05EE-33C9-E1C5BE0E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1AB29-2283-CFC2-8BF4-136DFA89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28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12A799-B2DA-C2CA-323A-97FE1A82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B7962D-0A81-7302-29AA-443451D12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8DA15-1378-EDF4-4C8A-F5A847E91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589696-910B-1BA2-E87F-4FC26AE5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D4BFF2-F51C-C16B-DE67-8B3BC9D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479379-3FD3-1038-99AB-66623B2E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375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C27B372-FA05-621B-3C75-36CEB0718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20B5B7-9047-375D-7C1B-41FF80E4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E178E5-11A0-DFE8-CB21-0E63F792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3684-A892-43D1-B10C-E1BACDBE1AC2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DEFD74-6317-3DEF-64B3-CD41D90E1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CC70074-A6F2-E96F-4D77-006761233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BE2E-CB9A-49B6-A645-103C0C91C13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99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00D70F-945A-A14F-C9B8-C1575FCDF2F9}"/>
              </a:ext>
            </a:extLst>
          </p:cNvPr>
          <p:cNvSpPr/>
          <p:nvPr/>
        </p:nvSpPr>
        <p:spPr>
          <a:xfrm>
            <a:off x="3800716" y="1089648"/>
            <a:ext cx="80865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埼玉県</a:t>
            </a:r>
            <a:r>
              <a:rPr lang="ja-JP" altLang="en-US" sz="3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出身</a:t>
            </a: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914377">
              <a:defRPr/>
            </a:pPr>
            <a:r>
              <a:rPr lang="ja-JP" altLang="en-US" sz="32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英文学専攻</a:t>
            </a: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4000" b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向井 悠人 </a:t>
            </a:r>
            <a:r>
              <a:rPr lang="en-US" altLang="ja-JP" sz="4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/Mukai Yuto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99B59A6-3F03-E213-5DA3-C4BA300FE26D}"/>
              </a:ext>
            </a:extLst>
          </p:cNvPr>
          <p:cNvGrpSpPr/>
          <p:nvPr/>
        </p:nvGrpSpPr>
        <p:grpSpPr>
          <a:xfrm>
            <a:off x="271179" y="319277"/>
            <a:ext cx="11616099" cy="430232"/>
            <a:chOff x="2950112" y="615373"/>
            <a:chExt cx="8937166" cy="430232"/>
          </a:xfrm>
        </p:grpSpPr>
        <p:sp>
          <p:nvSpPr>
            <p:cNvPr id="5" name="フローチャート: 手操作入力 10">
              <a:extLst>
                <a:ext uri="{FF2B5EF4-FFF2-40B4-BE49-F238E27FC236}">
                  <a16:creationId xmlns:a16="http://schemas.microsoft.com/office/drawing/2014/main" id="{8E95290B-0F77-6AB3-93FC-A2210BEAC5A2}"/>
                </a:ext>
              </a:extLst>
            </p:cNvPr>
            <p:cNvSpPr/>
            <p:nvPr/>
          </p:nvSpPr>
          <p:spPr bwMode="auto">
            <a:xfrm rot="5400000" flipH="1">
              <a:off x="7204229" y="-3637444"/>
              <a:ext cx="428932" cy="893716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8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8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781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1E32A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/>
                <a:ea typeface="游ゴシック"/>
                <a:cs typeface="+mn-cs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6AE72D3F-88F0-8173-D582-CB64A6FE43C9}"/>
                </a:ext>
              </a:extLst>
            </p:cNvPr>
            <p:cNvSpPr txBox="1"/>
            <p:nvPr/>
          </p:nvSpPr>
          <p:spPr>
            <a:xfrm>
              <a:off x="3000911" y="615373"/>
              <a:ext cx="1064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Profile</a:t>
              </a:r>
              <a:endParaRPr kumimoji="1" lang="ja-JP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250D7469-7791-BD18-DA6F-634F865B9651}"/>
              </a:ext>
            </a:extLst>
          </p:cNvPr>
          <p:cNvGrpSpPr/>
          <p:nvPr/>
        </p:nvGrpSpPr>
        <p:grpSpPr>
          <a:xfrm>
            <a:off x="271179" y="4049060"/>
            <a:ext cx="5725119" cy="2089104"/>
            <a:chOff x="386378" y="3938659"/>
            <a:chExt cx="3423601" cy="2089104"/>
          </a:xfrm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97069F04-396F-5BC8-0B84-7D99A72DB7B5}"/>
                </a:ext>
              </a:extLst>
            </p:cNvPr>
            <p:cNvSpPr/>
            <p:nvPr/>
          </p:nvSpPr>
          <p:spPr>
            <a:xfrm>
              <a:off x="391552" y="4458103"/>
              <a:ext cx="1365199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</a:t>
              </a:r>
              <a:r>
                <a:rPr kumimoji="1" lang="ja-JP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文系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</a:t>
              </a:r>
              <a:r>
                <a:rPr kumimoji="1" lang="ja-JP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自習室チューター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#ONE OK ROCK</a:t>
              </a:r>
            </a:p>
            <a:p>
              <a:pPr defTabSz="914377"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</a:t>
              </a:r>
              <a:r>
                <a:rPr lang="ja-JP" altLang="en-US" sz="160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ベース</a:t>
              </a:r>
              <a:endPara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defTabSz="914377"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#ESFJ</a:t>
              </a:r>
              <a:r>
                <a:rPr kumimoji="1" lang="ja-JP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　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86CD02F9-AB4E-BB51-6CC4-A97500F07EAF}"/>
                </a:ext>
              </a:extLst>
            </p:cNvPr>
            <p:cNvGrpSpPr/>
            <p:nvPr/>
          </p:nvGrpSpPr>
          <p:grpSpPr>
            <a:xfrm>
              <a:off x="386378" y="3938659"/>
              <a:ext cx="3423601" cy="430232"/>
              <a:chOff x="2950110" y="615373"/>
              <a:chExt cx="10680351" cy="430232"/>
            </a:xfrm>
          </p:grpSpPr>
          <p:sp>
            <p:nvSpPr>
              <p:cNvPr id="31" name="フローチャート: 手操作入力 10">
                <a:extLst>
                  <a:ext uri="{FF2B5EF4-FFF2-40B4-BE49-F238E27FC236}">
                    <a16:creationId xmlns:a16="http://schemas.microsoft.com/office/drawing/2014/main" id="{6D704E1F-E809-58E2-B24F-4892D039E30C}"/>
                  </a:ext>
                </a:extLst>
              </p:cNvPr>
              <p:cNvSpPr/>
              <p:nvPr/>
            </p:nvSpPr>
            <p:spPr bwMode="auto">
              <a:xfrm rot="5400000" flipH="1">
                <a:off x="8075820" y="-4509037"/>
                <a:ext cx="428932" cy="1068035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781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78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781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1E32A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游ゴシック"/>
                  <a:ea typeface="游ゴシック"/>
                  <a:cs typeface="+mn-cs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F637F65-9C64-0E8B-1BB2-2C766A9C257B}"/>
                  </a:ext>
                </a:extLst>
              </p:cNvPr>
              <p:cNvSpPr txBox="1"/>
              <p:nvPr/>
            </p:nvSpPr>
            <p:spPr>
              <a:xfrm>
                <a:off x="3000912" y="615373"/>
                <a:ext cx="48152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自身を表すハッシュタグ</a:t>
                </a:r>
              </a:p>
            </p:txBody>
          </p:sp>
        </p:grp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3739BC8-C851-20A2-79EF-AD26B990C444}"/>
              </a:ext>
            </a:extLst>
          </p:cNvPr>
          <p:cNvGrpSpPr/>
          <p:nvPr/>
        </p:nvGrpSpPr>
        <p:grpSpPr>
          <a:xfrm>
            <a:off x="6162154" y="4049059"/>
            <a:ext cx="5818175" cy="1044756"/>
            <a:chOff x="386377" y="3938659"/>
            <a:chExt cx="3479249" cy="71544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A599A9C-AF56-EA1E-FC9D-6AEDDEAED433}"/>
                </a:ext>
              </a:extLst>
            </p:cNvPr>
            <p:cNvSpPr/>
            <p:nvPr/>
          </p:nvSpPr>
          <p:spPr>
            <a:xfrm>
              <a:off x="386377" y="4422262"/>
              <a:ext cx="3479249" cy="231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C2DDFAE1-DCBE-78AF-337F-3E3D7F8C8FD8}"/>
                </a:ext>
              </a:extLst>
            </p:cNvPr>
            <p:cNvGrpSpPr/>
            <p:nvPr/>
          </p:nvGrpSpPr>
          <p:grpSpPr>
            <a:xfrm>
              <a:off x="386378" y="3938659"/>
              <a:ext cx="3423601" cy="294620"/>
              <a:chOff x="2950109" y="615373"/>
              <a:chExt cx="10680351" cy="294620"/>
            </a:xfrm>
          </p:grpSpPr>
          <p:sp>
            <p:nvSpPr>
              <p:cNvPr id="36" name="フローチャート: 手操作入力 10">
                <a:extLst>
                  <a:ext uri="{FF2B5EF4-FFF2-40B4-BE49-F238E27FC236}">
                    <a16:creationId xmlns:a16="http://schemas.microsoft.com/office/drawing/2014/main" id="{6E5A7511-DBE3-39ED-BF3D-FA633EAE07B1}"/>
                  </a:ext>
                </a:extLst>
              </p:cNvPr>
              <p:cNvSpPr/>
              <p:nvPr/>
            </p:nvSpPr>
            <p:spPr bwMode="auto">
              <a:xfrm rot="5400000" flipH="1">
                <a:off x="8143624" y="-4576843"/>
                <a:ext cx="293321" cy="1068035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781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78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781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1E32A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游ゴシック"/>
                  <a:ea typeface="游ゴシック"/>
                  <a:cs typeface="+mn-cs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E9400FF-8056-8E27-7C35-B43907485E08}"/>
                  </a:ext>
                </a:extLst>
              </p:cNvPr>
              <p:cNvSpPr txBox="1"/>
              <p:nvPr/>
            </p:nvSpPr>
            <p:spPr>
              <a:xfrm>
                <a:off x="3000912" y="615373"/>
                <a:ext cx="5523945" cy="27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参加にあたっての意気込み</a:t>
                </a:r>
              </a:p>
            </p:txBody>
          </p:sp>
        </p:grpSp>
      </p:grp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D835801-76C0-D860-A1BA-631C997E78AD}"/>
              </a:ext>
            </a:extLst>
          </p:cNvPr>
          <p:cNvSpPr/>
          <p:nvPr/>
        </p:nvSpPr>
        <p:spPr>
          <a:xfrm>
            <a:off x="3133739" y="4576605"/>
            <a:ext cx="228295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国際交流サークル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lang="ja-JP" altLang="en-US" sz="16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サッカー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魚捌き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lang="ja-JP" altLang="en-US" sz="16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高校時代は坊主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lang="en-US" altLang="ja-JP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#</a:t>
            </a:r>
            <a:r>
              <a:rPr lang="ja-JP" altLang="en-US" sz="16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浦和レッズ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81BA46D1-2790-1FFB-F17A-76C8454E59E3}"/>
              </a:ext>
            </a:extLst>
          </p:cNvPr>
          <p:cNvSpPr/>
          <p:nvPr/>
        </p:nvSpPr>
        <p:spPr>
          <a:xfrm>
            <a:off x="8830241" y="56409"/>
            <a:ext cx="3024554" cy="83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作成用シート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EC23DE8-4174-E52E-D5DE-8EFA6B7DDD6A}"/>
              </a:ext>
            </a:extLst>
          </p:cNvPr>
          <p:cNvSpPr/>
          <p:nvPr/>
        </p:nvSpPr>
        <p:spPr>
          <a:xfrm>
            <a:off x="6162154" y="4593069"/>
            <a:ext cx="5692641" cy="18158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B229E5E-D58C-D926-0DFB-26245486B94E}"/>
              </a:ext>
            </a:extLst>
          </p:cNvPr>
          <p:cNvSpPr/>
          <p:nvPr/>
        </p:nvSpPr>
        <p:spPr>
          <a:xfrm>
            <a:off x="271179" y="4593069"/>
            <a:ext cx="5692641" cy="18158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249F19-A553-F56B-88E6-9C4C981458AA}"/>
              </a:ext>
            </a:extLst>
          </p:cNvPr>
          <p:cNvSpPr txBox="1"/>
          <p:nvPr/>
        </p:nvSpPr>
        <p:spPr>
          <a:xfrm>
            <a:off x="6189389" y="4632150"/>
            <a:ext cx="566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アルバイトで</a:t>
            </a:r>
            <a:r>
              <a:rPr lang="en-US" altLang="ja-JP" dirty="0"/>
              <a:t>ICT</a:t>
            </a:r>
            <a:r>
              <a:rPr lang="ja-JP" altLang="en-US"/>
              <a:t>教育ツールを活用していた経験から、</a:t>
            </a:r>
            <a:r>
              <a:rPr lang="en-US" altLang="ja-JP" dirty="0"/>
              <a:t>IT</a:t>
            </a:r>
            <a:r>
              <a:rPr lang="ja-JP" altLang="en-US"/>
              <a:t>の力で人を支えていくことができる</a:t>
            </a:r>
            <a:r>
              <a:rPr lang="en-US" altLang="ja-JP" dirty="0"/>
              <a:t>SE</a:t>
            </a:r>
            <a:r>
              <a:rPr lang="ja-JP" altLang="en-US"/>
              <a:t>という職種に興味を持ちました。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５日間かけて様々なことを吸収していきたいと思います！よろしくお願いします！</a:t>
            </a:r>
            <a:endParaRPr kumimoji="1" lang="ja-JP" altLang="en-US"/>
          </a:p>
        </p:txBody>
      </p:sp>
      <p:pic>
        <p:nvPicPr>
          <p:cNvPr id="9" name="図 8" descr="レストランで食事をする男性&#10;&#10;自動的に生成された説明">
            <a:extLst>
              <a:ext uri="{FF2B5EF4-FFF2-40B4-BE49-F238E27FC236}">
                <a16:creationId xmlns:a16="http://schemas.microsoft.com/office/drawing/2014/main" id="{4587D473-6646-0CF7-8B94-029C40AA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2"/>
          <a:stretch/>
        </p:blipFill>
        <p:spPr>
          <a:xfrm>
            <a:off x="865660" y="846822"/>
            <a:ext cx="2456700" cy="30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7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4A8C61-08F6-751C-5BB2-CD9746709398}"/>
              </a:ext>
            </a:extLst>
          </p:cNvPr>
          <p:cNvSpPr/>
          <p:nvPr/>
        </p:nvSpPr>
        <p:spPr bwMode="auto">
          <a:xfrm>
            <a:off x="674262" y="806717"/>
            <a:ext cx="2563249" cy="2978307"/>
          </a:xfrm>
          <a:prstGeom prst="rect">
            <a:avLst/>
          </a:prstGeom>
          <a:solidFill>
            <a:srgbClr val="CCFFFF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Photo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400ECD-FD67-53B1-2032-8B256508D506}"/>
              </a:ext>
            </a:extLst>
          </p:cNvPr>
          <p:cNvSpPr/>
          <p:nvPr/>
        </p:nvSpPr>
        <p:spPr>
          <a:xfrm>
            <a:off x="3800716" y="1089648"/>
            <a:ext cx="80865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愛知県出身</a:t>
            </a: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defTabSz="914377">
              <a:defRPr/>
            </a:pPr>
            <a:r>
              <a:rPr lang="ja-JP" altLang="en-US" sz="32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経済学専攻</a:t>
            </a: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200" b="1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NES</a:t>
            </a:r>
            <a:r>
              <a:rPr lang="ja-JP" altLang="en-US" sz="4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太郎 </a:t>
            </a:r>
            <a:r>
              <a:rPr lang="en-US" altLang="ja-JP" sz="4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 </a:t>
            </a:r>
            <a:r>
              <a:rPr lang="en-US" altLang="ja-JP" sz="4000" b="1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Nesu</a:t>
            </a:r>
            <a:r>
              <a:rPr lang="en-US" altLang="ja-JP" sz="40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Taro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0FC0E92-FC53-8D78-FD15-D6571BFFA88B}"/>
              </a:ext>
            </a:extLst>
          </p:cNvPr>
          <p:cNvGrpSpPr/>
          <p:nvPr/>
        </p:nvGrpSpPr>
        <p:grpSpPr>
          <a:xfrm>
            <a:off x="271179" y="319277"/>
            <a:ext cx="11616099" cy="430232"/>
            <a:chOff x="2950112" y="615373"/>
            <a:chExt cx="8937166" cy="430232"/>
          </a:xfrm>
        </p:grpSpPr>
        <p:sp>
          <p:nvSpPr>
            <p:cNvPr id="10" name="フローチャート: 手操作入力 10">
              <a:extLst>
                <a:ext uri="{FF2B5EF4-FFF2-40B4-BE49-F238E27FC236}">
                  <a16:creationId xmlns:a16="http://schemas.microsoft.com/office/drawing/2014/main" id="{E3CCCA2B-8804-199E-4B1D-9A89EEFE5848}"/>
                </a:ext>
              </a:extLst>
            </p:cNvPr>
            <p:cNvSpPr/>
            <p:nvPr/>
          </p:nvSpPr>
          <p:spPr bwMode="auto">
            <a:xfrm rot="5400000" flipH="1">
              <a:off x="7204229" y="-3637444"/>
              <a:ext cx="428932" cy="893716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78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78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781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781"/>
                  </a:lnTo>
                  <a:close/>
                </a:path>
              </a:pathLst>
            </a:custGeom>
            <a:solidFill>
              <a:srgbClr val="1E32A5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游ゴシック"/>
                <a:ea typeface="游ゴシック"/>
                <a:cs typeface="+mn-cs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3F2DD1D-198C-D466-F88B-DAE2FD4719CD}"/>
                </a:ext>
              </a:extLst>
            </p:cNvPr>
            <p:cNvSpPr txBox="1"/>
            <p:nvPr/>
          </p:nvSpPr>
          <p:spPr>
            <a:xfrm>
              <a:off x="3000911" y="615373"/>
              <a:ext cx="10641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1" i="1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Profile</a:t>
              </a:r>
              <a:endParaRPr kumimoji="1" lang="ja-JP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2CDC64-D45A-94CE-2D5F-9FD42759DDBF}"/>
              </a:ext>
            </a:extLst>
          </p:cNvPr>
          <p:cNvGrpSpPr/>
          <p:nvPr/>
        </p:nvGrpSpPr>
        <p:grpSpPr>
          <a:xfrm>
            <a:off x="271179" y="4049060"/>
            <a:ext cx="5725119" cy="1596662"/>
            <a:chOff x="386378" y="3938659"/>
            <a:chExt cx="3423601" cy="159666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88EF675-2401-28F2-47AE-A3ABDCC89EB3}"/>
                </a:ext>
              </a:extLst>
            </p:cNvPr>
            <p:cNvSpPr/>
            <p:nvPr/>
          </p:nvSpPr>
          <p:spPr>
            <a:xfrm>
              <a:off x="391552" y="4458103"/>
              <a:ext cx="1365199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</a:t>
              </a: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スポーツジムでアルバイト</a:t>
              </a: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</a:t>
              </a: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文系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6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#</a:t>
              </a: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元高校球児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#INTJ-A</a:t>
              </a: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（建築家）</a:t>
              </a:r>
              <a:endPara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609C6D8-7B60-590A-5981-069B00EC592E}"/>
                </a:ext>
              </a:extLst>
            </p:cNvPr>
            <p:cNvGrpSpPr/>
            <p:nvPr/>
          </p:nvGrpSpPr>
          <p:grpSpPr>
            <a:xfrm>
              <a:off x="386378" y="3938659"/>
              <a:ext cx="3423601" cy="430232"/>
              <a:chOff x="2950110" y="615373"/>
              <a:chExt cx="10680351" cy="430232"/>
            </a:xfrm>
          </p:grpSpPr>
          <p:sp>
            <p:nvSpPr>
              <p:cNvPr id="15" name="フローチャート: 手操作入力 10">
                <a:extLst>
                  <a:ext uri="{FF2B5EF4-FFF2-40B4-BE49-F238E27FC236}">
                    <a16:creationId xmlns:a16="http://schemas.microsoft.com/office/drawing/2014/main" id="{D3C718AE-4AB0-1287-B80F-1F1D81F6DFFF}"/>
                  </a:ext>
                </a:extLst>
              </p:cNvPr>
              <p:cNvSpPr/>
              <p:nvPr/>
            </p:nvSpPr>
            <p:spPr bwMode="auto">
              <a:xfrm rot="5400000" flipH="1">
                <a:off x="8075820" y="-4509037"/>
                <a:ext cx="428932" cy="1068035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781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78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781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1E32A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游ゴシック"/>
                  <a:ea typeface="游ゴシック"/>
                  <a:cs typeface="+mn-cs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C61F9BC-13B9-7F89-2B17-2BFC73688075}"/>
                  </a:ext>
                </a:extLst>
              </p:cNvPr>
              <p:cNvSpPr txBox="1"/>
              <p:nvPr/>
            </p:nvSpPr>
            <p:spPr>
              <a:xfrm>
                <a:off x="3000912" y="615373"/>
                <a:ext cx="7446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自身を表すハッシュタグ（</a:t>
                </a:r>
                <a:r>
                  <a:rPr kumimoji="1" lang="en-US" altLang="ja-JP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6</a:t>
                </a:r>
                <a:r>
                  <a:rPr kumimoji="1" lang="ja-JP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つ以上）</a:t>
                </a:r>
              </a:p>
            </p:txBody>
          </p:sp>
        </p:grp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7E8F98-460A-9F85-FCFC-05E832323AF5}"/>
              </a:ext>
            </a:extLst>
          </p:cNvPr>
          <p:cNvGrpSpPr/>
          <p:nvPr/>
        </p:nvGrpSpPr>
        <p:grpSpPr>
          <a:xfrm>
            <a:off x="6162156" y="4049058"/>
            <a:ext cx="5818177" cy="1108924"/>
            <a:chOff x="386378" y="3938659"/>
            <a:chExt cx="3479250" cy="759384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7BC2496-2510-200F-0180-AD75C5987A7B}"/>
                </a:ext>
              </a:extLst>
            </p:cNvPr>
            <p:cNvSpPr/>
            <p:nvPr/>
          </p:nvSpPr>
          <p:spPr>
            <a:xfrm>
              <a:off x="386379" y="4466204"/>
              <a:ext cx="3479249" cy="231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02A8A7C-FD8E-104F-19C1-DBC242F6BC9F}"/>
                </a:ext>
              </a:extLst>
            </p:cNvPr>
            <p:cNvGrpSpPr/>
            <p:nvPr/>
          </p:nvGrpSpPr>
          <p:grpSpPr>
            <a:xfrm>
              <a:off x="386378" y="3938659"/>
              <a:ext cx="3423601" cy="294620"/>
              <a:chOff x="2950109" y="615373"/>
              <a:chExt cx="10680351" cy="294620"/>
            </a:xfrm>
          </p:grpSpPr>
          <p:sp>
            <p:nvSpPr>
              <p:cNvPr id="20" name="フローチャート: 手操作入力 10">
                <a:extLst>
                  <a:ext uri="{FF2B5EF4-FFF2-40B4-BE49-F238E27FC236}">
                    <a16:creationId xmlns:a16="http://schemas.microsoft.com/office/drawing/2014/main" id="{49CB83C0-7878-2406-17BC-D6E967329A93}"/>
                  </a:ext>
                </a:extLst>
              </p:cNvPr>
              <p:cNvSpPr/>
              <p:nvPr/>
            </p:nvSpPr>
            <p:spPr bwMode="auto">
              <a:xfrm rot="5400000" flipH="1">
                <a:off x="8143624" y="-4576843"/>
                <a:ext cx="293321" cy="10680351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781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781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781"/>
                    </a:moveTo>
                    <a:lnTo>
                      <a:pt x="10000" y="0"/>
                    </a:ln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781"/>
                    </a:lnTo>
                    <a:close/>
                  </a:path>
                </a:pathLst>
              </a:custGeom>
              <a:solidFill>
                <a:srgbClr val="1E32A5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37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游ゴシック"/>
                  <a:ea typeface="游ゴシック"/>
                  <a:cs typeface="+mn-cs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7262EB-375A-1746-086B-B66F9B484643}"/>
                  </a:ext>
                </a:extLst>
              </p:cNvPr>
              <p:cNvSpPr txBox="1"/>
              <p:nvPr/>
            </p:nvSpPr>
            <p:spPr>
              <a:xfrm>
                <a:off x="3000912" y="615373"/>
                <a:ext cx="5523945" cy="27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ja-JP" alt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参加にあたっての意気込み</a:t>
                </a:r>
              </a:p>
            </p:txBody>
          </p:sp>
        </p:grp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03BE27-1B79-2855-6E24-E02B6057B35C}"/>
              </a:ext>
            </a:extLst>
          </p:cNvPr>
          <p:cNvSpPr/>
          <p:nvPr/>
        </p:nvSpPr>
        <p:spPr>
          <a:xfrm>
            <a:off x="3133739" y="4576605"/>
            <a:ext cx="22829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#B</a:t>
            </a: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型・うお座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スポーツ観戦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オンラインゲーム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おいしいものを食べる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6561391-F1DA-046A-9B87-808B09D35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47659" y="5134620"/>
            <a:ext cx="1001208" cy="1311386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0CF10F0-48DE-9B2F-3D09-3EC2EA4E288A}"/>
              </a:ext>
            </a:extLst>
          </p:cNvPr>
          <p:cNvSpPr/>
          <p:nvPr/>
        </p:nvSpPr>
        <p:spPr>
          <a:xfrm>
            <a:off x="8830241" y="56409"/>
            <a:ext cx="3024554" cy="83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6C455CE-38D8-877F-9732-758AB30F5221}"/>
              </a:ext>
            </a:extLst>
          </p:cNvPr>
          <p:cNvSpPr/>
          <p:nvPr/>
        </p:nvSpPr>
        <p:spPr>
          <a:xfrm>
            <a:off x="6162154" y="4581908"/>
            <a:ext cx="5692641" cy="18158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最近授業で「地方創生」について学ぶ機会があり、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技術を活用した地域の課題解決に興味を持ちました。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日間と短い期間ですが、ワークを通じて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SE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としての働き方やグループで物事を進めることについて体験できたらと考えています。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よろしくお願いします！</a:t>
            </a: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5AF7C70-ECA6-334C-1207-B5C2292FE077}"/>
              </a:ext>
            </a:extLst>
          </p:cNvPr>
          <p:cNvSpPr/>
          <p:nvPr/>
        </p:nvSpPr>
        <p:spPr>
          <a:xfrm>
            <a:off x="271179" y="4593069"/>
            <a:ext cx="5692641" cy="181588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6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pic>
        <p:nvPicPr>
          <p:cNvPr id="29" name="図 28" descr="机の上に座っている女性&#10;&#10;低い精度で自動的に生成された説明">
            <a:extLst>
              <a:ext uri="{FF2B5EF4-FFF2-40B4-BE49-F238E27FC236}">
                <a16:creationId xmlns:a16="http://schemas.microsoft.com/office/drawing/2014/main" id="{32438D7F-02AE-8F50-4BC1-58AAD1F258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248" y="1365115"/>
            <a:ext cx="2201276" cy="2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Macintosh PowerPoint</Application>
  <PresentationFormat>ワイド画面</PresentationFormat>
  <Paragraphs>58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2024-07-25T08:46:27Z</dcterms:created>
  <dcterms:modified xsi:type="dcterms:W3CDTF">2024-09-09T01:35:05Z</dcterms:modified>
</cp:coreProperties>
</file>