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 id="2147483690" r:id="rId2"/>
    <p:sldMasterId id="2147483707" r:id="rId3"/>
    <p:sldMasterId id="2147483712" r:id="rId4"/>
  </p:sldMasterIdLst>
  <p:notesMasterIdLst>
    <p:notesMasterId r:id="rId13"/>
  </p:notesMasterIdLst>
  <p:handoutMasterIdLst>
    <p:handoutMasterId r:id="rId14"/>
  </p:handoutMasterIdLst>
  <p:sldIdLst>
    <p:sldId id="1070" r:id="rId5"/>
    <p:sldId id="274" r:id="rId6"/>
    <p:sldId id="1071" r:id="rId7"/>
    <p:sldId id="1072" r:id="rId8"/>
    <p:sldId id="275" r:id="rId9"/>
    <p:sldId id="295" r:id="rId10"/>
    <p:sldId id="297" r:id="rId11"/>
    <p:sldId id="1073" r:id="rId12"/>
  </p:sldIdLst>
  <p:sldSz cx="9906000" cy="6858000" type="A4"/>
  <p:notesSz cx="6735763" cy="9866313"/>
  <p:defaultTextStyle>
    <a:defPPr>
      <a:defRPr lang="en-US"/>
    </a:defPPr>
    <a:lvl1pPr marL="0" algn="l" defTabSz="342077" rtl="0" eaLnBrk="1" latinLnBrk="0" hangingPunct="1">
      <a:defRPr sz="1347" kern="1200">
        <a:solidFill>
          <a:schemeClr val="tx1"/>
        </a:solidFill>
        <a:latin typeface="+mn-lt"/>
        <a:ea typeface="+mn-ea"/>
        <a:cs typeface="+mn-cs"/>
      </a:defRPr>
    </a:lvl1pPr>
    <a:lvl2pPr marL="342077" algn="l" defTabSz="342077" rtl="0" eaLnBrk="1" latinLnBrk="0" hangingPunct="1">
      <a:defRPr sz="1347" kern="1200">
        <a:solidFill>
          <a:schemeClr val="tx1"/>
        </a:solidFill>
        <a:latin typeface="+mn-lt"/>
        <a:ea typeface="+mn-ea"/>
        <a:cs typeface="+mn-cs"/>
      </a:defRPr>
    </a:lvl2pPr>
    <a:lvl3pPr marL="684154" algn="l" defTabSz="342077" rtl="0" eaLnBrk="1" latinLnBrk="0" hangingPunct="1">
      <a:defRPr sz="1347" kern="1200">
        <a:solidFill>
          <a:schemeClr val="tx1"/>
        </a:solidFill>
        <a:latin typeface="+mn-lt"/>
        <a:ea typeface="+mn-ea"/>
        <a:cs typeface="+mn-cs"/>
      </a:defRPr>
    </a:lvl3pPr>
    <a:lvl4pPr marL="1026231" algn="l" defTabSz="342077" rtl="0" eaLnBrk="1" latinLnBrk="0" hangingPunct="1">
      <a:defRPr sz="1347" kern="1200">
        <a:solidFill>
          <a:schemeClr val="tx1"/>
        </a:solidFill>
        <a:latin typeface="+mn-lt"/>
        <a:ea typeface="+mn-ea"/>
        <a:cs typeface="+mn-cs"/>
      </a:defRPr>
    </a:lvl4pPr>
    <a:lvl5pPr marL="1368308" algn="l" defTabSz="342077" rtl="0" eaLnBrk="1" latinLnBrk="0" hangingPunct="1">
      <a:defRPr sz="1347" kern="1200">
        <a:solidFill>
          <a:schemeClr val="tx1"/>
        </a:solidFill>
        <a:latin typeface="+mn-lt"/>
        <a:ea typeface="+mn-ea"/>
        <a:cs typeface="+mn-cs"/>
      </a:defRPr>
    </a:lvl5pPr>
    <a:lvl6pPr marL="1710385" algn="l" defTabSz="342077" rtl="0" eaLnBrk="1" latinLnBrk="0" hangingPunct="1">
      <a:defRPr sz="1347" kern="1200">
        <a:solidFill>
          <a:schemeClr val="tx1"/>
        </a:solidFill>
        <a:latin typeface="+mn-lt"/>
        <a:ea typeface="+mn-ea"/>
        <a:cs typeface="+mn-cs"/>
      </a:defRPr>
    </a:lvl6pPr>
    <a:lvl7pPr marL="2052462" algn="l" defTabSz="342077" rtl="0" eaLnBrk="1" latinLnBrk="0" hangingPunct="1">
      <a:defRPr sz="1347" kern="1200">
        <a:solidFill>
          <a:schemeClr val="tx1"/>
        </a:solidFill>
        <a:latin typeface="+mn-lt"/>
        <a:ea typeface="+mn-ea"/>
        <a:cs typeface="+mn-cs"/>
      </a:defRPr>
    </a:lvl7pPr>
    <a:lvl8pPr marL="2394539" algn="l" defTabSz="342077" rtl="0" eaLnBrk="1" latinLnBrk="0" hangingPunct="1">
      <a:defRPr sz="1347" kern="1200">
        <a:solidFill>
          <a:schemeClr val="tx1"/>
        </a:solidFill>
        <a:latin typeface="+mn-lt"/>
        <a:ea typeface="+mn-ea"/>
        <a:cs typeface="+mn-cs"/>
      </a:defRPr>
    </a:lvl8pPr>
    <a:lvl9pPr marL="2736616" algn="l" defTabSz="342077" rtl="0" eaLnBrk="1" latinLnBrk="0" hangingPunct="1">
      <a:defRPr sz="134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93" userDrawn="1">
          <p15:clr>
            <a:srgbClr val="A4A3A4"/>
          </p15:clr>
        </p15:guide>
        <p15:guide id="2" pos="309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9EDA"/>
    <a:srgbClr val="85CEFF"/>
    <a:srgbClr val="2F7CDC"/>
    <a:srgbClr val="1362D1"/>
    <a:srgbClr val="91D3EF"/>
    <a:srgbClr val="04877B"/>
    <a:srgbClr val="FFC000"/>
    <a:srgbClr val="3333CC"/>
    <a:srgbClr val="0066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75" autoAdjust="0"/>
    <p:restoredTop sz="95394" autoAdjust="0"/>
  </p:normalViewPr>
  <p:slideViewPr>
    <p:cSldViewPr snapToGrid="0" showGuides="1">
      <p:cViewPr varScale="1">
        <p:scale>
          <a:sx n="123" d="100"/>
          <a:sy n="123" d="100"/>
        </p:scale>
        <p:origin x="936" y="176"/>
      </p:cViewPr>
      <p:guideLst>
        <p:guide orient="horz" pos="3793"/>
        <p:guide pos="3095"/>
      </p:guideLst>
    </p:cSldViewPr>
  </p:slideViewPr>
  <p:notesTextViewPr>
    <p:cViewPr>
      <p:scale>
        <a:sx n="1" d="1"/>
        <a:sy n="1" d="1"/>
      </p:scale>
      <p:origin x="0" y="0"/>
    </p:cViewPr>
  </p:notesTextViewPr>
  <p:notesViewPr>
    <p:cSldViewPr snapToGrid="0">
      <p:cViewPr varScale="1">
        <p:scale>
          <a:sx n="66" d="100"/>
          <a:sy n="66" d="100"/>
        </p:scale>
        <p:origin x="3066"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新開　虎太郎" userId="d88c4972-bf50-487f-8116-0e0c4e247b2a" providerId="ADAL" clId="{8970A27D-1AC1-4DFF-9558-3E8A5535EB31}"/>
    <pc:docChg chg="undo custSel modSld">
      <pc:chgData name="新開　虎太郎" userId="d88c4972-bf50-487f-8116-0e0c4e247b2a" providerId="ADAL" clId="{8970A27D-1AC1-4DFF-9558-3E8A5535EB31}" dt="2024-07-09T04:25:48.610" v="334" actId="20577"/>
      <pc:docMkLst>
        <pc:docMk/>
      </pc:docMkLst>
      <pc:sldChg chg="modSp mod">
        <pc:chgData name="新開　虎太郎" userId="d88c4972-bf50-487f-8116-0e0c4e247b2a" providerId="ADAL" clId="{8970A27D-1AC1-4DFF-9558-3E8A5535EB31}" dt="2024-07-09T04:25:48.610" v="334" actId="20577"/>
        <pc:sldMkLst>
          <pc:docMk/>
          <pc:sldMk cId="690870543" sldId="274"/>
        </pc:sldMkLst>
        <pc:spChg chg="mod">
          <ac:chgData name="新開　虎太郎" userId="d88c4972-bf50-487f-8116-0e0c4e247b2a" providerId="ADAL" clId="{8970A27D-1AC1-4DFF-9558-3E8A5535EB31}" dt="2024-07-09T04:25:48.610" v="334" actId="20577"/>
          <ac:spMkLst>
            <pc:docMk/>
            <pc:sldMk cId="690870543" sldId="274"/>
            <ac:spMk id="3" creationId="{76DEBF9B-CF34-0A42-E765-DD6636CDEB9F}"/>
          </ac:spMkLst>
        </pc:spChg>
        <pc:spChg chg="mod">
          <ac:chgData name="新開　虎太郎" userId="d88c4972-bf50-487f-8116-0e0c4e247b2a" providerId="ADAL" clId="{8970A27D-1AC1-4DFF-9558-3E8A5535EB31}" dt="2024-07-09T04:21:54.075" v="134" actId="20577"/>
          <ac:spMkLst>
            <pc:docMk/>
            <pc:sldMk cId="690870543" sldId="274"/>
            <ac:spMk id="13" creationId="{C38FE529-3586-4AEA-85EB-639E15075815}"/>
          </ac:spMkLst>
        </pc:spChg>
        <pc:spChg chg="mod">
          <ac:chgData name="新開　虎太郎" userId="d88c4972-bf50-487f-8116-0e0c4e247b2a" providerId="ADAL" clId="{8970A27D-1AC1-4DFF-9558-3E8A5535EB31}" dt="2024-07-09T04:23:15.414" v="235" actId="20577"/>
          <ac:spMkLst>
            <pc:docMk/>
            <pc:sldMk cId="690870543" sldId="274"/>
            <ac:spMk id="16" creationId="{7BD0D888-48CD-41FB-BC5E-50819533028F}"/>
          </ac:spMkLst>
        </pc:spChg>
      </pc:sldChg>
      <pc:sldChg chg="modSp mod">
        <pc:chgData name="新開　虎太郎" userId="d88c4972-bf50-487f-8116-0e0c4e247b2a" providerId="ADAL" clId="{8970A27D-1AC1-4DFF-9558-3E8A5535EB31}" dt="2024-07-09T04:20:34.586" v="40" actId="20577"/>
        <pc:sldMkLst>
          <pc:docMk/>
          <pc:sldMk cId="3076336583" sldId="1072"/>
        </pc:sldMkLst>
        <pc:spChg chg="mod">
          <ac:chgData name="新開　虎太郎" userId="d88c4972-bf50-487f-8116-0e0c4e247b2a" providerId="ADAL" clId="{8970A27D-1AC1-4DFF-9558-3E8A5535EB31}" dt="2024-07-09T04:20:31.735" v="35" actId="20577"/>
          <ac:spMkLst>
            <pc:docMk/>
            <pc:sldMk cId="3076336583" sldId="1072"/>
            <ac:spMk id="13" creationId="{C38FE529-3586-4AEA-85EB-639E15075815}"/>
          </ac:spMkLst>
        </pc:spChg>
        <pc:spChg chg="mod">
          <ac:chgData name="新開　虎太郎" userId="d88c4972-bf50-487f-8116-0e0c4e247b2a" providerId="ADAL" clId="{8970A27D-1AC1-4DFF-9558-3E8A5535EB31}" dt="2024-07-09T04:20:34.586" v="40" actId="20577"/>
          <ac:spMkLst>
            <pc:docMk/>
            <pc:sldMk cId="3076336583" sldId="1072"/>
            <ac:spMk id="16" creationId="{7BD0D888-48CD-41FB-BC5E-50819533028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565" cy="493869"/>
          </a:xfrm>
          <a:prstGeom prst="rect">
            <a:avLst/>
          </a:prstGeom>
        </p:spPr>
        <p:txBody>
          <a:bodyPr vert="horz" lIns="90768" tIns="45384" rIns="90768" bIns="45384" rtlCol="0"/>
          <a:lstStyle>
            <a:lvl1pPr algn="l">
              <a:defRPr sz="1200"/>
            </a:lvl1pPr>
          </a:lstStyle>
          <a:p>
            <a:endParaRPr kumimoji="1" lang="ja-JP" altLang="en-US" dirty="0">
              <a:latin typeface="HGPｺﾞｼｯｸM" panose="020B0600000000000000" pitchFamily="50" charset="-128"/>
              <a:ea typeface="HGPｺﾞｼｯｸM" panose="020B0600000000000000" pitchFamily="50" charset="-128"/>
            </a:endParaRPr>
          </a:p>
        </p:txBody>
      </p:sp>
      <p:sp>
        <p:nvSpPr>
          <p:cNvPr id="3" name="日付プレースホルダー 2"/>
          <p:cNvSpPr>
            <a:spLocks noGrp="1"/>
          </p:cNvSpPr>
          <p:nvPr>
            <p:ph type="dt" sz="quarter" idx="1"/>
          </p:nvPr>
        </p:nvSpPr>
        <p:spPr>
          <a:xfrm>
            <a:off x="3814626" y="0"/>
            <a:ext cx="2919565" cy="493869"/>
          </a:xfrm>
          <a:prstGeom prst="rect">
            <a:avLst/>
          </a:prstGeom>
        </p:spPr>
        <p:txBody>
          <a:bodyPr vert="horz" lIns="90768" tIns="45384" rIns="90768" bIns="45384" rtlCol="0"/>
          <a:lstStyle>
            <a:lvl1pPr algn="r">
              <a:defRPr sz="1200"/>
            </a:lvl1pPr>
          </a:lstStyle>
          <a:p>
            <a:fld id="{847F8254-112A-4C6C-80E4-50C9A34F6F2E}" type="datetimeFigureOut">
              <a:rPr kumimoji="1" lang="ja-JP" altLang="en-US" smtClean="0">
                <a:latin typeface="HGPｺﾞｼｯｸM" panose="020B0600000000000000" pitchFamily="50" charset="-128"/>
                <a:ea typeface="HGPｺﾞｼｯｸM" panose="020B0600000000000000" pitchFamily="50" charset="-128"/>
              </a:rPr>
              <a:t>2024/9/4</a:t>
            </a:fld>
            <a:endParaRPr kumimoji="1" lang="ja-JP" altLang="en-US" dirty="0">
              <a:latin typeface="HGPｺﾞｼｯｸM" panose="020B0600000000000000" pitchFamily="50" charset="-128"/>
              <a:ea typeface="HGPｺﾞｼｯｸM" panose="020B0600000000000000" pitchFamily="50" charset="-128"/>
            </a:endParaRPr>
          </a:p>
        </p:txBody>
      </p:sp>
      <p:sp>
        <p:nvSpPr>
          <p:cNvPr id="4" name="フッター プレースホルダー 3"/>
          <p:cNvSpPr>
            <a:spLocks noGrp="1"/>
          </p:cNvSpPr>
          <p:nvPr>
            <p:ph type="ftr" sz="quarter" idx="2"/>
          </p:nvPr>
        </p:nvSpPr>
        <p:spPr>
          <a:xfrm>
            <a:off x="0" y="9372445"/>
            <a:ext cx="2919565" cy="493869"/>
          </a:xfrm>
          <a:prstGeom prst="rect">
            <a:avLst/>
          </a:prstGeom>
        </p:spPr>
        <p:txBody>
          <a:bodyPr vert="horz" lIns="90768" tIns="45384" rIns="90768" bIns="45384" rtlCol="0" anchor="b"/>
          <a:lstStyle>
            <a:lvl1pPr algn="l">
              <a:defRPr sz="1200"/>
            </a:lvl1pPr>
          </a:lstStyle>
          <a:p>
            <a:endParaRPr kumimoji="1" lang="ja-JP" altLang="en-US" dirty="0">
              <a:latin typeface="HGPｺﾞｼｯｸM" panose="020B0600000000000000" pitchFamily="50" charset="-128"/>
              <a:ea typeface="HGPｺﾞｼｯｸM" panose="020B0600000000000000" pitchFamily="50" charset="-128"/>
            </a:endParaRPr>
          </a:p>
        </p:txBody>
      </p:sp>
      <p:sp>
        <p:nvSpPr>
          <p:cNvPr id="5" name="スライド番号プレースホルダー 4"/>
          <p:cNvSpPr>
            <a:spLocks noGrp="1"/>
          </p:cNvSpPr>
          <p:nvPr>
            <p:ph type="sldNum" sz="quarter" idx="3"/>
          </p:nvPr>
        </p:nvSpPr>
        <p:spPr>
          <a:xfrm>
            <a:off x="3814626" y="9372445"/>
            <a:ext cx="2919565" cy="493869"/>
          </a:xfrm>
          <a:prstGeom prst="rect">
            <a:avLst/>
          </a:prstGeom>
        </p:spPr>
        <p:txBody>
          <a:bodyPr vert="horz" lIns="90768" tIns="45384" rIns="90768" bIns="45384" rtlCol="0" anchor="b"/>
          <a:lstStyle>
            <a:lvl1pPr algn="r">
              <a:defRPr sz="1200"/>
            </a:lvl1pPr>
          </a:lstStyle>
          <a:p>
            <a:fld id="{42840DF5-9B91-4A61-8D33-C48F5459E13D}" type="slidenum">
              <a:rPr kumimoji="1" lang="ja-JP" altLang="en-US" smtClean="0">
                <a:latin typeface="HGPｺﾞｼｯｸM" panose="020B0600000000000000" pitchFamily="50" charset="-128"/>
                <a:ea typeface="HGPｺﾞｼｯｸM" panose="020B0600000000000000" pitchFamily="50" charset="-128"/>
              </a:rPr>
              <a:t>‹#›</a:t>
            </a:fld>
            <a:endParaRPr kumimoji="1" lang="ja-JP" altLang="en-US"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29967984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565" cy="493869"/>
          </a:xfrm>
          <a:prstGeom prst="rect">
            <a:avLst/>
          </a:prstGeom>
        </p:spPr>
        <p:txBody>
          <a:bodyPr vert="horz" lIns="90768" tIns="45384" rIns="90768" bIns="45384" rtlCol="0"/>
          <a:lstStyle>
            <a:lvl1pPr algn="l">
              <a:defRPr sz="1200">
                <a:latin typeface="HGPｺﾞｼｯｸM" panose="020B0600000000000000" pitchFamily="50" charset="-128"/>
                <a:ea typeface="HGPｺﾞｼｯｸM" panose="020B0600000000000000" pitchFamily="50" charset="-128"/>
              </a:defRPr>
            </a:lvl1pPr>
          </a:lstStyle>
          <a:p>
            <a:endParaRPr lang="ja-JP" altLang="en-US" dirty="0"/>
          </a:p>
        </p:txBody>
      </p:sp>
      <p:sp>
        <p:nvSpPr>
          <p:cNvPr id="3" name="日付プレースホルダー 2"/>
          <p:cNvSpPr>
            <a:spLocks noGrp="1"/>
          </p:cNvSpPr>
          <p:nvPr>
            <p:ph type="dt" idx="1"/>
          </p:nvPr>
        </p:nvSpPr>
        <p:spPr>
          <a:xfrm>
            <a:off x="3814626" y="0"/>
            <a:ext cx="2919565" cy="493869"/>
          </a:xfrm>
          <a:prstGeom prst="rect">
            <a:avLst/>
          </a:prstGeom>
        </p:spPr>
        <p:txBody>
          <a:bodyPr vert="horz" lIns="90768" tIns="45384" rIns="90768" bIns="45384" rtlCol="0"/>
          <a:lstStyle>
            <a:lvl1pPr algn="r">
              <a:defRPr sz="1200">
                <a:latin typeface="HGPｺﾞｼｯｸM" panose="020B0600000000000000" pitchFamily="50" charset="-128"/>
                <a:ea typeface="HGPｺﾞｼｯｸM" panose="020B0600000000000000" pitchFamily="50" charset="-128"/>
              </a:defRPr>
            </a:lvl1pPr>
          </a:lstStyle>
          <a:p>
            <a:fld id="{0B904139-20E6-432E-9A78-C8198E43C4F3}" type="datetimeFigureOut">
              <a:rPr lang="ja-JP" altLang="en-US" smtClean="0"/>
              <a:pPr/>
              <a:t>2024/9/4</a:t>
            </a:fld>
            <a:endParaRPr lang="ja-JP" altLang="en-US" dirty="0"/>
          </a:p>
        </p:txBody>
      </p:sp>
      <p:sp>
        <p:nvSpPr>
          <p:cNvPr id="4" name="スライド イメージ プレースホルダー 3"/>
          <p:cNvSpPr>
            <a:spLocks noGrp="1" noRot="1" noChangeAspect="1"/>
          </p:cNvSpPr>
          <p:nvPr>
            <p:ph type="sldImg" idx="2"/>
          </p:nvPr>
        </p:nvSpPr>
        <p:spPr>
          <a:xfrm>
            <a:off x="963613" y="1233488"/>
            <a:ext cx="4808537" cy="3330575"/>
          </a:xfrm>
          <a:prstGeom prst="rect">
            <a:avLst/>
          </a:prstGeom>
          <a:noFill/>
          <a:ln w="12700">
            <a:solidFill>
              <a:prstClr val="black"/>
            </a:solidFill>
          </a:ln>
        </p:spPr>
        <p:txBody>
          <a:bodyPr vert="horz" lIns="90768" tIns="45384" rIns="90768" bIns="45384" rtlCol="0" anchor="ctr"/>
          <a:lstStyle/>
          <a:p>
            <a:endParaRPr lang="ja-JP" altLang="en-US" dirty="0"/>
          </a:p>
        </p:txBody>
      </p:sp>
      <p:sp>
        <p:nvSpPr>
          <p:cNvPr id="5" name="ノート プレースホルダー 4"/>
          <p:cNvSpPr>
            <a:spLocks noGrp="1"/>
          </p:cNvSpPr>
          <p:nvPr>
            <p:ph type="body" sz="quarter" idx="3"/>
          </p:nvPr>
        </p:nvSpPr>
        <p:spPr>
          <a:xfrm>
            <a:off x="673262" y="4747760"/>
            <a:ext cx="5389240" cy="3884673"/>
          </a:xfrm>
          <a:prstGeom prst="rect">
            <a:avLst/>
          </a:prstGeom>
        </p:spPr>
        <p:txBody>
          <a:bodyPr vert="horz" lIns="90768" tIns="45384" rIns="90768" bIns="45384"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0" y="9372445"/>
            <a:ext cx="2919565" cy="493869"/>
          </a:xfrm>
          <a:prstGeom prst="rect">
            <a:avLst/>
          </a:prstGeom>
        </p:spPr>
        <p:txBody>
          <a:bodyPr vert="horz" lIns="90768" tIns="45384" rIns="90768" bIns="45384" rtlCol="0" anchor="b"/>
          <a:lstStyle>
            <a:lvl1pPr algn="l">
              <a:defRPr sz="1200">
                <a:latin typeface="HGPｺﾞｼｯｸM" panose="020B0600000000000000" pitchFamily="50" charset="-128"/>
                <a:ea typeface="HGPｺﾞｼｯｸM" panose="020B0600000000000000"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14626" y="9372445"/>
            <a:ext cx="2919565" cy="493869"/>
          </a:xfrm>
          <a:prstGeom prst="rect">
            <a:avLst/>
          </a:prstGeom>
        </p:spPr>
        <p:txBody>
          <a:bodyPr vert="horz" lIns="90768" tIns="45384" rIns="90768" bIns="45384" rtlCol="0" anchor="b"/>
          <a:lstStyle>
            <a:lvl1pPr algn="r">
              <a:defRPr sz="1200">
                <a:latin typeface="HGPｺﾞｼｯｸM" panose="020B0600000000000000" pitchFamily="50" charset="-128"/>
                <a:ea typeface="HGPｺﾞｼｯｸM" panose="020B0600000000000000" pitchFamily="50" charset="-128"/>
              </a:defRPr>
            </a:lvl1pPr>
          </a:lstStyle>
          <a:p>
            <a:fld id="{4D5D86A7-9EE4-4B59-B094-C04D036BEE45}" type="slidenum">
              <a:rPr lang="ja-JP" altLang="en-US" smtClean="0"/>
              <a:pPr/>
              <a:t>‹#›</a:t>
            </a:fld>
            <a:endParaRPr lang="ja-JP" altLang="en-US" dirty="0"/>
          </a:p>
        </p:txBody>
      </p:sp>
    </p:spTree>
    <p:extLst>
      <p:ext uri="{BB962C8B-B14F-4D97-AF65-F5344CB8AC3E}">
        <p14:creationId xmlns:p14="http://schemas.microsoft.com/office/powerpoint/2010/main" val="1493151735"/>
      </p:ext>
    </p:extLst>
  </p:cSld>
  <p:clrMap bg1="lt1" tx1="dk1" bg2="lt2" tx2="dk2" accent1="accent1" accent2="accent2" accent3="accent3" accent4="accent4" accent5="accent5" accent6="accent6" hlink="hlink" folHlink="folHlink"/>
  <p:notesStyle>
    <a:lvl1pPr marL="0" algn="l" defTabSz="957816" rtl="0" eaLnBrk="1" latinLnBrk="0" hangingPunct="1">
      <a:defRPr kumimoji="1" sz="1257" kern="1200">
        <a:solidFill>
          <a:schemeClr val="tx1"/>
        </a:solidFill>
        <a:latin typeface="HGPｺﾞｼｯｸM" panose="020B0600000000000000" pitchFamily="50" charset="-128"/>
        <a:ea typeface="HGPｺﾞｼｯｸM" panose="020B0600000000000000" pitchFamily="50" charset="-128"/>
        <a:cs typeface="+mn-cs"/>
      </a:defRPr>
    </a:lvl1pPr>
    <a:lvl2pPr marL="478908" algn="l" defTabSz="957816" rtl="0" eaLnBrk="1" latinLnBrk="0" hangingPunct="1">
      <a:defRPr kumimoji="1" sz="1257" kern="1200">
        <a:solidFill>
          <a:schemeClr val="tx1"/>
        </a:solidFill>
        <a:latin typeface="HGPｺﾞｼｯｸM" panose="020B0600000000000000" pitchFamily="50" charset="-128"/>
        <a:ea typeface="HGPｺﾞｼｯｸM" panose="020B0600000000000000" pitchFamily="50" charset="-128"/>
        <a:cs typeface="+mn-cs"/>
      </a:defRPr>
    </a:lvl2pPr>
    <a:lvl3pPr marL="957816" algn="l" defTabSz="957816" rtl="0" eaLnBrk="1" latinLnBrk="0" hangingPunct="1">
      <a:defRPr kumimoji="1" sz="1257" kern="1200">
        <a:solidFill>
          <a:schemeClr val="tx1"/>
        </a:solidFill>
        <a:latin typeface="HGPｺﾞｼｯｸM" panose="020B0600000000000000" pitchFamily="50" charset="-128"/>
        <a:ea typeface="HGPｺﾞｼｯｸM" panose="020B0600000000000000" pitchFamily="50" charset="-128"/>
        <a:cs typeface="+mn-cs"/>
      </a:defRPr>
    </a:lvl3pPr>
    <a:lvl4pPr marL="1436724" algn="l" defTabSz="957816" rtl="0" eaLnBrk="1" latinLnBrk="0" hangingPunct="1">
      <a:defRPr kumimoji="1" sz="1257" kern="1200">
        <a:solidFill>
          <a:schemeClr val="tx1"/>
        </a:solidFill>
        <a:latin typeface="HGPｺﾞｼｯｸM" panose="020B0600000000000000" pitchFamily="50" charset="-128"/>
        <a:ea typeface="HGPｺﾞｼｯｸM" panose="020B0600000000000000" pitchFamily="50" charset="-128"/>
        <a:cs typeface="+mn-cs"/>
      </a:defRPr>
    </a:lvl4pPr>
    <a:lvl5pPr marL="1915631" algn="l" defTabSz="957816" rtl="0" eaLnBrk="1" latinLnBrk="0" hangingPunct="1">
      <a:defRPr kumimoji="1" sz="1257" kern="1200">
        <a:solidFill>
          <a:schemeClr val="tx1"/>
        </a:solidFill>
        <a:latin typeface="HGPｺﾞｼｯｸM" panose="020B0600000000000000" pitchFamily="50" charset="-128"/>
        <a:ea typeface="HGPｺﾞｼｯｸM" panose="020B0600000000000000" pitchFamily="50" charset="-128"/>
        <a:cs typeface="+mn-cs"/>
      </a:defRPr>
    </a:lvl5pPr>
    <a:lvl6pPr marL="2394539" algn="l" defTabSz="957816" rtl="0" eaLnBrk="1" latinLnBrk="0" hangingPunct="1">
      <a:defRPr kumimoji="1" sz="1257" kern="1200">
        <a:solidFill>
          <a:schemeClr val="tx1"/>
        </a:solidFill>
        <a:latin typeface="+mn-lt"/>
        <a:ea typeface="+mn-ea"/>
        <a:cs typeface="+mn-cs"/>
      </a:defRPr>
    </a:lvl6pPr>
    <a:lvl7pPr marL="2873447" algn="l" defTabSz="957816" rtl="0" eaLnBrk="1" latinLnBrk="0" hangingPunct="1">
      <a:defRPr kumimoji="1" sz="1257" kern="1200">
        <a:solidFill>
          <a:schemeClr val="tx1"/>
        </a:solidFill>
        <a:latin typeface="+mn-lt"/>
        <a:ea typeface="+mn-ea"/>
        <a:cs typeface="+mn-cs"/>
      </a:defRPr>
    </a:lvl7pPr>
    <a:lvl8pPr marL="3352355" algn="l" defTabSz="957816" rtl="0" eaLnBrk="1" latinLnBrk="0" hangingPunct="1">
      <a:defRPr kumimoji="1" sz="1257" kern="1200">
        <a:solidFill>
          <a:schemeClr val="tx1"/>
        </a:solidFill>
        <a:latin typeface="+mn-lt"/>
        <a:ea typeface="+mn-ea"/>
        <a:cs typeface="+mn-cs"/>
      </a:defRPr>
    </a:lvl8pPr>
    <a:lvl9pPr marL="3831263" algn="l" defTabSz="957816" rtl="0" eaLnBrk="1" latinLnBrk="0" hangingPunct="1">
      <a:defRPr kumimoji="1" sz="125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○企業理解ワーク　解説</a:t>
            </a:r>
            <a:endParaRPr kumimoji="1" lang="en-US" altLang="ja-JP" dirty="0"/>
          </a:p>
          <a:p>
            <a:endParaRPr lang="en-US" altLang="ja-JP" dirty="0"/>
          </a:p>
          <a:p>
            <a:r>
              <a:rPr lang="ja-JP" altLang="en-US" dirty="0"/>
              <a:t>つまり</a:t>
            </a:r>
            <a:r>
              <a:rPr lang="en-US" altLang="ja-JP" dirty="0"/>
              <a:t>IT</a:t>
            </a:r>
            <a:r>
              <a:rPr lang="ja-JP" altLang="en-US" dirty="0"/>
              <a:t>企業は、「</a:t>
            </a:r>
            <a:r>
              <a:rPr lang="en-US" altLang="ja-JP" dirty="0"/>
              <a:t>IT</a:t>
            </a:r>
            <a:r>
              <a:rPr lang="ja-JP" altLang="en-US" dirty="0"/>
              <a:t>で社会を支える会社」とも言い換えることが出来ます。</a:t>
            </a:r>
            <a:endParaRPr lang="en-US" altLang="ja-JP" dirty="0"/>
          </a:p>
          <a:p>
            <a:endParaRPr kumimoji="1" lang="en-US" altLang="ja-JP" dirty="0"/>
          </a:p>
          <a:p>
            <a:r>
              <a:rPr lang="ja-JP" altLang="en-US" dirty="0"/>
              <a:t>現在は、スマートフォンやパソコンといった</a:t>
            </a:r>
            <a:r>
              <a:rPr lang="en-US" altLang="ja-JP" dirty="0"/>
              <a:t>IT</a:t>
            </a:r>
            <a:r>
              <a:rPr lang="ja-JP" altLang="en-US" dirty="0"/>
              <a:t>デバイスだけでなく、</a:t>
            </a:r>
            <a:br>
              <a:rPr lang="en-US" altLang="ja-JP" dirty="0"/>
            </a:br>
            <a:r>
              <a:rPr lang="ja-JP" altLang="en-US" dirty="0"/>
              <a:t>家電、自動車、医療機器などの、私たちの生活を取り巻く、様々なモノが</a:t>
            </a:r>
            <a:endParaRPr lang="en-US" altLang="ja-JP" dirty="0"/>
          </a:p>
          <a:p>
            <a:r>
              <a:rPr lang="ja-JP" altLang="en-US" dirty="0"/>
              <a:t>インターネットを介してつながり始めています。</a:t>
            </a:r>
            <a:endParaRPr lang="en-US" altLang="ja-JP" dirty="0"/>
          </a:p>
          <a:p>
            <a:endParaRPr lang="en-US" altLang="ja-JP" dirty="0"/>
          </a:p>
          <a:p>
            <a:r>
              <a:rPr lang="ja-JP" altLang="en-US" dirty="0"/>
              <a:t>それでは、もう少し</a:t>
            </a:r>
            <a:r>
              <a:rPr lang="en-US" altLang="ja-JP" dirty="0"/>
              <a:t>IT</a:t>
            </a:r>
            <a:r>
              <a:rPr lang="ja-JP" altLang="en-US" dirty="0"/>
              <a:t>業界についてご紹介します。</a:t>
            </a: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59E52ECD-590F-45AD-A105-D14EEAB276A2}" type="slidenum">
              <a:rPr lang="ja-JP" altLang="en-US" smtClean="0"/>
              <a:pPr>
                <a:defRPr/>
              </a:pPr>
              <a:t>1</a:t>
            </a:fld>
            <a:endParaRPr lang="ja-JP" altLang="en-US" dirty="0"/>
          </a:p>
        </p:txBody>
      </p:sp>
    </p:spTree>
    <p:extLst>
      <p:ext uri="{BB962C8B-B14F-4D97-AF65-F5344CB8AC3E}">
        <p14:creationId xmlns:p14="http://schemas.microsoft.com/office/powerpoint/2010/main" val="4099277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63613" y="1233488"/>
            <a:ext cx="4808537" cy="33305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D5D86A7-9EE4-4B59-B094-C04D036BEE45}" type="slidenum">
              <a:rPr kumimoji="1" lang="ja-JP" altLang="en-US" smtClean="0"/>
              <a:t>2</a:t>
            </a:fld>
            <a:endParaRPr kumimoji="1" lang="ja-JP" altLang="en-US"/>
          </a:p>
        </p:txBody>
      </p:sp>
    </p:spTree>
    <p:extLst>
      <p:ext uri="{BB962C8B-B14F-4D97-AF65-F5344CB8AC3E}">
        <p14:creationId xmlns:p14="http://schemas.microsoft.com/office/powerpoint/2010/main" val="4203414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a:t>○企業理解ワーク　解説</a:t>
            </a:r>
            <a:endParaRPr kumimoji="1" lang="en-US" altLang="ja-JP" dirty="0"/>
          </a:p>
          <a:p>
            <a:endParaRPr lang="en-US" altLang="ja-JP" dirty="0"/>
          </a:p>
          <a:p>
            <a:r>
              <a:rPr lang="ja-JP" altLang="en-US" dirty="0"/>
              <a:t>つまり</a:t>
            </a:r>
            <a:r>
              <a:rPr lang="en-US" altLang="ja-JP" dirty="0"/>
              <a:t>IT</a:t>
            </a:r>
            <a:r>
              <a:rPr lang="ja-JP" altLang="en-US" dirty="0"/>
              <a:t>企業は、「</a:t>
            </a:r>
            <a:r>
              <a:rPr lang="en-US" altLang="ja-JP" dirty="0"/>
              <a:t>IT</a:t>
            </a:r>
            <a:r>
              <a:rPr lang="ja-JP" altLang="en-US" dirty="0"/>
              <a:t>で社会を支える会社」とも言い換えることが出来ます。</a:t>
            </a:r>
            <a:endParaRPr lang="en-US" altLang="ja-JP" dirty="0"/>
          </a:p>
          <a:p>
            <a:endParaRPr kumimoji="1" lang="en-US" altLang="ja-JP" dirty="0"/>
          </a:p>
          <a:p>
            <a:r>
              <a:rPr lang="ja-JP" altLang="en-US" dirty="0"/>
              <a:t>現在は、スマートフォンやパソコンといった</a:t>
            </a:r>
            <a:r>
              <a:rPr lang="en-US" altLang="ja-JP" dirty="0"/>
              <a:t>IT</a:t>
            </a:r>
            <a:r>
              <a:rPr lang="ja-JP" altLang="en-US" dirty="0"/>
              <a:t>デバイスだけでなく、</a:t>
            </a:r>
            <a:br>
              <a:rPr lang="en-US" altLang="ja-JP" dirty="0"/>
            </a:br>
            <a:r>
              <a:rPr lang="ja-JP" altLang="en-US" dirty="0"/>
              <a:t>家電、自動車、医療機器などの、私たちの生活を取り巻く、様々なモノが</a:t>
            </a:r>
            <a:endParaRPr lang="en-US" altLang="ja-JP" dirty="0"/>
          </a:p>
          <a:p>
            <a:r>
              <a:rPr lang="ja-JP" altLang="en-US" dirty="0"/>
              <a:t>インターネットを介してつながり始めています。</a:t>
            </a:r>
            <a:endParaRPr lang="en-US" altLang="ja-JP" dirty="0"/>
          </a:p>
          <a:p>
            <a:endParaRPr lang="en-US" altLang="ja-JP" dirty="0"/>
          </a:p>
          <a:p>
            <a:r>
              <a:rPr lang="ja-JP" altLang="en-US" dirty="0"/>
              <a:t>それでは、もう少し</a:t>
            </a:r>
            <a:r>
              <a:rPr lang="en-US" altLang="ja-JP" dirty="0"/>
              <a:t>IT</a:t>
            </a:r>
            <a:r>
              <a:rPr lang="ja-JP" altLang="en-US" dirty="0"/>
              <a:t>業界についてご紹介します。</a:t>
            </a:r>
            <a:endParaRPr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pPr>
              <a:defRPr/>
            </a:pPr>
            <a:fld id="{59E52ECD-590F-45AD-A105-D14EEAB276A2}" type="slidenum">
              <a:rPr lang="ja-JP" altLang="en-US" smtClean="0"/>
              <a:pPr>
                <a:defRPr/>
              </a:pPr>
              <a:t>3</a:t>
            </a:fld>
            <a:endParaRPr lang="ja-JP" altLang="en-US" dirty="0"/>
          </a:p>
        </p:txBody>
      </p:sp>
    </p:spTree>
    <p:extLst>
      <p:ext uri="{BB962C8B-B14F-4D97-AF65-F5344CB8AC3E}">
        <p14:creationId xmlns:p14="http://schemas.microsoft.com/office/powerpoint/2010/main" val="1971283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63613" y="1233488"/>
            <a:ext cx="4808537" cy="33305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D5D86A7-9EE4-4B59-B094-C04D036BEE45}" type="slidenum">
              <a:rPr kumimoji="1" lang="ja-JP" altLang="en-US" smtClean="0"/>
              <a:t>4</a:t>
            </a:fld>
            <a:endParaRPr kumimoji="1" lang="ja-JP" altLang="en-US"/>
          </a:p>
        </p:txBody>
      </p:sp>
    </p:spTree>
    <p:extLst>
      <p:ext uri="{BB962C8B-B14F-4D97-AF65-F5344CB8AC3E}">
        <p14:creationId xmlns:p14="http://schemas.microsoft.com/office/powerpoint/2010/main" val="278148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63613" y="1233488"/>
            <a:ext cx="4808537" cy="33305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D5D86A7-9EE4-4B59-B094-C04D036BEE45}" type="slidenum">
              <a:rPr kumimoji="1" lang="ja-JP" altLang="en-US" smtClean="0"/>
              <a:t>5</a:t>
            </a:fld>
            <a:endParaRPr kumimoji="1" lang="ja-JP" altLang="en-US"/>
          </a:p>
        </p:txBody>
      </p:sp>
    </p:spTree>
    <p:extLst>
      <p:ext uri="{BB962C8B-B14F-4D97-AF65-F5344CB8AC3E}">
        <p14:creationId xmlns:p14="http://schemas.microsoft.com/office/powerpoint/2010/main" val="2315951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63613" y="1233488"/>
            <a:ext cx="4808537" cy="3330575"/>
          </a:xfrm>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4D5D86A7-9EE4-4B59-B094-C04D036BEE45}" type="slidenum">
              <a:rPr kumimoji="1" lang="ja-JP" altLang="en-US" smtClean="0"/>
              <a:t>8</a:t>
            </a:fld>
            <a:endParaRPr kumimoji="1" lang="ja-JP" altLang="en-US"/>
          </a:p>
        </p:txBody>
      </p:sp>
    </p:spTree>
    <p:extLst>
      <p:ext uri="{BB962C8B-B14F-4D97-AF65-F5344CB8AC3E}">
        <p14:creationId xmlns:p14="http://schemas.microsoft.com/office/powerpoint/2010/main" val="1319050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9/4/24</a:t>
            </a:fld>
            <a:endParaRPr lang="en-US" dirty="0"/>
          </a:p>
        </p:txBody>
      </p:sp>
      <p:sp>
        <p:nvSpPr>
          <p:cNvPr id="3" name="Footer Placeholder 2"/>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2271694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9044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95300" y="6356351"/>
            <a:ext cx="2311400" cy="365125"/>
          </a:xfrm>
          <a:prstGeom prst="rect">
            <a:avLst/>
          </a:prstGeom>
        </p:spPr>
        <p:txBody>
          <a:bodyPr/>
          <a:lstStyle>
            <a:lvl1pPr fontAlgn="auto">
              <a:spcBef>
                <a:spcPts val="0"/>
              </a:spcBef>
              <a:spcAft>
                <a:spcPts val="0"/>
              </a:spcAft>
              <a:defRPr>
                <a:latin typeface="Meiryo UI" panose="020B0604030504040204" pitchFamily="50" charset="-128"/>
                <a:ea typeface="Meiryo UI" panose="020B0604030504040204" pitchFamily="50" charset="-128"/>
              </a:defRPr>
            </a:lvl1pPr>
          </a:lstStyle>
          <a:p>
            <a:pPr>
              <a:defRPr/>
            </a:pPr>
            <a:fld id="{5A238178-A1BD-49D7-A151-813440D57A38}" type="datetimeFigureOut">
              <a:rPr lang="ja-JP" altLang="en-US" smtClean="0"/>
              <a:pPr>
                <a:defRPr/>
              </a:pPr>
              <a:t>2024/9/4</a:t>
            </a:fld>
            <a:endParaRPr lang="ja-JP" altLang="en-US" dirty="0"/>
          </a:p>
        </p:txBody>
      </p:sp>
      <p:sp>
        <p:nvSpPr>
          <p:cNvPr id="3" name="フッター プレースホルダー 2"/>
          <p:cNvSpPr>
            <a:spLocks noGrp="1"/>
          </p:cNvSpPr>
          <p:nvPr>
            <p:ph type="ftr" sz="quarter" idx="11"/>
          </p:nvPr>
        </p:nvSpPr>
        <p:spPr>
          <a:xfrm>
            <a:off x="3384550" y="6356351"/>
            <a:ext cx="3136900" cy="365125"/>
          </a:xfrm>
          <a:prstGeom prst="rect">
            <a:avLst/>
          </a:prstGeom>
        </p:spPr>
        <p:txBody>
          <a:bodyPr/>
          <a:lstStyle>
            <a:lvl1pPr fontAlgn="auto">
              <a:spcBef>
                <a:spcPts val="0"/>
              </a:spcBef>
              <a:spcAft>
                <a:spcPts val="0"/>
              </a:spcAft>
              <a:defRPr>
                <a:latin typeface="Meiryo UI" panose="020B0604030504040204" pitchFamily="50" charset="-128"/>
                <a:ea typeface="Meiryo UI" panose="020B0604030504040204" pitchFamily="50" charset="-128"/>
              </a:defRPr>
            </a:lvl1pPr>
          </a:lstStyle>
          <a:p>
            <a:pPr>
              <a:defRPr/>
            </a:pPr>
            <a:endParaRPr lang="ja-JP" altLang="en-US" dirty="0"/>
          </a:p>
        </p:txBody>
      </p:sp>
      <p:sp>
        <p:nvSpPr>
          <p:cNvPr id="4" name="スライド番号プレースホルダー 3"/>
          <p:cNvSpPr>
            <a:spLocks noGrp="1"/>
          </p:cNvSpPr>
          <p:nvPr>
            <p:ph type="sldNum" sz="quarter" idx="12"/>
          </p:nvPr>
        </p:nvSpPr>
        <p:spPr>
          <a:xfrm>
            <a:off x="7099300" y="6356351"/>
            <a:ext cx="2311400" cy="365125"/>
          </a:xfrm>
          <a:prstGeom prst="rect">
            <a:avLst/>
          </a:prstGeom>
        </p:spPr>
        <p:txBody>
          <a:bodyPr/>
          <a:lstStyle>
            <a:lvl1pPr fontAlgn="auto">
              <a:spcBef>
                <a:spcPts val="0"/>
              </a:spcBef>
              <a:spcAft>
                <a:spcPts val="0"/>
              </a:spcAft>
              <a:defRPr>
                <a:latin typeface="Meiryo UI" panose="020B0604030504040204" pitchFamily="50" charset="-128"/>
                <a:ea typeface="Meiryo UI" panose="020B0604030504040204" pitchFamily="50" charset="-128"/>
              </a:defRPr>
            </a:lvl1pPr>
          </a:lstStyle>
          <a:p>
            <a:pPr>
              <a:defRPr/>
            </a:pPr>
            <a:fld id="{98D28191-A228-45BC-B275-3E0A95022530}" type="slidenum">
              <a:rPr lang="ja-JP" altLang="en-US" smtClean="0"/>
              <a:pPr>
                <a:defRPr/>
              </a:pPr>
              <a:t>‹#›</a:t>
            </a:fld>
            <a:endParaRPr lang="ja-JP" altLang="en-US" dirty="0"/>
          </a:p>
        </p:txBody>
      </p:sp>
      <p:sp>
        <p:nvSpPr>
          <p:cNvPr id="5" name="正方形/長方形 4">
            <a:extLst>
              <a:ext uri="{FF2B5EF4-FFF2-40B4-BE49-F238E27FC236}">
                <a16:creationId xmlns:a16="http://schemas.microsoft.com/office/drawing/2014/main" id="{DDCB6D48-97FC-4E5B-8CE5-AEA5DA17B729}"/>
              </a:ext>
            </a:extLst>
          </p:cNvPr>
          <p:cNvSpPr/>
          <p:nvPr userDrawn="1"/>
        </p:nvSpPr>
        <p:spPr>
          <a:xfrm>
            <a:off x="243245" y="738326"/>
            <a:ext cx="9419513" cy="54989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347"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43375029"/>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 スライド">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92261922-F38B-4932-BB2E-E17597D96FE0}"/>
              </a:ext>
            </a:extLst>
          </p:cNvPr>
          <p:cNvSpPr/>
          <p:nvPr userDrawn="1"/>
        </p:nvSpPr>
        <p:spPr>
          <a:xfrm>
            <a:off x="0" y="0"/>
            <a:ext cx="9906000" cy="5896656"/>
          </a:xfrm>
          <a:prstGeom prst="rect">
            <a:avLst/>
          </a:prstGeom>
          <a:solidFill>
            <a:srgbClr val="0066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 name="Picture 2" descr="「CTC　ロゴ　png」の画像検索結果">
            <a:extLst>
              <a:ext uri="{FF2B5EF4-FFF2-40B4-BE49-F238E27FC236}">
                <a16:creationId xmlns:a16="http://schemas.microsoft.com/office/drawing/2014/main" id="{4617C86E-9E57-4E0C-9C5E-41393EC3FAA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3795077" y="6079367"/>
            <a:ext cx="2315846" cy="676252"/>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9ECE87B7-1081-4F10-BE33-F4810985AC28}"/>
              </a:ext>
            </a:extLst>
          </p:cNvPr>
          <p:cNvSpPr txBox="1"/>
          <p:nvPr userDrawn="1"/>
        </p:nvSpPr>
        <p:spPr>
          <a:xfrm>
            <a:off x="2458947" y="1957480"/>
            <a:ext cx="4988105" cy="1981696"/>
          </a:xfrm>
          <a:prstGeom prst="rect">
            <a:avLst/>
          </a:prstGeom>
          <a:noFill/>
        </p:spPr>
        <p:txBody>
          <a:bodyPr wrap="square" rtlCol="0">
            <a:spAutoFit/>
          </a:bodyPr>
          <a:lstStyle/>
          <a:p>
            <a:pPr algn="ctr">
              <a:lnSpc>
                <a:spcPct val="150000"/>
              </a:lnSpc>
            </a:pPr>
            <a:r>
              <a:rPr kumimoji="1" lang="ja-JP" altLang="en-US" sz="4400" b="1" dirty="0">
                <a:solidFill>
                  <a:schemeClr val="bg1"/>
                </a:solidFill>
                <a:latin typeface="Meiryo UI" panose="020B0604030504040204" pitchFamily="50" charset="-128"/>
                <a:ea typeface="Meiryo UI" panose="020B0604030504040204" pitchFamily="50" charset="-128"/>
              </a:rPr>
              <a:t>仕事体感ワーク</a:t>
            </a:r>
            <a:endParaRPr kumimoji="1" lang="en-US" altLang="ja-JP" sz="4400" b="1" dirty="0">
              <a:solidFill>
                <a:schemeClr val="bg1"/>
              </a:solidFill>
              <a:latin typeface="Meiryo UI" panose="020B0604030504040204" pitchFamily="50" charset="-128"/>
              <a:ea typeface="Meiryo UI" panose="020B0604030504040204" pitchFamily="50" charset="-128"/>
            </a:endParaRPr>
          </a:p>
          <a:p>
            <a:pPr algn="ctr">
              <a:lnSpc>
                <a:spcPct val="150000"/>
              </a:lnSpc>
            </a:pPr>
            <a:r>
              <a:rPr kumimoji="1" lang="ja-JP" altLang="en-US" sz="4400" b="1" dirty="0">
                <a:solidFill>
                  <a:schemeClr val="bg1"/>
                </a:solidFill>
                <a:latin typeface="Meiryo UI" panose="020B0604030504040204" pitchFamily="50" charset="-128"/>
                <a:ea typeface="Meiryo UI" panose="020B0604030504040204" pitchFamily="50" charset="-128"/>
              </a:rPr>
              <a:t>ワークシート</a:t>
            </a:r>
          </a:p>
        </p:txBody>
      </p:sp>
      <p:sp>
        <p:nvSpPr>
          <p:cNvPr id="5" name="正方形/長方形 4">
            <a:extLst>
              <a:ext uri="{FF2B5EF4-FFF2-40B4-BE49-F238E27FC236}">
                <a16:creationId xmlns:a16="http://schemas.microsoft.com/office/drawing/2014/main" id="{FD47A3E6-7ECB-4C79-B2A8-FD312BBE41E4}"/>
              </a:ext>
            </a:extLst>
          </p:cNvPr>
          <p:cNvSpPr/>
          <p:nvPr userDrawn="1"/>
        </p:nvSpPr>
        <p:spPr>
          <a:xfrm>
            <a:off x="495300" y="398010"/>
            <a:ext cx="8915400" cy="5102678"/>
          </a:xfrm>
          <a:prstGeom prst="rect">
            <a:avLst/>
          </a:prstGeom>
          <a:noFill/>
          <a:ln>
            <a:solidFill>
              <a:srgbClr val="E800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648780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タイトル スライド">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C4B33A2-FA76-49B5-93A9-9E3FD3326286}"/>
              </a:ext>
            </a:extLst>
          </p:cNvPr>
          <p:cNvSpPr/>
          <p:nvPr userDrawn="1"/>
        </p:nvSpPr>
        <p:spPr>
          <a:xfrm>
            <a:off x="0" y="0"/>
            <a:ext cx="3714750" cy="68580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 name="Picture 2" descr="「CTC　ロゴ　png」の画像検索結果">
            <a:extLst>
              <a:ext uri="{FF2B5EF4-FFF2-40B4-BE49-F238E27FC236}">
                <a16:creationId xmlns:a16="http://schemas.microsoft.com/office/drawing/2014/main" id="{38A94E44-2B25-4739-B248-8F1561BDE91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5652452" y="4318579"/>
            <a:ext cx="2315846" cy="676252"/>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CAE93319-651D-4EF2-8B0E-97767630D31F}"/>
              </a:ext>
            </a:extLst>
          </p:cNvPr>
          <p:cNvSpPr txBox="1"/>
          <p:nvPr userDrawn="1"/>
        </p:nvSpPr>
        <p:spPr>
          <a:xfrm>
            <a:off x="4316323" y="1524773"/>
            <a:ext cx="4988105" cy="1981696"/>
          </a:xfrm>
          <a:prstGeom prst="rect">
            <a:avLst/>
          </a:prstGeom>
          <a:noFill/>
        </p:spPr>
        <p:txBody>
          <a:bodyPr wrap="square" rtlCol="0">
            <a:spAutoFit/>
          </a:bodyPr>
          <a:lstStyle/>
          <a:p>
            <a:pPr algn="ctr">
              <a:lnSpc>
                <a:spcPct val="150000"/>
              </a:lnSpc>
            </a:pPr>
            <a:r>
              <a:rPr kumimoji="1" lang="ja-JP" altLang="en-US" sz="4400" b="1" dirty="0">
                <a:solidFill>
                  <a:sysClr val="windowText" lastClr="000000"/>
                </a:solidFill>
                <a:latin typeface="Meiryo UI" panose="020B0604030504040204" pitchFamily="50" charset="-128"/>
                <a:ea typeface="Meiryo UI" panose="020B0604030504040204" pitchFamily="50" charset="-128"/>
              </a:rPr>
              <a:t>エンジニア用</a:t>
            </a:r>
            <a:endParaRPr kumimoji="1" lang="en-US" altLang="ja-JP" sz="4400" b="1" dirty="0">
              <a:solidFill>
                <a:sysClr val="windowText" lastClr="000000"/>
              </a:solidFill>
              <a:latin typeface="Meiryo UI" panose="020B0604030504040204" pitchFamily="50" charset="-128"/>
              <a:ea typeface="Meiryo UI" panose="020B0604030504040204" pitchFamily="50" charset="-128"/>
            </a:endParaRPr>
          </a:p>
          <a:p>
            <a:pPr algn="ctr">
              <a:lnSpc>
                <a:spcPct val="150000"/>
              </a:lnSpc>
            </a:pPr>
            <a:r>
              <a:rPr kumimoji="1" lang="ja-JP" altLang="en-US" sz="4400" b="1" dirty="0">
                <a:solidFill>
                  <a:sysClr val="windowText" lastClr="000000"/>
                </a:solidFill>
                <a:latin typeface="Meiryo UI" panose="020B0604030504040204" pitchFamily="50" charset="-128"/>
                <a:ea typeface="Meiryo UI" panose="020B0604030504040204" pitchFamily="50" charset="-128"/>
              </a:rPr>
              <a:t>ワークシート</a:t>
            </a:r>
          </a:p>
        </p:txBody>
      </p:sp>
      <p:cxnSp>
        <p:nvCxnSpPr>
          <p:cNvPr id="18" name="直線コネクタ 17">
            <a:extLst>
              <a:ext uri="{FF2B5EF4-FFF2-40B4-BE49-F238E27FC236}">
                <a16:creationId xmlns:a16="http://schemas.microsoft.com/office/drawing/2014/main" id="{33234E45-035C-4940-A31B-E42413FF5767}"/>
              </a:ext>
            </a:extLst>
          </p:cNvPr>
          <p:cNvCxnSpPr/>
          <p:nvPr userDrawn="1"/>
        </p:nvCxnSpPr>
        <p:spPr>
          <a:xfrm>
            <a:off x="4810125" y="3861707"/>
            <a:ext cx="4000500" cy="0"/>
          </a:xfrm>
          <a:prstGeom prst="line">
            <a:avLst/>
          </a:prstGeom>
          <a:ln w="28575">
            <a:solidFill>
              <a:srgbClr val="E800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710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タイトル スライド">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C4B33A2-FA76-49B5-93A9-9E3FD3326286}"/>
              </a:ext>
            </a:extLst>
          </p:cNvPr>
          <p:cNvSpPr/>
          <p:nvPr userDrawn="1"/>
        </p:nvSpPr>
        <p:spPr>
          <a:xfrm>
            <a:off x="0" y="0"/>
            <a:ext cx="3714750" cy="6858000"/>
          </a:xfrm>
          <a:prstGeom prst="rect">
            <a:avLst/>
          </a:prstGeom>
          <a:solidFill>
            <a:srgbClr val="B686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 name="Picture 2" descr="「CTC　ロゴ　png」の画像検索結果">
            <a:extLst>
              <a:ext uri="{FF2B5EF4-FFF2-40B4-BE49-F238E27FC236}">
                <a16:creationId xmlns:a16="http://schemas.microsoft.com/office/drawing/2014/main" id="{38A94E44-2B25-4739-B248-8F1561BDE91F}"/>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5652452" y="4318579"/>
            <a:ext cx="2315846" cy="676252"/>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CAE93319-651D-4EF2-8B0E-97767630D31F}"/>
              </a:ext>
            </a:extLst>
          </p:cNvPr>
          <p:cNvSpPr txBox="1"/>
          <p:nvPr userDrawn="1"/>
        </p:nvSpPr>
        <p:spPr>
          <a:xfrm>
            <a:off x="4316323" y="1524773"/>
            <a:ext cx="4988105" cy="1981696"/>
          </a:xfrm>
          <a:prstGeom prst="rect">
            <a:avLst/>
          </a:prstGeom>
          <a:noFill/>
        </p:spPr>
        <p:txBody>
          <a:bodyPr wrap="square" rtlCol="0">
            <a:spAutoFit/>
          </a:bodyPr>
          <a:lstStyle/>
          <a:p>
            <a:pPr algn="ctr">
              <a:lnSpc>
                <a:spcPct val="150000"/>
              </a:lnSpc>
            </a:pPr>
            <a:r>
              <a:rPr kumimoji="1" lang="ja-JP" altLang="en-US" sz="4400" b="1" dirty="0">
                <a:solidFill>
                  <a:sysClr val="windowText" lastClr="000000"/>
                </a:solidFill>
                <a:latin typeface="Meiryo UI" panose="020B0604030504040204" pitchFamily="50" charset="-128"/>
                <a:ea typeface="Meiryo UI" panose="020B0604030504040204" pitchFamily="50" charset="-128"/>
              </a:rPr>
              <a:t>営業用</a:t>
            </a:r>
            <a:endParaRPr kumimoji="1" lang="en-US" altLang="ja-JP" sz="4400" b="1" dirty="0">
              <a:solidFill>
                <a:sysClr val="windowText" lastClr="000000"/>
              </a:solidFill>
              <a:latin typeface="Meiryo UI" panose="020B0604030504040204" pitchFamily="50" charset="-128"/>
              <a:ea typeface="Meiryo UI" panose="020B0604030504040204" pitchFamily="50" charset="-128"/>
            </a:endParaRPr>
          </a:p>
          <a:p>
            <a:pPr algn="ctr">
              <a:lnSpc>
                <a:spcPct val="150000"/>
              </a:lnSpc>
            </a:pPr>
            <a:r>
              <a:rPr kumimoji="1" lang="ja-JP" altLang="en-US" sz="4400" b="1" dirty="0">
                <a:solidFill>
                  <a:sysClr val="windowText" lastClr="000000"/>
                </a:solidFill>
                <a:latin typeface="Meiryo UI" panose="020B0604030504040204" pitchFamily="50" charset="-128"/>
                <a:ea typeface="Meiryo UI" panose="020B0604030504040204" pitchFamily="50" charset="-128"/>
              </a:rPr>
              <a:t>ワークシート</a:t>
            </a:r>
          </a:p>
        </p:txBody>
      </p:sp>
      <p:cxnSp>
        <p:nvCxnSpPr>
          <p:cNvPr id="18" name="直線コネクタ 17">
            <a:extLst>
              <a:ext uri="{FF2B5EF4-FFF2-40B4-BE49-F238E27FC236}">
                <a16:creationId xmlns:a16="http://schemas.microsoft.com/office/drawing/2014/main" id="{33234E45-035C-4940-A31B-E42413FF5767}"/>
              </a:ext>
            </a:extLst>
          </p:cNvPr>
          <p:cNvCxnSpPr/>
          <p:nvPr userDrawn="1"/>
        </p:nvCxnSpPr>
        <p:spPr>
          <a:xfrm>
            <a:off x="4810125" y="3861707"/>
            <a:ext cx="4000500" cy="0"/>
          </a:xfrm>
          <a:prstGeom prst="line">
            <a:avLst/>
          </a:prstGeom>
          <a:ln w="28575">
            <a:solidFill>
              <a:srgbClr val="E8002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4116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cxnSp>
        <p:nvCxnSpPr>
          <p:cNvPr id="11" name="直線コネクタ 10">
            <a:extLst>
              <a:ext uri="{FF2B5EF4-FFF2-40B4-BE49-F238E27FC236}">
                <a16:creationId xmlns:a16="http://schemas.microsoft.com/office/drawing/2014/main" id="{82D87B71-8AD0-4E26-809F-6A0BD70E0FFD}"/>
              </a:ext>
            </a:extLst>
          </p:cNvPr>
          <p:cNvCxnSpPr>
            <a:cxnSpLocks/>
          </p:cNvCxnSpPr>
          <p:nvPr userDrawn="1"/>
        </p:nvCxnSpPr>
        <p:spPr>
          <a:xfrm>
            <a:off x="0" y="165969"/>
            <a:ext cx="9906000" cy="0"/>
          </a:xfrm>
          <a:prstGeom prst="line">
            <a:avLst/>
          </a:prstGeom>
          <a:ln w="120650" cmpd="tri">
            <a:solidFill>
              <a:srgbClr val="0066BA"/>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F8A5CF8E-F674-4665-86A2-3F1045DC03C1}"/>
              </a:ext>
            </a:extLst>
          </p:cNvPr>
          <p:cNvCxnSpPr>
            <a:cxnSpLocks/>
          </p:cNvCxnSpPr>
          <p:nvPr userDrawn="1"/>
        </p:nvCxnSpPr>
        <p:spPr>
          <a:xfrm>
            <a:off x="0" y="288872"/>
            <a:ext cx="9906000" cy="0"/>
          </a:xfrm>
          <a:prstGeom prst="line">
            <a:avLst/>
          </a:prstGeom>
          <a:ln w="120650" cmpd="tri">
            <a:solidFill>
              <a:srgbClr val="0066BA"/>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654B38A-E6D6-47CA-A336-0BD84DDBF968}"/>
              </a:ext>
            </a:extLst>
          </p:cNvPr>
          <p:cNvCxnSpPr>
            <a:cxnSpLocks/>
          </p:cNvCxnSpPr>
          <p:nvPr userDrawn="1"/>
        </p:nvCxnSpPr>
        <p:spPr>
          <a:xfrm>
            <a:off x="1094014" y="6571687"/>
            <a:ext cx="8811986" cy="0"/>
          </a:xfrm>
          <a:prstGeom prst="line">
            <a:avLst/>
          </a:prstGeom>
          <a:ln w="120650" cmpd="tri">
            <a:solidFill>
              <a:srgbClr val="0066BA"/>
            </a:solidFill>
          </a:ln>
        </p:spPr>
        <p:style>
          <a:lnRef idx="1">
            <a:schemeClr val="accent1"/>
          </a:lnRef>
          <a:fillRef idx="0">
            <a:schemeClr val="accent1"/>
          </a:fillRef>
          <a:effectRef idx="0">
            <a:schemeClr val="accent1"/>
          </a:effectRef>
          <a:fontRef idx="minor">
            <a:schemeClr val="tx1"/>
          </a:fontRef>
        </p:style>
      </p:cxnSp>
      <p:pic>
        <p:nvPicPr>
          <p:cNvPr id="15" name="Picture 2" descr="「CTC　ロゴ　png」の画像検索結果">
            <a:extLst>
              <a:ext uri="{FF2B5EF4-FFF2-40B4-BE49-F238E27FC236}">
                <a16:creationId xmlns:a16="http://schemas.microsoft.com/office/drawing/2014/main" id="{3F00D82C-6129-4E93-9639-C7AEF13CD08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104" y="6411560"/>
            <a:ext cx="1142146" cy="332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51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タイトル スライド">
    <p:bg>
      <p:bgPr>
        <a:solidFill>
          <a:srgbClr val="BDD7EE"/>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CD07B3E-B6F8-4D20-8227-6F438181E67E}"/>
              </a:ext>
            </a:extLst>
          </p:cNvPr>
          <p:cNvSpPr/>
          <p:nvPr userDrawn="1"/>
        </p:nvSpPr>
        <p:spPr>
          <a:xfrm>
            <a:off x="358322" y="248069"/>
            <a:ext cx="9189357" cy="6361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Title 1">
            <a:extLst>
              <a:ext uri="{FF2B5EF4-FFF2-40B4-BE49-F238E27FC236}">
                <a16:creationId xmlns:a16="http://schemas.microsoft.com/office/drawing/2014/main" id="{E57804AA-0F85-4C11-A118-A92F03A8B9FA}"/>
              </a:ext>
            </a:extLst>
          </p:cNvPr>
          <p:cNvSpPr>
            <a:spLocks noGrp="1"/>
          </p:cNvSpPr>
          <p:nvPr>
            <p:ph type="ctrTitle" hasCustomPrompt="1"/>
          </p:nvPr>
        </p:nvSpPr>
        <p:spPr>
          <a:xfrm>
            <a:off x="742950" y="584775"/>
            <a:ext cx="8420100" cy="266907"/>
          </a:xfrm>
          <a:prstGeom prst="rect">
            <a:avLst/>
          </a:prstGeom>
        </p:spPr>
        <p:txBody>
          <a:bodyPr anchor="b">
            <a:noAutofit/>
          </a:bodyPr>
          <a:lstStyle>
            <a:lvl1pPr algn="ctr">
              <a:defRPr sz="2889"/>
            </a:lvl1pPr>
          </a:lstStyle>
          <a:p>
            <a:r>
              <a:rPr lang="ja-JP" altLang="en-US" dirty="0"/>
              <a:t>＜大項目＞</a:t>
            </a:r>
            <a:endParaRPr lang="en-US" dirty="0"/>
          </a:p>
        </p:txBody>
      </p:sp>
    </p:spTree>
    <p:extLst>
      <p:ext uri="{BB962C8B-B14F-4D97-AF65-F5344CB8AC3E}">
        <p14:creationId xmlns:p14="http://schemas.microsoft.com/office/powerpoint/2010/main" val="127748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タイトル スライド">
    <p:bg>
      <p:bgPr>
        <a:solidFill>
          <a:srgbClr val="B686DA"/>
        </a:solidFill>
        <a:effectLst/>
      </p:bgPr>
    </p:bg>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8CD07B3E-B6F8-4D20-8227-6F438181E67E}"/>
              </a:ext>
            </a:extLst>
          </p:cNvPr>
          <p:cNvSpPr/>
          <p:nvPr userDrawn="1"/>
        </p:nvSpPr>
        <p:spPr>
          <a:xfrm>
            <a:off x="358322" y="248069"/>
            <a:ext cx="9189357" cy="63618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Title 1">
            <a:extLst>
              <a:ext uri="{FF2B5EF4-FFF2-40B4-BE49-F238E27FC236}">
                <a16:creationId xmlns:a16="http://schemas.microsoft.com/office/drawing/2014/main" id="{E57804AA-0F85-4C11-A118-A92F03A8B9FA}"/>
              </a:ext>
            </a:extLst>
          </p:cNvPr>
          <p:cNvSpPr>
            <a:spLocks noGrp="1"/>
          </p:cNvSpPr>
          <p:nvPr>
            <p:ph type="ctrTitle" hasCustomPrompt="1"/>
          </p:nvPr>
        </p:nvSpPr>
        <p:spPr>
          <a:xfrm>
            <a:off x="742950" y="584775"/>
            <a:ext cx="8420100" cy="266907"/>
          </a:xfrm>
          <a:prstGeom prst="rect">
            <a:avLst/>
          </a:prstGeom>
        </p:spPr>
        <p:txBody>
          <a:bodyPr anchor="b">
            <a:noAutofit/>
          </a:bodyPr>
          <a:lstStyle>
            <a:lvl1pPr algn="ctr">
              <a:defRPr sz="2889"/>
            </a:lvl1pPr>
          </a:lstStyle>
          <a:p>
            <a:r>
              <a:rPr lang="ja-JP" altLang="en-US" dirty="0"/>
              <a:t>＜大項目＞</a:t>
            </a:r>
            <a:endParaRPr lang="en-US" dirty="0"/>
          </a:p>
        </p:txBody>
      </p:sp>
    </p:spTree>
    <p:extLst>
      <p:ext uri="{BB962C8B-B14F-4D97-AF65-F5344CB8AC3E}">
        <p14:creationId xmlns:p14="http://schemas.microsoft.com/office/powerpoint/2010/main" val="2517467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正方形/長方形 17">
            <a:extLst>
              <a:ext uri="{FF2B5EF4-FFF2-40B4-BE49-F238E27FC236}">
                <a16:creationId xmlns:a16="http://schemas.microsoft.com/office/drawing/2014/main" id="{432461B0-E051-4BB7-B269-E7E5999204CC}"/>
              </a:ext>
            </a:extLst>
          </p:cNvPr>
          <p:cNvSpPr/>
          <p:nvPr userDrawn="1"/>
        </p:nvSpPr>
        <p:spPr>
          <a:xfrm rot="10800000">
            <a:off x="0" y="-1"/>
            <a:ext cx="8026527" cy="457100"/>
          </a:xfrm>
          <a:prstGeom prst="rect">
            <a:avLst/>
          </a:prstGeom>
          <a:gradFill>
            <a:gsLst>
              <a:gs pos="0">
                <a:schemeClr val="accent1">
                  <a:lumMod val="5000"/>
                  <a:lumOff val="95000"/>
                </a:schemeClr>
              </a:gs>
              <a:gs pos="65000">
                <a:srgbClr val="4C98E8"/>
              </a:gs>
              <a:gs pos="0">
                <a:srgbClr val="1362D1"/>
              </a:gs>
              <a:gs pos="100000">
                <a:srgbClr val="85CEFF"/>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86"/>
          </a:p>
        </p:txBody>
      </p:sp>
      <p:sp>
        <p:nvSpPr>
          <p:cNvPr id="4" name="Date Placeholder 3"/>
          <p:cNvSpPr>
            <a:spLocks noGrp="1"/>
          </p:cNvSpPr>
          <p:nvPr>
            <p:ph type="dt" sz="half" idx="2"/>
          </p:nvPr>
        </p:nvSpPr>
        <p:spPr>
          <a:xfrm>
            <a:off x="681038" y="6356353"/>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9/4/24</a:t>
            </a:fld>
            <a:endParaRPr lang="en-US" dirty="0"/>
          </a:p>
        </p:txBody>
      </p:sp>
      <p:sp>
        <p:nvSpPr>
          <p:cNvPr id="5" name="Footer Placeholder 4"/>
          <p:cNvSpPr>
            <a:spLocks noGrp="1"/>
          </p:cNvSpPr>
          <p:nvPr>
            <p:ph type="ftr" sz="quarter" idx="3"/>
          </p:nvPr>
        </p:nvSpPr>
        <p:spPr>
          <a:xfrm>
            <a:off x="3281363" y="6356353"/>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996113" y="6356353"/>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grpSp>
        <p:nvGrpSpPr>
          <p:cNvPr id="10" name="グループ化 9">
            <a:extLst>
              <a:ext uri="{FF2B5EF4-FFF2-40B4-BE49-F238E27FC236}">
                <a16:creationId xmlns:a16="http://schemas.microsoft.com/office/drawing/2014/main" id="{BDD79074-61FF-416F-A8A9-74902837A97C}"/>
              </a:ext>
            </a:extLst>
          </p:cNvPr>
          <p:cNvGrpSpPr/>
          <p:nvPr userDrawn="1"/>
        </p:nvGrpSpPr>
        <p:grpSpPr>
          <a:xfrm flipH="1">
            <a:off x="0" y="6652728"/>
            <a:ext cx="9906000" cy="202569"/>
            <a:chOff x="-18365" y="319319"/>
            <a:chExt cx="9144000" cy="237793"/>
          </a:xfrm>
          <a:solidFill>
            <a:srgbClr val="2F7CDC"/>
          </a:solidFill>
        </p:grpSpPr>
        <p:sp>
          <p:nvSpPr>
            <p:cNvPr id="11" name="正方形/長方形 10">
              <a:extLst>
                <a:ext uri="{FF2B5EF4-FFF2-40B4-BE49-F238E27FC236}">
                  <a16:creationId xmlns:a16="http://schemas.microsoft.com/office/drawing/2014/main" id="{6227AA1D-E3D9-4297-BCBA-1739F8EB6C24}"/>
                </a:ext>
              </a:extLst>
            </p:cNvPr>
            <p:cNvSpPr/>
            <p:nvPr userDrawn="1"/>
          </p:nvSpPr>
          <p:spPr>
            <a:xfrm flipH="1">
              <a:off x="-18365" y="531912"/>
              <a:ext cx="9144000" cy="2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latin typeface="HGPｺﾞｼｯｸM" panose="020B0600000000000000" pitchFamily="50" charset="-128"/>
                <a:ea typeface="HGPｺﾞｼｯｸM" panose="020B0600000000000000" pitchFamily="50" charset="-128"/>
              </a:endParaRPr>
            </a:p>
          </p:txBody>
        </p:sp>
        <p:sp>
          <p:nvSpPr>
            <p:cNvPr id="12" name="正方形/長方形 11">
              <a:extLst>
                <a:ext uri="{FF2B5EF4-FFF2-40B4-BE49-F238E27FC236}">
                  <a16:creationId xmlns:a16="http://schemas.microsoft.com/office/drawing/2014/main" id="{C5A88DD3-D98A-4904-8402-EC60BB86CAB6}"/>
                </a:ext>
              </a:extLst>
            </p:cNvPr>
            <p:cNvSpPr/>
            <p:nvPr userDrawn="1"/>
          </p:nvSpPr>
          <p:spPr>
            <a:xfrm flipH="1">
              <a:off x="-18365" y="446876"/>
              <a:ext cx="8424000" cy="2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latin typeface="HGPｺﾞｼｯｸM" panose="020B0600000000000000" pitchFamily="50" charset="-128"/>
                <a:ea typeface="HGPｺﾞｼｯｸM" panose="020B0600000000000000" pitchFamily="50" charset="-128"/>
              </a:endParaRPr>
            </a:p>
          </p:txBody>
        </p:sp>
        <p:sp>
          <p:nvSpPr>
            <p:cNvPr id="13" name="正方形/長方形 12">
              <a:extLst>
                <a:ext uri="{FF2B5EF4-FFF2-40B4-BE49-F238E27FC236}">
                  <a16:creationId xmlns:a16="http://schemas.microsoft.com/office/drawing/2014/main" id="{E43130C5-044F-45FA-B694-59E3402E2E88}"/>
                </a:ext>
              </a:extLst>
            </p:cNvPr>
            <p:cNvSpPr/>
            <p:nvPr userDrawn="1"/>
          </p:nvSpPr>
          <p:spPr>
            <a:xfrm flipH="1">
              <a:off x="-18365" y="489395"/>
              <a:ext cx="8784000" cy="2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latin typeface="HGPｺﾞｼｯｸM" panose="020B0600000000000000" pitchFamily="50" charset="-128"/>
                <a:ea typeface="HGPｺﾞｼｯｸM" panose="020B0600000000000000" pitchFamily="50" charset="-128"/>
              </a:endParaRPr>
            </a:p>
          </p:txBody>
        </p:sp>
        <p:sp>
          <p:nvSpPr>
            <p:cNvPr id="14" name="正方形/長方形 13">
              <a:extLst>
                <a:ext uri="{FF2B5EF4-FFF2-40B4-BE49-F238E27FC236}">
                  <a16:creationId xmlns:a16="http://schemas.microsoft.com/office/drawing/2014/main" id="{74E82864-DCD6-4D90-BF6A-2E7C17BD5F8F}"/>
                </a:ext>
              </a:extLst>
            </p:cNvPr>
            <p:cNvSpPr/>
            <p:nvPr userDrawn="1"/>
          </p:nvSpPr>
          <p:spPr>
            <a:xfrm flipH="1">
              <a:off x="-18365" y="404357"/>
              <a:ext cx="8064000" cy="2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latin typeface="HGPｺﾞｼｯｸM" panose="020B0600000000000000" pitchFamily="50" charset="-128"/>
                <a:ea typeface="HGPｺﾞｼｯｸM" panose="020B0600000000000000" pitchFamily="50" charset="-128"/>
              </a:endParaRPr>
            </a:p>
          </p:txBody>
        </p:sp>
        <p:sp>
          <p:nvSpPr>
            <p:cNvPr id="15" name="正方形/長方形 14">
              <a:extLst>
                <a:ext uri="{FF2B5EF4-FFF2-40B4-BE49-F238E27FC236}">
                  <a16:creationId xmlns:a16="http://schemas.microsoft.com/office/drawing/2014/main" id="{432CF9FC-3081-47D6-BE58-75EB855F1BED}"/>
                </a:ext>
              </a:extLst>
            </p:cNvPr>
            <p:cNvSpPr/>
            <p:nvPr userDrawn="1"/>
          </p:nvSpPr>
          <p:spPr>
            <a:xfrm flipH="1">
              <a:off x="-18365" y="361838"/>
              <a:ext cx="7704000" cy="2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latin typeface="HGPｺﾞｼｯｸM" panose="020B0600000000000000" pitchFamily="50" charset="-128"/>
                <a:ea typeface="HGPｺﾞｼｯｸM" panose="020B0600000000000000" pitchFamily="50" charset="-128"/>
              </a:endParaRPr>
            </a:p>
          </p:txBody>
        </p:sp>
        <p:sp>
          <p:nvSpPr>
            <p:cNvPr id="16" name="正方形/長方形 15">
              <a:extLst>
                <a:ext uri="{FF2B5EF4-FFF2-40B4-BE49-F238E27FC236}">
                  <a16:creationId xmlns:a16="http://schemas.microsoft.com/office/drawing/2014/main" id="{D81644F5-44D7-4AD2-8311-DBC3AA8E3EB1}"/>
                </a:ext>
              </a:extLst>
            </p:cNvPr>
            <p:cNvSpPr/>
            <p:nvPr userDrawn="1"/>
          </p:nvSpPr>
          <p:spPr>
            <a:xfrm flipH="1">
              <a:off x="-18365" y="319319"/>
              <a:ext cx="7344000" cy="2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latin typeface="HGPｺﾞｼｯｸM" panose="020B0600000000000000" pitchFamily="50" charset="-128"/>
                <a:ea typeface="HGPｺﾞｼｯｸM" panose="020B0600000000000000" pitchFamily="50" charset="-128"/>
              </a:endParaRPr>
            </a:p>
          </p:txBody>
        </p:sp>
      </p:grpSp>
      <p:pic>
        <p:nvPicPr>
          <p:cNvPr id="17" name="Google Shape;11;p4" descr="「CTC　ロゴ　png」の画像検索結果">
            <a:extLst>
              <a:ext uri="{FF2B5EF4-FFF2-40B4-BE49-F238E27FC236}">
                <a16:creationId xmlns:a16="http://schemas.microsoft.com/office/drawing/2014/main" id="{EB16A5FD-A4BD-419D-B0C3-1742147B8F64}"/>
              </a:ext>
            </a:extLst>
          </p:cNvPr>
          <p:cNvPicPr preferRelativeResize="0"/>
          <p:nvPr userDrawn="1"/>
        </p:nvPicPr>
        <p:blipFill rotWithShape="1">
          <a:blip r:embed="rId3">
            <a:alphaModFix/>
          </a:blip>
          <a:srcRect/>
          <a:stretch/>
        </p:blipFill>
        <p:spPr>
          <a:xfrm>
            <a:off x="8063770" y="18906"/>
            <a:ext cx="1698754" cy="456006"/>
          </a:xfrm>
          <a:prstGeom prst="rect">
            <a:avLst/>
          </a:prstGeom>
          <a:noFill/>
          <a:ln>
            <a:noFill/>
          </a:ln>
        </p:spPr>
      </p:pic>
    </p:spTree>
    <p:extLst>
      <p:ext uri="{BB962C8B-B14F-4D97-AF65-F5344CB8AC3E}">
        <p14:creationId xmlns:p14="http://schemas.microsoft.com/office/powerpoint/2010/main" val="908202084"/>
      </p:ext>
    </p:extLst>
  </p:cSld>
  <p:clrMap bg1="lt1" tx1="dk1" bg2="lt2" tx2="dk2" accent1="accent1" accent2="accent2" accent3="accent3" accent4="accent4" accent5="accent5" accent6="accent6" hlink="hlink" folHlink="folHlink"/>
  <p:sldLayoutIdLst>
    <p:sldLayoutId id="2147483689" r:id="rId1"/>
  </p:sldLayoutIdLst>
  <p:hf sldNum="0" hdr="0" ftr="0" dt="0"/>
  <p:txStyles>
    <p:titleStyle>
      <a:lvl1pPr algn="l" defTabSz="914395"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599" indent="-228599" algn="l" defTabSz="914395"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797" indent="-228599" algn="l" defTabSz="914395"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2994" indent="-228599" algn="l" defTabSz="914395"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192" indent="-228599" algn="l" defTabSz="914395"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390" indent="-228599" algn="l" defTabSz="914395"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587" indent="-228599" algn="l" defTabSz="914395"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85" indent="-228599" algn="l" defTabSz="914395"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83" indent="-228599" algn="l" defTabSz="914395"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81" indent="-228599" algn="l" defTabSz="914395"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395" rtl="0" eaLnBrk="1" latinLnBrk="0" hangingPunct="1">
        <a:defRPr kumimoji="1" sz="1800" kern="1200">
          <a:solidFill>
            <a:schemeClr val="tx1"/>
          </a:solidFill>
          <a:latin typeface="+mn-lt"/>
          <a:ea typeface="+mn-ea"/>
          <a:cs typeface="+mn-cs"/>
        </a:defRPr>
      </a:lvl1pPr>
      <a:lvl2pPr marL="457198" algn="l" defTabSz="914395" rtl="0" eaLnBrk="1" latinLnBrk="0" hangingPunct="1">
        <a:defRPr kumimoji="1" sz="1800" kern="1200">
          <a:solidFill>
            <a:schemeClr val="tx1"/>
          </a:solidFill>
          <a:latin typeface="+mn-lt"/>
          <a:ea typeface="+mn-ea"/>
          <a:cs typeface="+mn-cs"/>
        </a:defRPr>
      </a:lvl2pPr>
      <a:lvl3pPr marL="914395" algn="l" defTabSz="914395" rtl="0" eaLnBrk="1" latinLnBrk="0" hangingPunct="1">
        <a:defRPr kumimoji="1" sz="1800" kern="1200">
          <a:solidFill>
            <a:schemeClr val="tx1"/>
          </a:solidFill>
          <a:latin typeface="+mn-lt"/>
          <a:ea typeface="+mn-ea"/>
          <a:cs typeface="+mn-cs"/>
        </a:defRPr>
      </a:lvl3pPr>
      <a:lvl4pPr marL="1371593" algn="l" defTabSz="914395" rtl="0" eaLnBrk="1" latinLnBrk="0" hangingPunct="1">
        <a:defRPr kumimoji="1" sz="1800" kern="1200">
          <a:solidFill>
            <a:schemeClr val="tx1"/>
          </a:solidFill>
          <a:latin typeface="+mn-lt"/>
          <a:ea typeface="+mn-ea"/>
          <a:cs typeface="+mn-cs"/>
        </a:defRPr>
      </a:lvl4pPr>
      <a:lvl5pPr marL="1828791" algn="l" defTabSz="914395" rtl="0" eaLnBrk="1" latinLnBrk="0" hangingPunct="1">
        <a:defRPr kumimoji="1" sz="1800" kern="1200">
          <a:solidFill>
            <a:schemeClr val="tx1"/>
          </a:solidFill>
          <a:latin typeface="+mn-lt"/>
          <a:ea typeface="+mn-ea"/>
          <a:cs typeface="+mn-cs"/>
        </a:defRPr>
      </a:lvl5pPr>
      <a:lvl6pPr marL="2285989" algn="l" defTabSz="914395" rtl="0" eaLnBrk="1" latinLnBrk="0" hangingPunct="1">
        <a:defRPr kumimoji="1" sz="1800" kern="1200">
          <a:solidFill>
            <a:schemeClr val="tx1"/>
          </a:solidFill>
          <a:latin typeface="+mn-lt"/>
          <a:ea typeface="+mn-ea"/>
          <a:cs typeface="+mn-cs"/>
        </a:defRPr>
      </a:lvl6pPr>
      <a:lvl7pPr marL="2743186" algn="l" defTabSz="914395" rtl="0" eaLnBrk="1" latinLnBrk="0" hangingPunct="1">
        <a:defRPr kumimoji="1" sz="1800" kern="1200">
          <a:solidFill>
            <a:schemeClr val="tx1"/>
          </a:solidFill>
          <a:latin typeface="+mn-lt"/>
          <a:ea typeface="+mn-ea"/>
          <a:cs typeface="+mn-cs"/>
        </a:defRPr>
      </a:lvl7pPr>
      <a:lvl8pPr marL="3200384" algn="l" defTabSz="914395" rtl="0" eaLnBrk="1" latinLnBrk="0" hangingPunct="1">
        <a:defRPr kumimoji="1" sz="1800" kern="1200">
          <a:solidFill>
            <a:schemeClr val="tx1"/>
          </a:solidFill>
          <a:latin typeface="+mn-lt"/>
          <a:ea typeface="+mn-ea"/>
          <a:cs typeface="+mn-cs"/>
        </a:defRPr>
      </a:lvl8pPr>
      <a:lvl9pPr marL="3657582" algn="l" defTabSz="914395"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9/4/24</a:t>
            </a:fld>
            <a:endParaRPr lang="en-US" dirty="0"/>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
        <p:nvSpPr>
          <p:cNvPr id="7" name="正方形/長方形 6">
            <a:extLst>
              <a:ext uri="{FF2B5EF4-FFF2-40B4-BE49-F238E27FC236}">
                <a16:creationId xmlns:a16="http://schemas.microsoft.com/office/drawing/2014/main" id="{89A01369-4AF1-41D8-BD82-16E452C31FAD}"/>
              </a:ext>
            </a:extLst>
          </p:cNvPr>
          <p:cNvSpPr/>
          <p:nvPr userDrawn="1"/>
        </p:nvSpPr>
        <p:spPr>
          <a:xfrm>
            <a:off x="0" y="-1"/>
            <a:ext cx="8026527" cy="457100"/>
          </a:xfrm>
          <a:prstGeom prst="rect">
            <a:avLst/>
          </a:prstGeom>
          <a:gradFill>
            <a:gsLst>
              <a:gs pos="46000">
                <a:srgbClr val="B8E1FE"/>
              </a:gs>
              <a:gs pos="0">
                <a:schemeClr val="accent1">
                  <a:lumMod val="5000"/>
                  <a:lumOff val="95000"/>
                </a:schemeClr>
              </a:gs>
              <a:gs pos="100000">
                <a:srgbClr val="B8E1FE"/>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86"/>
          </a:p>
        </p:txBody>
      </p:sp>
      <p:grpSp>
        <p:nvGrpSpPr>
          <p:cNvPr id="8" name="グループ化 7">
            <a:extLst>
              <a:ext uri="{FF2B5EF4-FFF2-40B4-BE49-F238E27FC236}">
                <a16:creationId xmlns:a16="http://schemas.microsoft.com/office/drawing/2014/main" id="{3E17A2D7-39F7-4F3E-BB72-D49118D06BAA}"/>
              </a:ext>
            </a:extLst>
          </p:cNvPr>
          <p:cNvGrpSpPr/>
          <p:nvPr userDrawn="1"/>
        </p:nvGrpSpPr>
        <p:grpSpPr>
          <a:xfrm flipH="1">
            <a:off x="0" y="6652728"/>
            <a:ext cx="9906000" cy="202569"/>
            <a:chOff x="-18365" y="319319"/>
            <a:chExt cx="9144000" cy="237793"/>
          </a:xfrm>
          <a:solidFill>
            <a:srgbClr val="85CEFF"/>
          </a:solidFill>
        </p:grpSpPr>
        <p:sp>
          <p:nvSpPr>
            <p:cNvPr id="9" name="正方形/長方形 8">
              <a:extLst>
                <a:ext uri="{FF2B5EF4-FFF2-40B4-BE49-F238E27FC236}">
                  <a16:creationId xmlns:a16="http://schemas.microsoft.com/office/drawing/2014/main" id="{06B82A9D-3082-4890-AD52-7B7E94FF174A}"/>
                </a:ext>
              </a:extLst>
            </p:cNvPr>
            <p:cNvSpPr/>
            <p:nvPr userDrawn="1"/>
          </p:nvSpPr>
          <p:spPr>
            <a:xfrm flipH="1">
              <a:off x="-18365" y="531912"/>
              <a:ext cx="9144000" cy="2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latin typeface="HGPｺﾞｼｯｸM" panose="020B0600000000000000" pitchFamily="50" charset="-128"/>
                <a:ea typeface="HGPｺﾞｼｯｸM" panose="020B0600000000000000" pitchFamily="50" charset="-128"/>
              </a:endParaRPr>
            </a:p>
          </p:txBody>
        </p:sp>
        <p:sp>
          <p:nvSpPr>
            <p:cNvPr id="10" name="正方形/長方形 9">
              <a:extLst>
                <a:ext uri="{FF2B5EF4-FFF2-40B4-BE49-F238E27FC236}">
                  <a16:creationId xmlns:a16="http://schemas.microsoft.com/office/drawing/2014/main" id="{9A08A121-664F-450A-9D64-0DD3FF6C9E59}"/>
                </a:ext>
              </a:extLst>
            </p:cNvPr>
            <p:cNvSpPr/>
            <p:nvPr userDrawn="1"/>
          </p:nvSpPr>
          <p:spPr>
            <a:xfrm flipH="1">
              <a:off x="-18365" y="446876"/>
              <a:ext cx="8424000" cy="2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latin typeface="HGPｺﾞｼｯｸM" panose="020B0600000000000000" pitchFamily="50" charset="-128"/>
                <a:ea typeface="HGPｺﾞｼｯｸM" panose="020B0600000000000000" pitchFamily="50" charset="-128"/>
              </a:endParaRPr>
            </a:p>
          </p:txBody>
        </p:sp>
        <p:sp>
          <p:nvSpPr>
            <p:cNvPr id="11" name="正方形/長方形 10">
              <a:extLst>
                <a:ext uri="{FF2B5EF4-FFF2-40B4-BE49-F238E27FC236}">
                  <a16:creationId xmlns:a16="http://schemas.microsoft.com/office/drawing/2014/main" id="{3EBF7FE6-7EAD-4CC8-8F11-7F64B0FA593E}"/>
                </a:ext>
              </a:extLst>
            </p:cNvPr>
            <p:cNvSpPr/>
            <p:nvPr userDrawn="1"/>
          </p:nvSpPr>
          <p:spPr>
            <a:xfrm flipH="1">
              <a:off x="-18365" y="489395"/>
              <a:ext cx="8784000" cy="2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latin typeface="HGPｺﾞｼｯｸM" panose="020B0600000000000000" pitchFamily="50" charset="-128"/>
                <a:ea typeface="HGPｺﾞｼｯｸM" panose="020B0600000000000000" pitchFamily="50" charset="-128"/>
              </a:endParaRPr>
            </a:p>
          </p:txBody>
        </p:sp>
        <p:sp>
          <p:nvSpPr>
            <p:cNvPr id="12" name="正方形/長方形 11">
              <a:extLst>
                <a:ext uri="{FF2B5EF4-FFF2-40B4-BE49-F238E27FC236}">
                  <a16:creationId xmlns:a16="http://schemas.microsoft.com/office/drawing/2014/main" id="{557E04AB-B80B-4629-8194-DA43EC5B0050}"/>
                </a:ext>
              </a:extLst>
            </p:cNvPr>
            <p:cNvSpPr/>
            <p:nvPr userDrawn="1"/>
          </p:nvSpPr>
          <p:spPr>
            <a:xfrm flipH="1">
              <a:off x="-18365" y="404357"/>
              <a:ext cx="8064000" cy="2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latin typeface="HGPｺﾞｼｯｸM" panose="020B0600000000000000" pitchFamily="50" charset="-128"/>
                <a:ea typeface="HGPｺﾞｼｯｸM" panose="020B0600000000000000" pitchFamily="50" charset="-128"/>
              </a:endParaRPr>
            </a:p>
          </p:txBody>
        </p:sp>
        <p:sp>
          <p:nvSpPr>
            <p:cNvPr id="13" name="正方形/長方形 12">
              <a:extLst>
                <a:ext uri="{FF2B5EF4-FFF2-40B4-BE49-F238E27FC236}">
                  <a16:creationId xmlns:a16="http://schemas.microsoft.com/office/drawing/2014/main" id="{FADFE141-374C-45D4-A377-EC4A26B5DADE}"/>
                </a:ext>
              </a:extLst>
            </p:cNvPr>
            <p:cNvSpPr/>
            <p:nvPr userDrawn="1"/>
          </p:nvSpPr>
          <p:spPr>
            <a:xfrm flipH="1">
              <a:off x="-18365" y="361838"/>
              <a:ext cx="7704000" cy="2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latin typeface="HGPｺﾞｼｯｸM" panose="020B0600000000000000" pitchFamily="50" charset="-128"/>
                <a:ea typeface="HGPｺﾞｼｯｸM" panose="020B0600000000000000" pitchFamily="50" charset="-128"/>
              </a:endParaRPr>
            </a:p>
          </p:txBody>
        </p:sp>
        <p:sp>
          <p:nvSpPr>
            <p:cNvPr id="14" name="正方形/長方形 13">
              <a:extLst>
                <a:ext uri="{FF2B5EF4-FFF2-40B4-BE49-F238E27FC236}">
                  <a16:creationId xmlns:a16="http://schemas.microsoft.com/office/drawing/2014/main" id="{F827FF56-30EB-45BC-B990-F3E1020280D5}"/>
                </a:ext>
              </a:extLst>
            </p:cNvPr>
            <p:cNvSpPr/>
            <p:nvPr userDrawn="1"/>
          </p:nvSpPr>
          <p:spPr>
            <a:xfrm flipH="1">
              <a:off x="-18365" y="319319"/>
              <a:ext cx="7344000" cy="25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520" dirty="0">
                <a:latin typeface="HGPｺﾞｼｯｸM" panose="020B0600000000000000" pitchFamily="50" charset="-128"/>
                <a:ea typeface="HGPｺﾞｼｯｸM" panose="020B0600000000000000" pitchFamily="50" charset="-128"/>
              </a:endParaRPr>
            </a:p>
          </p:txBody>
        </p:sp>
      </p:grpSp>
      <p:pic>
        <p:nvPicPr>
          <p:cNvPr id="15" name="Google Shape;11;p4" descr="「CTC　ロゴ　png」の画像検索結果">
            <a:extLst>
              <a:ext uri="{FF2B5EF4-FFF2-40B4-BE49-F238E27FC236}">
                <a16:creationId xmlns:a16="http://schemas.microsoft.com/office/drawing/2014/main" id="{CA9B7481-18F6-4599-BD0E-278B12F316ED}"/>
              </a:ext>
            </a:extLst>
          </p:cNvPr>
          <p:cNvPicPr preferRelativeResize="0"/>
          <p:nvPr userDrawn="1"/>
        </p:nvPicPr>
        <p:blipFill rotWithShape="1">
          <a:blip r:embed="rId4">
            <a:alphaModFix/>
          </a:blip>
          <a:srcRect/>
          <a:stretch/>
        </p:blipFill>
        <p:spPr>
          <a:xfrm>
            <a:off x="8063770" y="18906"/>
            <a:ext cx="1698754" cy="456006"/>
          </a:xfrm>
          <a:prstGeom prst="rect">
            <a:avLst/>
          </a:prstGeom>
          <a:noFill/>
          <a:ln>
            <a:noFill/>
          </a:ln>
        </p:spPr>
      </p:pic>
    </p:spTree>
    <p:extLst>
      <p:ext uri="{BB962C8B-B14F-4D97-AF65-F5344CB8AC3E}">
        <p14:creationId xmlns:p14="http://schemas.microsoft.com/office/powerpoint/2010/main" val="2114365007"/>
      </p:ext>
    </p:extLst>
  </p:cSld>
  <p:clrMap bg1="lt1" tx1="dk1" bg2="lt2" tx2="dk2" accent1="accent1" accent2="accent2" accent3="accent3" accent4="accent4" accent5="accent5" accent6="accent6" hlink="hlink" folHlink="folHlink"/>
  <p:sldLayoutIdLst>
    <p:sldLayoutId id="2147483702" r:id="rId1"/>
    <p:sldLayoutId id="2147483711" r:id="rId2"/>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253864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060601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FF0B2AC0-B28F-4647-A6F0-10A5BB3CE289}"/>
              </a:ext>
            </a:extLst>
          </p:cNvPr>
          <p:cNvGrpSpPr/>
          <p:nvPr/>
        </p:nvGrpSpPr>
        <p:grpSpPr>
          <a:xfrm>
            <a:off x="2360712" y="2204864"/>
            <a:ext cx="5184576" cy="2448272"/>
            <a:chOff x="1979712" y="1052736"/>
            <a:chExt cx="5184576" cy="2448272"/>
          </a:xfrm>
        </p:grpSpPr>
        <p:sp>
          <p:nvSpPr>
            <p:cNvPr id="10" name="楕円 9">
              <a:extLst>
                <a:ext uri="{FF2B5EF4-FFF2-40B4-BE49-F238E27FC236}">
                  <a16:creationId xmlns:a16="http://schemas.microsoft.com/office/drawing/2014/main" id="{4AC1DB5C-1E11-4685-879D-D37621AF05AB}"/>
                </a:ext>
              </a:extLst>
            </p:cNvPr>
            <p:cNvSpPr/>
            <p:nvPr/>
          </p:nvSpPr>
          <p:spPr>
            <a:xfrm>
              <a:off x="1979712" y="1052736"/>
              <a:ext cx="5184576" cy="2448272"/>
            </a:xfrm>
            <a:prstGeom prst="ellipse">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279B152-8778-4DDD-82AC-8FDBB3A5053B}"/>
                </a:ext>
              </a:extLst>
            </p:cNvPr>
            <p:cNvSpPr/>
            <p:nvPr/>
          </p:nvSpPr>
          <p:spPr>
            <a:xfrm>
              <a:off x="3381610" y="1815207"/>
              <a:ext cx="2380780" cy="923330"/>
            </a:xfrm>
            <a:prstGeom prst="rect">
              <a:avLst/>
            </a:prstGeom>
          </p:spPr>
          <p:txBody>
            <a:bodyPr wrap="none">
              <a:spAutoFit/>
            </a:bodyPr>
            <a:lstStyle/>
            <a:p>
              <a:r>
                <a:rPr lang="en-US" altLang="ja-JP" sz="5400" b="1" dirty="0">
                  <a:latin typeface="Meiryo UI" panose="020B0604030504040204" pitchFamily="50" charset="-128"/>
                  <a:ea typeface="Meiryo UI" panose="020B0604030504040204" pitchFamily="50" charset="-128"/>
                </a:rPr>
                <a:t>IT</a:t>
              </a:r>
              <a:r>
                <a:rPr lang="ja-JP" altLang="en-US" sz="5400" b="1" dirty="0">
                  <a:latin typeface="Meiryo UI" panose="020B0604030504040204" pitchFamily="50" charset="-128"/>
                  <a:ea typeface="Meiryo UI" panose="020B0604030504040204" pitchFamily="50" charset="-128"/>
                </a:rPr>
                <a:t>企業</a:t>
              </a:r>
            </a:p>
          </p:txBody>
        </p:sp>
      </p:grpSp>
      <p:sp>
        <p:nvSpPr>
          <p:cNvPr id="16" name="正方形/長方形 15">
            <a:extLst>
              <a:ext uri="{FF2B5EF4-FFF2-40B4-BE49-F238E27FC236}">
                <a16:creationId xmlns:a16="http://schemas.microsoft.com/office/drawing/2014/main" id="{BD3BCE27-2F35-4684-9B1E-B4514EA013E8}"/>
              </a:ext>
            </a:extLst>
          </p:cNvPr>
          <p:cNvSpPr/>
          <p:nvPr/>
        </p:nvSpPr>
        <p:spPr>
          <a:xfrm>
            <a:off x="301486" y="741742"/>
            <a:ext cx="9144000" cy="5590540"/>
          </a:xfrm>
          <a:prstGeom prst="rect">
            <a:avLst/>
          </a:prstGeom>
          <a:solidFill>
            <a:schemeClr val="bg1">
              <a:alpha val="92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l">
              <a:lnSpc>
                <a:spcPct val="120000"/>
              </a:lnSpc>
            </a:pPr>
            <a:endParaRPr kumimoji="1" lang="en-US" altLang="ja-JP" sz="2400" dirty="0">
              <a:solidFill>
                <a:schemeClr val="tx1"/>
              </a:solidFill>
              <a:latin typeface="Meiryo UI" panose="020B0604030504040204" pitchFamily="50" charset="-128"/>
              <a:ea typeface="Meiryo UI" panose="020B0604030504040204" pitchFamily="50" charset="-128"/>
            </a:endParaRPr>
          </a:p>
        </p:txBody>
      </p:sp>
      <p:grpSp>
        <p:nvGrpSpPr>
          <p:cNvPr id="17" name="グループ化 16">
            <a:extLst>
              <a:ext uri="{FF2B5EF4-FFF2-40B4-BE49-F238E27FC236}">
                <a16:creationId xmlns:a16="http://schemas.microsoft.com/office/drawing/2014/main" id="{EF425B85-A6C9-4C24-95B0-27C1A5857C3A}"/>
              </a:ext>
            </a:extLst>
          </p:cNvPr>
          <p:cNvGrpSpPr/>
          <p:nvPr/>
        </p:nvGrpSpPr>
        <p:grpSpPr>
          <a:xfrm>
            <a:off x="381000" y="2204864"/>
            <a:ext cx="9144000" cy="2664296"/>
            <a:chOff x="0" y="2744924"/>
            <a:chExt cx="9144000" cy="2664296"/>
          </a:xfrm>
          <a:solidFill>
            <a:srgbClr val="00468A"/>
          </a:solidFill>
        </p:grpSpPr>
        <p:sp>
          <p:nvSpPr>
            <p:cNvPr id="18" name="正方形/長方形 17">
              <a:extLst>
                <a:ext uri="{FF2B5EF4-FFF2-40B4-BE49-F238E27FC236}">
                  <a16:creationId xmlns:a16="http://schemas.microsoft.com/office/drawing/2014/main" id="{856D9E0A-8EB3-4C8D-8D9F-123FCCCF045A}"/>
                </a:ext>
              </a:extLst>
            </p:cNvPr>
            <p:cNvSpPr/>
            <p:nvPr/>
          </p:nvSpPr>
          <p:spPr>
            <a:xfrm>
              <a:off x="0" y="2744924"/>
              <a:ext cx="9144000" cy="2664296"/>
            </a:xfrm>
            <a:prstGeom prst="rect">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l">
                <a:lnSpc>
                  <a:spcPct val="120000"/>
                </a:lnSpc>
              </a:pPr>
              <a:endParaRPr kumimoji="1" lang="en-US" altLang="ja-JP" sz="2400" dirty="0">
                <a:solidFill>
                  <a:schemeClr val="bg1"/>
                </a:solidFill>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87C6768A-E9C7-4E22-8BF4-83A6371591FA}"/>
                </a:ext>
              </a:extLst>
            </p:cNvPr>
            <p:cNvSpPr/>
            <p:nvPr/>
          </p:nvSpPr>
          <p:spPr>
            <a:xfrm>
              <a:off x="344199" y="3415062"/>
              <a:ext cx="8647401" cy="1107996"/>
            </a:xfrm>
            <a:prstGeom prst="rect">
              <a:avLst/>
            </a:prstGeom>
            <a:grpFill/>
          </p:spPr>
          <p:txBody>
            <a:bodyPr wrap="square">
              <a:spAutoFit/>
            </a:bodyPr>
            <a:lstStyle/>
            <a:p>
              <a:pPr algn="ctr"/>
              <a:r>
                <a:rPr lang="ja-JP" altLang="en-US" sz="6600" b="1" dirty="0">
                  <a:solidFill>
                    <a:schemeClr val="bg1"/>
                  </a:solidFill>
                  <a:latin typeface="Meiryo UI" panose="020B0604030504040204" pitchFamily="50" charset="-128"/>
                  <a:ea typeface="Meiryo UI" panose="020B0604030504040204" pitchFamily="50" charset="-128"/>
                </a:rPr>
                <a:t>ワークシート</a:t>
              </a:r>
              <a:r>
                <a:rPr lang="en-US" altLang="ja-JP" sz="6600" b="1" dirty="0">
                  <a:solidFill>
                    <a:schemeClr val="bg1"/>
                  </a:solidFill>
                  <a:latin typeface="Meiryo UI" panose="020B0604030504040204" pitchFamily="50" charset="-128"/>
                  <a:ea typeface="Meiryo UI" panose="020B0604030504040204" pitchFamily="50" charset="-128"/>
                </a:rPr>
                <a:t>【</a:t>
              </a:r>
              <a:r>
                <a:rPr lang="ja-JP" altLang="en-US" sz="6600" b="1" dirty="0">
                  <a:solidFill>
                    <a:schemeClr val="bg1"/>
                  </a:solidFill>
                  <a:latin typeface="Meiryo UI" panose="020B0604030504040204" pitchFamily="50" charset="-128"/>
                  <a:ea typeface="Meiryo UI" panose="020B0604030504040204" pitchFamily="50" charset="-128"/>
                </a:rPr>
                <a:t>事前課題</a:t>
              </a:r>
              <a:r>
                <a:rPr lang="en-US" altLang="ja-JP" sz="6600" b="1" dirty="0">
                  <a:solidFill>
                    <a:schemeClr val="bg1"/>
                  </a:solidFill>
                  <a:latin typeface="Meiryo UI" panose="020B0604030504040204" pitchFamily="50" charset="-128"/>
                  <a:ea typeface="Meiryo UI" panose="020B0604030504040204" pitchFamily="50" charset="-128"/>
                </a:rPr>
                <a:t>】</a:t>
              </a:r>
              <a:endParaRPr lang="ja-JP" altLang="en-US" sz="6600" b="1" dirty="0">
                <a:solidFill>
                  <a:schemeClr val="bg1"/>
                </a:solidFill>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382086701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30"/>
          <p:cNvSpPr txBox="1"/>
          <p:nvPr/>
        </p:nvSpPr>
        <p:spPr>
          <a:xfrm>
            <a:off x="459740" y="614001"/>
            <a:ext cx="8978997" cy="268199"/>
          </a:xfrm>
          <a:prstGeom prst="rect">
            <a:avLst/>
          </a:prstGeom>
          <a:noFill/>
        </p:spPr>
        <p:txBody>
          <a:bodyPr wrap="square" lIns="91423" tIns="45712" rIns="91423" bIns="45712" rtlCol="0">
            <a:spAutoFit/>
          </a:bodyPr>
          <a:lstStyle/>
          <a:p>
            <a:r>
              <a:rPr lang="ja-JP" altLang="en-US" sz="1143" dirty="0">
                <a:latin typeface="Meiryo UI" panose="020B0604030504040204" pitchFamily="50" charset="-128"/>
                <a:ea typeface="Meiryo UI" panose="020B0604030504040204" pitchFamily="50" charset="-128"/>
              </a:rPr>
              <a:t>◆就職活動を行うにあたって、以下</a:t>
            </a:r>
            <a:r>
              <a:rPr lang="en-US" altLang="ja-JP" sz="1143" dirty="0">
                <a:latin typeface="Meiryo UI" panose="020B0604030504040204" pitchFamily="50" charset="-128"/>
                <a:ea typeface="Meiryo UI" panose="020B0604030504040204" pitchFamily="50" charset="-128"/>
              </a:rPr>
              <a:t>3</a:t>
            </a:r>
            <a:r>
              <a:rPr lang="ja-JP" altLang="en-US" sz="1143" dirty="0">
                <a:latin typeface="Meiryo UI" panose="020B0604030504040204" pitchFamily="50" charset="-128"/>
                <a:ea typeface="Meiryo UI" panose="020B0604030504040204" pitchFamily="50" charset="-128"/>
              </a:rPr>
              <a:t>つのテーマ</a:t>
            </a:r>
            <a:r>
              <a:rPr lang="ja-JP" altLang="en-US" sz="1143">
                <a:latin typeface="Meiryo UI" panose="020B0604030504040204" pitchFamily="50" charset="-128"/>
                <a:ea typeface="Meiryo UI" panose="020B0604030504040204" pitchFamily="50" charset="-128"/>
              </a:rPr>
              <a:t>について自身</a:t>
            </a:r>
            <a:r>
              <a:rPr lang="ja-JP" altLang="en-US" sz="1143" dirty="0">
                <a:latin typeface="Meiryo UI" panose="020B0604030504040204" pitchFamily="50" charset="-128"/>
                <a:ea typeface="Meiryo UI" panose="020B0604030504040204" pitchFamily="50" charset="-128"/>
              </a:rPr>
              <a:t>の考えを整理してみましょう。</a:t>
            </a:r>
            <a:endParaRPr lang="en-US" altLang="ja-JP" sz="1143" dirty="0">
              <a:latin typeface="Meiryo UI" panose="020B0604030504040204" pitchFamily="50" charset="-128"/>
              <a:ea typeface="Meiryo UI" panose="020B0604030504040204" pitchFamily="50" charset="-128"/>
            </a:endParaRPr>
          </a:p>
        </p:txBody>
      </p:sp>
      <p:sp>
        <p:nvSpPr>
          <p:cNvPr id="2" name="正方形/長方形 1"/>
          <p:cNvSpPr/>
          <p:nvPr/>
        </p:nvSpPr>
        <p:spPr>
          <a:xfrm>
            <a:off x="459740" y="1069793"/>
            <a:ext cx="8986521" cy="5415674"/>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52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766F5CB7-D4D4-44D6-B110-D8503E81B672}"/>
              </a:ext>
            </a:extLst>
          </p:cNvPr>
          <p:cNvSpPr txBox="1"/>
          <p:nvPr/>
        </p:nvSpPr>
        <p:spPr>
          <a:xfrm>
            <a:off x="9525" y="58128"/>
            <a:ext cx="5552161" cy="338538"/>
          </a:xfrm>
          <a:prstGeom prst="rect">
            <a:avLst/>
          </a:prstGeom>
          <a:noFill/>
        </p:spPr>
        <p:txBody>
          <a:bodyPr wrap="square" lIns="91423" tIns="45712" rIns="91423" bIns="45712" rtlCol="0">
            <a:spAutoFit/>
          </a:bodyPr>
          <a:lstStyle/>
          <a:p>
            <a:r>
              <a:rPr lang="en-US" altLang="ja-JP" sz="1600" b="1" dirty="0">
                <a:latin typeface="Meiryo UI" panose="020B0604030504040204" pitchFamily="50" charset="-128"/>
                <a:ea typeface="Meiryo UI" panose="020B0604030504040204" pitchFamily="50" charset="-128"/>
              </a:rPr>
              <a:t>【</a:t>
            </a:r>
            <a:r>
              <a:rPr lang="ja-JP" altLang="en-US" sz="1600" b="1" dirty="0">
                <a:latin typeface="Meiryo UI" panose="020B0604030504040204" pitchFamily="50" charset="-128"/>
                <a:ea typeface="Meiryo UI" panose="020B0604030504040204" pitchFamily="50" charset="-128"/>
              </a:rPr>
              <a:t>企業理解ワーク</a:t>
            </a:r>
            <a:r>
              <a:rPr lang="en-US" altLang="ja-JP" sz="1600" b="1" dirty="0">
                <a:latin typeface="Meiryo UI" panose="020B0604030504040204" pitchFamily="50" charset="-128"/>
                <a:ea typeface="Meiryo UI" panose="020B0604030504040204" pitchFamily="50" charset="-128"/>
              </a:rPr>
              <a:t>】</a:t>
            </a:r>
            <a:r>
              <a:rPr lang="ja-JP" altLang="en-US" sz="1600" b="1" dirty="0">
                <a:latin typeface="Meiryo UI" panose="020B0604030504040204" pitchFamily="50" charset="-128"/>
                <a:ea typeface="Meiryo UI" panose="020B0604030504040204" pitchFamily="50" charset="-128"/>
              </a:rPr>
              <a:t>　個人ワークシート</a:t>
            </a:r>
          </a:p>
        </p:txBody>
      </p:sp>
      <p:sp>
        <p:nvSpPr>
          <p:cNvPr id="13" name="テキスト ボックス 12">
            <a:extLst>
              <a:ext uri="{FF2B5EF4-FFF2-40B4-BE49-F238E27FC236}">
                <a16:creationId xmlns:a16="http://schemas.microsoft.com/office/drawing/2014/main" id="{C38FE529-3586-4AEA-85EB-639E15075815}"/>
              </a:ext>
            </a:extLst>
          </p:cNvPr>
          <p:cNvSpPr txBox="1"/>
          <p:nvPr/>
        </p:nvSpPr>
        <p:spPr>
          <a:xfrm>
            <a:off x="459740" y="1120402"/>
            <a:ext cx="8920679" cy="2027014"/>
          </a:xfrm>
          <a:prstGeom prst="rect">
            <a:avLst/>
          </a:prstGeom>
          <a:noFill/>
        </p:spPr>
        <p:txBody>
          <a:bodyPr wrap="square" lIns="91423" tIns="45712" rIns="91423" bIns="45712" rtlCol="0">
            <a:spAutoFit/>
          </a:bodyPr>
          <a:lstStyle/>
          <a:p>
            <a:r>
              <a:rPr lang="ja-JP" altLang="en-US" sz="1143" dirty="0">
                <a:latin typeface="Meiryo UI" panose="020B0604030504040204" pitchFamily="50" charset="-128"/>
                <a:ea typeface="Meiryo UI" panose="020B0604030504040204" pitchFamily="50" charset="-128"/>
              </a:rPr>
              <a:t>興味  ：関心があって深めてみたいこと</a:t>
            </a:r>
            <a:endParaRPr lang="en-US" altLang="ja-JP" sz="1143" dirty="0">
              <a:latin typeface="Meiryo UI" panose="020B0604030504040204" pitchFamily="50" charset="-128"/>
              <a:ea typeface="Meiryo UI" panose="020B0604030504040204" pitchFamily="50" charset="-128"/>
            </a:endParaRPr>
          </a:p>
          <a:p>
            <a:r>
              <a:rPr lang="ja-JP" altLang="en-US" sz="1143" dirty="0">
                <a:latin typeface="Meiryo UI" panose="020B0604030504040204" pitchFamily="50" charset="-128"/>
                <a:ea typeface="Meiryo UI" panose="020B0604030504040204" pitchFamily="50" charset="-128"/>
              </a:rPr>
              <a:t>例</a:t>
            </a:r>
            <a:r>
              <a:rPr lang="en-US" altLang="ja-JP" sz="1143" dirty="0">
                <a:latin typeface="Meiryo UI" panose="020B0604030504040204" pitchFamily="50" charset="-128"/>
                <a:ea typeface="Meiryo UI" panose="020B0604030504040204" pitchFamily="50" charset="-128"/>
              </a:rPr>
              <a:t>)</a:t>
            </a:r>
            <a:r>
              <a:rPr lang="ja-JP" altLang="en-US" sz="1143" dirty="0">
                <a:latin typeface="Meiryo UI" panose="020B0604030504040204" pitchFamily="50" charset="-128"/>
                <a:ea typeface="Meiryo UI" panose="020B0604030504040204" pitchFamily="50" charset="-128"/>
              </a:rPr>
              <a:t>興味のある業界・分野・</a:t>
            </a:r>
            <a:r>
              <a:rPr lang="ja-JP" altLang="en-US" sz="1143">
                <a:latin typeface="Meiryo UI" panose="020B0604030504040204" pitchFamily="50" charset="-128"/>
                <a:ea typeface="Meiryo UI" panose="020B0604030504040204" pitchFamily="50" charset="-128"/>
              </a:rPr>
              <a:t>技術など</a:t>
            </a:r>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a:t>
            </a:r>
            <a:r>
              <a:rPr lang="en-US" altLang="ja-JP" sz="1143" dirty="0">
                <a:latin typeface="Meiryo UI" panose="020B0604030504040204" pitchFamily="50" charset="-128"/>
                <a:ea typeface="Meiryo UI" panose="020B0604030504040204" pitchFamily="50" charset="-128"/>
              </a:rPr>
              <a:t>IT</a:t>
            </a:r>
            <a:r>
              <a:rPr lang="ja-JP" altLang="en-US" sz="1143">
                <a:latin typeface="Meiryo UI" panose="020B0604030504040204" pitchFamily="50" charset="-128"/>
                <a:ea typeface="Meiryo UI" panose="020B0604030504040204" pitchFamily="50" charset="-128"/>
              </a:rPr>
              <a:t>業界について</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→具体的にどんな分野に分かれていて、それぞれの分野でどのようなことが行われているのか</a:t>
            </a:r>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a:t>
            </a:r>
            <a:r>
              <a:rPr lang="en-US" altLang="ja-JP" sz="1143" dirty="0" err="1">
                <a:latin typeface="Meiryo UI" panose="020B0604030504040204" pitchFamily="50" charset="-128"/>
                <a:ea typeface="Meiryo UI" panose="020B0604030504040204" pitchFamily="50" charset="-128"/>
              </a:rPr>
              <a:t>Sier</a:t>
            </a:r>
            <a:r>
              <a:rPr lang="ja-JP" altLang="en-US" sz="1143">
                <a:latin typeface="Meiryo UI" panose="020B0604030504040204" pitchFamily="50" charset="-128"/>
                <a:ea typeface="Meiryo UI" panose="020B0604030504040204" pitchFamily="50" charset="-128"/>
              </a:rPr>
              <a:t>の役割と実際にどんなことが行われているのか</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a:t>
            </a:r>
            <a:r>
              <a:rPr lang="en-US" altLang="ja-JP" sz="1143" dirty="0">
                <a:latin typeface="Meiryo UI" panose="020B0604030504040204" pitchFamily="50" charset="-128"/>
                <a:ea typeface="Meiryo UI" panose="020B0604030504040204" pitchFamily="50" charset="-128"/>
              </a:rPr>
              <a:t>IT</a:t>
            </a:r>
            <a:r>
              <a:rPr lang="ja-JP" altLang="en-US" sz="1143">
                <a:latin typeface="Meiryo UI" panose="020B0604030504040204" pitchFamily="50" charset="-128"/>
                <a:ea typeface="Meiryo UI" panose="020B0604030504040204" pitchFamily="50" charset="-128"/>
              </a:rPr>
              <a:t>業界の中でも、</a:t>
            </a:r>
            <a:r>
              <a:rPr lang="en-US" altLang="ja-JP" sz="1143" dirty="0" err="1">
                <a:latin typeface="Meiryo UI" panose="020B0604030504040204" pitchFamily="50" charset="-128"/>
                <a:ea typeface="Meiryo UI" panose="020B0604030504040204" pitchFamily="50" charset="-128"/>
              </a:rPr>
              <a:t>Sier</a:t>
            </a:r>
            <a:r>
              <a:rPr lang="ja-JP" altLang="en-US" sz="1143">
                <a:latin typeface="Meiryo UI" panose="020B0604030504040204" pitchFamily="50" charset="-128"/>
                <a:ea typeface="Meiryo UI" panose="020B0604030504040204" pitchFamily="50" charset="-128"/>
              </a:rPr>
              <a:t>と呼ばれる企業がどんなことをしているのか、どんな人に影響を与えているのか</a:t>
            </a:r>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7BD0D888-48CD-41FB-BC5E-50819533028F}"/>
              </a:ext>
            </a:extLst>
          </p:cNvPr>
          <p:cNvSpPr txBox="1"/>
          <p:nvPr/>
        </p:nvSpPr>
        <p:spPr>
          <a:xfrm>
            <a:off x="459740" y="2844670"/>
            <a:ext cx="8920679" cy="1851132"/>
          </a:xfrm>
          <a:prstGeom prst="rect">
            <a:avLst/>
          </a:prstGeom>
          <a:noFill/>
        </p:spPr>
        <p:txBody>
          <a:bodyPr wrap="square" lIns="91423" tIns="45712" rIns="91423" bIns="45712" rtlCol="0">
            <a:spAutoFit/>
          </a:bodyPr>
          <a:lstStyle/>
          <a:p>
            <a:r>
              <a:rPr lang="ja-JP" altLang="en-US" sz="1143" dirty="0">
                <a:latin typeface="Meiryo UI" panose="020B0604030504040204" pitchFamily="50" charset="-128"/>
                <a:ea typeface="Meiryo UI" panose="020B0604030504040204" pitchFamily="50" charset="-128"/>
              </a:rPr>
              <a:t>価値観：仕事をするにあたって大切にしたい考え方</a:t>
            </a:r>
            <a:endParaRPr lang="en-US" altLang="ja-JP" sz="1143" dirty="0">
              <a:latin typeface="Meiryo UI" panose="020B0604030504040204" pitchFamily="50" charset="-128"/>
              <a:ea typeface="Meiryo UI" panose="020B0604030504040204" pitchFamily="50" charset="-128"/>
            </a:endParaRPr>
          </a:p>
          <a:p>
            <a:r>
              <a:rPr lang="ja-JP" altLang="en-US" sz="1143" dirty="0">
                <a:latin typeface="Meiryo UI" panose="020B0604030504040204" pitchFamily="50" charset="-128"/>
                <a:ea typeface="Meiryo UI" panose="020B0604030504040204" pitchFamily="50" charset="-128"/>
              </a:rPr>
              <a:t>例）成長できる環境、ワークライフバランス、自分が好きなことを</a:t>
            </a:r>
            <a:r>
              <a:rPr lang="ja-JP" altLang="en-US" sz="1143">
                <a:latin typeface="Meiryo UI" panose="020B0604030504040204" pitchFamily="50" charset="-128"/>
                <a:ea typeface="Meiryo UI" panose="020B0604030504040204" pitchFamily="50" charset="-128"/>
              </a:rPr>
              <a:t>したいなど</a:t>
            </a:r>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・多種多様な人との関わり、コミュニケーション</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・新しいことにチャレンジできる環境</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・多くの人に対して影響力があること</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・長期的に活躍できる、必要とされること</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・グローバルに活躍できる</a:t>
            </a:r>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76DEBF9B-CF34-0A42-E765-DD6636CDEB9F}"/>
              </a:ext>
            </a:extLst>
          </p:cNvPr>
          <p:cNvSpPr txBox="1"/>
          <p:nvPr/>
        </p:nvSpPr>
        <p:spPr>
          <a:xfrm>
            <a:off x="459740" y="4662066"/>
            <a:ext cx="8920679" cy="1675251"/>
          </a:xfrm>
          <a:prstGeom prst="rect">
            <a:avLst/>
          </a:prstGeom>
          <a:noFill/>
        </p:spPr>
        <p:txBody>
          <a:bodyPr wrap="square" lIns="91423" tIns="45712" rIns="91423" bIns="45712" rtlCol="0">
            <a:spAutoFit/>
          </a:bodyPr>
          <a:lstStyle/>
          <a:p>
            <a:r>
              <a:rPr lang="ja-JP" altLang="en-US" sz="1143" dirty="0">
                <a:latin typeface="Meiryo UI" panose="020B0604030504040204" pitchFamily="50" charset="-128"/>
                <a:ea typeface="Meiryo UI" panose="020B0604030504040204" pitchFamily="50" charset="-128"/>
              </a:rPr>
              <a:t>強み  ：得意としていること（ストレスなくできること）</a:t>
            </a:r>
            <a:endParaRPr lang="en-US" altLang="ja-JP" sz="1143" dirty="0">
              <a:latin typeface="Meiryo UI" panose="020B0604030504040204" pitchFamily="50" charset="-128"/>
              <a:ea typeface="Meiryo UI" panose="020B0604030504040204" pitchFamily="50" charset="-128"/>
            </a:endParaRPr>
          </a:p>
          <a:p>
            <a:r>
              <a:rPr lang="ja-JP" altLang="en-US" sz="1143" dirty="0">
                <a:latin typeface="Meiryo UI" panose="020B0604030504040204" pitchFamily="50" charset="-128"/>
                <a:ea typeface="Meiryo UI" panose="020B0604030504040204" pitchFamily="50" charset="-128"/>
              </a:rPr>
              <a:t>例）コミュニケーションをとること、</a:t>
            </a:r>
            <a:r>
              <a:rPr lang="ja-JP" altLang="en-US" sz="1143">
                <a:latin typeface="Meiryo UI" panose="020B0604030504040204" pitchFamily="50" charset="-128"/>
                <a:ea typeface="Meiryo UI" panose="020B0604030504040204" pitchFamily="50" charset="-128"/>
              </a:rPr>
              <a:t>プログラミングなど</a:t>
            </a:r>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・誰とでも円滑なコミュニケーションが可能</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→国際交流サークルで国籍もパーソナリティも違うさまざまな人と交流してきた、いろんな価値観、感性に対して柔軟に対応できる</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　</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・計画通り着実に継続してこなすこと</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→決めたことを継続的に行うことが得意</a:t>
            </a:r>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90870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グループ化 8">
            <a:extLst>
              <a:ext uri="{FF2B5EF4-FFF2-40B4-BE49-F238E27FC236}">
                <a16:creationId xmlns:a16="http://schemas.microsoft.com/office/drawing/2014/main" id="{FF0B2AC0-B28F-4647-A6F0-10A5BB3CE289}"/>
              </a:ext>
            </a:extLst>
          </p:cNvPr>
          <p:cNvGrpSpPr/>
          <p:nvPr/>
        </p:nvGrpSpPr>
        <p:grpSpPr>
          <a:xfrm>
            <a:off x="2360712" y="2204864"/>
            <a:ext cx="5184576" cy="2448272"/>
            <a:chOff x="1979712" y="1052736"/>
            <a:chExt cx="5184576" cy="2448272"/>
          </a:xfrm>
        </p:grpSpPr>
        <p:sp>
          <p:nvSpPr>
            <p:cNvPr id="10" name="楕円 9">
              <a:extLst>
                <a:ext uri="{FF2B5EF4-FFF2-40B4-BE49-F238E27FC236}">
                  <a16:creationId xmlns:a16="http://schemas.microsoft.com/office/drawing/2014/main" id="{4AC1DB5C-1E11-4685-879D-D37621AF05AB}"/>
                </a:ext>
              </a:extLst>
            </p:cNvPr>
            <p:cNvSpPr/>
            <p:nvPr/>
          </p:nvSpPr>
          <p:spPr>
            <a:xfrm>
              <a:off x="1979712" y="1052736"/>
              <a:ext cx="5184576" cy="2448272"/>
            </a:xfrm>
            <a:prstGeom prst="ellipse">
              <a:avLst/>
            </a:prstGeom>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4279B152-8778-4DDD-82AC-8FDBB3A5053B}"/>
                </a:ext>
              </a:extLst>
            </p:cNvPr>
            <p:cNvSpPr/>
            <p:nvPr/>
          </p:nvSpPr>
          <p:spPr>
            <a:xfrm>
              <a:off x="3381610" y="1815207"/>
              <a:ext cx="2380780" cy="923330"/>
            </a:xfrm>
            <a:prstGeom prst="rect">
              <a:avLst/>
            </a:prstGeom>
          </p:spPr>
          <p:txBody>
            <a:bodyPr wrap="none">
              <a:spAutoFit/>
            </a:bodyPr>
            <a:lstStyle/>
            <a:p>
              <a:r>
                <a:rPr lang="en-US" altLang="ja-JP" sz="5400" b="1" dirty="0">
                  <a:latin typeface="Meiryo UI" panose="020B0604030504040204" pitchFamily="50" charset="-128"/>
                  <a:ea typeface="Meiryo UI" panose="020B0604030504040204" pitchFamily="50" charset="-128"/>
                </a:rPr>
                <a:t>IT</a:t>
              </a:r>
              <a:r>
                <a:rPr lang="ja-JP" altLang="en-US" sz="5400" b="1" dirty="0">
                  <a:latin typeface="Meiryo UI" panose="020B0604030504040204" pitchFamily="50" charset="-128"/>
                  <a:ea typeface="Meiryo UI" panose="020B0604030504040204" pitchFamily="50" charset="-128"/>
                </a:rPr>
                <a:t>企業</a:t>
              </a:r>
            </a:p>
          </p:txBody>
        </p:sp>
      </p:grpSp>
      <p:sp>
        <p:nvSpPr>
          <p:cNvPr id="16" name="正方形/長方形 15">
            <a:extLst>
              <a:ext uri="{FF2B5EF4-FFF2-40B4-BE49-F238E27FC236}">
                <a16:creationId xmlns:a16="http://schemas.microsoft.com/office/drawing/2014/main" id="{BD3BCE27-2F35-4684-9B1E-B4514EA013E8}"/>
              </a:ext>
            </a:extLst>
          </p:cNvPr>
          <p:cNvSpPr/>
          <p:nvPr/>
        </p:nvSpPr>
        <p:spPr>
          <a:xfrm>
            <a:off x="301486" y="741742"/>
            <a:ext cx="9144000" cy="5590540"/>
          </a:xfrm>
          <a:prstGeom prst="rect">
            <a:avLst/>
          </a:prstGeom>
          <a:solidFill>
            <a:schemeClr val="bg1">
              <a:alpha val="92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l">
              <a:lnSpc>
                <a:spcPct val="120000"/>
              </a:lnSpc>
            </a:pPr>
            <a:endParaRPr kumimoji="1" lang="en-US" altLang="ja-JP" sz="2400" dirty="0">
              <a:solidFill>
                <a:schemeClr val="tx1"/>
              </a:solidFill>
              <a:latin typeface="Meiryo UI" panose="020B0604030504040204" pitchFamily="50" charset="-128"/>
              <a:ea typeface="Meiryo UI" panose="020B0604030504040204" pitchFamily="50" charset="-128"/>
            </a:endParaRPr>
          </a:p>
        </p:txBody>
      </p:sp>
      <p:grpSp>
        <p:nvGrpSpPr>
          <p:cNvPr id="17" name="グループ化 16">
            <a:extLst>
              <a:ext uri="{FF2B5EF4-FFF2-40B4-BE49-F238E27FC236}">
                <a16:creationId xmlns:a16="http://schemas.microsoft.com/office/drawing/2014/main" id="{EF425B85-A6C9-4C24-95B0-27C1A5857C3A}"/>
              </a:ext>
            </a:extLst>
          </p:cNvPr>
          <p:cNvGrpSpPr/>
          <p:nvPr/>
        </p:nvGrpSpPr>
        <p:grpSpPr>
          <a:xfrm>
            <a:off x="381000" y="2204864"/>
            <a:ext cx="9144000" cy="2664296"/>
            <a:chOff x="0" y="2744924"/>
            <a:chExt cx="9144000" cy="2664296"/>
          </a:xfrm>
          <a:solidFill>
            <a:srgbClr val="00468A"/>
          </a:solidFill>
        </p:grpSpPr>
        <p:sp>
          <p:nvSpPr>
            <p:cNvPr id="18" name="正方形/長方形 17">
              <a:extLst>
                <a:ext uri="{FF2B5EF4-FFF2-40B4-BE49-F238E27FC236}">
                  <a16:creationId xmlns:a16="http://schemas.microsoft.com/office/drawing/2014/main" id="{856D9E0A-8EB3-4C8D-8D9F-123FCCCF045A}"/>
                </a:ext>
              </a:extLst>
            </p:cNvPr>
            <p:cNvSpPr/>
            <p:nvPr/>
          </p:nvSpPr>
          <p:spPr>
            <a:xfrm>
              <a:off x="0" y="2744924"/>
              <a:ext cx="9144000" cy="2664296"/>
            </a:xfrm>
            <a:prstGeom prst="rect">
              <a:avLst/>
            </a:prstGeom>
            <a:grpFill/>
            <a:ln w="254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0" tIns="360000" rIns="360000" bIns="360000" numCol="1" spcCol="0" rtlCol="0" fromWordArt="0" anchor="ctr" anchorCtr="0" forceAA="0" compatLnSpc="1">
              <a:prstTxWarp prst="textNoShape">
                <a:avLst/>
              </a:prstTxWarp>
              <a:noAutofit/>
            </a:bodyPr>
            <a:lstStyle/>
            <a:p>
              <a:pPr algn="l">
                <a:lnSpc>
                  <a:spcPct val="120000"/>
                </a:lnSpc>
              </a:pPr>
              <a:endParaRPr kumimoji="1" lang="en-US" altLang="ja-JP" sz="2400" dirty="0">
                <a:solidFill>
                  <a:schemeClr val="bg1"/>
                </a:solidFill>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87C6768A-E9C7-4E22-8BF4-83A6371591FA}"/>
                </a:ext>
              </a:extLst>
            </p:cNvPr>
            <p:cNvSpPr/>
            <p:nvPr/>
          </p:nvSpPr>
          <p:spPr>
            <a:xfrm>
              <a:off x="344199" y="3415062"/>
              <a:ext cx="8455603" cy="1107996"/>
            </a:xfrm>
            <a:prstGeom prst="rect">
              <a:avLst/>
            </a:prstGeom>
            <a:grpFill/>
          </p:spPr>
          <p:txBody>
            <a:bodyPr wrap="square">
              <a:spAutoFit/>
            </a:bodyPr>
            <a:lstStyle/>
            <a:p>
              <a:pPr algn="ctr"/>
              <a:r>
                <a:rPr lang="ja-JP" altLang="en-US" sz="6600" b="1" dirty="0">
                  <a:solidFill>
                    <a:schemeClr val="bg1"/>
                  </a:solidFill>
                  <a:latin typeface="Meiryo UI" panose="020B0604030504040204" pitchFamily="50" charset="-128"/>
                  <a:ea typeface="Meiryo UI" panose="020B0604030504040204" pitchFamily="50" charset="-128"/>
                </a:rPr>
                <a:t>ワークシート</a:t>
              </a:r>
              <a:r>
                <a:rPr lang="en-US" altLang="ja-JP" sz="6600" b="1" dirty="0">
                  <a:solidFill>
                    <a:schemeClr val="bg1"/>
                  </a:solidFill>
                  <a:latin typeface="Meiryo UI" panose="020B0604030504040204" pitchFamily="50" charset="-128"/>
                  <a:ea typeface="Meiryo UI" panose="020B0604030504040204" pitchFamily="50" charset="-128"/>
                </a:rPr>
                <a:t>【1</a:t>
              </a:r>
              <a:r>
                <a:rPr lang="ja-JP" altLang="en-US" sz="6600" b="1" dirty="0">
                  <a:solidFill>
                    <a:schemeClr val="bg1"/>
                  </a:solidFill>
                  <a:latin typeface="Meiryo UI" panose="020B0604030504040204" pitchFamily="50" charset="-128"/>
                  <a:ea typeface="Meiryo UI" panose="020B0604030504040204" pitchFamily="50" charset="-128"/>
                </a:rPr>
                <a:t>日目</a:t>
              </a:r>
              <a:r>
                <a:rPr lang="en-US" altLang="ja-JP" sz="6600" b="1" dirty="0">
                  <a:solidFill>
                    <a:schemeClr val="bg1"/>
                  </a:solidFill>
                  <a:latin typeface="Meiryo UI" panose="020B0604030504040204" pitchFamily="50" charset="-128"/>
                  <a:ea typeface="Meiryo UI" panose="020B0604030504040204" pitchFamily="50" charset="-128"/>
                </a:rPr>
                <a:t>】</a:t>
              </a:r>
              <a:endParaRPr lang="ja-JP" altLang="en-US" sz="6600" b="1" dirty="0">
                <a:solidFill>
                  <a:schemeClr val="bg1"/>
                </a:solidFill>
                <a:latin typeface="Meiryo UI" panose="020B0604030504040204" pitchFamily="50" charset="-128"/>
                <a:ea typeface="Meiryo UI" panose="020B0604030504040204" pitchFamily="50" charset="-128"/>
              </a:endParaRPr>
            </a:p>
          </p:txBody>
        </p:sp>
      </p:grpSp>
    </p:spTree>
    <p:extLst>
      <p:ext uri="{BB962C8B-B14F-4D97-AF65-F5344CB8AC3E}">
        <p14:creationId xmlns:p14="http://schemas.microsoft.com/office/powerpoint/2010/main" val="4144539163"/>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30"/>
          <p:cNvSpPr txBox="1"/>
          <p:nvPr/>
        </p:nvSpPr>
        <p:spPr>
          <a:xfrm>
            <a:off x="459740" y="614001"/>
            <a:ext cx="8978997" cy="444080"/>
          </a:xfrm>
          <a:prstGeom prst="rect">
            <a:avLst/>
          </a:prstGeom>
          <a:noFill/>
        </p:spPr>
        <p:txBody>
          <a:bodyPr wrap="square" lIns="91423" tIns="45712" rIns="91423" bIns="45712" rtlCol="0">
            <a:spAutoFit/>
          </a:bodyPr>
          <a:lstStyle/>
          <a:p>
            <a:r>
              <a:rPr lang="ja-JP" altLang="en-US" sz="1143" dirty="0">
                <a:latin typeface="Meiryo UI" panose="020B0604030504040204" pitchFamily="50" charset="-128"/>
                <a:ea typeface="Meiryo UI" panose="020B0604030504040204" pitchFamily="50" charset="-128"/>
              </a:rPr>
              <a:t>◆</a:t>
            </a:r>
            <a:r>
              <a:rPr lang="en-US" altLang="ja-JP" sz="1143" dirty="0" err="1">
                <a:latin typeface="Meiryo UI" panose="020B0604030504040204" pitchFamily="50" charset="-128"/>
                <a:ea typeface="Meiryo UI" panose="020B0604030504040204" pitchFamily="50" charset="-128"/>
              </a:rPr>
              <a:t>SIer</a:t>
            </a:r>
            <a:r>
              <a:rPr lang="ja-JP" altLang="en-US" sz="1143" dirty="0">
                <a:latin typeface="Meiryo UI" panose="020B0604030504040204" pitchFamily="50" charset="-128"/>
                <a:ea typeface="Meiryo UI" panose="020B0604030504040204" pitchFamily="50" charset="-128"/>
              </a:rPr>
              <a:t>の役割と特徴を考えてみよう</a:t>
            </a:r>
            <a:endParaRPr lang="en-US" altLang="ja-JP" sz="1143" dirty="0">
              <a:latin typeface="Meiryo UI" panose="020B0604030504040204" pitchFamily="50" charset="-128"/>
              <a:ea typeface="Meiryo UI" panose="020B0604030504040204" pitchFamily="50" charset="-128"/>
            </a:endParaRPr>
          </a:p>
          <a:p>
            <a:r>
              <a:rPr lang="ja-JP" altLang="en-US" sz="1143" dirty="0">
                <a:latin typeface="Meiryo UI" panose="020B0604030504040204" pitchFamily="50" charset="-128"/>
                <a:ea typeface="Meiryo UI" panose="020B0604030504040204" pitchFamily="50" charset="-128"/>
              </a:rPr>
              <a:t> 　考える際のポイント：業務内容、業界比較など</a:t>
            </a:r>
          </a:p>
        </p:txBody>
      </p:sp>
      <p:sp>
        <p:nvSpPr>
          <p:cNvPr id="2" name="正方形/長方形 1"/>
          <p:cNvSpPr/>
          <p:nvPr/>
        </p:nvSpPr>
        <p:spPr>
          <a:xfrm>
            <a:off x="459740" y="1069793"/>
            <a:ext cx="8986521" cy="2625839"/>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520">
              <a:latin typeface="Meiryo UI" panose="020B0604030504040204" pitchFamily="50" charset="-128"/>
              <a:ea typeface="Meiryo UI" panose="020B0604030504040204" pitchFamily="50" charset="-128"/>
            </a:endParaRPr>
          </a:p>
        </p:txBody>
      </p:sp>
      <p:sp>
        <p:nvSpPr>
          <p:cNvPr id="14" name="テキスト ボックス 13"/>
          <p:cNvSpPr txBox="1"/>
          <p:nvPr/>
        </p:nvSpPr>
        <p:spPr>
          <a:xfrm>
            <a:off x="459740" y="3921476"/>
            <a:ext cx="8920679" cy="444080"/>
          </a:xfrm>
          <a:prstGeom prst="rect">
            <a:avLst/>
          </a:prstGeom>
          <a:noFill/>
        </p:spPr>
        <p:txBody>
          <a:bodyPr wrap="square" lIns="91423" tIns="45712" rIns="91423" bIns="45712" rtlCol="0">
            <a:spAutoFit/>
          </a:bodyPr>
          <a:lstStyle/>
          <a:p>
            <a:r>
              <a:rPr lang="ja-JP" altLang="en-US" sz="1143" dirty="0">
                <a:latin typeface="Meiryo UI" panose="020B0604030504040204" pitchFamily="50" charset="-128"/>
                <a:ea typeface="Meiryo UI" panose="020B0604030504040204" pitchFamily="50" charset="-128"/>
              </a:rPr>
              <a:t>◆</a:t>
            </a:r>
            <a:r>
              <a:rPr lang="ja-JP" altLang="en-US" sz="1143" b="1" dirty="0"/>
              <a:t> </a:t>
            </a:r>
            <a:r>
              <a:rPr lang="en-US" altLang="ja-JP" sz="1143" dirty="0" err="1">
                <a:latin typeface="Meiryo UI" panose="020B0604030504040204" pitchFamily="50" charset="-128"/>
                <a:ea typeface="Meiryo UI" panose="020B0604030504040204" pitchFamily="50" charset="-128"/>
              </a:rPr>
              <a:t>SIer</a:t>
            </a:r>
            <a:r>
              <a:rPr lang="ja-JP" altLang="en-US" sz="1143" dirty="0">
                <a:latin typeface="Meiryo UI" panose="020B0604030504040204" pitchFamily="50" charset="-128"/>
                <a:ea typeface="Meiryo UI" panose="020B0604030504040204" pitchFamily="50" charset="-128"/>
              </a:rPr>
              <a:t>における</a:t>
            </a:r>
            <a:r>
              <a:rPr lang="en-US" altLang="ja-JP" sz="1143" dirty="0">
                <a:latin typeface="Meiryo UI" panose="020B0604030504040204" pitchFamily="50" charset="-128"/>
                <a:ea typeface="Meiryo UI" panose="020B0604030504040204" pitchFamily="50" charset="-128"/>
              </a:rPr>
              <a:t>CTC</a:t>
            </a:r>
            <a:r>
              <a:rPr lang="ja-JP" altLang="en-US" sz="1143" dirty="0">
                <a:latin typeface="Meiryo UI" panose="020B0604030504040204" pitchFamily="50" charset="-128"/>
                <a:ea typeface="Meiryo UI" panose="020B0604030504040204" pitchFamily="50" charset="-128"/>
              </a:rPr>
              <a:t>の特徴を考えてみよう</a:t>
            </a:r>
            <a:endParaRPr lang="en-US" altLang="ja-JP" sz="1143" dirty="0">
              <a:latin typeface="Meiryo UI" panose="020B0604030504040204" pitchFamily="50" charset="-128"/>
              <a:ea typeface="Meiryo UI" panose="020B0604030504040204" pitchFamily="50" charset="-128"/>
            </a:endParaRPr>
          </a:p>
          <a:p>
            <a:r>
              <a:rPr lang="ja-JP" altLang="en-US" sz="1143" dirty="0">
                <a:latin typeface="Meiryo UI" panose="020B0604030504040204" pitchFamily="50" charset="-128"/>
                <a:ea typeface="Meiryo UI" panose="020B0604030504040204" pitchFamily="50" charset="-128"/>
              </a:rPr>
              <a:t>　 考える際のポイント：事業内容、会社の強みなど</a:t>
            </a:r>
          </a:p>
        </p:txBody>
      </p:sp>
      <p:sp>
        <p:nvSpPr>
          <p:cNvPr id="15" name="正方形/長方形 14"/>
          <p:cNvSpPr/>
          <p:nvPr/>
        </p:nvSpPr>
        <p:spPr>
          <a:xfrm>
            <a:off x="459740" y="4382249"/>
            <a:ext cx="8986521" cy="2160000"/>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52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766F5CB7-D4D4-44D6-B110-D8503E81B672}"/>
              </a:ext>
            </a:extLst>
          </p:cNvPr>
          <p:cNvSpPr txBox="1"/>
          <p:nvPr/>
        </p:nvSpPr>
        <p:spPr>
          <a:xfrm>
            <a:off x="9525" y="58128"/>
            <a:ext cx="5552161" cy="338538"/>
          </a:xfrm>
          <a:prstGeom prst="rect">
            <a:avLst/>
          </a:prstGeom>
          <a:noFill/>
        </p:spPr>
        <p:txBody>
          <a:bodyPr wrap="square" lIns="91423" tIns="45712" rIns="91423" bIns="45712" rtlCol="0">
            <a:spAutoFit/>
          </a:bodyPr>
          <a:lstStyle/>
          <a:p>
            <a:r>
              <a:rPr lang="en-US" altLang="ja-JP" sz="1600" b="1" dirty="0">
                <a:latin typeface="Meiryo UI" panose="020B0604030504040204" pitchFamily="50" charset="-128"/>
                <a:ea typeface="Meiryo UI" panose="020B0604030504040204" pitchFamily="50" charset="-128"/>
              </a:rPr>
              <a:t>【</a:t>
            </a:r>
            <a:r>
              <a:rPr lang="ja-JP" altLang="en-US" sz="1600" b="1" dirty="0">
                <a:latin typeface="Meiryo UI" panose="020B0604030504040204" pitchFamily="50" charset="-128"/>
                <a:ea typeface="Meiryo UI" panose="020B0604030504040204" pitchFamily="50" charset="-128"/>
              </a:rPr>
              <a:t>企業理解ワーク</a:t>
            </a:r>
            <a:r>
              <a:rPr lang="en-US" altLang="ja-JP" sz="1600" b="1" dirty="0">
                <a:latin typeface="Meiryo UI" panose="020B0604030504040204" pitchFamily="50" charset="-128"/>
                <a:ea typeface="Meiryo UI" panose="020B0604030504040204" pitchFamily="50" charset="-128"/>
              </a:rPr>
              <a:t>】</a:t>
            </a:r>
            <a:r>
              <a:rPr lang="ja-JP" altLang="en-US" sz="1600" b="1" dirty="0">
                <a:latin typeface="Meiryo UI" panose="020B0604030504040204" pitchFamily="50" charset="-128"/>
                <a:ea typeface="Meiryo UI" panose="020B0604030504040204" pitchFamily="50" charset="-128"/>
              </a:rPr>
              <a:t>　個人ワークシート</a:t>
            </a:r>
          </a:p>
        </p:txBody>
      </p:sp>
      <p:sp>
        <p:nvSpPr>
          <p:cNvPr id="13" name="テキスト ボックス 12">
            <a:extLst>
              <a:ext uri="{FF2B5EF4-FFF2-40B4-BE49-F238E27FC236}">
                <a16:creationId xmlns:a16="http://schemas.microsoft.com/office/drawing/2014/main" id="{C38FE529-3586-4AEA-85EB-639E15075815}"/>
              </a:ext>
            </a:extLst>
          </p:cNvPr>
          <p:cNvSpPr txBox="1"/>
          <p:nvPr/>
        </p:nvSpPr>
        <p:spPr>
          <a:xfrm>
            <a:off x="459740" y="1120402"/>
            <a:ext cx="8920679" cy="1675251"/>
          </a:xfrm>
          <a:prstGeom prst="rect">
            <a:avLst/>
          </a:prstGeom>
          <a:noFill/>
        </p:spPr>
        <p:txBody>
          <a:bodyPr wrap="square" lIns="91423" tIns="45712" rIns="91423" bIns="45712" rtlCol="0">
            <a:spAutoFit/>
          </a:bodyPr>
          <a:lstStyle/>
          <a:p>
            <a:r>
              <a:rPr lang="ja-JP" altLang="en-US" sz="1143" dirty="0">
                <a:latin typeface="Meiryo UI" panose="020B0604030504040204" pitchFamily="50" charset="-128"/>
                <a:ea typeface="Meiryo UI" panose="020B0604030504040204" pitchFamily="50" charset="-128"/>
              </a:rPr>
              <a:t>役割：</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・お客様の課題や要望に応じて要件を整理し、</a:t>
            </a:r>
            <a:r>
              <a:rPr lang="en-US" altLang="ja-JP" sz="1143" dirty="0">
                <a:latin typeface="Meiryo UI" panose="020B0604030504040204" pitchFamily="50" charset="-128"/>
                <a:ea typeface="Meiryo UI" panose="020B0604030504040204" pitchFamily="50" charset="-128"/>
              </a:rPr>
              <a:t>IT</a:t>
            </a:r>
            <a:r>
              <a:rPr lang="ja-JP" altLang="en-US" sz="1143">
                <a:latin typeface="Meiryo UI" panose="020B0604030504040204" pitchFamily="50" charset="-128"/>
                <a:ea typeface="Meiryo UI" panose="020B0604030504040204" pitchFamily="50" charset="-128"/>
              </a:rPr>
              <a:t>を用いてシステム設計、運用、保守を行う</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・課題解決＋新たなビジネスの創造</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・社会を支える</a:t>
            </a:r>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7BD0D888-48CD-41FB-BC5E-50819533028F}"/>
              </a:ext>
            </a:extLst>
          </p:cNvPr>
          <p:cNvSpPr txBox="1"/>
          <p:nvPr/>
        </p:nvSpPr>
        <p:spPr>
          <a:xfrm>
            <a:off x="459740" y="2497535"/>
            <a:ext cx="8920679" cy="1851132"/>
          </a:xfrm>
          <a:prstGeom prst="rect">
            <a:avLst/>
          </a:prstGeom>
          <a:noFill/>
        </p:spPr>
        <p:txBody>
          <a:bodyPr wrap="square" lIns="91423" tIns="45712" rIns="91423" bIns="45712" rtlCol="0">
            <a:spAutoFit/>
          </a:bodyPr>
          <a:lstStyle/>
          <a:p>
            <a:r>
              <a:rPr lang="ja-JP" altLang="en-US" sz="1143" dirty="0">
                <a:latin typeface="Meiryo UI" panose="020B0604030504040204" pitchFamily="50" charset="-128"/>
                <a:ea typeface="Meiryo UI" panose="020B0604030504040204" pitchFamily="50" charset="-128"/>
              </a:rPr>
              <a:t>特徴：</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・外資系・・・最先端技術を生かしたシステム構築に強み</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・国内メーカー系・・・元々ハードウェアがメイン、メーカー製品に依存するシステムが多い</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・国内ユーザー系・・・元々親会社がユーザーだった、グループ企業の案件、親会社への依存度はそこまで高くない、新規事業にも取り組む</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・独立系・・・独立経営で開発、下請けもある、</a:t>
            </a:r>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endParaRPr lang="ja-JP" altLang="en-US" sz="1143"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7C1FD855-6B71-6C13-CCEA-CF80835ECBC8}"/>
              </a:ext>
            </a:extLst>
          </p:cNvPr>
          <p:cNvSpPr txBox="1"/>
          <p:nvPr/>
        </p:nvSpPr>
        <p:spPr>
          <a:xfrm>
            <a:off x="459740" y="4399138"/>
            <a:ext cx="8920679" cy="2554658"/>
          </a:xfrm>
          <a:prstGeom prst="rect">
            <a:avLst/>
          </a:prstGeom>
          <a:noFill/>
        </p:spPr>
        <p:txBody>
          <a:bodyPr wrap="square" lIns="91423" tIns="45712" rIns="91423" bIns="45712" rtlCol="0">
            <a:spAutoFit/>
          </a:bodyPr>
          <a:lstStyle/>
          <a:p>
            <a:r>
              <a:rPr lang="ja-JP" altLang="en-US" sz="1143">
                <a:latin typeface="Meiryo UI" panose="020B0604030504040204" pitchFamily="50" charset="-128"/>
                <a:ea typeface="Meiryo UI" panose="020B0604030504040204" pitchFamily="50" charset="-128"/>
              </a:rPr>
              <a:t>・アウトソーシング・・・幅広いメーカーの取り扱い</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a:t>
            </a:r>
            <a:r>
              <a:rPr lang="en-US" altLang="ja-JP" sz="1143" dirty="0">
                <a:latin typeface="Meiryo UI" panose="020B0604030504040204" pitchFamily="50" charset="-128"/>
                <a:ea typeface="Meiryo UI" panose="020B0604030504040204" pitchFamily="50" charset="-128"/>
              </a:rPr>
              <a:t>SI</a:t>
            </a:r>
            <a:r>
              <a:rPr lang="ja-JP" altLang="en-US" sz="1143">
                <a:latin typeface="Meiryo UI" panose="020B0604030504040204" pitchFamily="50" charset="-128"/>
                <a:ea typeface="Meiryo UI" panose="020B0604030504040204" pitchFamily="50" charset="-128"/>
              </a:rPr>
              <a:t>・・・産業別と</a:t>
            </a:r>
            <a:r>
              <a:rPr lang="en-US" altLang="ja-JP" sz="1143" dirty="0">
                <a:latin typeface="Meiryo UI" panose="020B0604030504040204" pitchFamily="50" charset="-128"/>
                <a:ea typeface="Meiryo UI" panose="020B0604030504040204" pitchFamily="50" charset="-128"/>
              </a:rPr>
              <a:t>IT</a:t>
            </a:r>
          </a:p>
          <a:p>
            <a:r>
              <a:rPr lang="ja-JP" altLang="en-US" sz="1143">
                <a:latin typeface="Meiryo UI" panose="020B0604030504040204" pitchFamily="50" charset="-128"/>
                <a:ea typeface="Meiryo UI" panose="020B0604030504040204" pitchFamily="50" charset="-128"/>
              </a:rPr>
              <a:t>→強み：</a:t>
            </a:r>
            <a:endParaRPr lang="en-US" altLang="ja-JP" sz="1143" dirty="0">
              <a:latin typeface="Meiryo UI" panose="020B0604030504040204" pitchFamily="50" charset="-128"/>
              <a:ea typeface="Meiryo UI" panose="020B0604030504040204" pitchFamily="50" charset="-128"/>
            </a:endParaRPr>
          </a:p>
          <a:p>
            <a:r>
              <a:rPr lang="ja-JP" altLang="en-US" sz="1143" b="1">
                <a:latin typeface="Meiryo UI" panose="020B0604030504040204" pitchFamily="50" charset="-128"/>
                <a:ea typeface="Meiryo UI" panose="020B0604030504040204" pitchFamily="50" charset="-128"/>
              </a:rPr>
              <a:t>幅広い分野に精通している、</a:t>
            </a:r>
            <a:r>
              <a:rPr lang="en-US" altLang="ja-JP" sz="1143" b="1" dirty="0">
                <a:latin typeface="Meiryo UI" panose="020B0604030504040204" pitchFamily="50" charset="-128"/>
                <a:ea typeface="Meiryo UI" panose="020B0604030504040204" pitchFamily="50" charset="-128"/>
              </a:rPr>
              <a:t>IT</a:t>
            </a:r>
            <a:r>
              <a:rPr lang="ja-JP" altLang="en-US" sz="1143" b="1">
                <a:latin typeface="Meiryo UI" panose="020B0604030504040204" pitchFamily="50" charset="-128"/>
                <a:ea typeface="Meiryo UI" panose="020B0604030504040204" pitchFamily="50" charset="-128"/>
              </a:rPr>
              <a:t>ライフサイクル全てをカバー、海外パートナーシップ</a:t>
            </a:r>
            <a:endParaRPr lang="en-US" altLang="ja-JP" sz="1143" b="1"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事例：</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a:t>
            </a:r>
            <a:r>
              <a:rPr lang="en-US" altLang="ja-JP" sz="1143" dirty="0">
                <a:latin typeface="Meiryo UI" panose="020B0604030504040204" pitchFamily="50" charset="-128"/>
                <a:ea typeface="Meiryo UI" panose="020B0604030504040204" pitchFamily="50" charset="-128"/>
              </a:rPr>
              <a:t>ANA</a:t>
            </a:r>
            <a:r>
              <a:rPr lang="ja-JP" altLang="en-US" sz="1143">
                <a:latin typeface="Meiryo UI" panose="020B0604030504040204" pitchFamily="50" charset="-128"/>
                <a:ea typeface="Meiryo UI" panose="020B0604030504040204" pitchFamily="50" charset="-128"/>
              </a:rPr>
              <a:t>　</a:t>
            </a:r>
            <a:r>
              <a:rPr lang="en-US" altLang="ja-JP" sz="1143" dirty="0">
                <a:latin typeface="Meiryo UI" panose="020B0604030504040204" pitchFamily="50" charset="-128"/>
                <a:ea typeface="Meiryo UI" panose="020B0604030504040204" pitchFamily="50" charset="-128"/>
              </a:rPr>
              <a:t>SKY</a:t>
            </a:r>
            <a:r>
              <a:rPr lang="ja-JP" altLang="en-US" sz="1143">
                <a:latin typeface="Meiryo UI" panose="020B0604030504040204" pitchFamily="50" charset="-128"/>
                <a:ea typeface="Meiryo UI" panose="020B0604030504040204" pitchFamily="50" charset="-128"/>
              </a:rPr>
              <a:t> </a:t>
            </a:r>
            <a:r>
              <a:rPr lang="en-US" altLang="ja-JP" sz="1143" dirty="0">
                <a:latin typeface="Meiryo UI" panose="020B0604030504040204" pitchFamily="50" charset="-128"/>
                <a:ea typeface="Meiryo UI" panose="020B0604030504040204" pitchFamily="50" charset="-128"/>
              </a:rPr>
              <a:t>WEB</a:t>
            </a:r>
          </a:p>
          <a:p>
            <a:r>
              <a:rPr lang="ja-JP" altLang="en-US" sz="1143">
                <a:latin typeface="Meiryo UI" panose="020B0604030504040204" pitchFamily="50" charset="-128"/>
                <a:ea typeface="Meiryo UI" panose="020B0604030504040204" pitchFamily="50" charset="-128"/>
              </a:rPr>
              <a:t>・西武線アプリ</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・企業社会貢献</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など</a:t>
            </a:r>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endParaRPr lang="ja-JP" altLang="en-US" sz="1143"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76336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 5">
            <a:extLst>
              <a:ext uri="{FF2B5EF4-FFF2-40B4-BE49-F238E27FC236}">
                <a16:creationId xmlns:a16="http://schemas.microsoft.com/office/drawing/2014/main" id="{A2667F44-4E02-4623-A6DD-4FEB89E45A71}"/>
              </a:ext>
            </a:extLst>
          </p:cNvPr>
          <p:cNvGraphicFramePr>
            <a:graphicFrameLocks noGrp="1"/>
          </p:cNvGraphicFramePr>
          <p:nvPr>
            <p:extLst>
              <p:ext uri="{D42A27DB-BD31-4B8C-83A1-F6EECF244321}">
                <p14:modId xmlns:p14="http://schemas.microsoft.com/office/powerpoint/2010/main" val="308992012"/>
              </p:ext>
            </p:extLst>
          </p:nvPr>
        </p:nvGraphicFramePr>
        <p:xfrm>
          <a:off x="5680551" y="654785"/>
          <a:ext cx="4050410" cy="637811"/>
        </p:xfrm>
        <a:graphic>
          <a:graphicData uri="http://schemas.openxmlformats.org/drawingml/2006/table">
            <a:tbl>
              <a:tblPr firstRow="1" bandRow="1">
                <a:tableStyleId>{5C22544A-7EE6-4342-B048-85BDC9FD1C3A}</a:tableStyleId>
              </a:tblPr>
              <a:tblGrid>
                <a:gridCol w="578630">
                  <a:extLst>
                    <a:ext uri="{9D8B030D-6E8A-4147-A177-3AD203B41FA5}">
                      <a16:colId xmlns:a16="http://schemas.microsoft.com/office/drawing/2014/main" val="3593918247"/>
                    </a:ext>
                  </a:extLst>
                </a:gridCol>
                <a:gridCol w="578630">
                  <a:extLst>
                    <a:ext uri="{9D8B030D-6E8A-4147-A177-3AD203B41FA5}">
                      <a16:colId xmlns:a16="http://schemas.microsoft.com/office/drawing/2014/main" val="1405028420"/>
                    </a:ext>
                  </a:extLst>
                </a:gridCol>
                <a:gridCol w="578630">
                  <a:extLst>
                    <a:ext uri="{9D8B030D-6E8A-4147-A177-3AD203B41FA5}">
                      <a16:colId xmlns:a16="http://schemas.microsoft.com/office/drawing/2014/main" val="2855084169"/>
                    </a:ext>
                  </a:extLst>
                </a:gridCol>
                <a:gridCol w="578630">
                  <a:extLst>
                    <a:ext uri="{9D8B030D-6E8A-4147-A177-3AD203B41FA5}">
                      <a16:colId xmlns:a16="http://schemas.microsoft.com/office/drawing/2014/main" val="2762093171"/>
                    </a:ext>
                  </a:extLst>
                </a:gridCol>
                <a:gridCol w="578630">
                  <a:extLst>
                    <a:ext uri="{9D8B030D-6E8A-4147-A177-3AD203B41FA5}">
                      <a16:colId xmlns:a16="http://schemas.microsoft.com/office/drawing/2014/main" val="1916428964"/>
                    </a:ext>
                  </a:extLst>
                </a:gridCol>
                <a:gridCol w="578630">
                  <a:extLst>
                    <a:ext uri="{9D8B030D-6E8A-4147-A177-3AD203B41FA5}">
                      <a16:colId xmlns:a16="http://schemas.microsoft.com/office/drawing/2014/main" val="4175791301"/>
                    </a:ext>
                  </a:extLst>
                </a:gridCol>
                <a:gridCol w="578630">
                  <a:extLst>
                    <a:ext uri="{9D8B030D-6E8A-4147-A177-3AD203B41FA5}">
                      <a16:colId xmlns:a16="http://schemas.microsoft.com/office/drawing/2014/main" val="1216335531"/>
                    </a:ext>
                  </a:extLst>
                </a:gridCol>
              </a:tblGrid>
              <a:tr h="206737">
                <a:tc gridSpan="7">
                  <a:txBody>
                    <a:bodyPr/>
                    <a:lstStyle/>
                    <a:p>
                      <a:pPr algn="ctr"/>
                      <a:r>
                        <a:rPr kumimoji="1" lang="ja-JP" altLang="en-US" sz="900" b="0" dirty="0">
                          <a:solidFill>
                            <a:schemeClr val="tx1"/>
                          </a:solidFill>
                          <a:latin typeface="Meiryo UI" panose="020B0604030504040204" pitchFamily="50" charset="-128"/>
                          <a:ea typeface="Meiryo UI" panose="020B0604030504040204" pitchFamily="50" charset="-128"/>
                        </a:rPr>
                        <a:t>グループメンバーの名前</a:t>
                      </a:r>
                    </a:p>
                  </a:txBody>
                  <a:tcPr marL="65314" marR="65314" marT="32657" marB="32657"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kumimoji="1" lang="ja-JP" alt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pPr algn="ctr"/>
                      <a:endParaRPr kumimoji="1" lang="ja-JP" altLang="en-US" sz="900" b="0" dirty="0">
                        <a:solidFill>
                          <a:schemeClr val="tx1"/>
                        </a:solidFill>
                        <a:latin typeface="Meiryo UI" panose="020B0604030504040204" pitchFamily="50" charset="-128"/>
                        <a:ea typeface="Meiryo UI" panose="020B0604030504040204" pitchFamily="50" charset="-128"/>
                      </a:endParaRPr>
                    </a:p>
                  </a:txBody>
                  <a:tcPr marL="65314" marR="65314" marT="32657" marB="32657"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456711358"/>
                  </a:ext>
                </a:extLst>
              </a:tr>
              <a:tr h="350736">
                <a:tc>
                  <a:txBody>
                    <a:bodyPr/>
                    <a:lstStyle/>
                    <a:p>
                      <a:pPr algn="ctr"/>
                      <a:endParaRPr kumimoji="1" lang="ja-JP" altLang="en-US" sz="2400" b="0" dirty="0">
                        <a:solidFill>
                          <a:schemeClr val="tx1"/>
                        </a:solidFill>
                        <a:latin typeface="Meiryo UI" panose="020B0604030504040204" pitchFamily="50" charset="-128"/>
                        <a:ea typeface="Meiryo UI" panose="020B0604030504040204" pitchFamily="50" charset="-128"/>
                      </a:endParaRPr>
                    </a:p>
                  </a:txBody>
                  <a:tcPr marL="65314" marR="65314" marT="32657" marB="32657"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400" b="0">
                        <a:solidFill>
                          <a:schemeClr val="tx1"/>
                        </a:solidFill>
                        <a:latin typeface="Meiryo UI" panose="020B0604030504040204" pitchFamily="50" charset="-128"/>
                        <a:ea typeface="Meiryo UI" panose="020B0604030504040204" pitchFamily="50" charset="-128"/>
                      </a:endParaRPr>
                    </a:p>
                  </a:txBody>
                  <a:tcPr marL="65314" marR="65314" marT="32657" marB="32657"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400" b="0" dirty="0">
                        <a:solidFill>
                          <a:schemeClr val="tx1"/>
                        </a:solidFill>
                        <a:latin typeface="Meiryo UI" panose="020B0604030504040204" pitchFamily="50" charset="-128"/>
                        <a:ea typeface="Meiryo UI" panose="020B0604030504040204" pitchFamily="50" charset="-128"/>
                      </a:endParaRPr>
                    </a:p>
                  </a:txBody>
                  <a:tcPr marL="65314" marR="65314" marT="32657" marB="32657"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400" b="0" dirty="0">
                        <a:solidFill>
                          <a:schemeClr val="tx1"/>
                        </a:solidFill>
                        <a:latin typeface="Meiryo UI" panose="020B0604030504040204" pitchFamily="50" charset="-128"/>
                        <a:ea typeface="Meiryo UI" panose="020B0604030504040204" pitchFamily="50" charset="-128"/>
                      </a:endParaRPr>
                    </a:p>
                  </a:txBody>
                  <a:tcPr marL="65314" marR="65314" marT="32657" marB="32657"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400" b="0" dirty="0">
                        <a:solidFill>
                          <a:schemeClr val="tx1"/>
                        </a:solidFill>
                        <a:latin typeface="Meiryo UI" panose="020B0604030504040204" pitchFamily="50" charset="-128"/>
                        <a:ea typeface="Meiryo UI" panose="020B0604030504040204" pitchFamily="50" charset="-128"/>
                      </a:endParaRPr>
                    </a:p>
                  </a:txBody>
                  <a:tcPr marL="65314" marR="65314" marT="32657" marB="32657"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400" b="0" dirty="0">
                        <a:solidFill>
                          <a:schemeClr val="tx1"/>
                        </a:solidFill>
                        <a:latin typeface="Meiryo UI" panose="020B0604030504040204" pitchFamily="50" charset="-128"/>
                        <a:ea typeface="Meiryo UI" panose="020B0604030504040204" pitchFamily="50" charset="-128"/>
                      </a:endParaRPr>
                    </a:p>
                  </a:txBody>
                  <a:tcPr marL="65314" marR="65314" marT="32657" marB="32657"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algn="ctr"/>
                      <a:endParaRPr kumimoji="1" lang="ja-JP" altLang="en-US" sz="2400" b="0" dirty="0">
                        <a:solidFill>
                          <a:schemeClr val="tx1"/>
                        </a:solidFill>
                        <a:latin typeface="Meiryo UI" panose="020B0604030504040204" pitchFamily="50" charset="-128"/>
                        <a:ea typeface="Meiryo UI" panose="020B0604030504040204" pitchFamily="50" charset="-128"/>
                      </a:endParaRPr>
                    </a:p>
                  </a:txBody>
                  <a:tcPr marL="65314" marR="65314" marT="32657" marB="32657"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3633026"/>
                  </a:ext>
                </a:extLst>
              </a:tr>
            </a:tbl>
          </a:graphicData>
        </a:graphic>
      </p:graphicFrame>
      <p:sp>
        <p:nvSpPr>
          <p:cNvPr id="3" name="テキスト ボックス 2">
            <a:extLst>
              <a:ext uri="{FF2B5EF4-FFF2-40B4-BE49-F238E27FC236}">
                <a16:creationId xmlns:a16="http://schemas.microsoft.com/office/drawing/2014/main" id="{184A4529-5EAA-433C-BFA9-B56F1247BCC1}"/>
              </a:ext>
            </a:extLst>
          </p:cNvPr>
          <p:cNvSpPr txBox="1"/>
          <p:nvPr/>
        </p:nvSpPr>
        <p:spPr>
          <a:xfrm>
            <a:off x="0" y="58128"/>
            <a:ext cx="5552161" cy="338538"/>
          </a:xfrm>
          <a:prstGeom prst="rect">
            <a:avLst/>
          </a:prstGeom>
          <a:noFill/>
        </p:spPr>
        <p:txBody>
          <a:bodyPr wrap="square" lIns="91423" tIns="45712" rIns="91423" bIns="45712" rtlCol="0">
            <a:spAutoFit/>
          </a:bodyPr>
          <a:lstStyle/>
          <a:p>
            <a:r>
              <a:rPr lang="en-US" altLang="ja-JP" sz="1600" b="1" dirty="0">
                <a:solidFill>
                  <a:schemeClr val="bg1"/>
                </a:solidFill>
                <a:latin typeface="Meiryo UI" panose="020B0604030504040204" pitchFamily="50" charset="-128"/>
                <a:ea typeface="Meiryo UI" panose="020B0604030504040204" pitchFamily="50" charset="-128"/>
              </a:rPr>
              <a:t>【</a:t>
            </a:r>
            <a:r>
              <a:rPr lang="ja-JP" altLang="en-US" sz="1600" b="1" dirty="0">
                <a:solidFill>
                  <a:schemeClr val="bg1"/>
                </a:solidFill>
                <a:latin typeface="Meiryo UI" panose="020B0604030504040204" pitchFamily="50" charset="-128"/>
                <a:ea typeface="Meiryo UI" panose="020B0604030504040204" pitchFamily="50" charset="-128"/>
              </a:rPr>
              <a:t>企業理解ワーク</a:t>
            </a:r>
            <a:r>
              <a:rPr lang="en-US" altLang="ja-JP" sz="1600" b="1" dirty="0">
                <a:solidFill>
                  <a:schemeClr val="bg1"/>
                </a:solidFill>
                <a:latin typeface="Meiryo UI" panose="020B0604030504040204" pitchFamily="50" charset="-128"/>
                <a:ea typeface="Meiryo UI" panose="020B0604030504040204" pitchFamily="50" charset="-128"/>
              </a:rPr>
              <a:t>】</a:t>
            </a:r>
            <a:r>
              <a:rPr lang="ja-JP" altLang="en-US" sz="1600" b="1" dirty="0">
                <a:solidFill>
                  <a:schemeClr val="bg1"/>
                </a:solidFill>
                <a:latin typeface="Meiryo UI" panose="020B0604030504040204" pitchFamily="50" charset="-128"/>
                <a:ea typeface="Meiryo UI" panose="020B0604030504040204" pitchFamily="50" charset="-128"/>
              </a:rPr>
              <a:t>　グループワークシート</a:t>
            </a:r>
          </a:p>
        </p:txBody>
      </p:sp>
      <p:sp>
        <p:nvSpPr>
          <p:cNvPr id="4" name="テキスト ボックス 3">
            <a:extLst>
              <a:ext uri="{FF2B5EF4-FFF2-40B4-BE49-F238E27FC236}">
                <a16:creationId xmlns:a16="http://schemas.microsoft.com/office/drawing/2014/main" id="{03318CA3-13C8-412A-8501-67DAEE96CBD9}"/>
              </a:ext>
            </a:extLst>
          </p:cNvPr>
          <p:cNvSpPr txBox="1"/>
          <p:nvPr/>
        </p:nvSpPr>
        <p:spPr>
          <a:xfrm>
            <a:off x="459740" y="1096138"/>
            <a:ext cx="8978997" cy="444080"/>
          </a:xfrm>
          <a:prstGeom prst="rect">
            <a:avLst/>
          </a:prstGeom>
          <a:noFill/>
        </p:spPr>
        <p:txBody>
          <a:bodyPr wrap="square" lIns="91423" tIns="45712" rIns="91423" bIns="45712" rtlCol="0">
            <a:spAutoFit/>
          </a:bodyPr>
          <a:lstStyle/>
          <a:p>
            <a:r>
              <a:rPr lang="ja-JP" altLang="en-US" sz="1143" dirty="0">
                <a:latin typeface="Meiryo UI" panose="020B0604030504040204" pitchFamily="50" charset="-128"/>
                <a:ea typeface="Meiryo UI" panose="020B0604030504040204" pitchFamily="50" charset="-128"/>
              </a:rPr>
              <a:t>◆</a:t>
            </a:r>
            <a:r>
              <a:rPr lang="en-US" altLang="ja-JP" sz="1143" dirty="0" err="1">
                <a:latin typeface="Meiryo UI" panose="020B0604030504040204" pitchFamily="50" charset="-128"/>
                <a:ea typeface="Meiryo UI" panose="020B0604030504040204" pitchFamily="50" charset="-128"/>
              </a:rPr>
              <a:t>SIer</a:t>
            </a:r>
            <a:r>
              <a:rPr lang="ja-JP" altLang="en-US" sz="1143" dirty="0">
                <a:latin typeface="Meiryo UI" panose="020B0604030504040204" pitchFamily="50" charset="-128"/>
                <a:ea typeface="Meiryo UI" panose="020B0604030504040204" pitchFamily="50" charset="-128"/>
              </a:rPr>
              <a:t>の役割と特徴を考えてみよう</a:t>
            </a:r>
            <a:endParaRPr lang="en-US" altLang="ja-JP" sz="1143" dirty="0">
              <a:latin typeface="Meiryo UI" panose="020B0604030504040204" pitchFamily="50" charset="-128"/>
              <a:ea typeface="Meiryo UI" panose="020B0604030504040204" pitchFamily="50" charset="-128"/>
            </a:endParaRPr>
          </a:p>
          <a:p>
            <a:r>
              <a:rPr lang="ja-JP" altLang="en-US" sz="1143" dirty="0">
                <a:latin typeface="Meiryo UI" panose="020B0604030504040204" pitchFamily="50" charset="-128"/>
                <a:ea typeface="Meiryo UI" panose="020B0604030504040204" pitchFamily="50" charset="-128"/>
              </a:rPr>
              <a:t> 　考える際のポイント：業務内容、業界比較など</a:t>
            </a:r>
          </a:p>
        </p:txBody>
      </p:sp>
      <p:sp>
        <p:nvSpPr>
          <p:cNvPr id="5" name="正方形/長方形 4">
            <a:extLst>
              <a:ext uri="{FF2B5EF4-FFF2-40B4-BE49-F238E27FC236}">
                <a16:creationId xmlns:a16="http://schemas.microsoft.com/office/drawing/2014/main" id="{8AD4B9DE-92F5-4835-9D6E-3282DD82CBE2}"/>
              </a:ext>
            </a:extLst>
          </p:cNvPr>
          <p:cNvSpPr/>
          <p:nvPr/>
        </p:nvSpPr>
        <p:spPr>
          <a:xfrm>
            <a:off x="459740" y="1534794"/>
            <a:ext cx="8986521" cy="2397126"/>
          </a:xfrm>
          <a:prstGeom prst="rect">
            <a:avLst/>
          </a:prstGeom>
          <a:noFill/>
          <a:ln w="28575">
            <a:solidFill>
              <a:srgbClr val="0C9E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52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8818E836-A56F-4259-A1CA-AFD9C31B164F}"/>
              </a:ext>
            </a:extLst>
          </p:cNvPr>
          <p:cNvSpPr txBox="1"/>
          <p:nvPr/>
        </p:nvSpPr>
        <p:spPr>
          <a:xfrm>
            <a:off x="459740" y="4154231"/>
            <a:ext cx="8920679" cy="444080"/>
          </a:xfrm>
          <a:prstGeom prst="rect">
            <a:avLst/>
          </a:prstGeom>
          <a:noFill/>
        </p:spPr>
        <p:txBody>
          <a:bodyPr wrap="square" lIns="91423" tIns="45712" rIns="91423" bIns="45712" rtlCol="0">
            <a:spAutoFit/>
          </a:bodyPr>
          <a:lstStyle/>
          <a:p>
            <a:r>
              <a:rPr lang="ja-JP" altLang="en-US" sz="1143" dirty="0">
                <a:latin typeface="Meiryo UI" panose="020B0604030504040204" pitchFamily="50" charset="-128"/>
                <a:ea typeface="Meiryo UI" panose="020B0604030504040204" pitchFamily="50" charset="-128"/>
              </a:rPr>
              <a:t>◆</a:t>
            </a:r>
            <a:r>
              <a:rPr lang="ja-JP" altLang="en-US" sz="1143" b="1" dirty="0"/>
              <a:t> </a:t>
            </a:r>
            <a:r>
              <a:rPr lang="en-US" altLang="ja-JP" sz="1143" dirty="0" err="1">
                <a:latin typeface="Meiryo UI" panose="020B0604030504040204" pitchFamily="50" charset="-128"/>
                <a:ea typeface="Meiryo UI" panose="020B0604030504040204" pitchFamily="50" charset="-128"/>
              </a:rPr>
              <a:t>SIer</a:t>
            </a:r>
            <a:r>
              <a:rPr lang="ja-JP" altLang="en-US" sz="1143" dirty="0">
                <a:latin typeface="Meiryo UI" panose="020B0604030504040204" pitchFamily="50" charset="-128"/>
                <a:ea typeface="Meiryo UI" panose="020B0604030504040204" pitchFamily="50" charset="-128"/>
              </a:rPr>
              <a:t>における</a:t>
            </a:r>
            <a:r>
              <a:rPr lang="en-US" altLang="ja-JP" sz="1143" dirty="0">
                <a:latin typeface="Meiryo UI" panose="020B0604030504040204" pitchFamily="50" charset="-128"/>
                <a:ea typeface="Meiryo UI" panose="020B0604030504040204" pitchFamily="50" charset="-128"/>
              </a:rPr>
              <a:t>CTC</a:t>
            </a:r>
            <a:r>
              <a:rPr lang="ja-JP" altLang="en-US" sz="1143" dirty="0">
                <a:latin typeface="Meiryo UI" panose="020B0604030504040204" pitchFamily="50" charset="-128"/>
                <a:ea typeface="Meiryo UI" panose="020B0604030504040204" pitchFamily="50" charset="-128"/>
              </a:rPr>
              <a:t>の特徴を考えてみよう</a:t>
            </a:r>
            <a:endParaRPr lang="en-US" altLang="ja-JP" sz="1143" dirty="0">
              <a:latin typeface="Meiryo UI" panose="020B0604030504040204" pitchFamily="50" charset="-128"/>
              <a:ea typeface="Meiryo UI" panose="020B0604030504040204" pitchFamily="50" charset="-128"/>
            </a:endParaRPr>
          </a:p>
          <a:p>
            <a:r>
              <a:rPr lang="ja-JP" altLang="en-US" sz="1143" dirty="0">
                <a:latin typeface="Meiryo UI" panose="020B0604030504040204" pitchFamily="50" charset="-128"/>
                <a:ea typeface="Meiryo UI" panose="020B0604030504040204" pitchFamily="50" charset="-128"/>
              </a:rPr>
              <a:t>　 考える際のポイント：事業内容、会社の強みなど</a:t>
            </a:r>
          </a:p>
        </p:txBody>
      </p:sp>
      <p:sp>
        <p:nvSpPr>
          <p:cNvPr id="8" name="正方形/長方形 7">
            <a:extLst>
              <a:ext uri="{FF2B5EF4-FFF2-40B4-BE49-F238E27FC236}">
                <a16:creationId xmlns:a16="http://schemas.microsoft.com/office/drawing/2014/main" id="{F1119DE4-29A2-4080-92AA-F5E965DEE850}"/>
              </a:ext>
            </a:extLst>
          </p:cNvPr>
          <p:cNvSpPr/>
          <p:nvPr/>
        </p:nvSpPr>
        <p:spPr>
          <a:xfrm>
            <a:off x="459740" y="4591399"/>
            <a:ext cx="8986521" cy="1950849"/>
          </a:xfrm>
          <a:prstGeom prst="rect">
            <a:avLst/>
          </a:prstGeom>
          <a:noFill/>
          <a:ln w="28575">
            <a:solidFill>
              <a:srgbClr val="0C9ED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52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9FB9A61E-4715-4B85-A78E-ACAA5662369F}"/>
              </a:ext>
            </a:extLst>
          </p:cNvPr>
          <p:cNvSpPr txBox="1"/>
          <p:nvPr/>
        </p:nvSpPr>
        <p:spPr>
          <a:xfrm>
            <a:off x="459740" y="1602539"/>
            <a:ext cx="8920679" cy="268199"/>
          </a:xfrm>
          <a:prstGeom prst="rect">
            <a:avLst/>
          </a:prstGeom>
          <a:noFill/>
        </p:spPr>
        <p:txBody>
          <a:bodyPr wrap="square" lIns="91423" tIns="45712" rIns="91423" bIns="45712" rtlCol="0">
            <a:spAutoFit/>
          </a:bodyPr>
          <a:lstStyle/>
          <a:p>
            <a:r>
              <a:rPr lang="ja-JP" altLang="en-US" sz="1143" dirty="0">
                <a:latin typeface="Meiryo UI" panose="020B0604030504040204" pitchFamily="50" charset="-128"/>
                <a:ea typeface="Meiryo UI" panose="020B0604030504040204" pitchFamily="50" charset="-128"/>
              </a:rPr>
              <a:t>役割：</a:t>
            </a:r>
          </a:p>
        </p:txBody>
      </p:sp>
      <p:sp>
        <p:nvSpPr>
          <p:cNvPr id="11" name="テキスト ボックス 10">
            <a:extLst>
              <a:ext uri="{FF2B5EF4-FFF2-40B4-BE49-F238E27FC236}">
                <a16:creationId xmlns:a16="http://schemas.microsoft.com/office/drawing/2014/main" id="{497DE005-0052-4BB3-9C21-865EC914F332}"/>
              </a:ext>
            </a:extLst>
          </p:cNvPr>
          <p:cNvSpPr txBox="1"/>
          <p:nvPr/>
        </p:nvSpPr>
        <p:spPr>
          <a:xfrm>
            <a:off x="459740" y="2796791"/>
            <a:ext cx="8920679" cy="268199"/>
          </a:xfrm>
          <a:prstGeom prst="rect">
            <a:avLst/>
          </a:prstGeom>
          <a:noFill/>
        </p:spPr>
        <p:txBody>
          <a:bodyPr wrap="square" lIns="91423" tIns="45712" rIns="91423" bIns="45712" rtlCol="0">
            <a:spAutoFit/>
          </a:bodyPr>
          <a:lstStyle/>
          <a:p>
            <a:r>
              <a:rPr lang="ja-JP" altLang="en-US" sz="1143" dirty="0">
                <a:latin typeface="Meiryo UI" panose="020B0604030504040204" pitchFamily="50" charset="-128"/>
                <a:ea typeface="Meiryo UI" panose="020B0604030504040204" pitchFamily="50" charset="-128"/>
              </a:rPr>
              <a:t>特徴：</a:t>
            </a:r>
          </a:p>
        </p:txBody>
      </p:sp>
    </p:spTree>
    <p:extLst>
      <p:ext uri="{BB962C8B-B14F-4D97-AF65-F5344CB8AC3E}">
        <p14:creationId xmlns:p14="http://schemas.microsoft.com/office/powerpoint/2010/main" val="3999348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タイトル 10">
            <a:extLst>
              <a:ext uri="{FF2B5EF4-FFF2-40B4-BE49-F238E27FC236}">
                <a16:creationId xmlns:a16="http://schemas.microsoft.com/office/drawing/2014/main" id="{1BDB24E4-FC87-4B2F-BD1C-F36412E0A998}"/>
              </a:ext>
            </a:extLst>
          </p:cNvPr>
          <p:cNvSpPr txBox="1">
            <a:spLocks/>
          </p:cNvSpPr>
          <p:nvPr/>
        </p:nvSpPr>
        <p:spPr>
          <a:xfrm rot="10800000" flipV="1">
            <a:off x="579118" y="3052163"/>
            <a:ext cx="5306291" cy="34247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kumimoji="1" sz="2889"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j-cs"/>
              </a:rPr>
              <a:t>■ヒアリングする内容と、ヒアリングで得た情報を、下記にメモしてください。</a:t>
            </a:r>
          </a:p>
        </p:txBody>
      </p:sp>
      <p:grpSp>
        <p:nvGrpSpPr>
          <p:cNvPr id="4" name="グループ化 3">
            <a:extLst>
              <a:ext uri="{FF2B5EF4-FFF2-40B4-BE49-F238E27FC236}">
                <a16:creationId xmlns:a16="http://schemas.microsoft.com/office/drawing/2014/main" id="{2394364A-7CF7-47DF-8A2C-A04472D1F75B}"/>
              </a:ext>
            </a:extLst>
          </p:cNvPr>
          <p:cNvGrpSpPr/>
          <p:nvPr/>
        </p:nvGrpSpPr>
        <p:grpSpPr>
          <a:xfrm>
            <a:off x="596536" y="452438"/>
            <a:ext cx="8882742" cy="2479920"/>
            <a:chOff x="579119" y="1058389"/>
            <a:chExt cx="8882742" cy="2390514"/>
          </a:xfrm>
        </p:grpSpPr>
        <p:sp>
          <p:nvSpPr>
            <p:cNvPr id="14" name="正方形/長方形 13">
              <a:extLst>
                <a:ext uri="{FF2B5EF4-FFF2-40B4-BE49-F238E27FC236}">
                  <a16:creationId xmlns:a16="http://schemas.microsoft.com/office/drawing/2014/main" id="{F88C6170-8821-4422-9EFB-B487EC8EB416}"/>
                </a:ext>
              </a:extLst>
            </p:cNvPr>
            <p:cNvSpPr/>
            <p:nvPr/>
          </p:nvSpPr>
          <p:spPr>
            <a:xfrm>
              <a:off x="579120" y="1387347"/>
              <a:ext cx="8882741" cy="206155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dirty="0">
                <a:ln>
                  <a:noFill/>
                </a:ln>
                <a:solidFill>
                  <a:schemeClr val="tx1"/>
                </a:solidFill>
                <a:effectLst/>
                <a:uLnTx/>
                <a:uFillTx/>
                <a:latin typeface="Calibri" panose="020F0502020204030204"/>
                <a:ea typeface="游ゴシック" panose="020B0400000000000000" pitchFamily="50" charset="-128"/>
                <a:cs typeface="+mn-cs"/>
              </a:endParaRPr>
            </a:p>
          </p:txBody>
        </p:sp>
        <p:sp>
          <p:nvSpPr>
            <p:cNvPr id="18" name="タイトル 10">
              <a:extLst>
                <a:ext uri="{FF2B5EF4-FFF2-40B4-BE49-F238E27FC236}">
                  <a16:creationId xmlns:a16="http://schemas.microsoft.com/office/drawing/2014/main" id="{A3079907-FD51-49C9-A263-67B053AEA1D8}"/>
                </a:ext>
              </a:extLst>
            </p:cNvPr>
            <p:cNvSpPr txBox="1">
              <a:spLocks/>
            </p:cNvSpPr>
            <p:nvPr/>
          </p:nvSpPr>
          <p:spPr>
            <a:xfrm>
              <a:off x="579119" y="1058389"/>
              <a:ext cx="4674525" cy="31685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kumimoji="1" sz="2889"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j-cs"/>
                </a:rPr>
                <a:t>■情報シートから得た情報を、下記にまとめてください。</a:t>
              </a:r>
            </a:p>
          </p:txBody>
        </p:sp>
      </p:grpSp>
      <p:sp>
        <p:nvSpPr>
          <p:cNvPr id="11" name="タイトル 10">
            <a:extLst>
              <a:ext uri="{FF2B5EF4-FFF2-40B4-BE49-F238E27FC236}">
                <a16:creationId xmlns:a16="http://schemas.microsoft.com/office/drawing/2014/main" id="{052E1E3B-1644-4FD4-883C-48513CE3C63D}"/>
              </a:ext>
            </a:extLst>
          </p:cNvPr>
          <p:cNvSpPr>
            <a:spLocks noGrp="1"/>
          </p:cNvSpPr>
          <p:nvPr>
            <p:ph type="ctrTitle" idx="4294967295"/>
          </p:nvPr>
        </p:nvSpPr>
        <p:spPr>
          <a:xfrm>
            <a:off x="3128840" y="25400"/>
            <a:ext cx="3648320" cy="427038"/>
          </a:xfrm>
          <a:prstGeom prst="rect">
            <a:avLst/>
          </a:prstGeom>
          <a:solidFill>
            <a:schemeClr val="bg1"/>
          </a:solidFill>
        </p:spPr>
        <p:txBody>
          <a:bodyPr anchor="ctr"/>
          <a:lstStyle/>
          <a:p>
            <a:pPr algn="ctr"/>
            <a:r>
              <a:rPr lang="ja-JP" altLang="en-US" sz="2000" dirty="0">
                <a:latin typeface="Meiryo UI" panose="020B0604030504040204" pitchFamily="50" charset="-128"/>
                <a:ea typeface="Meiryo UI" panose="020B0604030504040204" pitchFamily="50" charset="-128"/>
              </a:rPr>
              <a:t>情報まとめシート（個人ワーク）</a:t>
            </a:r>
          </a:p>
        </p:txBody>
      </p:sp>
      <p:grpSp>
        <p:nvGrpSpPr>
          <p:cNvPr id="9" name="グループ化 8">
            <a:extLst>
              <a:ext uri="{FF2B5EF4-FFF2-40B4-BE49-F238E27FC236}">
                <a16:creationId xmlns:a16="http://schemas.microsoft.com/office/drawing/2014/main" id="{49051B1F-E3D7-45AC-8799-BBF5A7C82764}"/>
              </a:ext>
            </a:extLst>
          </p:cNvPr>
          <p:cNvGrpSpPr/>
          <p:nvPr/>
        </p:nvGrpSpPr>
        <p:grpSpPr>
          <a:xfrm>
            <a:off x="579118" y="3429000"/>
            <a:ext cx="8900159" cy="1444757"/>
            <a:chOff x="579118" y="1081085"/>
            <a:chExt cx="8900159" cy="1444757"/>
          </a:xfrm>
        </p:grpSpPr>
        <p:sp>
          <p:nvSpPr>
            <p:cNvPr id="10" name="正方形/長方形 9">
              <a:extLst>
                <a:ext uri="{FF2B5EF4-FFF2-40B4-BE49-F238E27FC236}">
                  <a16:creationId xmlns:a16="http://schemas.microsoft.com/office/drawing/2014/main" id="{FCE0A8AD-1470-4436-BB6D-5A8CF430726A}"/>
                </a:ext>
              </a:extLst>
            </p:cNvPr>
            <p:cNvSpPr/>
            <p:nvPr/>
          </p:nvSpPr>
          <p:spPr>
            <a:xfrm>
              <a:off x="596536" y="1081085"/>
              <a:ext cx="8882741" cy="14447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2" name="タイトル 10">
              <a:extLst>
                <a:ext uri="{FF2B5EF4-FFF2-40B4-BE49-F238E27FC236}">
                  <a16:creationId xmlns:a16="http://schemas.microsoft.com/office/drawing/2014/main" id="{A070086F-666E-4CC2-B781-3676CFB4B49A}"/>
                </a:ext>
              </a:extLst>
            </p:cNvPr>
            <p:cNvSpPr txBox="1">
              <a:spLocks/>
            </p:cNvSpPr>
            <p:nvPr/>
          </p:nvSpPr>
          <p:spPr>
            <a:xfrm>
              <a:off x="579118" y="1093875"/>
              <a:ext cx="1893738" cy="2880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kumimoji="1" sz="2889"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j-cs"/>
                </a:rPr>
                <a:t>■課題・納期・予算など</a:t>
              </a:r>
            </a:p>
          </p:txBody>
        </p:sp>
      </p:grpSp>
      <p:grpSp>
        <p:nvGrpSpPr>
          <p:cNvPr id="19" name="グループ化 18">
            <a:extLst>
              <a:ext uri="{FF2B5EF4-FFF2-40B4-BE49-F238E27FC236}">
                <a16:creationId xmlns:a16="http://schemas.microsoft.com/office/drawing/2014/main" id="{8E7D4540-0D2C-47ED-AFE5-6742E55D3B19}"/>
              </a:ext>
            </a:extLst>
          </p:cNvPr>
          <p:cNvGrpSpPr/>
          <p:nvPr/>
        </p:nvGrpSpPr>
        <p:grpSpPr>
          <a:xfrm>
            <a:off x="579118" y="5004685"/>
            <a:ext cx="8900159" cy="1311472"/>
            <a:chOff x="579118" y="1081085"/>
            <a:chExt cx="8900159" cy="1444757"/>
          </a:xfrm>
        </p:grpSpPr>
        <p:sp>
          <p:nvSpPr>
            <p:cNvPr id="21" name="正方形/長方形 20">
              <a:extLst>
                <a:ext uri="{FF2B5EF4-FFF2-40B4-BE49-F238E27FC236}">
                  <a16:creationId xmlns:a16="http://schemas.microsoft.com/office/drawing/2014/main" id="{51193C2A-C8ED-4294-BF76-8C14EA28947E}"/>
                </a:ext>
              </a:extLst>
            </p:cNvPr>
            <p:cNvSpPr/>
            <p:nvPr/>
          </p:nvSpPr>
          <p:spPr>
            <a:xfrm>
              <a:off x="596536" y="1081085"/>
              <a:ext cx="8882741" cy="144475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22" name="タイトル 10">
              <a:extLst>
                <a:ext uri="{FF2B5EF4-FFF2-40B4-BE49-F238E27FC236}">
                  <a16:creationId xmlns:a16="http://schemas.microsoft.com/office/drawing/2014/main" id="{9E88B6CE-CB79-43C2-90DB-6B040BFD2A74}"/>
                </a:ext>
              </a:extLst>
            </p:cNvPr>
            <p:cNvSpPr txBox="1">
              <a:spLocks/>
            </p:cNvSpPr>
            <p:nvPr/>
          </p:nvSpPr>
          <p:spPr>
            <a:xfrm>
              <a:off x="579118" y="1093875"/>
              <a:ext cx="1893738" cy="28809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kumimoji="1" sz="2889"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j-cs"/>
                </a:rPr>
                <a:t>■メモ</a:t>
              </a:r>
            </a:p>
          </p:txBody>
        </p:sp>
      </p:grpSp>
      <p:sp>
        <p:nvSpPr>
          <p:cNvPr id="3" name="テキスト ボックス 2">
            <a:extLst>
              <a:ext uri="{FF2B5EF4-FFF2-40B4-BE49-F238E27FC236}">
                <a16:creationId xmlns:a16="http://schemas.microsoft.com/office/drawing/2014/main" id="{B130146D-0D2B-F0B9-BC3D-7D0D6BD08F75}"/>
              </a:ext>
            </a:extLst>
          </p:cNvPr>
          <p:cNvSpPr txBox="1"/>
          <p:nvPr/>
        </p:nvSpPr>
        <p:spPr>
          <a:xfrm>
            <a:off x="639285" y="881318"/>
            <a:ext cx="8920679" cy="2906421"/>
          </a:xfrm>
          <a:prstGeom prst="rect">
            <a:avLst/>
          </a:prstGeom>
          <a:noFill/>
        </p:spPr>
        <p:txBody>
          <a:bodyPr wrap="square" lIns="91423" tIns="45712" rIns="91423" bIns="45712" rtlCol="0">
            <a:spAutoFit/>
          </a:bodyPr>
          <a:lstStyle/>
          <a:p>
            <a:r>
              <a:rPr lang="en-US" altLang="ja-JP" sz="1143" dirty="0">
                <a:latin typeface="Meiryo UI" panose="020B0604030504040204" pitchFamily="50" charset="-128"/>
                <a:ea typeface="Meiryo UI" panose="020B0604030504040204" pitchFamily="50" charset="-128"/>
              </a:rPr>
              <a:t>M</a:t>
            </a:r>
            <a:r>
              <a:rPr lang="ja-JP" altLang="en-US" sz="1143">
                <a:latin typeface="Meiryo UI" panose="020B0604030504040204" pitchFamily="50" charset="-128"/>
                <a:ea typeface="Meiryo UI" panose="020B0604030504040204" pitchFamily="50" charset="-128"/>
              </a:rPr>
              <a:t>社：</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・通信業界</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・満足度と信頼を重視</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・海外にも拠点あり</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・消費者向けと一般企業向けの２軸で展開</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→成長、新たな技術を用いたソリューション、グローバルに拡大</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a:t>
            </a:r>
            <a:r>
              <a:rPr lang="en-US" altLang="ja-JP" sz="1143" dirty="0">
                <a:latin typeface="Meiryo UI" panose="020B0604030504040204" pitchFamily="50" charset="-128"/>
                <a:ea typeface="Meiryo UI" panose="020B0604030504040204" pitchFamily="50" charset="-128"/>
              </a:rPr>
              <a:t>CTC</a:t>
            </a:r>
            <a:r>
              <a:rPr lang="ja-JP" altLang="en-US" sz="1143">
                <a:latin typeface="Meiryo UI" panose="020B0604030504040204" pitchFamily="50" charset="-128"/>
                <a:ea typeface="Meiryo UI" panose="020B0604030504040204" pitchFamily="50" charset="-128"/>
              </a:rPr>
              <a:t>とは</a:t>
            </a:r>
            <a:r>
              <a:rPr lang="en-US" altLang="ja-JP" sz="1143" dirty="0">
                <a:latin typeface="Meiryo UI" panose="020B0604030504040204" pitchFamily="50" charset="-128"/>
                <a:ea typeface="Meiryo UI" panose="020B0604030504040204" pitchFamily="50" charset="-128"/>
              </a:rPr>
              <a:t>10</a:t>
            </a:r>
            <a:r>
              <a:rPr lang="ja-JP" altLang="en-US" sz="1143">
                <a:latin typeface="Meiryo UI" panose="020B0604030504040204" pitchFamily="50" charset="-128"/>
                <a:ea typeface="Meiryo UI" panose="020B0604030504040204" pitchFamily="50" charset="-128"/>
              </a:rPr>
              <a:t>年以上の付き合い</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・サーバを一個に集中させた</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・５</a:t>
            </a:r>
            <a:r>
              <a:rPr lang="en-US" altLang="ja-JP" sz="1143" dirty="0">
                <a:latin typeface="Meiryo UI" panose="020B0604030504040204" pitchFamily="50" charset="-128"/>
                <a:ea typeface="Meiryo UI" panose="020B0604030504040204" pitchFamily="50" charset="-128"/>
              </a:rPr>
              <a:t>G</a:t>
            </a:r>
            <a:r>
              <a:rPr lang="ja-JP" altLang="en-US" sz="1143">
                <a:latin typeface="Meiryo UI" panose="020B0604030504040204" pitchFamily="50" charset="-128"/>
                <a:ea typeface="Meiryo UI" panose="020B0604030504040204" pitchFamily="50" charset="-128"/>
              </a:rPr>
              <a:t>：通信速度向上、多くの端末繋げられる</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・ネットワーク仮想化：サーバ管理者側の一括管理が可能になり、コスト削減や安全性向上が見込める</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・移動体が急成長中</a:t>
            </a:r>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141BEA96-95D2-2054-7EA5-9DEB187870B6}"/>
              </a:ext>
            </a:extLst>
          </p:cNvPr>
          <p:cNvSpPr txBox="1"/>
          <p:nvPr/>
        </p:nvSpPr>
        <p:spPr>
          <a:xfrm>
            <a:off x="596536" y="3594561"/>
            <a:ext cx="8920679" cy="2027014"/>
          </a:xfrm>
          <a:prstGeom prst="rect">
            <a:avLst/>
          </a:prstGeom>
          <a:noFill/>
        </p:spPr>
        <p:txBody>
          <a:bodyPr wrap="square" lIns="91423" tIns="45712" rIns="91423" bIns="45712" rtlCol="0">
            <a:spAutoFit/>
          </a:bodyPr>
          <a:lstStyle/>
          <a:p>
            <a:r>
              <a:rPr lang="en-US" altLang="ja-JP" sz="1143" dirty="0">
                <a:latin typeface="Meiryo UI" panose="020B0604030504040204" pitchFamily="50" charset="-128"/>
                <a:ea typeface="Meiryo UI" panose="020B0604030504040204" pitchFamily="50" charset="-128"/>
              </a:rPr>
              <a:t>M</a:t>
            </a:r>
            <a:r>
              <a:rPr lang="ja-JP" altLang="en-US" sz="1143">
                <a:latin typeface="Meiryo UI" panose="020B0604030504040204" pitchFamily="50" charset="-128"/>
                <a:ea typeface="Meiryo UI" panose="020B0604030504040204" pitchFamily="50" charset="-128"/>
              </a:rPr>
              <a:t>社：</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・データの分散が課題</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→一括管理できると便利</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・納期は</a:t>
            </a:r>
            <a:r>
              <a:rPr lang="en-US" altLang="ja-JP" sz="1143" dirty="0">
                <a:latin typeface="Meiryo UI" panose="020B0604030504040204" pitchFamily="50" charset="-128"/>
                <a:ea typeface="Meiryo UI" panose="020B0604030504040204" pitchFamily="50" charset="-128"/>
              </a:rPr>
              <a:t>1</a:t>
            </a:r>
            <a:r>
              <a:rPr lang="ja-JP" altLang="en-US" sz="1143">
                <a:latin typeface="Meiryo UI" panose="020B0604030504040204" pitchFamily="50" charset="-128"/>
                <a:ea typeface="Meiryo UI" panose="020B0604030504040204" pitchFamily="50" charset="-128"/>
              </a:rPr>
              <a:t>年後を想定、早ければそれでもいい</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・予算は</a:t>
            </a:r>
            <a:r>
              <a:rPr lang="en-US" altLang="ja-JP" sz="1143" dirty="0">
                <a:latin typeface="Meiryo UI" panose="020B0604030504040204" pitchFamily="50" charset="-128"/>
                <a:ea typeface="Meiryo UI" panose="020B0604030504040204" pitchFamily="50" charset="-128"/>
              </a:rPr>
              <a:t>950</a:t>
            </a:r>
            <a:r>
              <a:rPr lang="ja-JP" altLang="en-US" sz="1143">
                <a:latin typeface="Meiryo UI" panose="020B0604030504040204" pitchFamily="50" charset="-128"/>
                <a:ea typeface="Meiryo UI" panose="020B0604030504040204" pitchFamily="50" charset="-128"/>
              </a:rPr>
              <a:t>万円、安い方がいい</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・利用者の想定は社員、部署関係なく使うためみんな使える必要あり</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・英語が使えるとありがたい</a:t>
            </a:r>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62453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タイトル 10">
            <a:extLst>
              <a:ext uri="{FF2B5EF4-FFF2-40B4-BE49-F238E27FC236}">
                <a16:creationId xmlns:a16="http://schemas.microsoft.com/office/drawing/2014/main" id="{9FA7DCB2-03F1-4EEB-8FBE-058C80CB4498}"/>
              </a:ext>
            </a:extLst>
          </p:cNvPr>
          <p:cNvSpPr txBox="1">
            <a:spLocks/>
          </p:cNvSpPr>
          <p:nvPr/>
        </p:nvSpPr>
        <p:spPr>
          <a:xfrm>
            <a:off x="3027009" y="25400"/>
            <a:ext cx="3851983" cy="427038"/>
          </a:xfrm>
          <a:prstGeom prst="rect">
            <a:avLst/>
          </a:prstGeom>
          <a:solidFill>
            <a:schemeClr val="bg1"/>
          </a:solidFill>
        </p:spPr>
        <p:txBody>
          <a:bodyPr anchor="ct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j-cs"/>
              </a:rPr>
              <a:t>提案概要シート（グループワーク）</a:t>
            </a:r>
          </a:p>
        </p:txBody>
      </p:sp>
      <p:grpSp>
        <p:nvGrpSpPr>
          <p:cNvPr id="14" name="グループ化 13">
            <a:extLst>
              <a:ext uri="{FF2B5EF4-FFF2-40B4-BE49-F238E27FC236}">
                <a16:creationId xmlns:a16="http://schemas.microsoft.com/office/drawing/2014/main" id="{A3CD5F26-C021-4687-968F-C6ECF976FF21}"/>
              </a:ext>
            </a:extLst>
          </p:cNvPr>
          <p:cNvGrpSpPr/>
          <p:nvPr/>
        </p:nvGrpSpPr>
        <p:grpSpPr>
          <a:xfrm>
            <a:off x="579119" y="502173"/>
            <a:ext cx="8882742" cy="981143"/>
            <a:chOff x="579119" y="908618"/>
            <a:chExt cx="8882742" cy="981143"/>
          </a:xfrm>
        </p:grpSpPr>
        <p:sp>
          <p:nvSpPr>
            <p:cNvPr id="15" name="正方形/長方形 14">
              <a:extLst>
                <a:ext uri="{FF2B5EF4-FFF2-40B4-BE49-F238E27FC236}">
                  <a16:creationId xmlns:a16="http://schemas.microsoft.com/office/drawing/2014/main" id="{EA558847-6B24-45F8-8E4F-03F7A34818F7}"/>
                </a:ext>
              </a:extLst>
            </p:cNvPr>
            <p:cNvSpPr/>
            <p:nvPr/>
          </p:nvSpPr>
          <p:spPr>
            <a:xfrm>
              <a:off x="579120" y="1172809"/>
              <a:ext cx="8882741" cy="7169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sp>
          <p:nvSpPr>
            <p:cNvPr id="16" name="タイトル 10">
              <a:extLst>
                <a:ext uri="{FF2B5EF4-FFF2-40B4-BE49-F238E27FC236}">
                  <a16:creationId xmlns:a16="http://schemas.microsoft.com/office/drawing/2014/main" id="{AA8BD20C-B59C-49C3-890B-921825DA6578}"/>
                </a:ext>
              </a:extLst>
            </p:cNvPr>
            <p:cNvSpPr txBox="1">
              <a:spLocks/>
            </p:cNvSpPr>
            <p:nvPr/>
          </p:nvSpPr>
          <p:spPr>
            <a:xfrm>
              <a:off x="579119" y="908618"/>
              <a:ext cx="4117572" cy="2671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kumimoji="1" sz="2889"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j-cs"/>
                </a:rPr>
                <a:t>■選定したパートナー企業名を記載してください。</a:t>
              </a:r>
            </a:p>
          </p:txBody>
        </p:sp>
      </p:grpSp>
      <p:grpSp>
        <p:nvGrpSpPr>
          <p:cNvPr id="17" name="グループ化 16">
            <a:extLst>
              <a:ext uri="{FF2B5EF4-FFF2-40B4-BE49-F238E27FC236}">
                <a16:creationId xmlns:a16="http://schemas.microsoft.com/office/drawing/2014/main" id="{D5A28BC6-2B56-41A4-8A2E-6348380A4E0B}"/>
              </a:ext>
            </a:extLst>
          </p:cNvPr>
          <p:cNvGrpSpPr/>
          <p:nvPr/>
        </p:nvGrpSpPr>
        <p:grpSpPr>
          <a:xfrm>
            <a:off x="579119" y="1705202"/>
            <a:ext cx="8900160" cy="1888723"/>
            <a:chOff x="579119" y="2284127"/>
            <a:chExt cx="8900160" cy="1888723"/>
          </a:xfrm>
        </p:grpSpPr>
        <p:sp>
          <p:nvSpPr>
            <p:cNvPr id="18" name="タイトル 10">
              <a:extLst>
                <a:ext uri="{FF2B5EF4-FFF2-40B4-BE49-F238E27FC236}">
                  <a16:creationId xmlns:a16="http://schemas.microsoft.com/office/drawing/2014/main" id="{A13DF769-43E4-410D-B619-F6A34431CF09}"/>
                </a:ext>
              </a:extLst>
            </p:cNvPr>
            <p:cNvSpPr txBox="1">
              <a:spLocks/>
            </p:cNvSpPr>
            <p:nvPr/>
          </p:nvSpPr>
          <p:spPr>
            <a:xfrm rot="10800000" flipV="1">
              <a:off x="579119" y="2284127"/>
              <a:ext cx="5505796" cy="26712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kumimoji="1" sz="2889"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j-cs"/>
                </a:rPr>
                <a:t>■製品の特徴を書き出してください。（優位性・メリット・デメリットなど）</a:t>
              </a:r>
            </a:p>
          </p:txBody>
        </p:sp>
        <p:sp>
          <p:nvSpPr>
            <p:cNvPr id="19" name="正方形/長方形 18">
              <a:extLst>
                <a:ext uri="{FF2B5EF4-FFF2-40B4-BE49-F238E27FC236}">
                  <a16:creationId xmlns:a16="http://schemas.microsoft.com/office/drawing/2014/main" id="{388C7F16-D3B1-4572-8943-D7EE08A92CAB}"/>
                </a:ext>
              </a:extLst>
            </p:cNvPr>
            <p:cNvSpPr/>
            <p:nvPr/>
          </p:nvSpPr>
          <p:spPr>
            <a:xfrm>
              <a:off x="579120" y="2547864"/>
              <a:ext cx="8900159" cy="16249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grpSp>
        <p:nvGrpSpPr>
          <p:cNvPr id="20" name="グループ化 19">
            <a:extLst>
              <a:ext uri="{FF2B5EF4-FFF2-40B4-BE49-F238E27FC236}">
                <a16:creationId xmlns:a16="http://schemas.microsoft.com/office/drawing/2014/main" id="{F467472F-2885-4F42-A45F-0AC6F9CBA4AC}"/>
              </a:ext>
            </a:extLst>
          </p:cNvPr>
          <p:cNvGrpSpPr/>
          <p:nvPr/>
        </p:nvGrpSpPr>
        <p:grpSpPr>
          <a:xfrm>
            <a:off x="579120" y="3732415"/>
            <a:ext cx="8900159" cy="2494649"/>
            <a:chOff x="579120" y="4230700"/>
            <a:chExt cx="8900159" cy="2494649"/>
          </a:xfrm>
        </p:grpSpPr>
        <p:sp>
          <p:nvSpPr>
            <p:cNvPr id="21" name="タイトル 10">
              <a:extLst>
                <a:ext uri="{FF2B5EF4-FFF2-40B4-BE49-F238E27FC236}">
                  <a16:creationId xmlns:a16="http://schemas.microsoft.com/office/drawing/2014/main" id="{16D2D238-3827-441E-A159-6314F892FA84}"/>
                </a:ext>
              </a:extLst>
            </p:cNvPr>
            <p:cNvSpPr txBox="1">
              <a:spLocks/>
            </p:cNvSpPr>
            <p:nvPr/>
          </p:nvSpPr>
          <p:spPr>
            <a:xfrm rot="10800000" flipV="1">
              <a:off x="579120" y="4230700"/>
              <a:ext cx="4042755" cy="29178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kumimoji="1" sz="2889"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1" lang="ja-JP" altLang="en-US" sz="14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j-cs"/>
                </a:rPr>
                <a:t>■選定の理由を明確にし、下記に記載してください。</a:t>
              </a:r>
            </a:p>
          </p:txBody>
        </p:sp>
        <p:sp>
          <p:nvSpPr>
            <p:cNvPr id="22" name="正方形/長方形 21">
              <a:extLst>
                <a:ext uri="{FF2B5EF4-FFF2-40B4-BE49-F238E27FC236}">
                  <a16:creationId xmlns:a16="http://schemas.microsoft.com/office/drawing/2014/main" id="{D78486E6-5C1A-4D80-BC4F-CA7C7DC46563}"/>
                </a:ext>
              </a:extLst>
            </p:cNvPr>
            <p:cNvSpPr/>
            <p:nvPr/>
          </p:nvSpPr>
          <p:spPr>
            <a:xfrm>
              <a:off x="579120" y="4522483"/>
              <a:ext cx="8900159" cy="22028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1" lang="ja-JP" altLang="en-US" sz="1400" b="0" i="0" u="none" strike="noStrike" kern="1200" cap="none" spc="0" normalizeH="0" baseline="0" noProof="0">
                <a:ln>
                  <a:noFill/>
                </a:ln>
                <a:solidFill>
                  <a:prstClr val="white"/>
                </a:solidFill>
                <a:effectLst/>
                <a:uLnTx/>
                <a:uFillTx/>
                <a:latin typeface="Calibri" panose="020F0502020204030204"/>
                <a:ea typeface="游ゴシック" panose="020B0400000000000000" pitchFamily="50" charset="-128"/>
                <a:cs typeface="+mn-cs"/>
              </a:endParaRPr>
            </a:p>
          </p:txBody>
        </p:sp>
      </p:grpSp>
    </p:spTree>
    <p:extLst>
      <p:ext uri="{BB962C8B-B14F-4D97-AF65-F5344CB8AC3E}">
        <p14:creationId xmlns:p14="http://schemas.microsoft.com/office/powerpoint/2010/main" val="12187565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テキスト ボックス 30"/>
          <p:cNvSpPr txBox="1"/>
          <p:nvPr/>
        </p:nvSpPr>
        <p:spPr>
          <a:xfrm>
            <a:off x="459740" y="614001"/>
            <a:ext cx="8978997" cy="444080"/>
          </a:xfrm>
          <a:prstGeom prst="rect">
            <a:avLst/>
          </a:prstGeom>
          <a:noFill/>
        </p:spPr>
        <p:txBody>
          <a:bodyPr wrap="square" lIns="91423" tIns="45712" rIns="91423" bIns="45712" rtlCol="0">
            <a:spAutoFit/>
          </a:bodyPr>
          <a:lstStyle/>
          <a:p>
            <a:r>
              <a:rPr lang="ja-JP" altLang="en-US" sz="1143" dirty="0">
                <a:latin typeface="Meiryo UI" panose="020B0604030504040204" pitchFamily="50" charset="-128"/>
                <a:ea typeface="Meiryo UI" panose="020B0604030504040204" pitchFamily="50" charset="-128"/>
              </a:rPr>
              <a:t>◆</a:t>
            </a:r>
            <a:r>
              <a:rPr lang="en-US" altLang="ja-JP" sz="1143" dirty="0">
                <a:latin typeface="Meiryo UI" panose="020B0604030504040204" pitchFamily="50" charset="-128"/>
                <a:ea typeface="Meiryo UI" panose="020B0604030504040204" pitchFamily="50" charset="-128"/>
              </a:rPr>
              <a:t>1</a:t>
            </a:r>
            <a:r>
              <a:rPr lang="ja-JP" altLang="en-US" sz="1143" dirty="0">
                <a:latin typeface="Meiryo UI" panose="020B0604030504040204" pitchFamily="50" charset="-128"/>
                <a:ea typeface="Meiryo UI" panose="020B0604030504040204" pitchFamily="50" charset="-128"/>
              </a:rPr>
              <a:t>日目　企業理解ワーク（</a:t>
            </a:r>
            <a:r>
              <a:rPr lang="en-US" altLang="ja-JP" sz="1143" dirty="0" err="1">
                <a:latin typeface="Meiryo UI" panose="020B0604030504040204" pitchFamily="50" charset="-128"/>
                <a:ea typeface="Meiryo UI" panose="020B0604030504040204" pitchFamily="50" charset="-128"/>
              </a:rPr>
              <a:t>SIer</a:t>
            </a:r>
            <a:r>
              <a:rPr lang="ja-JP" altLang="en-US" sz="1143" dirty="0">
                <a:latin typeface="Meiryo UI" panose="020B0604030504040204" pitchFamily="50" charset="-128"/>
                <a:ea typeface="Meiryo UI" panose="020B0604030504040204" pitchFamily="50" charset="-128"/>
              </a:rPr>
              <a:t>・</a:t>
            </a:r>
            <a:r>
              <a:rPr lang="en-US" altLang="ja-JP" sz="1143" dirty="0">
                <a:latin typeface="Meiryo UI" panose="020B0604030504040204" pitchFamily="50" charset="-128"/>
                <a:ea typeface="Meiryo UI" panose="020B0604030504040204" pitchFamily="50" charset="-128"/>
              </a:rPr>
              <a:t>CTC</a:t>
            </a:r>
            <a:r>
              <a:rPr lang="ja-JP" altLang="en-US" sz="1143" dirty="0">
                <a:latin typeface="Meiryo UI" panose="020B0604030504040204" pitchFamily="50" charset="-128"/>
                <a:ea typeface="Meiryo UI" panose="020B0604030504040204" pitchFamily="50" charset="-128"/>
              </a:rPr>
              <a:t>を知る）</a:t>
            </a:r>
            <a:r>
              <a:rPr lang="en-US" altLang="ja-JP" sz="1143" dirty="0">
                <a:latin typeface="Meiryo UI" panose="020B0604030504040204" pitchFamily="50" charset="-128"/>
                <a:ea typeface="Meiryo UI" panose="020B0604030504040204" pitchFamily="50" charset="-128"/>
              </a:rPr>
              <a:t>/</a:t>
            </a:r>
            <a:r>
              <a:rPr lang="ja-JP" altLang="en-US" sz="1143" b="1" dirty="0"/>
              <a:t> </a:t>
            </a:r>
            <a:r>
              <a:rPr lang="ja-JP" altLang="en-US" sz="1143" dirty="0">
                <a:latin typeface="Meiryo UI" panose="020B0604030504040204" pitchFamily="50" charset="-128"/>
                <a:ea typeface="Meiryo UI" panose="020B0604030504040204" pitchFamily="50" charset="-128"/>
              </a:rPr>
              <a:t>職種理解ワーク（前半）</a:t>
            </a:r>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p:txBody>
      </p:sp>
      <p:sp>
        <p:nvSpPr>
          <p:cNvPr id="2" name="正方形/長方形 1"/>
          <p:cNvSpPr/>
          <p:nvPr/>
        </p:nvSpPr>
        <p:spPr>
          <a:xfrm>
            <a:off x="459740" y="1069793"/>
            <a:ext cx="8986521" cy="5407207"/>
          </a:xfrm>
          <a:prstGeom prst="rect">
            <a:avLst/>
          </a:prstGeom>
          <a:no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252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766F5CB7-D4D4-44D6-B110-D8503E81B672}"/>
              </a:ext>
            </a:extLst>
          </p:cNvPr>
          <p:cNvSpPr txBox="1"/>
          <p:nvPr/>
        </p:nvSpPr>
        <p:spPr>
          <a:xfrm>
            <a:off x="9525" y="58128"/>
            <a:ext cx="5552161" cy="338538"/>
          </a:xfrm>
          <a:prstGeom prst="rect">
            <a:avLst/>
          </a:prstGeom>
          <a:noFill/>
        </p:spPr>
        <p:txBody>
          <a:bodyPr wrap="square" lIns="91423" tIns="45712" rIns="91423" bIns="45712" rtlCol="0">
            <a:spAutoFit/>
          </a:bodyPr>
          <a:lstStyle/>
          <a:p>
            <a:r>
              <a:rPr lang="en-US" altLang="ja-JP" sz="1600" b="1" dirty="0">
                <a:latin typeface="Meiryo UI" panose="020B0604030504040204" pitchFamily="50" charset="-128"/>
                <a:ea typeface="Meiryo UI" panose="020B0604030504040204" pitchFamily="50" charset="-128"/>
              </a:rPr>
              <a:t>1</a:t>
            </a:r>
            <a:r>
              <a:rPr lang="ja-JP" altLang="en-US" sz="1600" b="1" dirty="0">
                <a:latin typeface="Meiryo UI" panose="020B0604030504040204" pitchFamily="50" charset="-128"/>
                <a:ea typeface="Meiryo UI" panose="020B0604030504040204" pitchFamily="50" charset="-128"/>
              </a:rPr>
              <a:t>日目　振り返りワークシート</a:t>
            </a:r>
          </a:p>
        </p:txBody>
      </p:sp>
      <p:sp>
        <p:nvSpPr>
          <p:cNvPr id="13" name="テキスト ボックス 12">
            <a:extLst>
              <a:ext uri="{FF2B5EF4-FFF2-40B4-BE49-F238E27FC236}">
                <a16:creationId xmlns:a16="http://schemas.microsoft.com/office/drawing/2014/main" id="{C38FE529-3586-4AEA-85EB-639E15075815}"/>
              </a:ext>
            </a:extLst>
          </p:cNvPr>
          <p:cNvSpPr txBox="1"/>
          <p:nvPr/>
        </p:nvSpPr>
        <p:spPr>
          <a:xfrm>
            <a:off x="459740" y="1120402"/>
            <a:ext cx="8920679" cy="268199"/>
          </a:xfrm>
          <a:prstGeom prst="rect">
            <a:avLst/>
          </a:prstGeom>
          <a:noFill/>
        </p:spPr>
        <p:txBody>
          <a:bodyPr wrap="square" lIns="91423" tIns="45712" rIns="91423" bIns="45712" rtlCol="0">
            <a:spAutoFit/>
          </a:bodyPr>
          <a:lstStyle/>
          <a:p>
            <a:r>
              <a:rPr lang="ja-JP" altLang="en-US" sz="1143" dirty="0">
                <a:latin typeface="Meiryo UI" panose="020B0604030504040204" pitchFamily="50" charset="-128"/>
                <a:ea typeface="Meiryo UI" panose="020B0604030504040204" pitchFamily="50" charset="-128"/>
              </a:rPr>
              <a:t>ワークを通じて学んだこと／気づいたこと：</a:t>
            </a:r>
          </a:p>
        </p:txBody>
      </p:sp>
      <p:sp>
        <p:nvSpPr>
          <p:cNvPr id="16" name="テキスト ボックス 15">
            <a:extLst>
              <a:ext uri="{FF2B5EF4-FFF2-40B4-BE49-F238E27FC236}">
                <a16:creationId xmlns:a16="http://schemas.microsoft.com/office/drawing/2014/main" id="{7BD0D888-48CD-41FB-BC5E-50819533028F}"/>
              </a:ext>
            </a:extLst>
          </p:cNvPr>
          <p:cNvSpPr txBox="1"/>
          <p:nvPr/>
        </p:nvSpPr>
        <p:spPr>
          <a:xfrm>
            <a:off x="459740" y="2336667"/>
            <a:ext cx="8920679" cy="268199"/>
          </a:xfrm>
          <a:prstGeom prst="rect">
            <a:avLst/>
          </a:prstGeom>
          <a:noFill/>
        </p:spPr>
        <p:txBody>
          <a:bodyPr wrap="square" lIns="91423" tIns="45712" rIns="91423" bIns="45712" rtlCol="0">
            <a:spAutoFit/>
          </a:bodyPr>
          <a:lstStyle/>
          <a:p>
            <a:r>
              <a:rPr lang="ja-JP" altLang="en-US" sz="1143" dirty="0">
                <a:latin typeface="Meiryo UI" panose="020B0604030504040204" pitchFamily="50" charset="-128"/>
                <a:ea typeface="Meiryo UI" panose="020B0604030504040204" pitchFamily="50" charset="-128"/>
              </a:rPr>
              <a:t>自身の取り組みで良かったこと</a:t>
            </a:r>
          </a:p>
        </p:txBody>
      </p:sp>
      <p:sp>
        <p:nvSpPr>
          <p:cNvPr id="4" name="テキスト ボックス 3">
            <a:extLst>
              <a:ext uri="{FF2B5EF4-FFF2-40B4-BE49-F238E27FC236}">
                <a16:creationId xmlns:a16="http://schemas.microsoft.com/office/drawing/2014/main" id="{6BF111C4-4789-7AA9-6E17-8792530AF269}"/>
              </a:ext>
            </a:extLst>
          </p:cNvPr>
          <p:cNvSpPr txBox="1"/>
          <p:nvPr/>
        </p:nvSpPr>
        <p:spPr>
          <a:xfrm>
            <a:off x="459739" y="3646069"/>
            <a:ext cx="8920679" cy="268199"/>
          </a:xfrm>
          <a:prstGeom prst="rect">
            <a:avLst/>
          </a:prstGeom>
          <a:noFill/>
        </p:spPr>
        <p:txBody>
          <a:bodyPr wrap="square" lIns="91423" tIns="45712" rIns="91423" bIns="45712" rtlCol="0">
            <a:spAutoFit/>
          </a:bodyPr>
          <a:lstStyle/>
          <a:p>
            <a:r>
              <a:rPr lang="ja-JP" altLang="en-US" sz="1143" dirty="0">
                <a:latin typeface="Meiryo UI" panose="020B0604030504040204" pitchFamily="50" charset="-128"/>
                <a:ea typeface="Meiryo UI" panose="020B0604030504040204" pitchFamily="50" charset="-128"/>
              </a:rPr>
              <a:t>自身の取り組みで改善すべきこと</a:t>
            </a:r>
          </a:p>
        </p:txBody>
      </p:sp>
      <p:sp>
        <p:nvSpPr>
          <p:cNvPr id="5" name="テキスト ボックス 4">
            <a:extLst>
              <a:ext uri="{FF2B5EF4-FFF2-40B4-BE49-F238E27FC236}">
                <a16:creationId xmlns:a16="http://schemas.microsoft.com/office/drawing/2014/main" id="{D4AC06AE-A5D3-6F7B-0C53-BE04545601D5}"/>
              </a:ext>
            </a:extLst>
          </p:cNvPr>
          <p:cNvSpPr txBox="1"/>
          <p:nvPr/>
        </p:nvSpPr>
        <p:spPr>
          <a:xfrm>
            <a:off x="485134" y="4949942"/>
            <a:ext cx="8920679" cy="268199"/>
          </a:xfrm>
          <a:prstGeom prst="rect">
            <a:avLst/>
          </a:prstGeom>
          <a:noFill/>
        </p:spPr>
        <p:txBody>
          <a:bodyPr wrap="square" lIns="91423" tIns="45712" rIns="91423" bIns="45712" rtlCol="0">
            <a:spAutoFit/>
          </a:bodyPr>
          <a:lstStyle/>
          <a:p>
            <a:r>
              <a:rPr lang="ja-JP" altLang="en-US" sz="1143" dirty="0">
                <a:latin typeface="Meiryo UI" panose="020B0604030504040204" pitchFamily="50" charset="-128"/>
                <a:ea typeface="Meiryo UI" panose="020B0604030504040204" pitchFamily="50" charset="-128"/>
              </a:rPr>
              <a:t>明日のワークで意識して取り組みたいと思うこと</a:t>
            </a:r>
          </a:p>
        </p:txBody>
      </p:sp>
      <p:sp>
        <p:nvSpPr>
          <p:cNvPr id="6" name="テキスト ボックス 5">
            <a:extLst>
              <a:ext uri="{FF2B5EF4-FFF2-40B4-BE49-F238E27FC236}">
                <a16:creationId xmlns:a16="http://schemas.microsoft.com/office/drawing/2014/main" id="{89A3DA52-9776-7C3B-922D-C4A3ACB82822}"/>
              </a:ext>
            </a:extLst>
          </p:cNvPr>
          <p:cNvSpPr txBox="1"/>
          <p:nvPr/>
        </p:nvSpPr>
        <p:spPr>
          <a:xfrm>
            <a:off x="485134" y="1380350"/>
            <a:ext cx="7838042" cy="795843"/>
          </a:xfrm>
          <a:prstGeom prst="rect">
            <a:avLst/>
          </a:prstGeom>
          <a:noFill/>
        </p:spPr>
        <p:txBody>
          <a:bodyPr wrap="square" lIns="91423" tIns="45712" rIns="91423" bIns="45712" rtlCol="0">
            <a:spAutoFit/>
          </a:bodyPr>
          <a:lstStyle/>
          <a:p>
            <a:r>
              <a:rPr lang="ja-JP" altLang="en-US" sz="1143">
                <a:latin typeface="Meiryo UI" panose="020B0604030504040204" pitchFamily="50" charset="-128"/>
                <a:ea typeface="Meiryo UI" panose="020B0604030504040204" pitchFamily="50" charset="-128"/>
              </a:rPr>
              <a:t>・</a:t>
            </a:r>
            <a:r>
              <a:rPr lang="en-US" altLang="ja-JP" sz="1143" dirty="0">
                <a:latin typeface="Meiryo UI" panose="020B0604030504040204" pitchFamily="50" charset="-128"/>
                <a:ea typeface="Meiryo UI" panose="020B0604030504040204" pitchFamily="50" charset="-128"/>
              </a:rPr>
              <a:t>IT</a:t>
            </a:r>
            <a:r>
              <a:rPr lang="ja-JP" altLang="en-US" sz="1143">
                <a:latin typeface="Meiryo UI" panose="020B0604030504040204" pitchFamily="50" charset="-128"/>
                <a:ea typeface="Meiryo UI" panose="020B0604030504040204" pitchFamily="50" charset="-128"/>
              </a:rPr>
              <a:t>業界や</a:t>
            </a:r>
            <a:r>
              <a:rPr lang="en-US" altLang="ja-JP" sz="1143" dirty="0" err="1">
                <a:latin typeface="Meiryo UI" panose="020B0604030504040204" pitchFamily="50" charset="-128"/>
                <a:ea typeface="Meiryo UI" panose="020B0604030504040204" pitchFamily="50" charset="-128"/>
              </a:rPr>
              <a:t>Sier</a:t>
            </a:r>
            <a:r>
              <a:rPr lang="ja-JP" altLang="en-US" sz="1143">
                <a:latin typeface="Meiryo UI" panose="020B0604030504040204" pitchFamily="50" charset="-128"/>
                <a:ea typeface="Meiryo UI" panose="020B0604030504040204" pitchFamily="50" charset="-128"/>
              </a:rPr>
              <a:t>について、具体的にどのようなものなのか、その中で</a:t>
            </a:r>
            <a:r>
              <a:rPr lang="en-US" altLang="ja-JP" sz="1143" dirty="0">
                <a:latin typeface="Meiryo UI" panose="020B0604030504040204" pitchFamily="50" charset="-128"/>
                <a:ea typeface="Meiryo UI" panose="020B0604030504040204" pitchFamily="50" charset="-128"/>
              </a:rPr>
              <a:t>CTC</a:t>
            </a:r>
            <a:r>
              <a:rPr lang="ja-JP" altLang="en-US" sz="1143">
                <a:latin typeface="Meiryo UI" panose="020B0604030504040204" pitchFamily="50" charset="-128"/>
                <a:ea typeface="Meiryo UI" panose="020B0604030504040204" pitchFamily="50" charset="-128"/>
              </a:rPr>
              <a:t>はどのような特徴があるのかということ</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・企業検討にはさまざまな視点が必要であること</a:t>
            </a:r>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20CDB855-C51F-F6DF-1CBD-B56F079D3B34}"/>
              </a:ext>
            </a:extLst>
          </p:cNvPr>
          <p:cNvSpPr txBox="1"/>
          <p:nvPr/>
        </p:nvSpPr>
        <p:spPr>
          <a:xfrm>
            <a:off x="459739" y="2525829"/>
            <a:ext cx="7838042" cy="795843"/>
          </a:xfrm>
          <a:prstGeom prst="rect">
            <a:avLst/>
          </a:prstGeom>
          <a:noFill/>
        </p:spPr>
        <p:txBody>
          <a:bodyPr wrap="square" lIns="91423" tIns="45712" rIns="91423" bIns="45712" rtlCol="0">
            <a:spAutoFit/>
          </a:bodyPr>
          <a:lstStyle/>
          <a:p>
            <a:r>
              <a:rPr lang="ja-JP" altLang="en-US" sz="1143">
                <a:latin typeface="Meiryo UI" panose="020B0604030504040204" pitchFamily="50" charset="-128"/>
                <a:ea typeface="Meiryo UI" panose="020B0604030504040204" pitchFamily="50" charset="-128"/>
              </a:rPr>
              <a:t>・時間のない中で、与えられた資料から読み取れる情報を取捨選択して考えることができた</a:t>
            </a:r>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a:p>
            <a:endParaRPr lang="en-US" altLang="ja-JP" sz="1143"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5733AD47-FC62-4522-1B11-2E3C1D71FBB6}"/>
              </a:ext>
            </a:extLst>
          </p:cNvPr>
          <p:cNvSpPr txBox="1"/>
          <p:nvPr/>
        </p:nvSpPr>
        <p:spPr>
          <a:xfrm>
            <a:off x="459739" y="3909679"/>
            <a:ext cx="7838042" cy="444080"/>
          </a:xfrm>
          <a:prstGeom prst="rect">
            <a:avLst/>
          </a:prstGeom>
          <a:noFill/>
        </p:spPr>
        <p:txBody>
          <a:bodyPr wrap="square" lIns="91423" tIns="45712" rIns="91423" bIns="45712" rtlCol="0">
            <a:spAutoFit/>
          </a:bodyPr>
          <a:lstStyle/>
          <a:p>
            <a:r>
              <a:rPr lang="ja-JP" altLang="en-US" sz="1143">
                <a:latin typeface="Meiryo UI" panose="020B0604030504040204" pitchFamily="50" charset="-128"/>
                <a:ea typeface="Meiryo UI" panose="020B0604030504040204" pitchFamily="50" charset="-128"/>
              </a:rPr>
              <a:t>・より多くのアイディアを出せたらよかった</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・ワークの段取りをあまりうまく考えることができず、時間に追われてしまった</a:t>
            </a:r>
            <a:endParaRPr lang="en-US" altLang="ja-JP" sz="1143"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2A2039A7-BCD0-E228-7FDD-015860A3469B}"/>
              </a:ext>
            </a:extLst>
          </p:cNvPr>
          <p:cNvSpPr txBox="1"/>
          <p:nvPr/>
        </p:nvSpPr>
        <p:spPr>
          <a:xfrm>
            <a:off x="485134" y="5229853"/>
            <a:ext cx="7838042" cy="444080"/>
          </a:xfrm>
          <a:prstGeom prst="rect">
            <a:avLst/>
          </a:prstGeom>
          <a:noFill/>
        </p:spPr>
        <p:txBody>
          <a:bodyPr wrap="square" lIns="91423" tIns="45712" rIns="91423" bIns="45712" rtlCol="0">
            <a:spAutoFit/>
          </a:bodyPr>
          <a:lstStyle/>
          <a:p>
            <a:r>
              <a:rPr lang="ja-JP" altLang="en-US" sz="1143">
                <a:latin typeface="Meiryo UI" panose="020B0604030504040204" pitchFamily="50" charset="-128"/>
                <a:ea typeface="Meiryo UI" panose="020B0604030504040204" pitchFamily="50" charset="-128"/>
              </a:rPr>
              <a:t>・時間配分をより強く意識して、有効にアイディアを出してしっかりまとめる時間を確保したい</a:t>
            </a:r>
            <a:endParaRPr lang="en-US" altLang="ja-JP" sz="1143" dirty="0">
              <a:latin typeface="Meiryo UI" panose="020B0604030504040204" pitchFamily="50" charset="-128"/>
              <a:ea typeface="Meiryo UI" panose="020B0604030504040204" pitchFamily="50" charset="-128"/>
            </a:endParaRPr>
          </a:p>
          <a:p>
            <a:r>
              <a:rPr lang="ja-JP" altLang="en-US" sz="1143">
                <a:latin typeface="Meiryo UI" panose="020B0604030504040204" pitchFamily="50" charset="-128"/>
                <a:ea typeface="Meiryo UI" panose="020B0604030504040204" pitchFamily="50" charset="-128"/>
              </a:rPr>
              <a:t>・積極性を出していきたい</a:t>
            </a:r>
            <a:endParaRPr lang="en-US" altLang="ja-JP" sz="1143"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592941692"/>
      </p:ext>
    </p:extLst>
  </p:cSld>
  <p:clrMapOvr>
    <a:masterClrMapping/>
  </p:clrMapOvr>
</p:sld>
</file>

<file path=ppt/theme/theme1.xml><?xml version="1.0" encoding="utf-8"?>
<a:theme xmlns:a="http://schemas.openxmlformats.org/drawingml/2006/main" name="1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13165</TotalTime>
  <Words>1144</Words>
  <Application>Microsoft Macintosh PowerPoint</Application>
  <PresentationFormat>A4 210 x 297 mm</PresentationFormat>
  <Paragraphs>139</Paragraphs>
  <Slides>8</Slides>
  <Notes>6</Notes>
  <HiddenSlides>0</HiddenSlides>
  <MMClips>0</MMClips>
  <ScaleCrop>false</ScaleCrop>
  <HeadingPairs>
    <vt:vector size="6" baseType="variant">
      <vt:variant>
        <vt:lpstr>使用されているフォント</vt:lpstr>
      </vt:variant>
      <vt:variant>
        <vt:i4>5</vt:i4>
      </vt:variant>
      <vt:variant>
        <vt:lpstr>テーマ</vt:lpstr>
      </vt:variant>
      <vt:variant>
        <vt:i4>4</vt:i4>
      </vt:variant>
      <vt:variant>
        <vt:lpstr>スライド タイトル</vt:lpstr>
      </vt:variant>
      <vt:variant>
        <vt:i4>8</vt:i4>
      </vt:variant>
    </vt:vector>
  </HeadingPairs>
  <TitlesOfParts>
    <vt:vector size="17" baseType="lpstr">
      <vt:lpstr>HGPｺﾞｼｯｸM</vt:lpstr>
      <vt:lpstr>Meiryo UI</vt:lpstr>
      <vt:lpstr>Arial</vt:lpstr>
      <vt:lpstr>Calibri</vt:lpstr>
      <vt:lpstr>Calibri Light</vt:lpstr>
      <vt:lpstr>1_Office テーマ</vt:lpstr>
      <vt:lpstr>Office テーマ</vt:lpstr>
      <vt:lpstr>3_Office テーマ</vt:lpstr>
      <vt:lpstr>2_Office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情報まとめシート（個人ワーク）</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Moeko Hatakeyama</dc:creator>
  <cp:lastModifiedBy>S222412080</cp:lastModifiedBy>
  <cp:revision>696</cp:revision>
  <cp:lastPrinted>2019-10-04T08:45:01Z</cp:lastPrinted>
  <dcterms:created xsi:type="dcterms:W3CDTF">2016-12-26T10:06:36Z</dcterms:created>
  <dcterms:modified xsi:type="dcterms:W3CDTF">2024-09-05T02:43:30Z</dcterms:modified>
</cp:coreProperties>
</file>