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3" r:id="rId2"/>
    <p:sldMasterId id="2147483707" r:id="rId3"/>
    <p:sldMasterId id="2147483711" r:id="rId4"/>
  </p:sldMasterIdLst>
  <p:notesMasterIdLst>
    <p:notesMasterId r:id="rId15"/>
  </p:notesMasterIdLst>
  <p:handoutMasterIdLst>
    <p:handoutMasterId r:id="rId16"/>
  </p:handoutMasterIdLst>
  <p:sldIdLst>
    <p:sldId id="303" r:id="rId5"/>
    <p:sldId id="298" r:id="rId6"/>
    <p:sldId id="301" r:id="rId7"/>
    <p:sldId id="296" r:id="rId8"/>
    <p:sldId id="304" r:id="rId9"/>
    <p:sldId id="299" r:id="rId10"/>
    <p:sldId id="305" r:id="rId11"/>
    <p:sldId id="300" r:id="rId12"/>
    <p:sldId id="1071" r:id="rId13"/>
    <p:sldId id="1073" r:id="rId14"/>
  </p:sldIdLst>
  <p:sldSz cx="9906000" cy="6858000" type="A4"/>
  <p:notesSz cx="6735763" cy="9866313"/>
  <p:defaultTextStyle>
    <a:defPPr>
      <a:defRPr lang="en-US"/>
    </a:defPPr>
    <a:lvl1pPr marL="0" algn="l" defTabSz="342077" rtl="0" eaLnBrk="1" latinLnBrk="0" hangingPunct="1">
      <a:defRPr sz="1347" kern="1200">
        <a:solidFill>
          <a:schemeClr val="tx1"/>
        </a:solidFill>
        <a:latin typeface="+mn-lt"/>
        <a:ea typeface="+mn-ea"/>
        <a:cs typeface="+mn-cs"/>
      </a:defRPr>
    </a:lvl1pPr>
    <a:lvl2pPr marL="342077" algn="l" defTabSz="342077" rtl="0" eaLnBrk="1" latinLnBrk="0" hangingPunct="1">
      <a:defRPr sz="1347" kern="1200">
        <a:solidFill>
          <a:schemeClr val="tx1"/>
        </a:solidFill>
        <a:latin typeface="+mn-lt"/>
        <a:ea typeface="+mn-ea"/>
        <a:cs typeface="+mn-cs"/>
      </a:defRPr>
    </a:lvl2pPr>
    <a:lvl3pPr marL="684154" algn="l" defTabSz="342077" rtl="0" eaLnBrk="1" latinLnBrk="0" hangingPunct="1">
      <a:defRPr sz="1347" kern="1200">
        <a:solidFill>
          <a:schemeClr val="tx1"/>
        </a:solidFill>
        <a:latin typeface="+mn-lt"/>
        <a:ea typeface="+mn-ea"/>
        <a:cs typeface="+mn-cs"/>
      </a:defRPr>
    </a:lvl3pPr>
    <a:lvl4pPr marL="1026231" algn="l" defTabSz="342077" rtl="0" eaLnBrk="1" latinLnBrk="0" hangingPunct="1">
      <a:defRPr sz="1347" kern="1200">
        <a:solidFill>
          <a:schemeClr val="tx1"/>
        </a:solidFill>
        <a:latin typeface="+mn-lt"/>
        <a:ea typeface="+mn-ea"/>
        <a:cs typeface="+mn-cs"/>
      </a:defRPr>
    </a:lvl4pPr>
    <a:lvl5pPr marL="1368308" algn="l" defTabSz="342077" rtl="0" eaLnBrk="1" latinLnBrk="0" hangingPunct="1">
      <a:defRPr sz="1347" kern="1200">
        <a:solidFill>
          <a:schemeClr val="tx1"/>
        </a:solidFill>
        <a:latin typeface="+mn-lt"/>
        <a:ea typeface="+mn-ea"/>
        <a:cs typeface="+mn-cs"/>
      </a:defRPr>
    </a:lvl5pPr>
    <a:lvl6pPr marL="1710385" algn="l" defTabSz="342077" rtl="0" eaLnBrk="1" latinLnBrk="0" hangingPunct="1">
      <a:defRPr sz="1347" kern="1200">
        <a:solidFill>
          <a:schemeClr val="tx1"/>
        </a:solidFill>
        <a:latin typeface="+mn-lt"/>
        <a:ea typeface="+mn-ea"/>
        <a:cs typeface="+mn-cs"/>
      </a:defRPr>
    </a:lvl6pPr>
    <a:lvl7pPr marL="2052462" algn="l" defTabSz="342077" rtl="0" eaLnBrk="1" latinLnBrk="0" hangingPunct="1">
      <a:defRPr sz="1347" kern="1200">
        <a:solidFill>
          <a:schemeClr val="tx1"/>
        </a:solidFill>
        <a:latin typeface="+mn-lt"/>
        <a:ea typeface="+mn-ea"/>
        <a:cs typeface="+mn-cs"/>
      </a:defRPr>
    </a:lvl7pPr>
    <a:lvl8pPr marL="2394539" algn="l" defTabSz="342077" rtl="0" eaLnBrk="1" latinLnBrk="0" hangingPunct="1">
      <a:defRPr sz="1347" kern="1200">
        <a:solidFill>
          <a:schemeClr val="tx1"/>
        </a:solidFill>
        <a:latin typeface="+mn-lt"/>
        <a:ea typeface="+mn-ea"/>
        <a:cs typeface="+mn-cs"/>
      </a:defRPr>
    </a:lvl8pPr>
    <a:lvl9pPr marL="2736616" algn="l" defTabSz="342077" rtl="0" eaLnBrk="1" latinLnBrk="0" hangingPunct="1">
      <a:defRPr sz="134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3" userDrawn="1">
          <p15:clr>
            <a:srgbClr val="A4A3A4"/>
          </p15:clr>
        </p15:guide>
        <p15:guide id="2" pos="30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EDA"/>
    <a:srgbClr val="85CEFF"/>
    <a:srgbClr val="2F7CDC"/>
    <a:srgbClr val="1362D1"/>
    <a:srgbClr val="91D3EF"/>
    <a:srgbClr val="04877B"/>
    <a:srgbClr val="FFC000"/>
    <a:srgbClr val="3333CC"/>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5" autoAdjust="0"/>
    <p:restoredTop sz="95394" autoAdjust="0"/>
  </p:normalViewPr>
  <p:slideViewPr>
    <p:cSldViewPr snapToGrid="0" showGuides="1">
      <p:cViewPr varScale="1">
        <p:scale>
          <a:sx n="88" d="100"/>
          <a:sy n="88" d="100"/>
        </p:scale>
        <p:origin x="2016" y="184"/>
      </p:cViewPr>
      <p:guideLst>
        <p:guide orient="horz" pos="3793"/>
        <p:guide pos="3095"/>
      </p:guideLst>
    </p:cSldViewPr>
  </p:slideViewPr>
  <p:notesTextViewPr>
    <p:cViewPr>
      <p:scale>
        <a:sx n="1" d="1"/>
        <a:sy n="1" d="1"/>
      </p:scale>
      <p:origin x="0" y="0"/>
    </p:cViewPr>
  </p:notesTextViewPr>
  <p:notesViewPr>
    <p:cSldViewPr snapToGrid="0">
      <p:cViewPr varScale="1">
        <p:scale>
          <a:sx n="66" d="100"/>
          <a:sy n="66" d="100"/>
        </p:scale>
        <p:origin x="306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565" cy="493869"/>
          </a:xfrm>
          <a:prstGeom prst="rect">
            <a:avLst/>
          </a:prstGeom>
        </p:spPr>
        <p:txBody>
          <a:bodyPr vert="horz" lIns="90768" tIns="45384" rIns="90768" bIns="45384" rtlCol="0"/>
          <a:lstStyle>
            <a:lvl1pPr algn="l">
              <a:defRPr sz="1200"/>
            </a:lvl1pPr>
          </a:lstStyle>
          <a:p>
            <a:endParaRPr kumimoji="1" lang="ja-JP" altLang="en-US" dirty="0">
              <a:latin typeface="HGPｺﾞｼｯｸM" panose="020B0600000000000000" pitchFamily="50" charset="-128"/>
              <a:ea typeface="HGPｺﾞｼｯｸM" panose="020B0600000000000000" pitchFamily="50" charset="-128"/>
            </a:endParaRPr>
          </a:p>
        </p:txBody>
      </p:sp>
      <p:sp>
        <p:nvSpPr>
          <p:cNvPr id="3" name="日付プレースホルダー 2"/>
          <p:cNvSpPr>
            <a:spLocks noGrp="1"/>
          </p:cNvSpPr>
          <p:nvPr>
            <p:ph type="dt" sz="quarter" idx="1"/>
          </p:nvPr>
        </p:nvSpPr>
        <p:spPr>
          <a:xfrm>
            <a:off x="3814626" y="0"/>
            <a:ext cx="2919565" cy="493869"/>
          </a:xfrm>
          <a:prstGeom prst="rect">
            <a:avLst/>
          </a:prstGeom>
        </p:spPr>
        <p:txBody>
          <a:bodyPr vert="horz" lIns="90768" tIns="45384" rIns="90768" bIns="45384" rtlCol="0"/>
          <a:lstStyle>
            <a:lvl1pPr algn="r">
              <a:defRPr sz="1200"/>
            </a:lvl1pPr>
          </a:lstStyle>
          <a:p>
            <a:fld id="{847F8254-112A-4C6C-80E4-50C9A34F6F2E}" type="datetimeFigureOut">
              <a:rPr kumimoji="1" lang="ja-JP" altLang="en-US" smtClean="0">
                <a:latin typeface="HGPｺﾞｼｯｸM" panose="020B0600000000000000" pitchFamily="50" charset="-128"/>
                <a:ea typeface="HGPｺﾞｼｯｸM" panose="020B0600000000000000" pitchFamily="50" charset="-128"/>
              </a:rPr>
              <a:t>2024/9/5</a:t>
            </a:fld>
            <a:endParaRPr kumimoji="1" lang="ja-JP" altLang="en-US" dirty="0">
              <a:latin typeface="HGPｺﾞｼｯｸM" panose="020B0600000000000000" pitchFamily="50" charset="-128"/>
              <a:ea typeface="HGPｺﾞｼｯｸM" panose="020B0600000000000000" pitchFamily="50" charset="-128"/>
            </a:endParaRPr>
          </a:p>
        </p:txBody>
      </p:sp>
      <p:sp>
        <p:nvSpPr>
          <p:cNvPr id="4" name="フッター プレースホルダー 3"/>
          <p:cNvSpPr>
            <a:spLocks noGrp="1"/>
          </p:cNvSpPr>
          <p:nvPr>
            <p:ph type="ftr" sz="quarter" idx="2"/>
          </p:nvPr>
        </p:nvSpPr>
        <p:spPr>
          <a:xfrm>
            <a:off x="0" y="9372445"/>
            <a:ext cx="2919565" cy="493869"/>
          </a:xfrm>
          <a:prstGeom prst="rect">
            <a:avLst/>
          </a:prstGeom>
        </p:spPr>
        <p:txBody>
          <a:bodyPr vert="horz" lIns="90768" tIns="45384" rIns="90768" bIns="45384" rtlCol="0" anchor="b"/>
          <a:lstStyle>
            <a:lvl1pPr algn="l">
              <a:defRPr sz="1200"/>
            </a:lvl1pPr>
          </a:lstStyle>
          <a:p>
            <a:endParaRPr kumimoji="1" lang="ja-JP" altLang="en-US" dirty="0">
              <a:latin typeface="HGPｺﾞｼｯｸM" panose="020B0600000000000000" pitchFamily="50" charset="-128"/>
              <a:ea typeface="HGPｺﾞｼｯｸM" panose="020B0600000000000000" pitchFamily="50" charset="-128"/>
            </a:endParaRPr>
          </a:p>
        </p:txBody>
      </p:sp>
      <p:sp>
        <p:nvSpPr>
          <p:cNvPr id="5" name="スライド番号プレースホルダー 4"/>
          <p:cNvSpPr>
            <a:spLocks noGrp="1"/>
          </p:cNvSpPr>
          <p:nvPr>
            <p:ph type="sldNum" sz="quarter" idx="3"/>
          </p:nvPr>
        </p:nvSpPr>
        <p:spPr>
          <a:xfrm>
            <a:off x="3814626" y="9372445"/>
            <a:ext cx="2919565" cy="493869"/>
          </a:xfrm>
          <a:prstGeom prst="rect">
            <a:avLst/>
          </a:prstGeom>
        </p:spPr>
        <p:txBody>
          <a:bodyPr vert="horz" lIns="90768" tIns="45384" rIns="90768" bIns="45384" rtlCol="0" anchor="b"/>
          <a:lstStyle>
            <a:lvl1pPr algn="r">
              <a:defRPr sz="1200"/>
            </a:lvl1pPr>
          </a:lstStyle>
          <a:p>
            <a:fld id="{42840DF5-9B91-4A61-8D33-C48F5459E13D}" type="slidenum">
              <a:rPr kumimoji="1" lang="ja-JP" altLang="en-US" smtClean="0">
                <a:latin typeface="HGPｺﾞｼｯｸM" panose="020B0600000000000000" pitchFamily="50" charset="-128"/>
                <a:ea typeface="HGPｺﾞｼｯｸM" panose="020B0600000000000000" pitchFamily="50" charset="-128"/>
              </a:rPr>
              <a:t>‹#›</a:t>
            </a:fld>
            <a:endParaRPr kumimoji="1" lang="ja-JP" altLang="en-US"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96798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565" cy="493869"/>
          </a:xfrm>
          <a:prstGeom prst="rect">
            <a:avLst/>
          </a:prstGeom>
        </p:spPr>
        <p:txBody>
          <a:bodyPr vert="horz" lIns="90768" tIns="45384" rIns="90768" bIns="45384" rtlCol="0"/>
          <a:lstStyle>
            <a:lvl1pPr algn="l">
              <a:defRPr sz="1200">
                <a:latin typeface="HGPｺﾞｼｯｸM" panose="020B0600000000000000" pitchFamily="50" charset="-128"/>
                <a:ea typeface="HGPｺﾞｼｯｸM" panose="020B0600000000000000" pitchFamily="50" charset="-128"/>
              </a:defRPr>
            </a:lvl1pPr>
          </a:lstStyle>
          <a:p>
            <a:endParaRPr lang="ja-JP" altLang="en-US" dirty="0"/>
          </a:p>
        </p:txBody>
      </p:sp>
      <p:sp>
        <p:nvSpPr>
          <p:cNvPr id="3" name="日付プレースホルダー 2"/>
          <p:cNvSpPr>
            <a:spLocks noGrp="1"/>
          </p:cNvSpPr>
          <p:nvPr>
            <p:ph type="dt" idx="1"/>
          </p:nvPr>
        </p:nvSpPr>
        <p:spPr>
          <a:xfrm>
            <a:off x="3814626" y="0"/>
            <a:ext cx="2919565" cy="493869"/>
          </a:xfrm>
          <a:prstGeom prst="rect">
            <a:avLst/>
          </a:prstGeom>
        </p:spPr>
        <p:txBody>
          <a:bodyPr vert="horz" lIns="90768" tIns="45384" rIns="90768" bIns="45384" rtlCol="0"/>
          <a:lstStyle>
            <a:lvl1pPr algn="r">
              <a:defRPr sz="1200">
                <a:latin typeface="HGPｺﾞｼｯｸM" panose="020B0600000000000000" pitchFamily="50" charset="-128"/>
                <a:ea typeface="HGPｺﾞｼｯｸM" panose="020B0600000000000000" pitchFamily="50" charset="-128"/>
              </a:defRPr>
            </a:lvl1pPr>
          </a:lstStyle>
          <a:p>
            <a:fld id="{0B904139-20E6-432E-9A78-C8198E43C4F3}" type="datetimeFigureOut">
              <a:rPr lang="ja-JP" altLang="en-US" smtClean="0"/>
              <a:pPr/>
              <a:t>2024/9/5</a:t>
            </a:fld>
            <a:endParaRPr lang="ja-JP" altLang="en-US" dirty="0"/>
          </a:p>
        </p:txBody>
      </p:sp>
      <p:sp>
        <p:nvSpPr>
          <p:cNvPr id="4" name="スライド イメージ プレースホルダー 3"/>
          <p:cNvSpPr>
            <a:spLocks noGrp="1" noRot="1" noChangeAspect="1"/>
          </p:cNvSpPr>
          <p:nvPr>
            <p:ph type="sldImg" idx="2"/>
          </p:nvPr>
        </p:nvSpPr>
        <p:spPr>
          <a:xfrm>
            <a:off x="963613" y="1233488"/>
            <a:ext cx="4808537" cy="3330575"/>
          </a:xfrm>
          <a:prstGeom prst="rect">
            <a:avLst/>
          </a:prstGeom>
          <a:noFill/>
          <a:ln w="12700">
            <a:solidFill>
              <a:prstClr val="black"/>
            </a:solidFill>
          </a:ln>
        </p:spPr>
        <p:txBody>
          <a:bodyPr vert="horz" lIns="90768" tIns="45384" rIns="90768" bIns="45384" rtlCol="0" anchor="ctr"/>
          <a:lstStyle/>
          <a:p>
            <a:endParaRPr lang="ja-JP" altLang="en-US" dirty="0"/>
          </a:p>
        </p:txBody>
      </p:sp>
      <p:sp>
        <p:nvSpPr>
          <p:cNvPr id="5" name="ノート プレースホルダー 4"/>
          <p:cNvSpPr>
            <a:spLocks noGrp="1"/>
          </p:cNvSpPr>
          <p:nvPr>
            <p:ph type="body" sz="quarter" idx="3"/>
          </p:nvPr>
        </p:nvSpPr>
        <p:spPr>
          <a:xfrm>
            <a:off x="673262" y="4747760"/>
            <a:ext cx="5389240" cy="3884673"/>
          </a:xfrm>
          <a:prstGeom prst="rect">
            <a:avLst/>
          </a:prstGeom>
        </p:spPr>
        <p:txBody>
          <a:bodyPr vert="horz" lIns="90768" tIns="45384" rIns="90768" bIns="4538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372445"/>
            <a:ext cx="2919565" cy="493869"/>
          </a:xfrm>
          <a:prstGeom prst="rect">
            <a:avLst/>
          </a:prstGeom>
        </p:spPr>
        <p:txBody>
          <a:bodyPr vert="horz" lIns="90768" tIns="45384" rIns="90768" bIns="45384" rtlCol="0" anchor="b"/>
          <a:lstStyle>
            <a:lvl1pPr algn="l">
              <a:defRPr sz="1200">
                <a:latin typeface="HGPｺﾞｼｯｸM" panose="020B0600000000000000" pitchFamily="50" charset="-128"/>
                <a:ea typeface="HGPｺﾞｼｯｸM" panose="020B0600000000000000"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14626" y="9372445"/>
            <a:ext cx="2919565" cy="493869"/>
          </a:xfrm>
          <a:prstGeom prst="rect">
            <a:avLst/>
          </a:prstGeom>
        </p:spPr>
        <p:txBody>
          <a:bodyPr vert="horz" lIns="90768" tIns="45384" rIns="90768" bIns="45384" rtlCol="0" anchor="b"/>
          <a:lstStyle>
            <a:lvl1pPr algn="r">
              <a:defRPr sz="1200">
                <a:latin typeface="HGPｺﾞｼｯｸM" panose="020B0600000000000000" pitchFamily="50" charset="-128"/>
                <a:ea typeface="HGPｺﾞｼｯｸM" panose="020B0600000000000000" pitchFamily="50" charset="-128"/>
              </a:defRPr>
            </a:lvl1pPr>
          </a:lstStyle>
          <a:p>
            <a:fld id="{4D5D86A7-9EE4-4B59-B094-C04D036BEE45}" type="slidenum">
              <a:rPr lang="ja-JP" altLang="en-US" smtClean="0"/>
              <a:pPr/>
              <a:t>‹#›</a:t>
            </a:fld>
            <a:endParaRPr lang="ja-JP" altLang="en-US" dirty="0"/>
          </a:p>
        </p:txBody>
      </p:sp>
    </p:spTree>
    <p:extLst>
      <p:ext uri="{BB962C8B-B14F-4D97-AF65-F5344CB8AC3E}">
        <p14:creationId xmlns:p14="http://schemas.microsoft.com/office/powerpoint/2010/main" val="1493151735"/>
      </p:ext>
    </p:extLst>
  </p:cSld>
  <p:clrMap bg1="lt1" tx1="dk1" bg2="lt2" tx2="dk2" accent1="accent1" accent2="accent2" accent3="accent3" accent4="accent4" accent5="accent5" accent6="accent6" hlink="hlink" folHlink="folHlink"/>
  <p:notesStyle>
    <a:lvl1pPr marL="0"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1pPr>
    <a:lvl2pPr marL="478908"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2pPr>
    <a:lvl3pPr marL="957816"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3pPr>
    <a:lvl4pPr marL="1436724"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4pPr>
    <a:lvl5pPr marL="1915631"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5pPr>
    <a:lvl6pPr marL="2394539" algn="l" defTabSz="957816" rtl="0" eaLnBrk="1" latinLnBrk="0" hangingPunct="1">
      <a:defRPr kumimoji="1" sz="1257" kern="1200">
        <a:solidFill>
          <a:schemeClr val="tx1"/>
        </a:solidFill>
        <a:latin typeface="+mn-lt"/>
        <a:ea typeface="+mn-ea"/>
        <a:cs typeface="+mn-cs"/>
      </a:defRPr>
    </a:lvl6pPr>
    <a:lvl7pPr marL="2873447" algn="l" defTabSz="957816" rtl="0" eaLnBrk="1" latinLnBrk="0" hangingPunct="1">
      <a:defRPr kumimoji="1" sz="1257" kern="1200">
        <a:solidFill>
          <a:schemeClr val="tx1"/>
        </a:solidFill>
        <a:latin typeface="+mn-lt"/>
        <a:ea typeface="+mn-ea"/>
        <a:cs typeface="+mn-cs"/>
      </a:defRPr>
    </a:lvl7pPr>
    <a:lvl8pPr marL="3352355" algn="l" defTabSz="957816" rtl="0" eaLnBrk="1" latinLnBrk="0" hangingPunct="1">
      <a:defRPr kumimoji="1" sz="1257" kern="1200">
        <a:solidFill>
          <a:schemeClr val="tx1"/>
        </a:solidFill>
        <a:latin typeface="+mn-lt"/>
        <a:ea typeface="+mn-ea"/>
        <a:cs typeface="+mn-cs"/>
      </a:defRPr>
    </a:lvl8pPr>
    <a:lvl9pPr marL="3831263" algn="l" defTabSz="957816" rtl="0" eaLnBrk="1" latinLnBrk="0" hangingPunct="1">
      <a:defRPr kumimoji="1" sz="12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F3682F-A165-4137-AEDF-48E76C04946A}"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73862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○企業理解ワーク　解説</a:t>
            </a:r>
            <a:endParaRPr kumimoji="1" lang="en-US" altLang="ja-JP" dirty="0"/>
          </a:p>
          <a:p>
            <a:endParaRPr lang="en-US" altLang="ja-JP" dirty="0"/>
          </a:p>
          <a:p>
            <a:r>
              <a:rPr lang="ja-JP" altLang="en-US" dirty="0"/>
              <a:t>つまり</a:t>
            </a:r>
            <a:r>
              <a:rPr lang="en-US" altLang="ja-JP" dirty="0"/>
              <a:t>IT</a:t>
            </a:r>
            <a:r>
              <a:rPr lang="ja-JP" altLang="en-US" dirty="0"/>
              <a:t>企業は、「</a:t>
            </a:r>
            <a:r>
              <a:rPr lang="en-US" altLang="ja-JP" dirty="0"/>
              <a:t>IT</a:t>
            </a:r>
            <a:r>
              <a:rPr lang="ja-JP" altLang="en-US" dirty="0"/>
              <a:t>で社会を支える会社」とも言い換えることが出来ます。</a:t>
            </a:r>
            <a:endParaRPr lang="en-US" altLang="ja-JP" dirty="0"/>
          </a:p>
          <a:p>
            <a:endParaRPr kumimoji="1" lang="en-US" altLang="ja-JP" dirty="0"/>
          </a:p>
          <a:p>
            <a:r>
              <a:rPr lang="ja-JP" altLang="en-US" dirty="0"/>
              <a:t>現在は、スマートフォンやパソコンといった</a:t>
            </a:r>
            <a:r>
              <a:rPr lang="en-US" altLang="ja-JP" dirty="0"/>
              <a:t>IT</a:t>
            </a:r>
            <a:r>
              <a:rPr lang="ja-JP" altLang="en-US" dirty="0"/>
              <a:t>デバイスだけでなく、</a:t>
            </a:r>
            <a:br>
              <a:rPr lang="en-US" altLang="ja-JP" dirty="0"/>
            </a:br>
            <a:r>
              <a:rPr lang="ja-JP" altLang="en-US" dirty="0"/>
              <a:t>家電、自動車、医療機器などの、私たちの生活を取り巻く、様々なモノが</a:t>
            </a:r>
            <a:endParaRPr lang="en-US" altLang="ja-JP" dirty="0"/>
          </a:p>
          <a:p>
            <a:r>
              <a:rPr lang="ja-JP" altLang="en-US" dirty="0"/>
              <a:t>インターネットを介してつながり始めています。</a:t>
            </a:r>
            <a:endParaRPr lang="en-US" altLang="ja-JP" dirty="0"/>
          </a:p>
          <a:p>
            <a:endParaRPr lang="en-US" altLang="ja-JP" dirty="0"/>
          </a:p>
          <a:p>
            <a:r>
              <a:rPr lang="ja-JP" altLang="en-US" dirty="0"/>
              <a:t>それでは、もう少し</a:t>
            </a:r>
            <a:r>
              <a:rPr lang="en-US" altLang="ja-JP" dirty="0"/>
              <a:t>IT</a:t>
            </a:r>
            <a:r>
              <a:rPr lang="ja-JP" altLang="en-US" dirty="0"/>
              <a:t>業界についてご紹介します。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342077" rtl="0" eaLnBrk="1" fontAlgn="auto" latinLnBrk="0" hangingPunct="1">
              <a:lnSpc>
                <a:spcPct val="100000"/>
              </a:lnSpc>
              <a:spcBef>
                <a:spcPts val="0"/>
              </a:spcBef>
              <a:spcAft>
                <a:spcPts val="0"/>
              </a:spcAft>
              <a:buClrTx/>
              <a:buSzTx/>
              <a:buFontTx/>
              <a:buNone/>
              <a:tabLst/>
              <a:defRPr/>
            </a:pPr>
            <a:fld id="{59E52ECD-590F-45AD-A105-D14EEAB276A2}" type="slidenum">
              <a:rPr kumimoji="0" lang="ja-JP" altLang="en-US" sz="1200" b="0" i="0" u="none" strike="noStrike" kern="1200" cap="none" spc="0" normalizeH="0" baseline="0" noProof="0" smtClean="0">
                <a:ln>
                  <a:noFill/>
                </a:ln>
                <a:solidFill>
                  <a:prstClr val="black"/>
                </a:solidFill>
                <a:effectLst/>
                <a:uLnTx/>
                <a:uFillTx/>
                <a:latin typeface="HGPｺﾞｼｯｸM" panose="020B0600000000000000" pitchFamily="50" charset="-128"/>
                <a:ea typeface="HGPｺﾞｼｯｸM" panose="020B0600000000000000" pitchFamily="50" charset="-128"/>
                <a:cs typeface="+mn-cs"/>
              </a:rPr>
              <a:pPr marL="0" marR="0" lvl="0" indent="0" algn="r" defTabSz="342077" rtl="0" eaLnBrk="1" fontAlgn="auto" latinLnBrk="0" hangingPunct="1">
                <a:lnSpc>
                  <a:spcPct val="100000"/>
                </a:lnSpc>
                <a:spcBef>
                  <a:spcPts val="0"/>
                </a:spcBef>
                <a:spcAft>
                  <a:spcPts val="0"/>
                </a:spcAft>
                <a:buClrTx/>
                <a:buSzTx/>
                <a:buFontTx/>
                <a:buNone/>
                <a:tabLst/>
                <a:defRPr/>
              </a:pPr>
              <a:t>9</a:t>
            </a:fld>
            <a:endParaRPr kumimoji="0" lang="ja-JP" altLang="en-US" sz="1200" b="0" i="0" u="none" strike="noStrike" kern="1200" cap="none" spc="0" normalizeH="0" baseline="0" noProof="0" dirty="0">
              <a:ln>
                <a:noFill/>
              </a:ln>
              <a:solidFill>
                <a:prstClr val="black"/>
              </a:solidFill>
              <a:effectLst/>
              <a:uLnTx/>
              <a:uFillTx/>
              <a:latin typeface="HGPｺﾞｼｯｸM" panose="020B0600000000000000" pitchFamily="50" charset="-128"/>
              <a:ea typeface="HGPｺﾞｼｯｸM" panose="020B0600000000000000" pitchFamily="50" charset="-128"/>
              <a:cs typeface="+mn-cs"/>
            </a:endParaRPr>
          </a:p>
        </p:txBody>
      </p:sp>
    </p:spTree>
    <p:extLst>
      <p:ext uri="{BB962C8B-B14F-4D97-AF65-F5344CB8AC3E}">
        <p14:creationId xmlns:p14="http://schemas.microsoft.com/office/powerpoint/2010/main" val="197128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63613" y="1233488"/>
            <a:ext cx="4808537" cy="33305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342077" rtl="0" eaLnBrk="1" fontAlgn="auto" latinLnBrk="0" hangingPunct="1">
              <a:lnSpc>
                <a:spcPct val="100000"/>
              </a:lnSpc>
              <a:spcBef>
                <a:spcPts val="0"/>
              </a:spcBef>
              <a:spcAft>
                <a:spcPts val="0"/>
              </a:spcAft>
              <a:buClrTx/>
              <a:buSzTx/>
              <a:buFontTx/>
              <a:buNone/>
              <a:tabLst/>
              <a:defRPr/>
            </a:pPr>
            <a:fld id="{4D5D86A7-9EE4-4B59-B094-C04D036BEE45}" type="slidenum">
              <a:rPr kumimoji="1" lang="ja-JP" altLang="en-US" sz="1200" b="0" i="0" u="none" strike="noStrike" kern="1200" cap="none" spc="0" normalizeH="0" baseline="0" noProof="0" smtClean="0">
                <a:ln>
                  <a:noFill/>
                </a:ln>
                <a:solidFill>
                  <a:prstClr val="black"/>
                </a:solidFill>
                <a:effectLst/>
                <a:uLnTx/>
                <a:uFillTx/>
                <a:latin typeface="HGPｺﾞｼｯｸM" panose="020B0600000000000000" pitchFamily="50" charset="-128"/>
                <a:ea typeface="HGPｺﾞｼｯｸM" panose="020B0600000000000000" pitchFamily="50" charset="-128"/>
                <a:cs typeface="+mn-cs"/>
              </a:rPr>
              <a:pPr marL="0" marR="0" lvl="0" indent="0" algn="r" defTabSz="342077"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HGPｺﾞｼｯｸM" panose="020B0600000000000000" pitchFamily="50" charset="-128"/>
              <a:ea typeface="HGPｺﾞｼｯｸM" panose="020B0600000000000000" pitchFamily="50" charset="-128"/>
              <a:cs typeface="+mn-cs"/>
            </a:endParaRPr>
          </a:p>
        </p:txBody>
      </p:sp>
    </p:spTree>
    <p:extLst>
      <p:ext uri="{BB962C8B-B14F-4D97-AF65-F5344CB8AC3E}">
        <p14:creationId xmlns:p14="http://schemas.microsoft.com/office/powerpoint/2010/main" val="131905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Slide Number Placeholder 3">
            <a:extLst>
              <a:ext uri="{FF2B5EF4-FFF2-40B4-BE49-F238E27FC236}">
                <a16:creationId xmlns:a16="http://schemas.microsoft.com/office/drawing/2014/main" id="{FCFB006A-1012-4281-9916-25A764A59C2A}"/>
              </a:ext>
            </a:extLst>
          </p:cNvPr>
          <p:cNvSpPr txBox="1">
            <a:spLocks/>
          </p:cNvSpPr>
          <p:nvPr userDrawn="1"/>
        </p:nvSpPr>
        <p:spPr>
          <a:xfrm>
            <a:off x="9361472" y="6558963"/>
            <a:ext cx="544529" cy="299037"/>
          </a:xfrm>
          <a:prstGeom prst="rect">
            <a:avLst/>
          </a:prstGeom>
          <a:solidFill>
            <a:schemeClr val="bg1"/>
          </a:solidFill>
        </p:spPr>
        <p:txBody>
          <a:bodyPr anchor="b"/>
          <a:lstStyle>
            <a:defPPr>
              <a:defRPr lang="en-US"/>
            </a:defPPr>
            <a:lvl1pPr marL="0" algn="l" defTabSz="457200" rtl="0" eaLnBrk="1" latinLnBrk="0" hangingPunct="1">
              <a:defRPr sz="1800" kern="1200">
                <a:solidFill>
                  <a:schemeClr val="tx1"/>
                </a:solidFill>
                <a:latin typeface="Meiryo UI" panose="020B0604030504040204" pitchFamily="50" charset="-128"/>
                <a:ea typeface="Meiryo UI" panose="020B0604030504040204" pitchFamily="50"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43" dirty="0"/>
              <a:t>A-2</a:t>
            </a:r>
          </a:p>
        </p:txBody>
      </p:sp>
    </p:spTree>
    <p:extLst>
      <p:ext uri="{BB962C8B-B14F-4D97-AF65-F5344CB8AC3E}">
        <p14:creationId xmlns:p14="http://schemas.microsoft.com/office/powerpoint/2010/main" val="2271694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タイトル スライド">
    <p:bg>
      <p:bgPr>
        <a:solidFill>
          <a:srgbClr val="BDD7EE"/>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D07B3E-B6F8-4D20-8227-6F438181E67E}"/>
              </a:ext>
            </a:extLst>
          </p:cNvPr>
          <p:cNvSpPr/>
          <p:nvPr userDrawn="1"/>
        </p:nvSpPr>
        <p:spPr>
          <a:xfrm>
            <a:off x="358322" y="248069"/>
            <a:ext cx="9189357" cy="6361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Title 1">
            <a:extLst>
              <a:ext uri="{FF2B5EF4-FFF2-40B4-BE49-F238E27FC236}">
                <a16:creationId xmlns:a16="http://schemas.microsoft.com/office/drawing/2014/main" id="{E57804AA-0F85-4C11-A118-A92F03A8B9FA}"/>
              </a:ext>
            </a:extLst>
          </p:cNvPr>
          <p:cNvSpPr>
            <a:spLocks noGrp="1"/>
          </p:cNvSpPr>
          <p:nvPr>
            <p:ph type="ctrTitle" hasCustomPrompt="1"/>
          </p:nvPr>
        </p:nvSpPr>
        <p:spPr>
          <a:xfrm>
            <a:off x="742950" y="584775"/>
            <a:ext cx="8420100" cy="266907"/>
          </a:xfrm>
          <a:prstGeom prst="rect">
            <a:avLst/>
          </a:prstGeom>
        </p:spPr>
        <p:txBody>
          <a:bodyPr anchor="b">
            <a:noAutofit/>
          </a:bodyPr>
          <a:lstStyle>
            <a:lvl1pPr algn="ctr">
              <a:defRPr sz="2889"/>
            </a:lvl1pPr>
          </a:lstStyle>
          <a:p>
            <a:r>
              <a:rPr lang="ja-JP" altLang="en-US" dirty="0"/>
              <a:t>＜大項目＞</a:t>
            </a:r>
            <a:endParaRPr lang="en-US" dirty="0"/>
          </a:p>
        </p:txBody>
      </p:sp>
      <p:sp>
        <p:nvSpPr>
          <p:cNvPr id="4" name="PageNumber">
            <a:extLst>
              <a:ext uri="{FF2B5EF4-FFF2-40B4-BE49-F238E27FC236}">
                <a16:creationId xmlns:a16="http://schemas.microsoft.com/office/drawing/2014/main" id="{19E7F5CC-A3BA-4BC0-8919-73EAEE3BAF2F}"/>
              </a:ext>
            </a:extLst>
          </p:cNvPr>
          <p:cNvSpPr txBox="1">
            <a:spLocks noChangeArrowheads="1"/>
          </p:cNvSpPr>
          <p:nvPr userDrawn="1"/>
        </p:nvSpPr>
        <p:spPr bwMode="black">
          <a:xfrm>
            <a:off x="8589787" y="6708531"/>
            <a:ext cx="1316214" cy="14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685800">
              <a:defRPr kumimoji="1" sz="1200">
                <a:solidFill>
                  <a:schemeClr val="tx1"/>
                </a:solidFill>
                <a:latin typeface="Times New Roman" panose="02020603050405020304" pitchFamily="18" charset="0"/>
                <a:ea typeface="MS UI Gothic" panose="020B0600070205080204" pitchFamily="50" charset="-128"/>
              </a:defRPr>
            </a:lvl1pPr>
            <a:lvl2pPr marL="742950" indent="-285750" defTabSz="685800">
              <a:defRPr kumimoji="1" sz="1200">
                <a:solidFill>
                  <a:schemeClr val="tx1"/>
                </a:solidFill>
                <a:latin typeface="Times New Roman" panose="02020603050405020304" pitchFamily="18" charset="0"/>
                <a:ea typeface="MS UI Gothic" panose="020B0600070205080204" pitchFamily="50" charset="-128"/>
              </a:defRPr>
            </a:lvl2pPr>
            <a:lvl3pPr marL="1143000" indent="-228600" defTabSz="685800">
              <a:defRPr kumimoji="1" sz="1200">
                <a:solidFill>
                  <a:schemeClr val="tx1"/>
                </a:solidFill>
                <a:latin typeface="Times New Roman" panose="02020603050405020304" pitchFamily="18" charset="0"/>
                <a:ea typeface="MS UI Gothic" panose="020B0600070205080204" pitchFamily="50" charset="-128"/>
              </a:defRPr>
            </a:lvl3pPr>
            <a:lvl4pPr marL="1600200" indent="-228600" defTabSz="685800">
              <a:defRPr kumimoji="1" sz="1200">
                <a:solidFill>
                  <a:schemeClr val="tx1"/>
                </a:solidFill>
                <a:latin typeface="Times New Roman" panose="02020603050405020304" pitchFamily="18" charset="0"/>
                <a:ea typeface="MS UI Gothic" panose="020B0600070205080204" pitchFamily="50" charset="-128"/>
              </a:defRPr>
            </a:lvl4pPr>
            <a:lvl5pPr marL="2057400" indent="-228600" defTabSz="685800">
              <a:defRPr kumimoji="1" sz="1200">
                <a:solidFill>
                  <a:schemeClr val="tx1"/>
                </a:solidFill>
                <a:latin typeface="Times New Roman" panose="02020603050405020304" pitchFamily="18" charset="0"/>
                <a:ea typeface="MS UI Gothic" panose="020B0600070205080204" pitchFamily="50" charset="-128"/>
              </a:defRPr>
            </a:lvl5pPr>
            <a:lvl6pPr marL="25146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6pPr>
            <a:lvl7pPr marL="29718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7pPr>
            <a:lvl8pPr marL="34290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8pPr>
            <a:lvl9pPr marL="38862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9pPr>
          </a:lstStyle>
          <a:p>
            <a:pPr algn="r" eaLnBrk="1" hangingPunct="1">
              <a:defRPr/>
            </a:pPr>
            <a:r>
              <a:rPr lang="en-US" altLang="ja-JP" sz="800" dirty="0">
                <a:solidFill>
                  <a:schemeClr val="tx1"/>
                </a:solidFill>
                <a:latin typeface="Meiryo UI" panose="020B0604030504040204" pitchFamily="50" charset="-128"/>
                <a:ea typeface="Meiryo UI" panose="020B0604030504040204" pitchFamily="50" charset="-128"/>
              </a:rPr>
              <a:t>A-1</a:t>
            </a:r>
            <a:r>
              <a:rPr lang="ja-JP" altLang="en-US" sz="800" dirty="0">
                <a:solidFill>
                  <a:schemeClr val="tx1"/>
                </a:solidFill>
                <a:latin typeface="Meiryo UI" panose="020B0604030504040204" pitchFamily="50" charset="-128"/>
                <a:ea typeface="Meiryo UI" panose="020B0604030504040204" pitchFamily="50" charset="-128"/>
              </a:rPr>
              <a:t>　ワークシート（エンジニア用）</a:t>
            </a:r>
          </a:p>
        </p:txBody>
      </p:sp>
    </p:spTree>
    <p:extLst>
      <p:ext uri="{BB962C8B-B14F-4D97-AF65-F5344CB8AC3E}">
        <p14:creationId xmlns:p14="http://schemas.microsoft.com/office/powerpoint/2010/main" val="380362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タイトル スライド">
    <p:bg>
      <p:bgPr>
        <a:solidFill>
          <a:srgbClr val="B686DA"/>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D07B3E-B6F8-4D20-8227-6F438181E67E}"/>
              </a:ext>
            </a:extLst>
          </p:cNvPr>
          <p:cNvSpPr/>
          <p:nvPr userDrawn="1"/>
        </p:nvSpPr>
        <p:spPr>
          <a:xfrm>
            <a:off x="358322" y="248069"/>
            <a:ext cx="9189357" cy="6361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Title 1">
            <a:extLst>
              <a:ext uri="{FF2B5EF4-FFF2-40B4-BE49-F238E27FC236}">
                <a16:creationId xmlns:a16="http://schemas.microsoft.com/office/drawing/2014/main" id="{E57804AA-0F85-4C11-A118-A92F03A8B9FA}"/>
              </a:ext>
            </a:extLst>
          </p:cNvPr>
          <p:cNvSpPr>
            <a:spLocks noGrp="1"/>
          </p:cNvSpPr>
          <p:nvPr>
            <p:ph type="ctrTitle" hasCustomPrompt="1"/>
          </p:nvPr>
        </p:nvSpPr>
        <p:spPr>
          <a:xfrm>
            <a:off x="742950" y="584775"/>
            <a:ext cx="8420100" cy="266907"/>
          </a:xfrm>
          <a:prstGeom prst="rect">
            <a:avLst/>
          </a:prstGeom>
        </p:spPr>
        <p:txBody>
          <a:bodyPr anchor="b">
            <a:noAutofit/>
          </a:bodyPr>
          <a:lstStyle>
            <a:lvl1pPr algn="ctr">
              <a:defRPr sz="2889"/>
            </a:lvl1pPr>
          </a:lstStyle>
          <a:p>
            <a:r>
              <a:rPr lang="ja-JP" altLang="en-US" dirty="0"/>
              <a:t>＜大項目＞</a:t>
            </a:r>
            <a:endParaRPr lang="en-US" dirty="0"/>
          </a:p>
        </p:txBody>
      </p:sp>
      <p:sp>
        <p:nvSpPr>
          <p:cNvPr id="5" name="PageNumber">
            <a:extLst>
              <a:ext uri="{FF2B5EF4-FFF2-40B4-BE49-F238E27FC236}">
                <a16:creationId xmlns:a16="http://schemas.microsoft.com/office/drawing/2014/main" id="{94A869B1-17A8-4751-9D65-B2ACBE051EFF}"/>
              </a:ext>
            </a:extLst>
          </p:cNvPr>
          <p:cNvSpPr txBox="1">
            <a:spLocks noChangeArrowheads="1"/>
          </p:cNvSpPr>
          <p:nvPr userDrawn="1"/>
        </p:nvSpPr>
        <p:spPr bwMode="black">
          <a:xfrm>
            <a:off x="8589787" y="6708531"/>
            <a:ext cx="1316214" cy="14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685800">
              <a:defRPr kumimoji="1" sz="1200">
                <a:solidFill>
                  <a:schemeClr val="tx1"/>
                </a:solidFill>
                <a:latin typeface="Times New Roman" panose="02020603050405020304" pitchFamily="18" charset="0"/>
                <a:ea typeface="MS UI Gothic" panose="020B0600070205080204" pitchFamily="50" charset="-128"/>
              </a:defRPr>
            </a:lvl1pPr>
            <a:lvl2pPr marL="742950" indent="-285750" defTabSz="685800">
              <a:defRPr kumimoji="1" sz="1200">
                <a:solidFill>
                  <a:schemeClr val="tx1"/>
                </a:solidFill>
                <a:latin typeface="Times New Roman" panose="02020603050405020304" pitchFamily="18" charset="0"/>
                <a:ea typeface="MS UI Gothic" panose="020B0600070205080204" pitchFamily="50" charset="-128"/>
              </a:defRPr>
            </a:lvl2pPr>
            <a:lvl3pPr marL="1143000" indent="-228600" defTabSz="685800">
              <a:defRPr kumimoji="1" sz="1200">
                <a:solidFill>
                  <a:schemeClr val="tx1"/>
                </a:solidFill>
                <a:latin typeface="Times New Roman" panose="02020603050405020304" pitchFamily="18" charset="0"/>
                <a:ea typeface="MS UI Gothic" panose="020B0600070205080204" pitchFamily="50" charset="-128"/>
              </a:defRPr>
            </a:lvl3pPr>
            <a:lvl4pPr marL="1600200" indent="-228600" defTabSz="685800">
              <a:defRPr kumimoji="1" sz="1200">
                <a:solidFill>
                  <a:schemeClr val="tx1"/>
                </a:solidFill>
                <a:latin typeface="Times New Roman" panose="02020603050405020304" pitchFamily="18" charset="0"/>
                <a:ea typeface="MS UI Gothic" panose="020B0600070205080204" pitchFamily="50" charset="-128"/>
              </a:defRPr>
            </a:lvl4pPr>
            <a:lvl5pPr marL="2057400" indent="-228600" defTabSz="685800">
              <a:defRPr kumimoji="1" sz="1200">
                <a:solidFill>
                  <a:schemeClr val="tx1"/>
                </a:solidFill>
                <a:latin typeface="Times New Roman" panose="02020603050405020304" pitchFamily="18" charset="0"/>
                <a:ea typeface="MS UI Gothic" panose="020B0600070205080204" pitchFamily="50" charset="-128"/>
              </a:defRPr>
            </a:lvl5pPr>
            <a:lvl6pPr marL="25146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6pPr>
            <a:lvl7pPr marL="29718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7pPr>
            <a:lvl8pPr marL="34290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8pPr>
            <a:lvl9pPr marL="3886200" indent="-228600" defTabSz="685800" eaLnBrk="0" fontAlgn="base" hangingPunct="0">
              <a:spcBef>
                <a:spcPct val="0"/>
              </a:spcBef>
              <a:spcAft>
                <a:spcPct val="0"/>
              </a:spcAft>
              <a:defRPr kumimoji="1" sz="1200">
                <a:solidFill>
                  <a:schemeClr val="tx1"/>
                </a:solidFill>
                <a:latin typeface="Times New Roman" panose="02020603050405020304" pitchFamily="18" charset="0"/>
                <a:ea typeface="MS UI Gothic" panose="020B0600070205080204" pitchFamily="50" charset="-128"/>
              </a:defRPr>
            </a:lvl9pPr>
          </a:lstStyle>
          <a:p>
            <a:pPr algn="r" eaLnBrk="1" hangingPunct="1">
              <a:defRPr/>
            </a:pPr>
            <a:r>
              <a:rPr lang="en-US" altLang="ja-JP" sz="800" dirty="0">
                <a:solidFill>
                  <a:schemeClr val="tx1"/>
                </a:solidFill>
                <a:latin typeface="Meiryo UI" panose="020B0604030504040204" pitchFamily="50" charset="-128"/>
                <a:ea typeface="Meiryo UI" panose="020B0604030504040204" pitchFamily="50" charset="-128"/>
              </a:rPr>
              <a:t>A-1</a:t>
            </a:r>
            <a:r>
              <a:rPr lang="ja-JP" altLang="en-US" sz="800" dirty="0">
                <a:solidFill>
                  <a:schemeClr val="tx1"/>
                </a:solidFill>
                <a:latin typeface="Meiryo UI" panose="020B0604030504040204" pitchFamily="50" charset="-128"/>
                <a:ea typeface="Meiryo UI" panose="020B0604030504040204" pitchFamily="50" charset="-128"/>
              </a:rPr>
              <a:t>　ワークシート（営業用）</a:t>
            </a:r>
          </a:p>
        </p:txBody>
      </p:sp>
    </p:spTree>
    <p:extLst>
      <p:ext uri="{BB962C8B-B14F-4D97-AF65-F5344CB8AC3E}">
        <p14:creationId xmlns:p14="http://schemas.microsoft.com/office/powerpoint/2010/main" val="256639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2261922-F38B-4932-BB2E-E17597D96FE0}"/>
              </a:ext>
            </a:extLst>
          </p:cNvPr>
          <p:cNvSpPr/>
          <p:nvPr userDrawn="1"/>
        </p:nvSpPr>
        <p:spPr>
          <a:xfrm>
            <a:off x="0" y="0"/>
            <a:ext cx="9906000" cy="5896656"/>
          </a:xfrm>
          <a:prstGeom prst="rect">
            <a:avLst/>
          </a:prstGeom>
          <a:solidFill>
            <a:srgbClr val="006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Picture 2" descr="「CTC　ロゴ　png」の画像検索結果">
            <a:extLst>
              <a:ext uri="{FF2B5EF4-FFF2-40B4-BE49-F238E27FC236}">
                <a16:creationId xmlns:a16="http://schemas.microsoft.com/office/drawing/2014/main" id="{4617C86E-9E57-4E0C-9C5E-41393EC3FAA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795077" y="6079367"/>
            <a:ext cx="2315846" cy="6762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ECE87B7-1081-4F10-BE33-F4810985AC28}"/>
              </a:ext>
            </a:extLst>
          </p:cNvPr>
          <p:cNvSpPr txBox="1"/>
          <p:nvPr userDrawn="1"/>
        </p:nvSpPr>
        <p:spPr>
          <a:xfrm>
            <a:off x="2458947" y="1957480"/>
            <a:ext cx="4988105" cy="1981696"/>
          </a:xfrm>
          <a:prstGeom prst="rect">
            <a:avLst/>
          </a:prstGeom>
          <a:noFill/>
        </p:spPr>
        <p:txBody>
          <a:bodyPr wrap="square" rtlCol="0">
            <a:spAutoFit/>
          </a:bodyPr>
          <a:lstStyle/>
          <a:p>
            <a:pPr algn="ctr">
              <a:lnSpc>
                <a:spcPct val="150000"/>
              </a:lnSpc>
            </a:pPr>
            <a:r>
              <a:rPr kumimoji="1" lang="ja-JP" altLang="en-US" sz="4400" b="1" dirty="0">
                <a:solidFill>
                  <a:schemeClr val="bg1"/>
                </a:solidFill>
                <a:latin typeface="Meiryo UI" panose="020B0604030504040204" pitchFamily="50" charset="-128"/>
                <a:ea typeface="Meiryo UI" panose="020B0604030504040204" pitchFamily="50" charset="-128"/>
              </a:rPr>
              <a:t>仕事体感ワーク</a:t>
            </a:r>
            <a:endParaRPr kumimoji="1" lang="en-US" altLang="ja-JP" sz="4400" b="1" dirty="0">
              <a:solidFill>
                <a:schemeClr val="bg1"/>
              </a:solidFill>
              <a:latin typeface="Meiryo UI" panose="020B0604030504040204" pitchFamily="50" charset="-128"/>
              <a:ea typeface="Meiryo UI" panose="020B0604030504040204" pitchFamily="50" charset="-128"/>
            </a:endParaRPr>
          </a:p>
          <a:p>
            <a:pPr algn="ctr">
              <a:lnSpc>
                <a:spcPct val="150000"/>
              </a:lnSpc>
            </a:pPr>
            <a:r>
              <a:rPr kumimoji="1" lang="ja-JP" altLang="en-US" sz="4400" b="1" dirty="0">
                <a:solidFill>
                  <a:schemeClr val="bg1"/>
                </a:solidFill>
                <a:latin typeface="Meiryo UI" panose="020B0604030504040204" pitchFamily="50" charset="-128"/>
                <a:ea typeface="Meiryo UI" panose="020B0604030504040204" pitchFamily="50" charset="-128"/>
              </a:rPr>
              <a:t>ワークシート</a:t>
            </a:r>
          </a:p>
        </p:txBody>
      </p:sp>
      <p:sp>
        <p:nvSpPr>
          <p:cNvPr id="5" name="正方形/長方形 4">
            <a:extLst>
              <a:ext uri="{FF2B5EF4-FFF2-40B4-BE49-F238E27FC236}">
                <a16:creationId xmlns:a16="http://schemas.microsoft.com/office/drawing/2014/main" id="{FD47A3E6-7ECB-4C79-B2A8-FD312BBE41E4}"/>
              </a:ext>
            </a:extLst>
          </p:cNvPr>
          <p:cNvSpPr/>
          <p:nvPr userDrawn="1"/>
        </p:nvSpPr>
        <p:spPr>
          <a:xfrm>
            <a:off x="495300" y="398010"/>
            <a:ext cx="8915400" cy="5102678"/>
          </a:xfrm>
          <a:prstGeom prst="rect">
            <a:avLst/>
          </a:prstGeom>
          <a:noFill/>
          <a:ln>
            <a:solidFill>
              <a:srgbClr val="E8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6487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C4B33A2-FA76-49B5-93A9-9E3FD3326286}"/>
              </a:ext>
            </a:extLst>
          </p:cNvPr>
          <p:cNvSpPr/>
          <p:nvPr userDrawn="1"/>
        </p:nvSpPr>
        <p:spPr>
          <a:xfrm>
            <a:off x="0" y="0"/>
            <a:ext cx="371475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Picture 2" descr="「CTC　ロゴ　png」の画像検索結果">
            <a:extLst>
              <a:ext uri="{FF2B5EF4-FFF2-40B4-BE49-F238E27FC236}">
                <a16:creationId xmlns:a16="http://schemas.microsoft.com/office/drawing/2014/main" id="{38A94E44-2B25-4739-B248-8F1561BDE91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652452" y="4318579"/>
            <a:ext cx="2315846" cy="6762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AE93319-651D-4EF2-8B0E-97767630D31F}"/>
              </a:ext>
            </a:extLst>
          </p:cNvPr>
          <p:cNvSpPr txBox="1"/>
          <p:nvPr userDrawn="1"/>
        </p:nvSpPr>
        <p:spPr>
          <a:xfrm>
            <a:off x="4316323" y="1524773"/>
            <a:ext cx="4988105" cy="1981696"/>
          </a:xfrm>
          <a:prstGeom prst="rect">
            <a:avLst/>
          </a:prstGeom>
          <a:noFill/>
        </p:spPr>
        <p:txBody>
          <a:bodyPr wrap="square" rtlCol="0">
            <a:spAutoFit/>
          </a:bodyPr>
          <a:lstStyle/>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エンジニア用</a:t>
            </a:r>
            <a:endParaRPr kumimoji="1" lang="en-US" altLang="ja-JP" sz="4400" b="1" dirty="0">
              <a:solidFill>
                <a:sysClr val="windowText" lastClr="000000"/>
              </a:solidFill>
              <a:latin typeface="Meiryo UI" panose="020B0604030504040204" pitchFamily="50" charset="-128"/>
              <a:ea typeface="Meiryo UI" panose="020B0604030504040204" pitchFamily="50" charset="-128"/>
            </a:endParaRPr>
          </a:p>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ワークシート</a:t>
            </a:r>
          </a:p>
        </p:txBody>
      </p:sp>
      <p:cxnSp>
        <p:nvCxnSpPr>
          <p:cNvPr id="18" name="直線コネクタ 17">
            <a:extLst>
              <a:ext uri="{FF2B5EF4-FFF2-40B4-BE49-F238E27FC236}">
                <a16:creationId xmlns:a16="http://schemas.microsoft.com/office/drawing/2014/main" id="{33234E45-035C-4940-A31B-E42413FF5767}"/>
              </a:ext>
            </a:extLst>
          </p:cNvPr>
          <p:cNvCxnSpPr/>
          <p:nvPr userDrawn="1"/>
        </p:nvCxnSpPr>
        <p:spPr>
          <a:xfrm>
            <a:off x="4810125" y="3861707"/>
            <a:ext cx="4000500" cy="0"/>
          </a:xfrm>
          <a:prstGeom prst="line">
            <a:avLst/>
          </a:prstGeom>
          <a:ln w="28575">
            <a:solidFill>
              <a:srgbClr val="E8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10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 スライド">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C4B33A2-FA76-49B5-93A9-9E3FD3326286}"/>
              </a:ext>
            </a:extLst>
          </p:cNvPr>
          <p:cNvSpPr/>
          <p:nvPr userDrawn="1"/>
        </p:nvSpPr>
        <p:spPr>
          <a:xfrm>
            <a:off x="0" y="0"/>
            <a:ext cx="3714750" cy="6858000"/>
          </a:xfrm>
          <a:prstGeom prst="rect">
            <a:avLst/>
          </a:prstGeom>
          <a:solidFill>
            <a:srgbClr val="B68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Picture 2" descr="「CTC　ロゴ　png」の画像検索結果">
            <a:extLst>
              <a:ext uri="{FF2B5EF4-FFF2-40B4-BE49-F238E27FC236}">
                <a16:creationId xmlns:a16="http://schemas.microsoft.com/office/drawing/2014/main" id="{38A94E44-2B25-4739-B248-8F1561BDE91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652452" y="4318579"/>
            <a:ext cx="2315846" cy="6762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AE93319-651D-4EF2-8B0E-97767630D31F}"/>
              </a:ext>
            </a:extLst>
          </p:cNvPr>
          <p:cNvSpPr txBox="1"/>
          <p:nvPr userDrawn="1"/>
        </p:nvSpPr>
        <p:spPr>
          <a:xfrm>
            <a:off x="4316323" y="1524773"/>
            <a:ext cx="4988105" cy="1981696"/>
          </a:xfrm>
          <a:prstGeom prst="rect">
            <a:avLst/>
          </a:prstGeom>
          <a:noFill/>
        </p:spPr>
        <p:txBody>
          <a:bodyPr wrap="square" rtlCol="0">
            <a:spAutoFit/>
          </a:bodyPr>
          <a:lstStyle/>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営業用</a:t>
            </a:r>
            <a:endParaRPr kumimoji="1" lang="en-US" altLang="ja-JP" sz="4400" b="1" dirty="0">
              <a:solidFill>
                <a:sysClr val="windowText" lastClr="000000"/>
              </a:solidFill>
              <a:latin typeface="Meiryo UI" panose="020B0604030504040204" pitchFamily="50" charset="-128"/>
              <a:ea typeface="Meiryo UI" panose="020B0604030504040204" pitchFamily="50" charset="-128"/>
            </a:endParaRPr>
          </a:p>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ワークシート</a:t>
            </a:r>
          </a:p>
        </p:txBody>
      </p:sp>
      <p:cxnSp>
        <p:nvCxnSpPr>
          <p:cNvPr id="18" name="直線コネクタ 17">
            <a:extLst>
              <a:ext uri="{FF2B5EF4-FFF2-40B4-BE49-F238E27FC236}">
                <a16:creationId xmlns:a16="http://schemas.microsoft.com/office/drawing/2014/main" id="{33234E45-035C-4940-A31B-E42413FF5767}"/>
              </a:ext>
            </a:extLst>
          </p:cNvPr>
          <p:cNvCxnSpPr/>
          <p:nvPr userDrawn="1"/>
        </p:nvCxnSpPr>
        <p:spPr>
          <a:xfrm>
            <a:off x="4810125" y="3861707"/>
            <a:ext cx="4000500" cy="0"/>
          </a:xfrm>
          <a:prstGeom prst="line">
            <a:avLst/>
          </a:prstGeom>
          <a:ln w="28575">
            <a:solidFill>
              <a:srgbClr val="E8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1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32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eiryo UI" panose="020B0604030504040204" pitchFamily="50" charset="-128"/>
                <a:ea typeface="Meiryo UI" panose="020B0604030504040204" pitchFamily="50" charset="-128"/>
              </a:defRPr>
            </a:lvl1pPr>
          </a:lstStyle>
          <a:p>
            <a:pPr>
              <a:defRPr/>
            </a:pPr>
            <a:fld id="{5A238178-A1BD-49D7-A151-813440D57A38}" type="datetimeFigureOut">
              <a:rPr lang="ja-JP" altLang="en-US" smtClean="0"/>
              <a:pPr>
                <a:defRPr/>
              </a:pPr>
              <a:t>2024/9/5</a:t>
            </a:fld>
            <a:endParaRPr lang="ja-JP" altLang="en-US" dirty="0"/>
          </a:p>
        </p:txBody>
      </p:sp>
      <p:sp>
        <p:nvSpPr>
          <p:cNvPr id="3" name="フッター プレースホルダー 2"/>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eiryo UI" panose="020B0604030504040204" pitchFamily="50" charset="-128"/>
                <a:ea typeface="Meiryo UI" panose="020B0604030504040204" pitchFamily="50" charset="-128"/>
              </a:defRPr>
            </a:lvl1pPr>
          </a:lstStyle>
          <a:p>
            <a:pPr>
              <a:defRPr/>
            </a:pPr>
            <a:endParaRPr lang="ja-JP" altLang="en-US" dirty="0"/>
          </a:p>
        </p:txBody>
      </p:sp>
      <p:sp>
        <p:nvSpPr>
          <p:cNvPr id="4" name="スライド番号プレースホルダー 3"/>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eiryo UI" panose="020B0604030504040204" pitchFamily="50" charset="-128"/>
                <a:ea typeface="Meiryo UI" panose="020B0604030504040204" pitchFamily="50" charset="-128"/>
              </a:defRPr>
            </a:lvl1pPr>
          </a:lstStyle>
          <a:p>
            <a:pPr>
              <a:defRPr/>
            </a:pPr>
            <a:fld id="{98D28191-A228-45BC-B275-3E0A95022530}" type="slidenum">
              <a:rPr lang="ja-JP" altLang="en-US" smtClean="0"/>
              <a:pPr>
                <a:defRPr/>
              </a:pPr>
              <a:t>‹#›</a:t>
            </a:fld>
            <a:endParaRPr lang="ja-JP" altLang="en-US" dirty="0"/>
          </a:p>
        </p:txBody>
      </p:sp>
      <p:sp>
        <p:nvSpPr>
          <p:cNvPr id="5" name="正方形/長方形 4">
            <a:extLst>
              <a:ext uri="{FF2B5EF4-FFF2-40B4-BE49-F238E27FC236}">
                <a16:creationId xmlns:a16="http://schemas.microsoft.com/office/drawing/2014/main" id="{DDCB6D48-97FC-4E5B-8CE5-AEA5DA17B729}"/>
              </a:ext>
            </a:extLst>
          </p:cNvPr>
          <p:cNvSpPr/>
          <p:nvPr userDrawn="1"/>
        </p:nvSpPr>
        <p:spPr>
          <a:xfrm>
            <a:off x="243245" y="738326"/>
            <a:ext cx="9419513" cy="5498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47"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3405242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432461B0-E051-4BB7-B269-E7E5999204CC}"/>
              </a:ext>
            </a:extLst>
          </p:cNvPr>
          <p:cNvSpPr/>
          <p:nvPr userDrawn="1"/>
        </p:nvSpPr>
        <p:spPr>
          <a:xfrm rot="10800000">
            <a:off x="0" y="-1"/>
            <a:ext cx="8026527" cy="457100"/>
          </a:xfrm>
          <a:prstGeom prst="rect">
            <a:avLst/>
          </a:prstGeom>
          <a:gradFill>
            <a:gsLst>
              <a:gs pos="0">
                <a:schemeClr val="accent1">
                  <a:lumMod val="5000"/>
                  <a:lumOff val="95000"/>
                </a:schemeClr>
              </a:gs>
              <a:gs pos="65000">
                <a:srgbClr val="4C98E8"/>
              </a:gs>
              <a:gs pos="0">
                <a:srgbClr val="1362D1"/>
              </a:gs>
              <a:gs pos="100000">
                <a:srgbClr val="85CE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86"/>
          </a:p>
        </p:txBody>
      </p:sp>
      <p:sp>
        <p:nvSpPr>
          <p:cNvPr id="4" name="Date Placeholder 3"/>
          <p:cNvSpPr>
            <a:spLocks noGrp="1"/>
          </p:cNvSpPr>
          <p:nvPr>
            <p:ph type="dt" sz="half" idx="2"/>
          </p:nvPr>
        </p:nvSpPr>
        <p:spPr>
          <a:xfrm>
            <a:off x="681038" y="6356353"/>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9/5/24</a:t>
            </a:fld>
            <a:endParaRPr lang="en-US" dirty="0"/>
          </a:p>
        </p:txBody>
      </p:sp>
      <p:sp>
        <p:nvSpPr>
          <p:cNvPr id="5" name="Footer Placeholder 4"/>
          <p:cNvSpPr>
            <a:spLocks noGrp="1"/>
          </p:cNvSpPr>
          <p:nvPr>
            <p:ph type="ftr" sz="quarter" idx="3"/>
          </p:nvPr>
        </p:nvSpPr>
        <p:spPr>
          <a:xfrm>
            <a:off x="3281363" y="6356353"/>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96113" y="6356353"/>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10" name="グループ化 9">
            <a:extLst>
              <a:ext uri="{FF2B5EF4-FFF2-40B4-BE49-F238E27FC236}">
                <a16:creationId xmlns:a16="http://schemas.microsoft.com/office/drawing/2014/main" id="{BDD79074-61FF-416F-A8A9-74902837A97C}"/>
              </a:ext>
            </a:extLst>
          </p:cNvPr>
          <p:cNvGrpSpPr/>
          <p:nvPr userDrawn="1"/>
        </p:nvGrpSpPr>
        <p:grpSpPr>
          <a:xfrm flipH="1">
            <a:off x="0" y="6652728"/>
            <a:ext cx="9906000" cy="202569"/>
            <a:chOff x="-18365" y="319319"/>
            <a:chExt cx="9144000" cy="237793"/>
          </a:xfrm>
          <a:solidFill>
            <a:srgbClr val="2F7CDC"/>
          </a:solidFill>
        </p:grpSpPr>
        <p:sp>
          <p:nvSpPr>
            <p:cNvPr id="11" name="正方形/長方形 10">
              <a:extLst>
                <a:ext uri="{FF2B5EF4-FFF2-40B4-BE49-F238E27FC236}">
                  <a16:creationId xmlns:a16="http://schemas.microsoft.com/office/drawing/2014/main" id="{6227AA1D-E3D9-4297-BCBA-1739F8EB6C24}"/>
                </a:ext>
              </a:extLst>
            </p:cNvPr>
            <p:cNvSpPr/>
            <p:nvPr userDrawn="1"/>
          </p:nvSpPr>
          <p:spPr>
            <a:xfrm flipH="1">
              <a:off x="-18365" y="531912"/>
              <a:ext cx="91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2" name="正方形/長方形 11">
              <a:extLst>
                <a:ext uri="{FF2B5EF4-FFF2-40B4-BE49-F238E27FC236}">
                  <a16:creationId xmlns:a16="http://schemas.microsoft.com/office/drawing/2014/main" id="{C5A88DD3-D98A-4904-8402-EC60BB86CAB6}"/>
                </a:ext>
              </a:extLst>
            </p:cNvPr>
            <p:cNvSpPr/>
            <p:nvPr userDrawn="1"/>
          </p:nvSpPr>
          <p:spPr>
            <a:xfrm flipH="1">
              <a:off x="-18365" y="446876"/>
              <a:ext cx="842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3" name="正方形/長方形 12">
              <a:extLst>
                <a:ext uri="{FF2B5EF4-FFF2-40B4-BE49-F238E27FC236}">
                  <a16:creationId xmlns:a16="http://schemas.microsoft.com/office/drawing/2014/main" id="{E43130C5-044F-45FA-B694-59E3402E2E88}"/>
                </a:ext>
              </a:extLst>
            </p:cNvPr>
            <p:cNvSpPr/>
            <p:nvPr userDrawn="1"/>
          </p:nvSpPr>
          <p:spPr>
            <a:xfrm flipH="1">
              <a:off x="-18365" y="489395"/>
              <a:ext cx="878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4" name="正方形/長方形 13">
              <a:extLst>
                <a:ext uri="{FF2B5EF4-FFF2-40B4-BE49-F238E27FC236}">
                  <a16:creationId xmlns:a16="http://schemas.microsoft.com/office/drawing/2014/main" id="{74E82864-DCD6-4D90-BF6A-2E7C17BD5F8F}"/>
                </a:ext>
              </a:extLst>
            </p:cNvPr>
            <p:cNvSpPr/>
            <p:nvPr userDrawn="1"/>
          </p:nvSpPr>
          <p:spPr>
            <a:xfrm flipH="1">
              <a:off x="-18365" y="404357"/>
              <a:ext cx="806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5" name="正方形/長方形 14">
              <a:extLst>
                <a:ext uri="{FF2B5EF4-FFF2-40B4-BE49-F238E27FC236}">
                  <a16:creationId xmlns:a16="http://schemas.microsoft.com/office/drawing/2014/main" id="{432CF9FC-3081-47D6-BE58-75EB855F1BED}"/>
                </a:ext>
              </a:extLst>
            </p:cNvPr>
            <p:cNvSpPr/>
            <p:nvPr userDrawn="1"/>
          </p:nvSpPr>
          <p:spPr>
            <a:xfrm flipH="1">
              <a:off x="-18365" y="361838"/>
              <a:ext cx="770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6" name="正方形/長方形 15">
              <a:extLst>
                <a:ext uri="{FF2B5EF4-FFF2-40B4-BE49-F238E27FC236}">
                  <a16:creationId xmlns:a16="http://schemas.microsoft.com/office/drawing/2014/main" id="{D81644F5-44D7-4AD2-8311-DBC3AA8E3EB1}"/>
                </a:ext>
              </a:extLst>
            </p:cNvPr>
            <p:cNvSpPr/>
            <p:nvPr userDrawn="1"/>
          </p:nvSpPr>
          <p:spPr>
            <a:xfrm flipH="1">
              <a:off x="-18365" y="319319"/>
              <a:ext cx="73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grpSp>
      <p:pic>
        <p:nvPicPr>
          <p:cNvPr id="17" name="Google Shape;11;p4" descr="「CTC　ロゴ　png」の画像検索結果">
            <a:extLst>
              <a:ext uri="{FF2B5EF4-FFF2-40B4-BE49-F238E27FC236}">
                <a16:creationId xmlns:a16="http://schemas.microsoft.com/office/drawing/2014/main" id="{EB16A5FD-A4BD-419D-B0C3-1742147B8F64}"/>
              </a:ext>
            </a:extLst>
          </p:cNvPr>
          <p:cNvPicPr preferRelativeResize="0"/>
          <p:nvPr userDrawn="1"/>
        </p:nvPicPr>
        <p:blipFill rotWithShape="1">
          <a:blip r:embed="rId3">
            <a:alphaModFix/>
          </a:blip>
          <a:srcRect/>
          <a:stretch/>
        </p:blipFill>
        <p:spPr>
          <a:xfrm>
            <a:off x="8063770" y="18906"/>
            <a:ext cx="1698754" cy="456006"/>
          </a:xfrm>
          <a:prstGeom prst="rect">
            <a:avLst/>
          </a:prstGeom>
          <a:noFill/>
          <a:ln>
            <a:noFill/>
          </a:ln>
        </p:spPr>
      </p:pic>
    </p:spTree>
    <p:extLst>
      <p:ext uri="{BB962C8B-B14F-4D97-AF65-F5344CB8AC3E}">
        <p14:creationId xmlns:p14="http://schemas.microsoft.com/office/powerpoint/2010/main" val="908202084"/>
      </p:ext>
    </p:extLst>
  </p:cSld>
  <p:clrMap bg1="lt1" tx1="dk1" bg2="lt2" tx2="dk2" accent1="accent1" accent2="accent2" accent3="accent3" accent4="accent4" accent5="accent5" accent6="accent6" hlink="hlink" folHlink="folHlink"/>
  <p:sldLayoutIdLst>
    <p:sldLayoutId id="2147483689" r:id="rId1"/>
  </p:sldLayoutIdLst>
  <p:hf sldNum="0" hdr="0" ftr="0" dt="0"/>
  <p:txStyles>
    <p:titleStyle>
      <a:lvl1pPr algn="l" defTabSz="914395"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9" indent="-228599" algn="l" defTabSz="914395"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97" indent="-228599" algn="l" defTabSz="914395"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94" indent="-228599" algn="l" defTabSz="914395"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92"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90"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87"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85"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83"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81"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3" algn="l" defTabSz="914395" rtl="0" eaLnBrk="1" latinLnBrk="0" hangingPunct="1">
        <a:defRPr kumimoji="1" sz="1800" kern="1200">
          <a:solidFill>
            <a:schemeClr val="tx1"/>
          </a:solidFill>
          <a:latin typeface="+mn-lt"/>
          <a:ea typeface="+mn-ea"/>
          <a:cs typeface="+mn-cs"/>
        </a:defRPr>
      </a:lvl4pPr>
      <a:lvl5pPr marL="1828791" algn="l" defTabSz="914395" rtl="0" eaLnBrk="1" latinLnBrk="0" hangingPunct="1">
        <a:defRPr kumimoji="1" sz="1800" kern="1200">
          <a:solidFill>
            <a:schemeClr val="tx1"/>
          </a:solidFill>
          <a:latin typeface="+mn-lt"/>
          <a:ea typeface="+mn-ea"/>
          <a:cs typeface="+mn-cs"/>
        </a:defRPr>
      </a:lvl5pPr>
      <a:lvl6pPr marL="2285989" algn="l" defTabSz="914395" rtl="0" eaLnBrk="1" latinLnBrk="0" hangingPunct="1">
        <a:defRPr kumimoji="1" sz="1800" kern="1200">
          <a:solidFill>
            <a:schemeClr val="tx1"/>
          </a:solidFill>
          <a:latin typeface="+mn-lt"/>
          <a:ea typeface="+mn-ea"/>
          <a:cs typeface="+mn-cs"/>
        </a:defRPr>
      </a:lvl6pPr>
      <a:lvl7pPr marL="2743186" algn="l" defTabSz="914395" rtl="0" eaLnBrk="1" latinLnBrk="0" hangingPunct="1">
        <a:defRPr kumimoji="1" sz="1800" kern="1200">
          <a:solidFill>
            <a:schemeClr val="tx1"/>
          </a:solidFill>
          <a:latin typeface="+mn-lt"/>
          <a:ea typeface="+mn-ea"/>
          <a:cs typeface="+mn-cs"/>
        </a:defRPr>
      </a:lvl7pPr>
      <a:lvl8pPr marL="3200384" algn="l" defTabSz="914395" rtl="0" eaLnBrk="1" latinLnBrk="0" hangingPunct="1">
        <a:defRPr kumimoji="1" sz="1800" kern="1200">
          <a:solidFill>
            <a:schemeClr val="tx1"/>
          </a:solidFill>
          <a:latin typeface="+mn-lt"/>
          <a:ea typeface="+mn-ea"/>
          <a:cs typeface="+mn-cs"/>
        </a:defRPr>
      </a:lvl8pPr>
      <a:lvl9pPr marL="3657582" algn="l" defTabSz="914395"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711952"/>
      </p:ext>
    </p:extLst>
  </p:cSld>
  <p:clrMap bg1="lt1" tx1="dk1" bg2="lt2" tx2="dk2" accent1="accent1" accent2="accent2" accent3="accent3" accent4="accent4" accent5="accent5" accent6="accent6" hlink="hlink" folHlink="folHlink"/>
  <p:sldLayoutIdLst>
    <p:sldLayoutId id="2147483705" r:id="rId1"/>
    <p:sldLayoutId id="2147483706"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3864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9/5/24</a:t>
            </a:fld>
            <a:endParaRPr lang="en-US"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正方形/長方形 6">
            <a:extLst>
              <a:ext uri="{FF2B5EF4-FFF2-40B4-BE49-F238E27FC236}">
                <a16:creationId xmlns:a16="http://schemas.microsoft.com/office/drawing/2014/main" id="{89A01369-4AF1-41D8-BD82-16E452C31FAD}"/>
              </a:ext>
            </a:extLst>
          </p:cNvPr>
          <p:cNvSpPr/>
          <p:nvPr userDrawn="1"/>
        </p:nvSpPr>
        <p:spPr>
          <a:xfrm>
            <a:off x="0" y="-1"/>
            <a:ext cx="8026527" cy="457100"/>
          </a:xfrm>
          <a:prstGeom prst="rect">
            <a:avLst/>
          </a:prstGeom>
          <a:gradFill>
            <a:gsLst>
              <a:gs pos="46000">
                <a:srgbClr val="B8E1FE"/>
              </a:gs>
              <a:gs pos="0">
                <a:schemeClr val="accent1">
                  <a:lumMod val="5000"/>
                  <a:lumOff val="95000"/>
                </a:schemeClr>
              </a:gs>
              <a:gs pos="100000">
                <a:srgbClr val="B8E1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86"/>
          </a:p>
        </p:txBody>
      </p:sp>
      <p:grpSp>
        <p:nvGrpSpPr>
          <p:cNvPr id="8" name="グループ化 7">
            <a:extLst>
              <a:ext uri="{FF2B5EF4-FFF2-40B4-BE49-F238E27FC236}">
                <a16:creationId xmlns:a16="http://schemas.microsoft.com/office/drawing/2014/main" id="{3E17A2D7-39F7-4F3E-BB72-D49118D06BAA}"/>
              </a:ext>
            </a:extLst>
          </p:cNvPr>
          <p:cNvGrpSpPr/>
          <p:nvPr userDrawn="1"/>
        </p:nvGrpSpPr>
        <p:grpSpPr>
          <a:xfrm flipH="1">
            <a:off x="0" y="6652728"/>
            <a:ext cx="9906000" cy="202569"/>
            <a:chOff x="-18365" y="319319"/>
            <a:chExt cx="9144000" cy="237793"/>
          </a:xfrm>
          <a:solidFill>
            <a:srgbClr val="85CEFF"/>
          </a:solidFill>
        </p:grpSpPr>
        <p:sp>
          <p:nvSpPr>
            <p:cNvPr id="9" name="正方形/長方形 8">
              <a:extLst>
                <a:ext uri="{FF2B5EF4-FFF2-40B4-BE49-F238E27FC236}">
                  <a16:creationId xmlns:a16="http://schemas.microsoft.com/office/drawing/2014/main" id="{06B82A9D-3082-4890-AD52-7B7E94FF174A}"/>
                </a:ext>
              </a:extLst>
            </p:cNvPr>
            <p:cNvSpPr/>
            <p:nvPr userDrawn="1"/>
          </p:nvSpPr>
          <p:spPr>
            <a:xfrm flipH="1">
              <a:off x="-18365" y="531912"/>
              <a:ext cx="91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0" name="正方形/長方形 9">
              <a:extLst>
                <a:ext uri="{FF2B5EF4-FFF2-40B4-BE49-F238E27FC236}">
                  <a16:creationId xmlns:a16="http://schemas.microsoft.com/office/drawing/2014/main" id="{9A08A121-664F-450A-9D64-0DD3FF6C9E59}"/>
                </a:ext>
              </a:extLst>
            </p:cNvPr>
            <p:cNvSpPr/>
            <p:nvPr userDrawn="1"/>
          </p:nvSpPr>
          <p:spPr>
            <a:xfrm flipH="1">
              <a:off x="-18365" y="446876"/>
              <a:ext cx="842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1" name="正方形/長方形 10">
              <a:extLst>
                <a:ext uri="{FF2B5EF4-FFF2-40B4-BE49-F238E27FC236}">
                  <a16:creationId xmlns:a16="http://schemas.microsoft.com/office/drawing/2014/main" id="{3EBF7FE6-7EAD-4CC8-8F11-7F64B0FA593E}"/>
                </a:ext>
              </a:extLst>
            </p:cNvPr>
            <p:cNvSpPr/>
            <p:nvPr userDrawn="1"/>
          </p:nvSpPr>
          <p:spPr>
            <a:xfrm flipH="1">
              <a:off x="-18365" y="489395"/>
              <a:ext cx="878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2" name="正方形/長方形 11">
              <a:extLst>
                <a:ext uri="{FF2B5EF4-FFF2-40B4-BE49-F238E27FC236}">
                  <a16:creationId xmlns:a16="http://schemas.microsoft.com/office/drawing/2014/main" id="{557E04AB-B80B-4629-8194-DA43EC5B0050}"/>
                </a:ext>
              </a:extLst>
            </p:cNvPr>
            <p:cNvSpPr/>
            <p:nvPr userDrawn="1"/>
          </p:nvSpPr>
          <p:spPr>
            <a:xfrm flipH="1">
              <a:off x="-18365" y="404357"/>
              <a:ext cx="806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3" name="正方形/長方形 12">
              <a:extLst>
                <a:ext uri="{FF2B5EF4-FFF2-40B4-BE49-F238E27FC236}">
                  <a16:creationId xmlns:a16="http://schemas.microsoft.com/office/drawing/2014/main" id="{FADFE141-374C-45D4-A377-EC4A26B5DADE}"/>
                </a:ext>
              </a:extLst>
            </p:cNvPr>
            <p:cNvSpPr/>
            <p:nvPr userDrawn="1"/>
          </p:nvSpPr>
          <p:spPr>
            <a:xfrm flipH="1">
              <a:off x="-18365" y="361838"/>
              <a:ext cx="770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4" name="正方形/長方形 13">
              <a:extLst>
                <a:ext uri="{FF2B5EF4-FFF2-40B4-BE49-F238E27FC236}">
                  <a16:creationId xmlns:a16="http://schemas.microsoft.com/office/drawing/2014/main" id="{F827FF56-30EB-45BC-B990-F3E1020280D5}"/>
                </a:ext>
              </a:extLst>
            </p:cNvPr>
            <p:cNvSpPr/>
            <p:nvPr userDrawn="1"/>
          </p:nvSpPr>
          <p:spPr>
            <a:xfrm flipH="1">
              <a:off x="-18365" y="319319"/>
              <a:ext cx="73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grpSp>
      <p:pic>
        <p:nvPicPr>
          <p:cNvPr id="15" name="Google Shape;11;p4" descr="「CTC　ロゴ　png」の画像検索結果">
            <a:extLst>
              <a:ext uri="{FF2B5EF4-FFF2-40B4-BE49-F238E27FC236}">
                <a16:creationId xmlns:a16="http://schemas.microsoft.com/office/drawing/2014/main" id="{CA9B7481-18F6-4599-BD0E-278B12F316ED}"/>
              </a:ext>
            </a:extLst>
          </p:cNvPr>
          <p:cNvPicPr preferRelativeResize="0"/>
          <p:nvPr userDrawn="1"/>
        </p:nvPicPr>
        <p:blipFill rotWithShape="1">
          <a:blip r:embed="rId4">
            <a:alphaModFix/>
          </a:blip>
          <a:srcRect/>
          <a:stretch/>
        </p:blipFill>
        <p:spPr>
          <a:xfrm>
            <a:off x="8063770" y="18906"/>
            <a:ext cx="1698754" cy="456006"/>
          </a:xfrm>
          <a:prstGeom prst="rect">
            <a:avLst/>
          </a:prstGeom>
          <a:noFill/>
          <a:ln>
            <a:noFill/>
          </a:ln>
        </p:spPr>
      </p:pic>
    </p:spTree>
    <p:extLst>
      <p:ext uri="{BB962C8B-B14F-4D97-AF65-F5344CB8AC3E}">
        <p14:creationId xmlns:p14="http://schemas.microsoft.com/office/powerpoint/2010/main" val="2661391280"/>
      </p:ext>
    </p:extLst>
  </p:cSld>
  <p:clrMap bg1="lt1" tx1="dk1" bg2="lt2" tx2="dk2" accent1="accent1" accent2="accent2" accent3="accent3" accent4="accent4" accent5="accent5" accent6="accent6" hlink="hlink" folHlink="folHlink"/>
  <p:sldLayoutIdLst>
    <p:sldLayoutId id="2147483712" r:id="rId1"/>
    <p:sldLayoutId id="2147483713" r:id="rId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74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p:cNvSpPr txBox="1"/>
          <p:nvPr/>
        </p:nvSpPr>
        <p:spPr>
          <a:xfrm>
            <a:off x="459740" y="614001"/>
            <a:ext cx="8978997" cy="444080"/>
          </a:xfrm>
          <a:prstGeom prst="rect">
            <a:avLst/>
          </a:prstGeom>
          <a:noFill/>
        </p:spPr>
        <p:txBody>
          <a:bodyPr wrap="square" lIns="91423" tIns="45712" rIns="91423" bIns="45712" rtlCol="0">
            <a:spAutoFit/>
          </a:bodyPr>
          <a:lstStyle/>
          <a:p>
            <a:pPr marL="0" marR="0" lvl="0" indent="0" algn="l" defTabSz="342077" rtl="0" eaLnBrk="1" fontAlgn="auto" latinLnBrk="0" hangingPunct="1">
              <a:lnSpc>
                <a:spcPct val="100000"/>
              </a:lnSpc>
              <a:spcBef>
                <a:spcPts val="0"/>
              </a:spcBef>
              <a:spcAft>
                <a:spcPts val="0"/>
              </a:spcAft>
              <a:buClrTx/>
              <a:buSzTx/>
              <a:buFontTx/>
              <a:buNone/>
              <a:tabLst/>
              <a:defRPr/>
            </a:pPr>
            <a:r>
              <a:rPr kumimoji="0" lang="ja-JP" altLang="en-US"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lang="en-US" altLang="ja-JP" sz="1143" dirty="0">
                <a:solidFill>
                  <a:prstClr val="black"/>
                </a:solidFill>
                <a:latin typeface="Meiryo UI" panose="020B0604030504040204" pitchFamily="50" charset="-128"/>
                <a:ea typeface="Meiryo UI" panose="020B0604030504040204" pitchFamily="50" charset="-128"/>
              </a:rPr>
              <a:t>2</a:t>
            </a:r>
            <a:r>
              <a:rPr kumimoji="0" lang="ja-JP" altLang="en-US"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日目　職種理解ワーク（後半）</a:t>
            </a:r>
            <a:endParaRPr kumimoji="0" lang="en-US" altLang="ja-JP"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342077" rtl="0" eaLnBrk="1" fontAlgn="auto" latinLnBrk="0" hangingPunct="1">
              <a:lnSpc>
                <a:spcPct val="100000"/>
              </a:lnSpc>
              <a:spcBef>
                <a:spcPts val="0"/>
              </a:spcBef>
              <a:spcAft>
                <a:spcPts val="0"/>
              </a:spcAft>
              <a:buClrTx/>
              <a:buSzTx/>
              <a:buFontTx/>
              <a:buNone/>
              <a:tabLst/>
              <a:defRPr/>
            </a:pPr>
            <a:endParaRPr kumimoji="0" lang="en-US" altLang="ja-JP"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正方形/長方形 1"/>
          <p:cNvSpPr/>
          <p:nvPr/>
        </p:nvSpPr>
        <p:spPr>
          <a:xfrm>
            <a:off x="459740" y="1069793"/>
            <a:ext cx="8986521" cy="5407207"/>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077" rtl="0" eaLnBrk="1" fontAlgn="auto" latinLnBrk="0" hangingPunct="1">
              <a:lnSpc>
                <a:spcPct val="100000"/>
              </a:lnSpc>
              <a:spcBef>
                <a:spcPts val="0"/>
              </a:spcBef>
              <a:spcAft>
                <a:spcPts val="0"/>
              </a:spcAft>
              <a:buClrTx/>
              <a:buSzTx/>
              <a:buFontTx/>
              <a:buNone/>
              <a:tabLst/>
              <a:defRPr/>
            </a:pPr>
            <a:endParaRPr kumimoji="0" lang="ja-JP" altLang="en-US" sz="252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 name="テキスト ボックス 11">
            <a:extLst>
              <a:ext uri="{FF2B5EF4-FFF2-40B4-BE49-F238E27FC236}">
                <a16:creationId xmlns:a16="http://schemas.microsoft.com/office/drawing/2014/main" id="{766F5CB7-D4D4-44D6-B110-D8503E81B672}"/>
              </a:ext>
            </a:extLst>
          </p:cNvPr>
          <p:cNvSpPr txBox="1"/>
          <p:nvPr/>
        </p:nvSpPr>
        <p:spPr>
          <a:xfrm>
            <a:off x="9525" y="58128"/>
            <a:ext cx="5552161" cy="338538"/>
          </a:xfrm>
          <a:prstGeom prst="rect">
            <a:avLst/>
          </a:prstGeom>
          <a:noFill/>
        </p:spPr>
        <p:txBody>
          <a:bodyPr wrap="square" lIns="91423" tIns="45712" rIns="91423" bIns="45712" rtlCol="0">
            <a:spAutoFit/>
          </a:bodyPr>
          <a:lstStyle/>
          <a:p>
            <a:pPr marL="0" marR="0" lvl="0" indent="0" algn="l" defTabSz="342077"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Meiryo UI" panose="020B0604030504040204" pitchFamily="50" charset="-128"/>
                <a:ea typeface="Meiryo UI" panose="020B0604030504040204" pitchFamily="50" charset="-128"/>
              </a:rPr>
              <a:t>2</a:t>
            </a:r>
            <a:r>
              <a:rPr kumimoji="0"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日目　振り返りワークシート</a:t>
            </a:r>
          </a:p>
        </p:txBody>
      </p:sp>
      <p:sp>
        <p:nvSpPr>
          <p:cNvPr id="13" name="テキスト ボックス 12">
            <a:extLst>
              <a:ext uri="{FF2B5EF4-FFF2-40B4-BE49-F238E27FC236}">
                <a16:creationId xmlns:a16="http://schemas.microsoft.com/office/drawing/2014/main" id="{C38FE529-3586-4AEA-85EB-639E15075815}"/>
              </a:ext>
            </a:extLst>
          </p:cNvPr>
          <p:cNvSpPr txBox="1"/>
          <p:nvPr/>
        </p:nvSpPr>
        <p:spPr>
          <a:xfrm>
            <a:off x="459740" y="1120402"/>
            <a:ext cx="8920679" cy="268199"/>
          </a:xfrm>
          <a:prstGeom prst="rect">
            <a:avLst/>
          </a:prstGeom>
          <a:noFill/>
        </p:spPr>
        <p:txBody>
          <a:bodyPr wrap="square" lIns="91423" tIns="45712" rIns="91423" bIns="45712" rtlCol="0">
            <a:spAutoFit/>
          </a:bodyPr>
          <a:lstStyle/>
          <a:p>
            <a:pPr marL="0" marR="0" lvl="0" indent="0" algn="l" defTabSz="342077" rtl="0" eaLnBrk="1" fontAlgn="auto" latinLnBrk="0" hangingPunct="1">
              <a:lnSpc>
                <a:spcPct val="100000"/>
              </a:lnSpc>
              <a:spcBef>
                <a:spcPts val="0"/>
              </a:spcBef>
              <a:spcAft>
                <a:spcPts val="0"/>
              </a:spcAft>
              <a:buClrTx/>
              <a:buSzTx/>
              <a:buFontTx/>
              <a:buNone/>
              <a:tabLst/>
              <a:defRPr/>
            </a:pPr>
            <a:r>
              <a:rPr kumimoji="0" lang="ja-JP" altLang="en-US"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ワークを通じて学んだこと／気づいたこと：</a:t>
            </a:r>
          </a:p>
        </p:txBody>
      </p:sp>
      <p:sp>
        <p:nvSpPr>
          <p:cNvPr id="16" name="テキスト ボックス 15">
            <a:extLst>
              <a:ext uri="{FF2B5EF4-FFF2-40B4-BE49-F238E27FC236}">
                <a16:creationId xmlns:a16="http://schemas.microsoft.com/office/drawing/2014/main" id="{7BD0D888-48CD-41FB-BC5E-50819533028F}"/>
              </a:ext>
            </a:extLst>
          </p:cNvPr>
          <p:cNvSpPr txBox="1"/>
          <p:nvPr/>
        </p:nvSpPr>
        <p:spPr>
          <a:xfrm>
            <a:off x="459740" y="2336667"/>
            <a:ext cx="8920679" cy="268199"/>
          </a:xfrm>
          <a:prstGeom prst="rect">
            <a:avLst/>
          </a:prstGeom>
          <a:noFill/>
        </p:spPr>
        <p:txBody>
          <a:bodyPr wrap="square" lIns="91423" tIns="45712" rIns="91423" bIns="45712" rtlCol="0">
            <a:spAutoFit/>
          </a:bodyPr>
          <a:lstStyle/>
          <a:p>
            <a:pPr marL="0" marR="0" lvl="0" indent="0" algn="l" defTabSz="342077" rtl="0" eaLnBrk="1" fontAlgn="auto" latinLnBrk="0" hangingPunct="1">
              <a:lnSpc>
                <a:spcPct val="100000"/>
              </a:lnSpc>
              <a:spcBef>
                <a:spcPts val="0"/>
              </a:spcBef>
              <a:spcAft>
                <a:spcPts val="0"/>
              </a:spcAft>
              <a:buClrTx/>
              <a:buSzTx/>
              <a:buFontTx/>
              <a:buNone/>
              <a:tabLst/>
              <a:defRPr/>
            </a:pPr>
            <a:r>
              <a:rPr kumimoji="0" lang="ja-JP" altLang="en-US"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自身の取り組みで良かったこと</a:t>
            </a:r>
          </a:p>
        </p:txBody>
      </p:sp>
      <p:sp>
        <p:nvSpPr>
          <p:cNvPr id="4" name="テキスト ボックス 3">
            <a:extLst>
              <a:ext uri="{FF2B5EF4-FFF2-40B4-BE49-F238E27FC236}">
                <a16:creationId xmlns:a16="http://schemas.microsoft.com/office/drawing/2014/main" id="{6BF111C4-4789-7AA9-6E17-8792530AF269}"/>
              </a:ext>
            </a:extLst>
          </p:cNvPr>
          <p:cNvSpPr txBox="1"/>
          <p:nvPr/>
        </p:nvSpPr>
        <p:spPr>
          <a:xfrm>
            <a:off x="459739" y="3646069"/>
            <a:ext cx="8920679" cy="268199"/>
          </a:xfrm>
          <a:prstGeom prst="rect">
            <a:avLst/>
          </a:prstGeom>
          <a:noFill/>
        </p:spPr>
        <p:txBody>
          <a:bodyPr wrap="square" lIns="91423" tIns="45712" rIns="91423" bIns="45712" rtlCol="0">
            <a:spAutoFit/>
          </a:bodyPr>
          <a:lstStyle/>
          <a:p>
            <a:pPr marL="0" marR="0" lvl="0" indent="0" algn="l" defTabSz="342077" rtl="0" eaLnBrk="1" fontAlgn="auto" latinLnBrk="0" hangingPunct="1">
              <a:lnSpc>
                <a:spcPct val="100000"/>
              </a:lnSpc>
              <a:spcBef>
                <a:spcPts val="0"/>
              </a:spcBef>
              <a:spcAft>
                <a:spcPts val="0"/>
              </a:spcAft>
              <a:buClrTx/>
              <a:buSzTx/>
              <a:buFontTx/>
              <a:buNone/>
              <a:tabLst/>
              <a:defRPr/>
            </a:pPr>
            <a:r>
              <a:rPr kumimoji="0" lang="ja-JP" altLang="en-US"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自身の取り組みで改善すべきこと</a:t>
            </a:r>
          </a:p>
        </p:txBody>
      </p:sp>
      <p:sp>
        <p:nvSpPr>
          <p:cNvPr id="5" name="テキスト ボックス 4">
            <a:extLst>
              <a:ext uri="{FF2B5EF4-FFF2-40B4-BE49-F238E27FC236}">
                <a16:creationId xmlns:a16="http://schemas.microsoft.com/office/drawing/2014/main" id="{D4AC06AE-A5D3-6F7B-0C53-BE04545601D5}"/>
              </a:ext>
            </a:extLst>
          </p:cNvPr>
          <p:cNvSpPr txBox="1"/>
          <p:nvPr/>
        </p:nvSpPr>
        <p:spPr>
          <a:xfrm>
            <a:off x="485134" y="4949942"/>
            <a:ext cx="8920679" cy="268199"/>
          </a:xfrm>
          <a:prstGeom prst="rect">
            <a:avLst/>
          </a:prstGeom>
          <a:noFill/>
        </p:spPr>
        <p:txBody>
          <a:bodyPr wrap="square" lIns="91423" tIns="45712" rIns="91423" bIns="45712" rtlCol="0">
            <a:spAutoFit/>
          </a:bodyPr>
          <a:lstStyle/>
          <a:p>
            <a:pPr marL="0" marR="0" lvl="0" indent="0" algn="l" defTabSz="342077" rtl="0" eaLnBrk="1" fontAlgn="auto" latinLnBrk="0" hangingPunct="1">
              <a:lnSpc>
                <a:spcPct val="100000"/>
              </a:lnSpc>
              <a:spcBef>
                <a:spcPts val="0"/>
              </a:spcBef>
              <a:spcAft>
                <a:spcPts val="0"/>
              </a:spcAft>
              <a:buClrTx/>
              <a:buSzTx/>
              <a:buFontTx/>
              <a:buNone/>
              <a:tabLst/>
              <a:defRPr/>
            </a:pPr>
            <a:r>
              <a:rPr lang="ja-JP" altLang="en-US" sz="1143" dirty="0">
                <a:solidFill>
                  <a:prstClr val="black"/>
                </a:solidFill>
                <a:latin typeface="Meiryo UI" panose="020B0604030504040204" pitchFamily="50" charset="-128"/>
                <a:ea typeface="Meiryo UI" panose="020B0604030504040204" pitchFamily="50" charset="-128"/>
              </a:rPr>
              <a:t>今後の学生生活や就職活動で</a:t>
            </a:r>
            <a:r>
              <a:rPr kumimoji="0" lang="ja-JP" altLang="en-US" sz="114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意識して取り組みたいと思うこと</a:t>
            </a:r>
          </a:p>
        </p:txBody>
      </p:sp>
      <p:sp>
        <p:nvSpPr>
          <p:cNvPr id="3" name="テキスト ボックス 2">
            <a:extLst>
              <a:ext uri="{FF2B5EF4-FFF2-40B4-BE49-F238E27FC236}">
                <a16:creationId xmlns:a16="http://schemas.microsoft.com/office/drawing/2014/main" id="{B2922218-85B5-B56E-7044-A1174D4E48A3}"/>
              </a:ext>
            </a:extLst>
          </p:cNvPr>
          <p:cNvSpPr txBox="1"/>
          <p:nvPr/>
        </p:nvSpPr>
        <p:spPr>
          <a:xfrm>
            <a:off x="485134" y="1438725"/>
            <a:ext cx="8644352" cy="714234"/>
          </a:xfrm>
          <a:prstGeom prst="rect">
            <a:avLst/>
          </a:prstGeom>
          <a:noFill/>
        </p:spPr>
        <p:txBody>
          <a:bodyPr wrap="square" rtlCol="0">
            <a:spAutoFit/>
          </a:bodyPr>
          <a:lstStyle/>
          <a:p>
            <a:r>
              <a:rPr kumimoji="1" lang="ja-JP" altLang="en-US"/>
              <a:t>・企業選定に必要な視点や要素</a:t>
            </a:r>
            <a:endParaRPr kumimoji="1" lang="en-US" altLang="ja-JP" dirty="0"/>
          </a:p>
          <a:p>
            <a:r>
              <a:rPr kumimoji="1" lang="ja-JP" altLang="en-US"/>
              <a:t>・営業職では、長期的な利益を上げることが重要であること</a:t>
            </a:r>
            <a:endParaRPr kumimoji="1" lang="en-US" altLang="ja-JP" dirty="0"/>
          </a:p>
          <a:p>
            <a:r>
              <a:rPr kumimoji="1" lang="ja-JP" altLang="en-US"/>
              <a:t>・長期的な利益見込みの考え方</a:t>
            </a:r>
            <a:endParaRPr kumimoji="1" lang="en-US" altLang="ja-JP" dirty="0"/>
          </a:p>
        </p:txBody>
      </p:sp>
      <p:sp>
        <p:nvSpPr>
          <p:cNvPr id="6" name="テキスト ボックス 5">
            <a:extLst>
              <a:ext uri="{FF2B5EF4-FFF2-40B4-BE49-F238E27FC236}">
                <a16:creationId xmlns:a16="http://schemas.microsoft.com/office/drawing/2014/main" id="{94126C7B-CFDF-01A1-04A0-E92D9F29FB96}"/>
              </a:ext>
            </a:extLst>
          </p:cNvPr>
          <p:cNvSpPr txBox="1"/>
          <p:nvPr/>
        </p:nvSpPr>
        <p:spPr>
          <a:xfrm>
            <a:off x="485134" y="2635330"/>
            <a:ext cx="8644352" cy="299634"/>
          </a:xfrm>
          <a:prstGeom prst="rect">
            <a:avLst/>
          </a:prstGeom>
          <a:noFill/>
        </p:spPr>
        <p:txBody>
          <a:bodyPr wrap="square" rtlCol="0">
            <a:spAutoFit/>
          </a:bodyPr>
          <a:lstStyle/>
          <a:p>
            <a:r>
              <a:rPr kumimoji="1" lang="ja-JP" altLang="en-US"/>
              <a:t>・やるべきことを順序立てて考えることができた</a:t>
            </a:r>
            <a:endParaRPr kumimoji="1" lang="en-US" altLang="ja-JP" dirty="0"/>
          </a:p>
        </p:txBody>
      </p:sp>
      <p:sp>
        <p:nvSpPr>
          <p:cNvPr id="7" name="テキスト ボックス 6">
            <a:extLst>
              <a:ext uri="{FF2B5EF4-FFF2-40B4-BE49-F238E27FC236}">
                <a16:creationId xmlns:a16="http://schemas.microsoft.com/office/drawing/2014/main" id="{3D7A3C1A-9ABE-68EC-EB85-28D7B90FADFD}"/>
              </a:ext>
            </a:extLst>
          </p:cNvPr>
          <p:cNvSpPr txBox="1"/>
          <p:nvPr/>
        </p:nvSpPr>
        <p:spPr>
          <a:xfrm>
            <a:off x="485134" y="3960490"/>
            <a:ext cx="8644352" cy="506934"/>
          </a:xfrm>
          <a:prstGeom prst="rect">
            <a:avLst/>
          </a:prstGeom>
          <a:noFill/>
        </p:spPr>
        <p:txBody>
          <a:bodyPr wrap="square" rtlCol="0">
            <a:spAutoFit/>
          </a:bodyPr>
          <a:lstStyle/>
          <a:p>
            <a:r>
              <a:rPr kumimoji="1" lang="ja-JP" altLang="en-US"/>
              <a:t>・考えがうまくまとまっていない状態で話し始めてしまうことがあった</a:t>
            </a:r>
            <a:endParaRPr kumimoji="1" lang="en-US" altLang="ja-JP" dirty="0"/>
          </a:p>
          <a:p>
            <a:r>
              <a:rPr kumimoji="1" lang="ja-JP" altLang="en-US"/>
              <a:t>・エンジニア側との連携</a:t>
            </a:r>
            <a:endParaRPr kumimoji="1" lang="en-US" altLang="ja-JP" dirty="0"/>
          </a:p>
        </p:txBody>
      </p:sp>
      <p:sp>
        <p:nvSpPr>
          <p:cNvPr id="8" name="テキスト ボックス 7">
            <a:extLst>
              <a:ext uri="{FF2B5EF4-FFF2-40B4-BE49-F238E27FC236}">
                <a16:creationId xmlns:a16="http://schemas.microsoft.com/office/drawing/2014/main" id="{DE27C1B0-5602-E952-5020-63F08CD928A7}"/>
              </a:ext>
            </a:extLst>
          </p:cNvPr>
          <p:cNvSpPr txBox="1"/>
          <p:nvPr/>
        </p:nvSpPr>
        <p:spPr>
          <a:xfrm>
            <a:off x="444686" y="5204803"/>
            <a:ext cx="8644352" cy="506934"/>
          </a:xfrm>
          <a:prstGeom prst="rect">
            <a:avLst/>
          </a:prstGeom>
          <a:noFill/>
        </p:spPr>
        <p:txBody>
          <a:bodyPr wrap="square" rtlCol="0">
            <a:spAutoFit/>
          </a:bodyPr>
          <a:lstStyle/>
          <a:p>
            <a:r>
              <a:rPr kumimoji="1" lang="ja-JP" altLang="en-US"/>
              <a:t>・自分の中でしっかり考えをまとめてから意見を出していきたい（意見の根拠を固めたい）</a:t>
            </a:r>
            <a:endParaRPr kumimoji="1" lang="en-US" altLang="ja-JP" dirty="0"/>
          </a:p>
          <a:p>
            <a:r>
              <a:rPr kumimoji="1" lang="ja-JP" altLang="en-US"/>
              <a:t>・主体的に行動する</a:t>
            </a:r>
            <a:endParaRPr kumimoji="1" lang="en-US" altLang="ja-JP" dirty="0"/>
          </a:p>
        </p:txBody>
      </p:sp>
    </p:spTree>
    <p:extLst>
      <p:ext uri="{BB962C8B-B14F-4D97-AF65-F5344CB8AC3E}">
        <p14:creationId xmlns:p14="http://schemas.microsoft.com/office/powerpoint/2010/main" val="359294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052E1E3B-1644-4FD4-883C-48513CE3C63D}"/>
              </a:ext>
            </a:extLst>
          </p:cNvPr>
          <p:cNvSpPr>
            <a:spLocks noGrp="1"/>
          </p:cNvSpPr>
          <p:nvPr>
            <p:ph type="ctrTitle"/>
          </p:nvPr>
        </p:nvSpPr>
        <p:spPr>
          <a:xfrm>
            <a:off x="2884546" y="2089342"/>
            <a:ext cx="4136908" cy="452390"/>
          </a:xfrm>
          <a:solidFill>
            <a:schemeClr val="bg1"/>
          </a:solidFill>
        </p:spPr>
        <p:txBody>
          <a:bodyPr/>
          <a:lstStyle/>
          <a:p>
            <a:r>
              <a:rPr lang="ja-JP" altLang="en-US" sz="2000" b="1" dirty="0">
                <a:latin typeface="Meiryo UI" panose="020B0604030504040204" pitchFamily="50" charset="-128"/>
                <a:ea typeface="Meiryo UI" panose="020B0604030504040204" pitchFamily="50" charset="-128"/>
              </a:rPr>
              <a:t>ワークの流れ</a:t>
            </a:r>
          </a:p>
        </p:txBody>
      </p:sp>
      <p:sp>
        <p:nvSpPr>
          <p:cNvPr id="26" name="タイトル 10">
            <a:extLst>
              <a:ext uri="{FF2B5EF4-FFF2-40B4-BE49-F238E27FC236}">
                <a16:creationId xmlns:a16="http://schemas.microsoft.com/office/drawing/2014/main" id="{656428A5-7749-476F-9934-2739ADEF81DE}"/>
              </a:ext>
            </a:extLst>
          </p:cNvPr>
          <p:cNvSpPr txBox="1">
            <a:spLocks/>
          </p:cNvSpPr>
          <p:nvPr/>
        </p:nvSpPr>
        <p:spPr>
          <a:xfrm>
            <a:off x="420077" y="402886"/>
            <a:ext cx="9065846" cy="1250550"/>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a:t>
            </a: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エンジニアのミッション</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a:t>
            </a:r>
          </a:p>
          <a:p>
            <a:pPr marL="0" marR="0" lvl="0" indent="0" algn="ctr" defTabSz="914400" rtl="0" eaLnBrk="1" fontAlgn="auto" latinLnBrk="0" hangingPunct="1">
              <a:lnSpc>
                <a:spcPct val="15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お客様の課題解決に向けたプランを構築し</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M</a:t>
            </a: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社へ提案せよ</a:t>
            </a:r>
          </a:p>
        </p:txBody>
      </p:sp>
      <p:sp>
        <p:nvSpPr>
          <p:cNvPr id="27" name="矢印: 五方向 26">
            <a:extLst>
              <a:ext uri="{FF2B5EF4-FFF2-40B4-BE49-F238E27FC236}">
                <a16:creationId xmlns:a16="http://schemas.microsoft.com/office/drawing/2014/main" id="{6631713E-5A3A-4F67-B163-C6024F008847}"/>
              </a:ext>
            </a:extLst>
          </p:cNvPr>
          <p:cNvSpPr/>
          <p:nvPr/>
        </p:nvSpPr>
        <p:spPr>
          <a:xfrm>
            <a:off x="420077" y="4072325"/>
            <a:ext cx="1398857" cy="1940168"/>
          </a:xfrm>
          <a:prstGeom prst="homePlate">
            <a:avLst>
              <a:gd name="adj" fmla="val 15432"/>
            </a:avLst>
          </a:prstGeom>
          <a:solidFill>
            <a:srgbClr val="0066BA"/>
          </a:solidFill>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企業情報</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インプット、</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営業への</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提供情報</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をまとめる</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1" name="矢印: 五方向 30">
            <a:extLst>
              <a:ext uri="{FF2B5EF4-FFF2-40B4-BE49-F238E27FC236}">
                <a16:creationId xmlns:a16="http://schemas.microsoft.com/office/drawing/2014/main" id="{D23455E9-F395-4E2C-AB3D-D0D2C469BCC0}"/>
              </a:ext>
            </a:extLst>
          </p:cNvPr>
          <p:cNvSpPr/>
          <p:nvPr/>
        </p:nvSpPr>
        <p:spPr>
          <a:xfrm>
            <a:off x="1852772" y="4072325"/>
            <a:ext cx="2630850" cy="1940168"/>
          </a:xfrm>
          <a:prstGeom prst="homePlate">
            <a:avLst>
              <a:gd name="adj" fmla="val 15432"/>
            </a:avLst>
          </a:prstGeom>
          <a:solidFill>
            <a:srgbClr val="0066BA"/>
          </a:solidFill>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営業へ情報提供</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（代表者のみ）</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ーーーーーーーーーーー</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企業情報インプット、</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パートナー企業の選定</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5" name="矢印: 五方向 34">
            <a:extLst>
              <a:ext uri="{FF2B5EF4-FFF2-40B4-BE49-F238E27FC236}">
                <a16:creationId xmlns:a16="http://schemas.microsoft.com/office/drawing/2014/main" id="{C8912081-A6B6-4C14-8C6D-4A3F32ABD956}"/>
              </a:ext>
            </a:extLst>
          </p:cNvPr>
          <p:cNvSpPr/>
          <p:nvPr/>
        </p:nvSpPr>
        <p:spPr>
          <a:xfrm>
            <a:off x="5783813" y="4072323"/>
            <a:ext cx="2024525" cy="1940169"/>
          </a:xfrm>
          <a:prstGeom prst="homePlate">
            <a:avLst>
              <a:gd name="adj" fmla="val 15432"/>
            </a:avLst>
          </a:prstGeom>
          <a:solidFill>
            <a:srgbClr val="0066BA"/>
          </a:solidFill>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営業からの質問を</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確認・回答、</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提案内容の作成</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7" name="矢印: 五方向 36">
            <a:extLst>
              <a:ext uri="{FF2B5EF4-FFF2-40B4-BE49-F238E27FC236}">
                <a16:creationId xmlns:a16="http://schemas.microsoft.com/office/drawing/2014/main" id="{E2944C64-E921-4392-A6EE-8531CBF86A68}"/>
              </a:ext>
            </a:extLst>
          </p:cNvPr>
          <p:cNvSpPr/>
          <p:nvPr/>
        </p:nvSpPr>
        <p:spPr>
          <a:xfrm>
            <a:off x="7842176" y="4072323"/>
            <a:ext cx="1643748" cy="1940170"/>
          </a:xfrm>
          <a:prstGeom prst="homePlate">
            <a:avLst>
              <a:gd name="adj" fmla="val 15432"/>
            </a:avLst>
          </a:prstGeom>
          <a:solidFill>
            <a:srgbClr val="0066BA"/>
          </a:solidFill>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提案内容を</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まとめる</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矢印: 五方向 1">
            <a:extLst>
              <a:ext uri="{FF2B5EF4-FFF2-40B4-BE49-F238E27FC236}">
                <a16:creationId xmlns:a16="http://schemas.microsoft.com/office/drawing/2014/main" id="{41714B52-0324-455E-B6FA-30FEA50969F7}"/>
              </a:ext>
            </a:extLst>
          </p:cNvPr>
          <p:cNvSpPr/>
          <p:nvPr/>
        </p:nvSpPr>
        <p:spPr>
          <a:xfrm>
            <a:off x="4517460" y="4072325"/>
            <a:ext cx="1232515" cy="1940168"/>
          </a:xfrm>
          <a:prstGeom prst="homePlate">
            <a:avLst>
              <a:gd name="adj" fmla="val 14805"/>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営業から</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質問を</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受け取る</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 name="矢印: 五方向 2">
            <a:extLst>
              <a:ext uri="{FF2B5EF4-FFF2-40B4-BE49-F238E27FC236}">
                <a16:creationId xmlns:a16="http://schemas.microsoft.com/office/drawing/2014/main" id="{0E1BF0EC-00AF-4B54-868A-385D0B4E20B3}"/>
              </a:ext>
            </a:extLst>
          </p:cNvPr>
          <p:cNvSpPr/>
          <p:nvPr/>
        </p:nvSpPr>
        <p:spPr>
          <a:xfrm>
            <a:off x="420077" y="2743199"/>
            <a:ext cx="7388261" cy="700406"/>
          </a:xfrm>
          <a:prstGeom prst="homePlate">
            <a:avLst>
              <a:gd name="adj" fmla="val 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エンジニア内でのワーク</a:t>
            </a:r>
            <a:endParaRPr kumimoji="1" lang="en-US" altLang="ja-JP"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4" name="矢印: 五方向 3">
            <a:extLst>
              <a:ext uri="{FF2B5EF4-FFF2-40B4-BE49-F238E27FC236}">
                <a16:creationId xmlns:a16="http://schemas.microsoft.com/office/drawing/2014/main" id="{84D70FF3-B5CF-47C9-8AA1-C0069F870433}"/>
              </a:ext>
            </a:extLst>
          </p:cNvPr>
          <p:cNvSpPr/>
          <p:nvPr/>
        </p:nvSpPr>
        <p:spPr>
          <a:xfrm>
            <a:off x="7842177" y="2743199"/>
            <a:ext cx="1643746" cy="700406"/>
          </a:xfrm>
          <a:prstGeom prst="homePlate">
            <a:avLst>
              <a:gd name="adj" fmla="val 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各グループ</a:t>
            </a:r>
            <a:endParaRPr kumimoji="1" lang="en-US" altLang="ja-JP"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でのワーク</a:t>
            </a:r>
            <a:endParaRPr kumimoji="1" lang="en-US" altLang="ja-JP"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5" name="矢印: 五方向 4">
            <a:extLst>
              <a:ext uri="{FF2B5EF4-FFF2-40B4-BE49-F238E27FC236}">
                <a16:creationId xmlns:a16="http://schemas.microsoft.com/office/drawing/2014/main" id="{603E6C59-E06A-466E-8649-F61A855B9938}"/>
              </a:ext>
            </a:extLst>
          </p:cNvPr>
          <p:cNvSpPr/>
          <p:nvPr/>
        </p:nvSpPr>
        <p:spPr>
          <a:xfrm>
            <a:off x="1849369" y="3603410"/>
            <a:ext cx="2630851" cy="392242"/>
          </a:xfrm>
          <a:prstGeom prst="homePlate">
            <a:avLst>
              <a:gd name="adj" fmla="val 15432"/>
            </a:avLst>
          </a:prstGeom>
          <a:solidFill>
            <a:srgbClr val="0066BA"/>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【STEP2】</a:t>
            </a:r>
          </a:p>
        </p:txBody>
      </p:sp>
      <p:sp>
        <p:nvSpPr>
          <p:cNvPr id="6" name="矢印: 五方向 5">
            <a:extLst>
              <a:ext uri="{FF2B5EF4-FFF2-40B4-BE49-F238E27FC236}">
                <a16:creationId xmlns:a16="http://schemas.microsoft.com/office/drawing/2014/main" id="{50B9A9EB-C1CA-45D0-994C-7339E52A2E1B}"/>
              </a:ext>
            </a:extLst>
          </p:cNvPr>
          <p:cNvSpPr/>
          <p:nvPr/>
        </p:nvSpPr>
        <p:spPr>
          <a:xfrm>
            <a:off x="420077" y="3603410"/>
            <a:ext cx="1398857" cy="392242"/>
          </a:xfrm>
          <a:prstGeom prst="homePlate">
            <a:avLst>
              <a:gd name="adj" fmla="val 15432"/>
            </a:avLst>
          </a:prstGeom>
          <a:solidFill>
            <a:srgbClr val="0066BA"/>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【STEP1】</a:t>
            </a:r>
          </a:p>
        </p:txBody>
      </p:sp>
      <p:sp>
        <p:nvSpPr>
          <p:cNvPr id="7" name="矢印: 五方向 6">
            <a:extLst>
              <a:ext uri="{FF2B5EF4-FFF2-40B4-BE49-F238E27FC236}">
                <a16:creationId xmlns:a16="http://schemas.microsoft.com/office/drawing/2014/main" id="{8AC562B9-A0DD-46B0-BB1C-8A90F80FF65F}"/>
              </a:ext>
            </a:extLst>
          </p:cNvPr>
          <p:cNvSpPr/>
          <p:nvPr/>
        </p:nvSpPr>
        <p:spPr>
          <a:xfrm>
            <a:off x="4517460" y="3603410"/>
            <a:ext cx="3290878" cy="392242"/>
          </a:xfrm>
          <a:prstGeom prst="homePlate">
            <a:avLst>
              <a:gd name="adj" fmla="val 15432"/>
            </a:avLst>
          </a:prstGeom>
          <a:solidFill>
            <a:srgbClr val="0066BA"/>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【STEP3】</a:t>
            </a:r>
          </a:p>
        </p:txBody>
      </p:sp>
      <p:sp>
        <p:nvSpPr>
          <p:cNvPr id="8" name="矢印: 五方向 7">
            <a:extLst>
              <a:ext uri="{FF2B5EF4-FFF2-40B4-BE49-F238E27FC236}">
                <a16:creationId xmlns:a16="http://schemas.microsoft.com/office/drawing/2014/main" id="{7563B1FB-FCF5-47A2-B173-B7744626075B}"/>
              </a:ext>
            </a:extLst>
          </p:cNvPr>
          <p:cNvSpPr/>
          <p:nvPr/>
        </p:nvSpPr>
        <p:spPr>
          <a:xfrm>
            <a:off x="7845578" y="3603410"/>
            <a:ext cx="1636942" cy="392242"/>
          </a:xfrm>
          <a:prstGeom prst="homePlate">
            <a:avLst>
              <a:gd name="adj" fmla="val 15432"/>
            </a:avLst>
          </a:prstGeom>
          <a:solidFill>
            <a:srgbClr val="0066BA"/>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【STEP4】</a:t>
            </a:r>
          </a:p>
        </p:txBody>
      </p:sp>
    </p:spTree>
    <p:extLst>
      <p:ext uri="{BB962C8B-B14F-4D97-AF65-F5344CB8AC3E}">
        <p14:creationId xmlns:p14="http://schemas.microsoft.com/office/powerpoint/2010/main" val="23629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052E1E3B-1644-4FD4-883C-48513CE3C63D}"/>
              </a:ext>
            </a:extLst>
          </p:cNvPr>
          <p:cNvSpPr>
            <a:spLocks noGrp="1"/>
          </p:cNvSpPr>
          <p:nvPr>
            <p:ph type="ctrTitle"/>
          </p:nvPr>
        </p:nvSpPr>
        <p:spPr>
          <a:xfrm>
            <a:off x="3430361" y="366944"/>
            <a:ext cx="3045279" cy="343642"/>
          </a:xfrm>
          <a:solidFill>
            <a:schemeClr val="bg1"/>
          </a:solidFill>
        </p:spPr>
        <p:txBody>
          <a:bodyPr/>
          <a:lstStyle/>
          <a:p>
            <a:pPr algn="dist"/>
            <a:r>
              <a:rPr lang="ja-JP" altLang="en-US" sz="2000" dirty="0">
                <a:latin typeface="Meiryo UI" panose="020B0604030504040204" pitchFamily="50" charset="-128"/>
                <a:ea typeface="Meiryo UI" panose="020B0604030504040204" pitchFamily="50" charset="-128"/>
              </a:rPr>
              <a:t>情報交換用メモ用紙</a:t>
            </a:r>
          </a:p>
        </p:txBody>
      </p:sp>
      <p:sp>
        <p:nvSpPr>
          <p:cNvPr id="2" name="正方形/長方形 1">
            <a:extLst>
              <a:ext uri="{FF2B5EF4-FFF2-40B4-BE49-F238E27FC236}">
                <a16:creationId xmlns:a16="http://schemas.microsoft.com/office/drawing/2014/main" id="{BCDD48A9-8360-4C26-AD8A-C265EC58DFA6}"/>
              </a:ext>
            </a:extLst>
          </p:cNvPr>
          <p:cNvSpPr/>
          <p:nvPr/>
        </p:nvSpPr>
        <p:spPr>
          <a:xfrm>
            <a:off x="502921" y="847655"/>
            <a:ext cx="8900159" cy="56216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8024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394364A-7CF7-47DF-8A2C-A04472D1F75B}"/>
              </a:ext>
            </a:extLst>
          </p:cNvPr>
          <p:cNvGrpSpPr/>
          <p:nvPr/>
        </p:nvGrpSpPr>
        <p:grpSpPr>
          <a:xfrm>
            <a:off x="511629" y="847656"/>
            <a:ext cx="8882742" cy="981143"/>
            <a:chOff x="579119" y="908618"/>
            <a:chExt cx="8882742" cy="981143"/>
          </a:xfrm>
        </p:grpSpPr>
        <p:sp>
          <p:nvSpPr>
            <p:cNvPr id="14" name="正方形/長方形 13">
              <a:extLst>
                <a:ext uri="{FF2B5EF4-FFF2-40B4-BE49-F238E27FC236}">
                  <a16:creationId xmlns:a16="http://schemas.microsoft.com/office/drawing/2014/main" id="{F88C6170-8821-4422-9EFB-B487EC8EB416}"/>
                </a:ext>
              </a:extLst>
            </p:cNvPr>
            <p:cNvSpPr/>
            <p:nvPr/>
          </p:nvSpPr>
          <p:spPr>
            <a:xfrm>
              <a:off x="579120" y="1172809"/>
              <a:ext cx="8882741" cy="7169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8" name="タイトル 10">
              <a:extLst>
                <a:ext uri="{FF2B5EF4-FFF2-40B4-BE49-F238E27FC236}">
                  <a16:creationId xmlns:a16="http://schemas.microsoft.com/office/drawing/2014/main" id="{A3079907-FD51-49C9-A263-67B053AEA1D8}"/>
                </a:ext>
              </a:extLst>
            </p:cNvPr>
            <p:cNvSpPr txBox="1">
              <a:spLocks/>
            </p:cNvSpPr>
            <p:nvPr/>
          </p:nvSpPr>
          <p:spPr>
            <a:xfrm>
              <a:off x="579119" y="908618"/>
              <a:ext cx="3216267" cy="2671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■選定したパートナー企業名を記載してください。</a:t>
              </a:r>
            </a:p>
          </p:txBody>
        </p:sp>
      </p:grpSp>
      <p:grpSp>
        <p:nvGrpSpPr>
          <p:cNvPr id="2" name="グループ化 1">
            <a:extLst>
              <a:ext uri="{FF2B5EF4-FFF2-40B4-BE49-F238E27FC236}">
                <a16:creationId xmlns:a16="http://schemas.microsoft.com/office/drawing/2014/main" id="{98E65EEC-668D-43A0-B24E-D62E2715C1FC}"/>
              </a:ext>
            </a:extLst>
          </p:cNvPr>
          <p:cNvGrpSpPr/>
          <p:nvPr/>
        </p:nvGrpSpPr>
        <p:grpSpPr>
          <a:xfrm>
            <a:off x="502921" y="2063764"/>
            <a:ext cx="8900159" cy="2103490"/>
            <a:chOff x="579120" y="2244373"/>
            <a:chExt cx="8900159" cy="2103490"/>
          </a:xfrm>
        </p:grpSpPr>
        <p:sp>
          <p:nvSpPr>
            <p:cNvPr id="15" name="タイトル 10">
              <a:extLst>
                <a:ext uri="{FF2B5EF4-FFF2-40B4-BE49-F238E27FC236}">
                  <a16:creationId xmlns:a16="http://schemas.microsoft.com/office/drawing/2014/main" id="{1BDB24E4-FC87-4B2F-BD1C-F36412E0A998}"/>
                </a:ext>
              </a:extLst>
            </p:cNvPr>
            <p:cNvSpPr txBox="1">
              <a:spLocks/>
            </p:cNvSpPr>
            <p:nvPr/>
          </p:nvSpPr>
          <p:spPr>
            <a:xfrm rot="10800000" flipV="1">
              <a:off x="579121" y="2244373"/>
              <a:ext cx="4644232" cy="3068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■製品の特徴を書き出してください。（優位性・メリット・デメリットなど）</a:t>
              </a:r>
            </a:p>
          </p:txBody>
        </p:sp>
        <p:sp>
          <p:nvSpPr>
            <p:cNvPr id="20" name="正方形/長方形 19">
              <a:extLst>
                <a:ext uri="{FF2B5EF4-FFF2-40B4-BE49-F238E27FC236}">
                  <a16:creationId xmlns:a16="http://schemas.microsoft.com/office/drawing/2014/main" id="{198408A1-EB72-41A1-9B2F-7C7CC45D133B}"/>
                </a:ext>
              </a:extLst>
            </p:cNvPr>
            <p:cNvSpPr/>
            <p:nvPr/>
          </p:nvSpPr>
          <p:spPr>
            <a:xfrm>
              <a:off x="579120" y="2547863"/>
              <a:ext cx="8900159" cy="18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3" name="グループ化 2">
            <a:extLst>
              <a:ext uri="{FF2B5EF4-FFF2-40B4-BE49-F238E27FC236}">
                <a16:creationId xmlns:a16="http://schemas.microsoft.com/office/drawing/2014/main" id="{29DCDEB9-C6D8-4BFC-A736-B1952BA58485}"/>
              </a:ext>
            </a:extLst>
          </p:cNvPr>
          <p:cNvGrpSpPr/>
          <p:nvPr/>
        </p:nvGrpSpPr>
        <p:grpSpPr>
          <a:xfrm>
            <a:off x="502921" y="4402220"/>
            <a:ext cx="8900159" cy="2067121"/>
            <a:chOff x="579120" y="4255362"/>
            <a:chExt cx="8900159" cy="2067121"/>
          </a:xfrm>
        </p:grpSpPr>
        <p:sp>
          <p:nvSpPr>
            <p:cNvPr id="10" name="タイトル 10">
              <a:extLst>
                <a:ext uri="{FF2B5EF4-FFF2-40B4-BE49-F238E27FC236}">
                  <a16:creationId xmlns:a16="http://schemas.microsoft.com/office/drawing/2014/main" id="{64CE5DFE-DF40-4BD4-99C2-E68F375D486D}"/>
                </a:ext>
              </a:extLst>
            </p:cNvPr>
            <p:cNvSpPr txBox="1">
              <a:spLocks/>
            </p:cNvSpPr>
            <p:nvPr/>
          </p:nvSpPr>
          <p:spPr>
            <a:xfrm rot="10800000" flipV="1">
              <a:off x="579121" y="4255362"/>
              <a:ext cx="3553100" cy="2671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■選定の理由を明確にし、下記に記載してください。</a:t>
              </a:r>
            </a:p>
          </p:txBody>
        </p:sp>
        <p:sp>
          <p:nvSpPr>
            <p:cNvPr id="13" name="正方形/長方形 12">
              <a:extLst>
                <a:ext uri="{FF2B5EF4-FFF2-40B4-BE49-F238E27FC236}">
                  <a16:creationId xmlns:a16="http://schemas.microsoft.com/office/drawing/2014/main" id="{565C8BD6-4499-4702-8FED-4E0079337F96}"/>
                </a:ext>
              </a:extLst>
            </p:cNvPr>
            <p:cNvSpPr/>
            <p:nvPr/>
          </p:nvSpPr>
          <p:spPr>
            <a:xfrm>
              <a:off x="579120" y="4522483"/>
              <a:ext cx="8900159" cy="180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11" name="タイトル 10">
            <a:extLst>
              <a:ext uri="{FF2B5EF4-FFF2-40B4-BE49-F238E27FC236}">
                <a16:creationId xmlns:a16="http://schemas.microsoft.com/office/drawing/2014/main" id="{052E1E3B-1644-4FD4-883C-48513CE3C63D}"/>
              </a:ext>
            </a:extLst>
          </p:cNvPr>
          <p:cNvSpPr>
            <a:spLocks noGrp="1"/>
          </p:cNvSpPr>
          <p:nvPr>
            <p:ph type="ctrTitle"/>
          </p:nvPr>
        </p:nvSpPr>
        <p:spPr>
          <a:xfrm>
            <a:off x="3430361" y="275504"/>
            <a:ext cx="3045279" cy="343642"/>
          </a:xfrm>
          <a:solidFill>
            <a:schemeClr val="bg1"/>
          </a:solidFill>
        </p:spPr>
        <p:txBody>
          <a:bodyPr/>
          <a:lstStyle/>
          <a:p>
            <a:r>
              <a:rPr lang="ja-JP" altLang="en-US" sz="2000" dirty="0">
                <a:latin typeface="Meiryo UI" panose="020B0604030504040204" pitchFamily="50" charset="-128"/>
                <a:ea typeface="Meiryo UI" panose="020B0604030504040204" pitchFamily="50" charset="-128"/>
              </a:rPr>
              <a:t>提　案　シ　ー　ト</a:t>
            </a:r>
          </a:p>
        </p:txBody>
      </p:sp>
    </p:spTree>
    <p:extLst>
      <p:ext uri="{BB962C8B-B14F-4D97-AF65-F5344CB8AC3E}">
        <p14:creationId xmlns:p14="http://schemas.microsoft.com/office/powerpoint/2010/main" val="163774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14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0">
            <a:extLst>
              <a:ext uri="{FF2B5EF4-FFF2-40B4-BE49-F238E27FC236}">
                <a16:creationId xmlns:a16="http://schemas.microsoft.com/office/drawing/2014/main" id="{3259296A-FF65-4484-9389-A5127554EE7B}"/>
              </a:ext>
            </a:extLst>
          </p:cNvPr>
          <p:cNvSpPr>
            <a:spLocks noGrp="1"/>
          </p:cNvSpPr>
          <p:nvPr>
            <p:ph type="ctrTitle"/>
          </p:nvPr>
        </p:nvSpPr>
        <p:spPr>
          <a:xfrm>
            <a:off x="2884546" y="2089342"/>
            <a:ext cx="4136908" cy="452390"/>
          </a:xfrm>
          <a:solidFill>
            <a:schemeClr val="bg1"/>
          </a:solidFill>
        </p:spPr>
        <p:txBody>
          <a:bodyPr/>
          <a:lstStyle/>
          <a:p>
            <a:r>
              <a:rPr lang="ja-JP" altLang="en-US" sz="2000" b="1" dirty="0">
                <a:latin typeface="Meiryo UI" panose="020B0604030504040204" pitchFamily="50" charset="-128"/>
                <a:ea typeface="Meiryo UI" panose="020B0604030504040204" pitchFamily="50" charset="-128"/>
              </a:rPr>
              <a:t>ワークの流れ</a:t>
            </a:r>
          </a:p>
        </p:txBody>
      </p:sp>
      <p:sp>
        <p:nvSpPr>
          <p:cNvPr id="17" name="矢印: 五方向 16">
            <a:extLst>
              <a:ext uri="{FF2B5EF4-FFF2-40B4-BE49-F238E27FC236}">
                <a16:creationId xmlns:a16="http://schemas.microsoft.com/office/drawing/2014/main" id="{275AFB19-C2D3-4F68-B8D6-4E662E259963}"/>
              </a:ext>
            </a:extLst>
          </p:cNvPr>
          <p:cNvSpPr/>
          <p:nvPr/>
        </p:nvSpPr>
        <p:spPr>
          <a:xfrm>
            <a:off x="420077" y="2743199"/>
            <a:ext cx="7388261" cy="700406"/>
          </a:xfrm>
          <a:prstGeom prst="homePlate">
            <a:avLst>
              <a:gd name="adj" fmla="val 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営業内でのワーク</a:t>
            </a:r>
            <a:endParaRPr kumimoji="1" lang="en-US" altLang="ja-JP"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20" name="矢印: 五方向 19">
            <a:extLst>
              <a:ext uri="{FF2B5EF4-FFF2-40B4-BE49-F238E27FC236}">
                <a16:creationId xmlns:a16="http://schemas.microsoft.com/office/drawing/2014/main" id="{7BC5441A-9B59-4C54-A95E-3CEC59B13C40}"/>
              </a:ext>
            </a:extLst>
          </p:cNvPr>
          <p:cNvSpPr/>
          <p:nvPr/>
        </p:nvSpPr>
        <p:spPr>
          <a:xfrm>
            <a:off x="7842177" y="2743199"/>
            <a:ext cx="1643746" cy="700406"/>
          </a:xfrm>
          <a:prstGeom prst="homePlate">
            <a:avLst>
              <a:gd name="adj" fmla="val 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各グループ</a:t>
            </a:r>
            <a:endParaRPr kumimoji="1" lang="en-US" altLang="ja-JP"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でのワーク</a:t>
            </a:r>
            <a:endParaRPr kumimoji="1" lang="en-US" altLang="ja-JP" sz="18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6" name="タイトル 10">
            <a:extLst>
              <a:ext uri="{FF2B5EF4-FFF2-40B4-BE49-F238E27FC236}">
                <a16:creationId xmlns:a16="http://schemas.microsoft.com/office/drawing/2014/main" id="{3F243091-952B-4F9E-92CC-16AF576607BA}"/>
              </a:ext>
            </a:extLst>
          </p:cNvPr>
          <p:cNvSpPr txBox="1">
            <a:spLocks/>
          </p:cNvSpPr>
          <p:nvPr/>
        </p:nvSpPr>
        <p:spPr>
          <a:xfrm>
            <a:off x="420078" y="402886"/>
            <a:ext cx="9065845" cy="1250549"/>
          </a:xfrm>
          <a:prstGeom prst="rect">
            <a:avLst/>
          </a:prstGeom>
          <a:solidFill>
            <a:srgbClr val="D9B7F5">
              <a:alpha val="49804"/>
            </a:srgb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a:t>
            </a: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営業のミッション</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a:t>
            </a:r>
          </a:p>
          <a:p>
            <a:pPr marL="0" marR="0" lvl="0" indent="0" algn="ctr" defTabSz="914400" rtl="0" eaLnBrk="1" fontAlgn="auto" latinLnBrk="0" hangingPunct="1">
              <a:lnSpc>
                <a:spcPct val="15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プロジェクトの事業計画書を作成し上司に提案せよ</a:t>
            </a:r>
          </a:p>
        </p:txBody>
      </p:sp>
      <p:sp>
        <p:nvSpPr>
          <p:cNvPr id="33" name="矢印: 五方向 32">
            <a:extLst>
              <a:ext uri="{FF2B5EF4-FFF2-40B4-BE49-F238E27FC236}">
                <a16:creationId xmlns:a16="http://schemas.microsoft.com/office/drawing/2014/main" id="{B9A83B7A-963D-41B1-95BF-0DF7600E5FE3}"/>
              </a:ext>
            </a:extLst>
          </p:cNvPr>
          <p:cNvSpPr/>
          <p:nvPr/>
        </p:nvSpPr>
        <p:spPr>
          <a:xfrm>
            <a:off x="420077" y="4072327"/>
            <a:ext cx="1677585" cy="1940167"/>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事業計画書作成方法の</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理解</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4" name="矢印: 五方向 33">
            <a:extLst>
              <a:ext uri="{FF2B5EF4-FFF2-40B4-BE49-F238E27FC236}">
                <a16:creationId xmlns:a16="http://schemas.microsoft.com/office/drawing/2014/main" id="{8B022C6E-B0C5-4147-A65D-597B2C7E2C69}"/>
              </a:ext>
            </a:extLst>
          </p:cNvPr>
          <p:cNvSpPr/>
          <p:nvPr/>
        </p:nvSpPr>
        <p:spPr>
          <a:xfrm>
            <a:off x="5339784" y="4072327"/>
            <a:ext cx="2446870" cy="1940167"/>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エンジニアへ質問</a:t>
            </a:r>
            <a:endParaRPr kumimoji="1" lang="en-US" altLang="ja-JP" sz="1800" b="1" i="0" u="sng"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（代表者のみ）</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ーーーーーーーーーー</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事業計画書の作成</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5" name="矢印: 五方向 34">
            <a:extLst>
              <a:ext uri="{FF2B5EF4-FFF2-40B4-BE49-F238E27FC236}">
                <a16:creationId xmlns:a16="http://schemas.microsoft.com/office/drawing/2014/main" id="{1AD643BB-3DFC-4277-B8EE-E29CEABE6CCC}"/>
              </a:ext>
            </a:extLst>
          </p:cNvPr>
          <p:cNvSpPr/>
          <p:nvPr/>
        </p:nvSpPr>
        <p:spPr>
          <a:xfrm>
            <a:off x="3422470" y="4072327"/>
            <a:ext cx="1861797" cy="1940167"/>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エンジニアへの質問事項の</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洗い出し、</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事業計画書の</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作成</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6" name="矢印: 五方向 35">
            <a:extLst>
              <a:ext uri="{FF2B5EF4-FFF2-40B4-BE49-F238E27FC236}">
                <a16:creationId xmlns:a16="http://schemas.microsoft.com/office/drawing/2014/main" id="{59F3C969-5220-44D7-BA4E-C8E4E3CB42BE}"/>
              </a:ext>
            </a:extLst>
          </p:cNvPr>
          <p:cNvSpPr/>
          <p:nvPr/>
        </p:nvSpPr>
        <p:spPr>
          <a:xfrm>
            <a:off x="7842173" y="4072327"/>
            <a:ext cx="1643749" cy="1940167"/>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提案内容を</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まとめる</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7" name="矢印: 五方向 36">
            <a:extLst>
              <a:ext uri="{FF2B5EF4-FFF2-40B4-BE49-F238E27FC236}">
                <a16:creationId xmlns:a16="http://schemas.microsoft.com/office/drawing/2014/main" id="{E0CD3149-8E63-4CD3-818E-CE173571BEFD}"/>
              </a:ext>
            </a:extLst>
          </p:cNvPr>
          <p:cNvSpPr/>
          <p:nvPr/>
        </p:nvSpPr>
        <p:spPr>
          <a:xfrm>
            <a:off x="2153179" y="4072327"/>
            <a:ext cx="1213774" cy="1940167"/>
          </a:xfrm>
          <a:prstGeom prst="homePlate">
            <a:avLst>
              <a:gd name="adj" fmla="val 15432"/>
            </a:avLst>
          </a:prstGeom>
          <a:solidFill>
            <a:srgbClr val="0066BA"/>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エンジニア</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から</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情報を</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受け取る</a:t>
            </a:r>
            <a:endPar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矢印: 五方向 1">
            <a:extLst>
              <a:ext uri="{FF2B5EF4-FFF2-40B4-BE49-F238E27FC236}">
                <a16:creationId xmlns:a16="http://schemas.microsoft.com/office/drawing/2014/main" id="{486F3B7E-20E4-4FAD-967D-FF2654987B73}"/>
              </a:ext>
            </a:extLst>
          </p:cNvPr>
          <p:cNvSpPr/>
          <p:nvPr/>
        </p:nvSpPr>
        <p:spPr>
          <a:xfrm>
            <a:off x="2152046" y="3603410"/>
            <a:ext cx="3131088" cy="392242"/>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【STEP2】</a:t>
            </a:r>
          </a:p>
        </p:txBody>
      </p:sp>
      <p:sp>
        <p:nvSpPr>
          <p:cNvPr id="3" name="矢印: 五方向 2">
            <a:extLst>
              <a:ext uri="{FF2B5EF4-FFF2-40B4-BE49-F238E27FC236}">
                <a16:creationId xmlns:a16="http://schemas.microsoft.com/office/drawing/2014/main" id="{79553851-7A26-4BFF-BE58-683A29FD3048}"/>
              </a:ext>
            </a:extLst>
          </p:cNvPr>
          <p:cNvSpPr/>
          <p:nvPr/>
        </p:nvSpPr>
        <p:spPr>
          <a:xfrm>
            <a:off x="420077" y="3603410"/>
            <a:ext cx="1677585" cy="392242"/>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【STEP1】</a:t>
            </a:r>
          </a:p>
        </p:txBody>
      </p:sp>
      <p:sp>
        <p:nvSpPr>
          <p:cNvPr id="4" name="矢印: 五方向 3">
            <a:extLst>
              <a:ext uri="{FF2B5EF4-FFF2-40B4-BE49-F238E27FC236}">
                <a16:creationId xmlns:a16="http://schemas.microsoft.com/office/drawing/2014/main" id="{FB1A65DB-8B5D-47B0-B4D3-AF28E4457F61}"/>
              </a:ext>
            </a:extLst>
          </p:cNvPr>
          <p:cNvSpPr/>
          <p:nvPr/>
        </p:nvSpPr>
        <p:spPr>
          <a:xfrm>
            <a:off x="5337518" y="3603410"/>
            <a:ext cx="2446870" cy="392242"/>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【STEP3】</a:t>
            </a:r>
          </a:p>
        </p:txBody>
      </p:sp>
      <p:sp>
        <p:nvSpPr>
          <p:cNvPr id="5" name="矢印: 五方向 4">
            <a:extLst>
              <a:ext uri="{FF2B5EF4-FFF2-40B4-BE49-F238E27FC236}">
                <a16:creationId xmlns:a16="http://schemas.microsoft.com/office/drawing/2014/main" id="{CE20AB0C-1B68-4A05-8C8D-69470FF241F9}"/>
              </a:ext>
            </a:extLst>
          </p:cNvPr>
          <p:cNvSpPr/>
          <p:nvPr/>
        </p:nvSpPr>
        <p:spPr>
          <a:xfrm>
            <a:off x="7838773" y="3603410"/>
            <a:ext cx="1643747" cy="392242"/>
          </a:xfrm>
          <a:prstGeom prst="homePlate">
            <a:avLst>
              <a:gd name="adj" fmla="val 15432"/>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【STEP4】</a:t>
            </a:r>
          </a:p>
        </p:txBody>
      </p:sp>
    </p:spTree>
    <p:extLst>
      <p:ext uri="{BB962C8B-B14F-4D97-AF65-F5344CB8AC3E}">
        <p14:creationId xmlns:p14="http://schemas.microsoft.com/office/powerpoint/2010/main" val="125233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CDD48A9-8360-4C26-AD8A-C265EC58DFA6}"/>
              </a:ext>
            </a:extLst>
          </p:cNvPr>
          <p:cNvSpPr/>
          <p:nvPr/>
        </p:nvSpPr>
        <p:spPr>
          <a:xfrm>
            <a:off x="502920" y="710586"/>
            <a:ext cx="8900159" cy="56216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○質問</a:t>
            </a:r>
            <a:endParaRPr kumimoji="1" lang="en-US" altLang="ja-JP" sz="18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・セキュリティはどれも大丈夫か、何か記載はなかったか</a:t>
            </a:r>
            <a:endParaRPr kumimoji="1" lang="en-US" altLang="ja-JP" sz="18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800">
                <a:solidFill>
                  <a:schemeClr val="tx1"/>
                </a:solidFill>
                <a:latin typeface="Calibri" panose="020F0502020204030204"/>
                <a:ea typeface="游ゴシック" panose="020B0400000000000000" pitchFamily="50" charset="-128"/>
              </a:rPr>
              <a:t>・</a:t>
            </a:r>
            <a:r>
              <a:rPr kumimoji="1" lang="en-US" altLang="ja-JP" sz="1800" dirty="0">
                <a:solidFill>
                  <a:schemeClr val="tx1"/>
                </a:solidFill>
                <a:latin typeface="Calibri" panose="020F0502020204030204"/>
                <a:ea typeface="游ゴシック" panose="020B0400000000000000" pitchFamily="50" charset="-128"/>
              </a:rPr>
              <a:t>G</a:t>
            </a:r>
            <a:r>
              <a:rPr kumimoji="1" lang="ja-JP" altLang="en-US" sz="1800">
                <a:solidFill>
                  <a:schemeClr val="tx1"/>
                </a:solidFill>
                <a:latin typeface="Calibri" panose="020F0502020204030204"/>
                <a:ea typeface="游ゴシック" panose="020B0400000000000000" pitchFamily="50" charset="-128"/>
              </a:rPr>
              <a:t>社のクラウドいつでも見れるとはどういうことか</a:t>
            </a:r>
            <a:endParaRPr kumimoji="1" lang="en-US" altLang="ja-JP" sz="1800" dirty="0">
              <a:solidFill>
                <a:schemeClr val="tx1"/>
              </a:solidFill>
              <a:latin typeface="Calibri" panose="020F0502020204030204"/>
              <a:ea typeface="游ゴシック" panose="020B0400000000000000" pitchFamily="50" charset="-128"/>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800">
                <a:solidFill>
                  <a:schemeClr val="tx1"/>
                </a:solidFill>
                <a:latin typeface="Calibri" panose="020F0502020204030204"/>
                <a:ea typeface="游ゴシック" panose="020B0400000000000000" pitchFamily="50" charset="-128"/>
              </a:rPr>
              <a:t>・</a:t>
            </a:r>
            <a:r>
              <a:rPr kumimoji="1" lang="en-US" altLang="ja-JP" sz="1800" dirty="0">
                <a:solidFill>
                  <a:schemeClr val="tx1"/>
                </a:solidFill>
                <a:latin typeface="Calibri" panose="020F0502020204030204"/>
                <a:ea typeface="游ゴシック" panose="020B0400000000000000" pitchFamily="50" charset="-128"/>
              </a:rPr>
              <a:t>D</a:t>
            </a:r>
            <a:r>
              <a:rPr kumimoji="1" lang="ja-JP" altLang="en-US" sz="1800">
                <a:solidFill>
                  <a:schemeClr val="tx1"/>
                </a:solidFill>
                <a:latin typeface="Calibri" panose="020F0502020204030204"/>
                <a:ea typeface="游ゴシック" panose="020B0400000000000000" pitchFamily="50" charset="-128"/>
              </a:rPr>
              <a:t>社日本語にするのにどれくらい時間かかるか</a:t>
            </a:r>
            <a:endParaRPr kumimoji="1" lang="en-US" altLang="ja-JP" sz="1800" dirty="0">
              <a:solidFill>
                <a:schemeClr val="tx1"/>
              </a:solidFill>
              <a:latin typeface="Calibri" panose="020F0502020204030204"/>
              <a:ea typeface="游ゴシック" panose="020B0400000000000000" pitchFamily="50" charset="-128"/>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800">
                <a:solidFill>
                  <a:schemeClr val="tx1"/>
                </a:solidFill>
                <a:latin typeface="Calibri" panose="020F0502020204030204"/>
                <a:ea typeface="游ゴシック" panose="020B0400000000000000" pitchFamily="50" charset="-128"/>
              </a:rPr>
              <a:t>・今のとこ一番いいと思ってるのはどの会社か</a:t>
            </a:r>
            <a:endParaRPr kumimoji="1" lang="en-US" altLang="ja-JP" sz="1800" dirty="0">
              <a:solidFill>
                <a:schemeClr val="tx1"/>
              </a:solidFill>
              <a:latin typeface="Calibri" panose="020F0502020204030204"/>
              <a:ea typeface="游ゴシック" panose="020B0400000000000000" pitchFamily="50" charset="-128"/>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800">
                <a:solidFill>
                  <a:schemeClr val="tx1"/>
                </a:solidFill>
                <a:latin typeface="Calibri" panose="020F0502020204030204"/>
                <a:ea typeface="游ゴシック" panose="020B0400000000000000" pitchFamily="50" charset="-128"/>
              </a:rPr>
              <a:t>・遠隔操作はどこまでの遠隔なのか</a:t>
            </a:r>
            <a:endParaRPr kumimoji="1" lang="en-US" altLang="ja-JP" sz="1800" dirty="0">
              <a:solidFill>
                <a:schemeClr val="tx1"/>
              </a:solidFill>
              <a:latin typeface="Calibri" panose="020F0502020204030204"/>
              <a:ea typeface="游ゴシック" panose="020B0400000000000000" pitchFamily="50" charset="-128"/>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1" lang="en-US" altLang="ja-JP" sz="1800" dirty="0">
              <a:solidFill>
                <a:schemeClr val="tx1"/>
              </a:solidFill>
              <a:latin typeface="Calibri" panose="020F0502020204030204"/>
              <a:ea typeface="游ゴシック" panose="020B0400000000000000" pitchFamily="50" charset="-128"/>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1" lang="en-US" altLang="ja-JP" sz="1800" dirty="0">
              <a:solidFill>
                <a:schemeClr val="tx1"/>
              </a:solidFill>
              <a:latin typeface="Calibri" panose="020F0502020204030204"/>
              <a:ea typeface="游ゴシック" panose="020B0400000000000000" pitchFamily="50" charset="-128"/>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800">
                <a:solidFill>
                  <a:schemeClr val="tx1"/>
                </a:solidFill>
                <a:latin typeface="Calibri" panose="020F0502020204030204"/>
                <a:ea typeface="游ゴシック" panose="020B0400000000000000" pitchFamily="50" charset="-128"/>
              </a:rPr>
              <a:t>○情報</a:t>
            </a:r>
            <a:endParaRPr kumimoji="1" lang="en-US" altLang="ja-JP" sz="1800" dirty="0">
              <a:solidFill>
                <a:schemeClr val="tx1"/>
              </a:solidFill>
              <a:latin typeface="Calibri" panose="020F0502020204030204"/>
              <a:ea typeface="游ゴシック" panose="020B0400000000000000" pitchFamily="50" charset="-128"/>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D:</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電子化された物から検索　英語、ドイツ語、フランス語対応⇒時間はかかる　</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630</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万</a:t>
            </a: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E:</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ドキュメント、マシンデータ、位置情報などデータ検索と解析、</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5G</a:t>
            </a:r>
          </a:p>
          <a:p>
            <a:pPr marL="0" marR="0" lvl="0" indent="0" defTabSz="4572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英語だけ、日本語対応はまだまだ　遠隔操作がスムーズ　</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760</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万</a:t>
            </a: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F:</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フランス、英語、日本語など</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10</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言語　</a:t>
            </a:r>
          </a:p>
          <a:p>
            <a:pPr marL="0" marR="0" lvl="0" indent="0"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ファイルやデータベースの検索だけでなく、文書からもワードの抽出や検索可能</a:t>
            </a:r>
          </a:p>
          <a:p>
            <a:pPr marL="0" marR="0" lvl="0" indent="0"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製品調査など懸念点はない　値段の記述なし</a:t>
            </a: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G:650</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万　英語　数値など構造データのみで非言語データは対象外　クラウド⇒いつでも見れる</a:t>
            </a: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H</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：付き合いが</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10</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年　日本語含む</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20</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言語　</a:t>
            </a:r>
            <a:r>
              <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rPr>
              <a:t>690</a:t>
            </a: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万</a:t>
            </a:r>
          </a:p>
          <a:p>
            <a:pPr marL="0" marR="0" lvl="0" indent="0"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ファイル名のみの検索が可能　情報が一部分析分類しての表示が可⇒効率性</a:t>
            </a:r>
          </a:p>
          <a:p>
            <a:pPr marL="0" marR="0" lvl="0" indent="0"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chemeClr val="tx1"/>
                </a:solidFill>
                <a:effectLst/>
                <a:uLnTx/>
                <a:uFillTx/>
                <a:latin typeface="Calibri" panose="020F0502020204030204"/>
                <a:ea typeface="游ゴシック" panose="020B0400000000000000" pitchFamily="50" charset="-128"/>
                <a:cs typeface="+mn-cs"/>
              </a:rPr>
              <a:t>医療カルテの管理の実績あり</a:t>
            </a:r>
            <a:endParaRPr kumimoji="1" lang="en-US" altLang="ja-JP" sz="12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endParaRPr>
          </a:p>
        </p:txBody>
      </p:sp>
      <p:sp>
        <p:nvSpPr>
          <p:cNvPr id="7" name="タイトル 10">
            <a:extLst>
              <a:ext uri="{FF2B5EF4-FFF2-40B4-BE49-F238E27FC236}">
                <a16:creationId xmlns:a16="http://schemas.microsoft.com/office/drawing/2014/main" id="{DED57ACC-9B2D-46DA-8D83-C1B0B6E39948}"/>
              </a:ext>
            </a:extLst>
          </p:cNvPr>
          <p:cNvSpPr>
            <a:spLocks noGrp="1"/>
          </p:cNvSpPr>
          <p:nvPr>
            <p:ph type="ctrTitle"/>
          </p:nvPr>
        </p:nvSpPr>
        <p:spPr>
          <a:xfrm>
            <a:off x="3430361" y="366944"/>
            <a:ext cx="3045279" cy="343642"/>
          </a:xfrm>
          <a:solidFill>
            <a:schemeClr val="bg1"/>
          </a:solidFill>
        </p:spPr>
        <p:txBody>
          <a:bodyPr/>
          <a:lstStyle/>
          <a:p>
            <a:pPr algn="dist"/>
            <a:r>
              <a:rPr lang="ja-JP" altLang="en-US" sz="2000" dirty="0">
                <a:latin typeface="Meiryo UI" panose="020B0604030504040204" pitchFamily="50" charset="-128"/>
                <a:ea typeface="Meiryo UI" panose="020B0604030504040204" pitchFamily="50" charset="-128"/>
              </a:rPr>
              <a:t>情報交換用メモ用紙</a:t>
            </a:r>
          </a:p>
        </p:txBody>
      </p:sp>
    </p:spTree>
    <p:extLst>
      <p:ext uri="{BB962C8B-B14F-4D97-AF65-F5344CB8AC3E}">
        <p14:creationId xmlns:p14="http://schemas.microsoft.com/office/powerpoint/2010/main" val="202368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C2747B3F-FD3C-4123-BC6E-BDAACAB4AA0D}"/>
              </a:ext>
            </a:extLst>
          </p:cNvPr>
          <p:cNvSpPr/>
          <p:nvPr/>
        </p:nvSpPr>
        <p:spPr>
          <a:xfrm>
            <a:off x="502920" y="5059330"/>
            <a:ext cx="8900159" cy="14100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1200" cap="none" spc="0" normalizeH="0" baseline="0" noProof="0" dirty="0">
              <a:ln>
                <a:noFill/>
              </a:ln>
              <a:solidFill>
                <a:prstClr val="white"/>
              </a:solidFill>
              <a:effectLst/>
              <a:uLnTx/>
              <a:uFillTx/>
              <a:latin typeface="HG明朝B" panose="02020809000000000000" pitchFamily="17" charset="-128"/>
              <a:ea typeface="HG明朝B" panose="02020809000000000000" pitchFamily="17" charset="-128"/>
              <a:cs typeface="+mn-cs"/>
            </a:endParaRPr>
          </a:p>
        </p:txBody>
      </p:sp>
      <p:graphicFrame>
        <p:nvGraphicFramePr>
          <p:cNvPr id="20" name="表 19">
            <a:extLst>
              <a:ext uri="{FF2B5EF4-FFF2-40B4-BE49-F238E27FC236}">
                <a16:creationId xmlns:a16="http://schemas.microsoft.com/office/drawing/2014/main" id="{9B599E1F-F88E-4757-AB77-88740DC8CE1E}"/>
              </a:ext>
            </a:extLst>
          </p:cNvPr>
          <p:cNvGraphicFramePr>
            <a:graphicFrameLocks noGrp="1"/>
          </p:cNvGraphicFramePr>
          <p:nvPr/>
        </p:nvGraphicFramePr>
        <p:xfrm>
          <a:off x="512952" y="2928230"/>
          <a:ext cx="8890128" cy="1627143"/>
        </p:xfrm>
        <a:graphic>
          <a:graphicData uri="http://schemas.openxmlformats.org/drawingml/2006/table">
            <a:tbl>
              <a:tblPr>
                <a:tableStyleId>{5C22544A-7EE6-4342-B048-85BDC9FD1C3A}</a:tableStyleId>
              </a:tblPr>
              <a:tblGrid>
                <a:gridCol w="1826852">
                  <a:extLst>
                    <a:ext uri="{9D8B030D-6E8A-4147-A177-3AD203B41FA5}">
                      <a16:colId xmlns:a16="http://schemas.microsoft.com/office/drawing/2014/main" val="3750076123"/>
                    </a:ext>
                  </a:extLst>
                </a:gridCol>
                <a:gridCol w="1412738">
                  <a:extLst>
                    <a:ext uri="{9D8B030D-6E8A-4147-A177-3AD203B41FA5}">
                      <a16:colId xmlns:a16="http://schemas.microsoft.com/office/drawing/2014/main" val="1632118093"/>
                    </a:ext>
                  </a:extLst>
                </a:gridCol>
                <a:gridCol w="1398963">
                  <a:extLst>
                    <a:ext uri="{9D8B030D-6E8A-4147-A177-3AD203B41FA5}">
                      <a16:colId xmlns:a16="http://schemas.microsoft.com/office/drawing/2014/main" val="3500138269"/>
                    </a:ext>
                  </a:extLst>
                </a:gridCol>
                <a:gridCol w="1442842">
                  <a:extLst>
                    <a:ext uri="{9D8B030D-6E8A-4147-A177-3AD203B41FA5}">
                      <a16:colId xmlns:a16="http://schemas.microsoft.com/office/drawing/2014/main" val="3209904659"/>
                    </a:ext>
                  </a:extLst>
                </a:gridCol>
                <a:gridCol w="1413985">
                  <a:extLst>
                    <a:ext uri="{9D8B030D-6E8A-4147-A177-3AD203B41FA5}">
                      <a16:colId xmlns:a16="http://schemas.microsoft.com/office/drawing/2014/main" val="2151958775"/>
                    </a:ext>
                  </a:extLst>
                </a:gridCol>
                <a:gridCol w="1394748">
                  <a:extLst>
                    <a:ext uri="{9D8B030D-6E8A-4147-A177-3AD203B41FA5}">
                      <a16:colId xmlns:a16="http://schemas.microsoft.com/office/drawing/2014/main" val="4171880135"/>
                    </a:ext>
                  </a:extLst>
                </a:gridCol>
              </a:tblGrid>
              <a:tr h="232449">
                <a:tc>
                  <a:txBody>
                    <a:bodyPr/>
                    <a:lstStyle/>
                    <a:p>
                      <a:pPr algn="ctr" fontAlgn="ctr"/>
                      <a:r>
                        <a:rPr lang="ja-JP" altLang="en-US" sz="1050" b="0" u="none" strike="noStrike" dirty="0">
                          <a:effectLst/>
                          <a:latin typeface="+mn-ea"/>
                          <a:ea typeface="+mn-ea"/>
                        </a:rPr>
                        <a:t>年</a:t>
                      </a:r>
                      <a:endParaRPr lang="ja-JP" altLang="en-US"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r>
                        <a:rPr lang="en-US" altLang="ja-JP" sz="1050" b="0" u="none" strike="noStrike" dirty="0">
                          <a:effectLst/>
                          <a:latin typeface="+mn-ea"/>
                          <a:ea typeface="+mn-ea"/>
                        </a:rPr>
                        <a:t>1</a:t>
                      </a: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r>
                        <a:rPr lang="en-US" altLang="ja-JP" sz="1050" b="0" u="none" strike="noStrike" dirty="0">
                          <a:effectLst/>
                          <a:latin typeface="+mn-ea"/>
                          <a:ea typeface="+mn-ea"/>
                        </a:rPr>
                        <a:t>2</a:t>
                      </a: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r>
                        <a:rPr lang="en-US" altLang="ja-JP" sz="1050" b="0" u="none" strike="noStrike" dirty="0">
                          <a:effectLst/>
                          <a:latin typeface="+mn-ea"/>
                          <a:ea typeface="+mn-ea"/>
                        </a:rPr>
                        <a:t>3</a:t>
                      </a: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r>
                        <a:rPr lang="en-US" altLang="ja-JP" sz="1050" b="0" u="none" strike="noStrike" dirty="0">
                          <a:effectLst/>
                          <a:latin typeface="+mn-ea"/>
                          <a:ea typeface="+mn-ea"/>
                        </a:rPr>
                        <a:t>4</a:t>
                      </a: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r>
                        <a:rPr lang="en-US" altLang="ja-JP" sz="1050" b="0" u="none" strike="noStrike" dirty="0">
                          <a:effectLst/>
                          <a:latin typeface="+mn-ea"/>
                          <a:ea typeface="+mn-ea"/>
                        </a:rPr>
                        <a:t>5</a:t>
                      </a: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016162135"/>
                  </a:ext>
                </a:extLst>
              </a:tr>
              <a:tr h="232449">
                <a:tc>
                  <a:txBody>
                    <a:bodyPr/>
                    <a:lstStyle/>
                    <a:p>
                      <a:pPr algn="ctr" fontAlgn="ctr"/>
                      <a:r>
                        <a:rPr lang="ja-JP" altLang="en-US" sz="1050" b="0" u="none" strike="noStrike" dirty="0">
                          <a:effectLst/>
                          <a:latin typeface="+mn-ea"/>
                          <a:ea typeface="+mn-ea"/>
                        </a:rPr>
                        <a:t>販売社数</a:t>
                      </a:r>
                      <a:endParaRPr lang="ja-JP" altLang="en-US"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2301182433"/>
                  </a:ext>
                </a:extLst>
              </a:tr>
              <a:tr h="232449">
                <a:tc>
                  <a:txBody>
                    <a:bodyPr/>
                    <a:lstStyle/>
                    <a:p>
                      <a:pPr algn="ctr" fontAlgn="ctr"/>
                      <a:r>
                        <a:rPr lang="ja-JP" altLang="en-US" sz="1050" b="0" u="none" strike="noStrike" dirty="0">
                          <a:effectLst/>
                          <a:latin typeface="+mn-ea"/>
                          <a:ea typeface="+mn-ea"/>
                        </a:rPr>
                        <a:t>初期費用</a:t>
                      </a:r>
                      <a:endParaRPr lang="ja-JP" altLang="en-US"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chemeClr val="tx1"/>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089044278"/>
                  </a:ext>
                </a:extLst>
              </a:tr>
              <a:tr h="232449">
                <a:tc>
                  <a:txBody>
                    <a:bodyPr/>
                    <a:lstStyle/>
                    <a:p>
                      <a:pPr algn="ctr" fontAlgn="ctr"/>
                      <a:r>
                        <a:rPr lang="ja-JP" altLang="en-US" sz="1050" b="0" u="none" strike="noStrike" dirty="0">
                          <a:effectLst/>
                          <a:latin typeface="+mn-ea"/>
                          <a:ea typeface="+mn-ea"/>
                        </a:rPr>
                        <a:t>売上</a:t>
                      </a:r>
                      <a:endParaRPr lang="ja-JP" altLang="en-US"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bg1">
                            <a:lumMod val="75000"/>
                          </a:schemeClr>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bg1">
                            <a:lumMod val="75000"/>
                          </a:schemeClr>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bg1">
                            <a:lumMod val="75000"/>
                          </a:schemeClr>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833725986"/>
                  </a:ext>
                </a:extLst>
              </a:tr>
              <a:tr h="232449">
                <a:tc>
                  <a:txBody>
                    <a:bodyPr/>
                    <a:lstStyle/>
                    <a:p>
                      <a:pPr algn="ctr" fontAlgn="ctr"/>
                      <a:r>
                        <a:rPr lang="ja-JP" altLang="en-US" sz="1050" b="0" u="none" strike="noStrike" dirty="0">
                          <a:effectLst/>
                          <a:latin typeface="+mn-ea"/>
                          <a:ea typeface="+mn-ea"/>
                        </a:rPr>
                        <a:t>仕入れ値（製品単価）</a:t>
                      </a:r>
                      <a:endParaRPr lang="ja-JP" altLang="en-US"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812188946"/>
                  </a:ext>
                </a:extLst>
              </a:tr>
              <a:tr h="232449">
                <a:tc>
                  <a:txBody>
                    <a:bodyPr/>
                    <a:lstStyle/>
                    <a:p>
                      <a:pPr algn="ctr" fontAlgn="ctr"/>
                      <a:r>
                        <a:rPr lang="ja-JP" altLang="en-US" sz="1050" b="0" u="none" strike="noStrike" dirty="0">
                          <a:effectLst/>
                          <a:latin typeface="+mn-ea"/>
                          <a:ea typeface="+mn-ea"/>
                        </a:rPr>
                        <a:t>ライセンス契約費</a:t>
                      </a:r>
                      <a:endParaRPr lang="ja-JP" altLang="en-US"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0813184"/>
                  </a:ext>
                </a:extLst>
              </a:tr>
              <a:tr h="232449">
                <a:tc>
                  <a:txBody>
                    <a:bodyPr/>
                    <a:lstStyle/>
                    <a:p>
                      <a:pPr algn="ctr" fontAlgn="ctr"/>
                      <a:r>
                        <a:rPr lang="ja-JP" altLang="en-US" sz="1050" b="0" u="none" strike="noStrike" dirty="0">
                          <a:effectLst/>
                          <a:latin typeface="+mn-ea"/>
                          <a:ea typeface="+mn-ea"/>
                        </a:rPr>
                        <a:t>累計利益</a:t>
                      </a:r>
                      <a:endParaRPr lang="ja-JP" altLang="en-US"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rgbClr val="FF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rgbClr val="FF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en-US" altLang="ja-JP" sz="1050" b="0" i="0" u="none" strike="noStrike" dirty="0">
                        <a:solidFill>
                          <a:srgbClr val="FF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1050" b="0" i="0" u="none" strike="noStrike" dirty="0">
                        <a:solidFill>
                          <a:schemeClr val="bg1">
                            <a:lumMod val="85000"/>
                          </a:schemeClr>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1050" b="0" i="0" u="none" strike="noStrike" dirty="0">
                        <a:solidFill>
                          <a:srgbClr val="000000"/>
                        </a:solidFill>
                        <a:effectLst/>
                        <a:latin typeface="+mn-ea"/>
                        <a:ea typeface="+mn-ea"/>
                      </a:endParaRPr>
                    </a:p>
                  </a:txBody>
                  <a:tcPr marL="3407" marR="3407" marT="34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2722170"/>
                  </a:ext>
                </a:extLst>
              </a:tr>
            </a:tbl>
          </a:graphicData>
        </a:graphic>
      </p:graphicFrame>
      <p:sp>
        <p:nvSpPr>
          <p:cNvPr id="3" name="タイトル 2">
            <a:extLst>
              <a:ext uri="{FF2B5EF4-FFF2-40B4-BE49-F238E27FC236}">
                <a16:creationId xmlns:a16="http://schemas.microsoft.com/office/drawing/2014/main" id="{7C7868B6-4B8C-4FA2-9350-1E0E8A2D9AF8}"/>
              </a:ext>
            </a:extLst>
          </p:cNvPr>
          <p:cNvSpPr>
            <a:spLocks noGrp="1"/>
          </p:cNvSpPr>
          <p:nvPr>
            <p:ph type="ctrTitle"/>
          </p:nvPr>
        </p:nvSpPr>
        <p:spPr/>
        <p:txBody>
          <a:bodyPr/>
          <a:lstStyle/>
          <a:p>
            <a:r>
              <a:rPr kumimoji="1" lang="ja-JP" altLang="en-US" sz="1800" b="1" dirty="0">
                <a:latin typeface="游ゴシック" panose="020B0400000000000000" pitchFamily="50" charset="-128"/>
                <a:ea typeface="游ゴシック" panose="020B0400000000000000" pitchFamily="50" charset="-128"/>
              </a:rPr>
              <a:t>事　業　計　画　書</a:t>
            </a:r>
          </a:p>
        </p:txBody>
      </p:sp>
      <p:sp>
        <p:nvSpPr>
          <p:cNvPr id="2" name="正方形/長方形 1">
            <a:extLst>
              <a:ext uri="{FF2B5EF4-FFF2-40B4-BE49-F238E27FC236}">
                <a16:creationId xmlns:a16="http://schemas.microsoft.com/office/drawing/2014/main" id="{0BBA49CF-6FDA-4074-B1F8-E415AE9CD886}"/>
              </a:ext>
            </a:extLst>
          </p:cNvPr>
          <p:cNvSpPr/>
          <p:nvPr/>
        </p:nvSpPr>
        <p:spPr>
          <a:xfrm>
            <a:off x="502920" y="1112986"/>
            <a:ext cx="8900159"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1200" cap="none" spc="0" normalizeH="0" baseline="0" noProof="0" dirty="0">
              <a:ln>
                <a:noFill/>
              </a:ln>
              <a:solidFill>
                <a:prstClr val="white"/>
              </a:solidFill>
              <a:effectLst/>
              <a:uLnTx/>
              <a:uFillTx/>
              <a:latin typeface="HG明朝B" panose="02020809000000000000" pitchFamily="17" charset="-128"/>
              <a:ea typeface="HG明朝B" panose="02020809000000000000" pitchFamily="17" charset="-128"/>
              <a:cs typeface="+mn-cs"/>
            </a:endParaRPr>
          </a:p>
        </p:txBody>
      </p:sp>
      <p:sp>
        <p:nvSpPr>
          <p:cNvPr id="7" name="テキスト ボックス 6">
            <a:extLst>
              <a:ext uri="{FF2B5EF4-FFF2-40B4-BE49-F238E27FC236}">
                <a16:creationId xmlns:a16="http://schemas.microsoft.com/office/drawing/2014/main" id="{D14F3B4D-3103-4E7E-9B8D-9CD939ABA4D9}"/>
              </a:ext>
            </a:extLst>
          </p:cNvPr>
          <p:cNvSpPr txBox="1"/>
          <p:nvPr/>
        </p:nvSpPr>
        <p:spPr>
          <a:xfrm>
            <a:off x="521267" y="822201"/>
            <a:ext cx="954107"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■提案概要</a:t>
            </a:r>
          </a:p>
        </p:txBody>
      </p:sp>
      <p:sp>
        <p:nvSpPr>
          <p:cNvPr id="10" name="テキスト ボックス 9">
            <a:extLst>
              <a:ext uri="{FF2B5EF4-FFF2-40B4-BE49-F238E27FC236}">
                <a16:creationId xmlns:a16="http://schemas.microsoft.com/office/drawing/2014/main" id="{49F49EC9-DBE6-4754-A8BF-C1348C28248F}"/>
              </a:ext>
            </a:extLst>
          </p:cNvPr>
          <p:cNvSpPr txBox="1"/>
          <p:nvPr/>
        </p:nvSpPr>
        <p:spPr>
          <a:xfrm>
            <a:off x="521267" y="2638159"/>
            <a:ext cx="1723549"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■売上算出・販売計画</a:t>
            </a:r>
          </a:p>
        </p:txBody>
      </p:sp>
      <p:sp>
        <p:nvSpPr>
          <p:cNvPr id="15" name="テキスト ボックス 14">
            <a:extLst>
              <a:ext uri="{FF2B5EF4-FFF2-40B4-BE49-F238E27FC236}">
                <a16:creationId xmlns:a16="http://schemas.microsoft.com/office/drawing/2014/main" id="{7FE02BC7-F757-4592-8EDA-EFC8C7E1C07B}"/>
              </a:ext>
            </a:extLst>
          </p:cNvPr>
          <p:cNvSpPr txBox="1"/>
          <p:nvPr/>
        </p:nvSpPr>
        <p:spPr>
          <a:xfrm>
            <a:off x="512952" y="1132842"/>
            <a:ext cx="4213013"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05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例：</a:t>
            </a:r>
            <a:r>
              <a:rPr kumimoji="0" lang="en-US" altLang="ja-JP" sz="105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M</a:t>
            </a:r>
            <a:r>
              <a:rPr kumimoji="0" lang="ja-JP" altLang="en-US" sz="105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社の課題・パートナー企業の特徴・今回のねらいやメリット</a:t>
            </a:r>
            <a:endParaRPr kumimoji="0" lang="en-US" altLang="ja-JP" sz="105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E1BA7DBD-4C02-45CF-BC8E-41F2FAE274A8}"/>
              </a:ext>
            </a:extLst>
          </p:cNvPr>
          <p:cNvSpPr txBox="1"/>
          <p:nvPr/>
        </p:nvSpPr>
        <p:spPr>
          <a:xfrm>
            <a:off x="521267" y="4773600"/>
            <a:ext cx="1723549"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■黒字化見込みの施策</a:t>
            </a:r>
          </a:p>
        </p:txBody>
      </p:sp>
      <p:sp>
        <p:nvSpPr>
          <p:cNvPr id="24" name="正方形/長方形 23">
            <a:extLst>
              <a:ext uri="{FF2B5EF4-FFF2-40B4-BE49-F238E27FC236}">
                <a16:creationId xmlns:a16="http://schemas.microsoft.com/office/drawing/2014/main" id="{41844241-7B18-4E0A-96E4-D9E740EBDA9E}"/>
              </a:ext>
            </a:extLst>
          </p:cNvPr>
          <p:cNvSpPr/>
          <p:nvPr/>
        </p:nvSpPr>
        <p:spPr>
          <a:xfrm>
            <a:off x="512951" y="5068033"/>
            <a:ext cx="3367521" cy="25391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05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例：</a:t>
            </a:r>
            <a:r>
              <a:rPr kumimoji="0" lang="en-US" altLang="ja-JP" sz="105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0" lang="ja-JP" altLang="en-US" sz="105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年目で販促イベントを開催し誘致させるなど</a:t>
            </a:r>
          </a:p>
        </p:txBody>
      </p:sp>
    </p:spTree>
    <p:extLst>
      <p:ext uri="{BB962C8B-B14F-4D97-AF65-F5344CB8AC3E}">
        <p14:creationId xmlns:p14="http://schemas.microsoft.com/office/powerpoint/2010/main" val="25519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FF0B2AC0-B28F-4647-A6F0-10A5BB3CE289}"/>
              </a:ext>
            </a:extLst>
          </p:cNvPr>
          <p:cNvGrpSpPr/>
          <p:nvPr/>
        </p:nvGrpSpPr>
        <p:grpSpPr>
          <a:xfrm>
            <a:off x="2360712" y="2204864"/>
            <a:ext cx="5184576" cy="2448272"/>
            <a:chOff x="1979712" y="1052736"/>
            <a:chExt cx="5184576" cy="2448272"/>
          </a:xfrm>
        </p:grpSpPr>
        <p:sp>
          <p:nvSpPr>
            <p:cNvPr id="10" name="楕円 9">
              <a:extLst>
                <a:ext uri="{FF2B5EF4-FFF2-40B4-BE49-F238E27FC236}">
                  <a16:creationId xmlns:a16="http://schemas.microsoft.com/office/drawing/2014/main" id="{4AC1DB5C-1E11-4685-879D-D37621AF05AB}"/>
                </a:ext>
              </a:extLst>
            </p:cNvPr>
            <p:cNvSpPr/>
            <p:nvPr/>
          </p:nvSpPr>
          <p:spPr>
            <a:xfrm>
              <a:off x="1979712" y="1052736"/>
              <a:ext cx="5184576" cy="2448272"/>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342077" rtl="0" eaLnBrk="1" fontAlgn="auto" latinLnBrk="0" hangingPunct="1">
                <a:lnSpc>
                  <a:spcPct val="100000"/>
                </a:lnSpc>
                <a:spcBef>
                  <a:spcPts val="0"/>
                </a:spcBef>
                <a:spcAft>
                  <a:spcPts val="0"/>
                </a:spcAft>
                <a:buClrTx/>
                <a:buSzTx/>
                <a:buFontTx/>
                <a:buNone/>
                <a:tabLst/>
                <a:defRPr/>
              </a:pPr>
              <a:endParaRPr kumimoji="1" lang="ja-JP" altLang="en-US" sz="1347"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279B152-8778-4DDD-82AC-8FDBB3A5053B}"/>
                </a:ext>
              </a:extLst>
            </p:cNvPr>
            <p:cNvSpPr/>
            <p:nvPr/>
          </p:nvSpPr>
          <p:spPr>
            <a:xfrm>
              <a:off x="3381610" y="1815207"/>
              <a:ext cx="2380780" cy="923330"/>
            </a:xfrm>
            <a:prstGeom prst="rect">
              <a:avLst/>
            </a:prstGeom>
          </p:spPr>
          <p:txBody>
            <a:bodyPr wrap="none">
              <a:spAutoFit/>
            </a:bodyPr>
            <a:lstStyle/>
            <a:p>
              <a:pPr marL="0" marR="0" lvl="0" indent="0" algn="l" defTabSz="342077" rtl="0" eaLnBrk="1" fontAlgn="auto" latinLnBrk="0" hangingPunct="1">
                <a:lnSpc>
                  <a:spcPct val="100000"/>
                </a:lnSpc>
                <a:spcBef>
                  <a:spcPts val="0"/>
                </a:spcBef>
                <a:spcAft>
                  <a:spcPts val="0"/>
                </a:spcAft>
                <a:buClrTx/>
                <a:buSzTx/>
                <a:buFontTx/>
                <a:buNone/>
                <a:tabLst/>
                <a:defRPr/>
              </a:pPr>
              <a:r>
                <a:rPr kumimoji="0" lang="en-US" altLang="ja-JP" sz="5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0" lang="ja-JP" altLang="en-US" sz="5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企業</a:t>
              </a:r>
            </a:p>
          </p:txBody>
        </p:sp>
      </p:grpSp>
      <p:sp>
        <p:nvSpPr>
          <p:cNvPr id="16" name="正方形/長方形 15">
            <a:extLst>
              <a:ext uri="{FF2B5EF4-FFF2-40B4-BE49-F238E27FC236}">
                <a16:creationId xmlns:a16="http://schemas.microsoft.com/office/drawing/2014/main" id="{BD3BCE27-2F35-4684-9B1E-B4514EA013E8}"/>
              </a:ext>
            </a:extLst>
          </p:cNvPr>
          <p:cNvSpPr/>
          <p:nvPr/>
        </p:nvSpPr>
        <p:spPr>
          <a:xfrm>
            <a:off x="301486" y="741742"/>
            <a:ext cx="9144000" cy="5590540"/>
          </a:xfrm>
          <a:prstGeom prst="rect">
            <a:avLst/>
          </a:prstGeom>
          <a:solidFill>
            <a:schemeClr val="bg1">
              <a:alpha val="92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marL="0" marR="0" lvl="0" indent="0" algn="l" defTabSz="342077" rtl="0" eaLnBrk="1" fontAlgn="auto" latinLnBrk="0" hangingPunct="1">
              <a:lnSpc>
                <a:spcPct val="12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7" name="グループ化 16">
            <a:extLst>
              <a:ext uri="{FF2B5EF4-FFF2-40B4-BE49-F238E27FC236}">
                <a16:creationId xmlns:a16="http://schemas.microsoft.com/office/drawing/2014/main" id="{EF425B85-A6C9-4C24-95B0-27C1A5857C3A}"/>
              </a:ext>
            </a:extLst>
          </p:cNvPr>
          <p:cNvGrpSpPr/>
          <p:nvPr/>
        </p:nvGrpSpPr>
        <p:grpSpPr>
          <a:xfrm>
            <a:off x="381000" y="2204864"/>
            <a:ext cx="9144000" cy="2664296"/>
            <a:chOff x="0" y="2744924"/>
            <a:chExt cx="9144000" cy="2664296"/>
          </a:xfrm>
          <a:solidFill>
            <a:srgbClr val="00468A"/>
          </a:solidFill>
        </p:grpSpPr>
        <p:sp>
          <p:nvSpPr>
            <p:cNvPr id="18" name="正方形/長方形 17">
              <a:extLst>
                <a:ext uri="{FF2B5EF4-FFF2-40B4-BE49-F238E27FC236}">
                  <a16:creationId xmlns:a16="http://schemas.microsoft.com/office/drawing/2014/main" id="{856D9E0A-8EB3-4C8D-8D9F-123FCCCF045A}"/>
                </a:ext>
              </a:extLst>
            </p:cNvPr>
            <p:cNvSpPr/>
            <p:nvPr/>
          </p:nvSpPr>
          <p:spPr>
            <a:xfrm>
              <a:off x="0" y="2744924"/>
              <a:ext cx="9144000" cy="2664296"/>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marL="0" marR="0" lvl="0" indent="0" algn="l" defTabSz="342077" rtl="0" eaLnBrk="1" fontAlgn="auto" latinLnBrk="0" hangingPunct="1">
                <a:lnSpc>
                  <a:spcPct val="12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 name="正方形/長方形 18">
              <a:extLst>
                <a:ext uri="{FF2B5EF4-FFF2-40B4-BE49-F238E27FC236}">
                  <a16:creationId xmlns:a16="http://schemas.microsoft.com/office/drawing/2014/main" id="{87C6768A-E9C7-4E22-8BF4-83A6371591FA}"/>
                </a:ext>
              </a:extLst>
            </p:cNvPr>
            <p:cNvSpPr/>
            <p:nvPr/>
          </p:nvSpPr>
          <p:spPr>
            <a:xfrm>
              <a:off x="344199" y="3011933"/>
              <a:ext cx="8455603" cy="2123658"/>
            </a:xfrm>
            <a:prstGeom prst="rect">
              <a:avLst/>
            </a:prstGeom>
            <a:grpFill/>
          </p:spPr>
          <p:txBody>
            <a:bodyPr wrap="square">
              <a:spAutoFit/>
            </a:bodyPr>
            <a:lstStyle/>
            <a:p>
              <a:pPr marL="0" marR="0" lvl="0" indent="0" algn="ctr" defTabSz="342077" rtl="0" eaLnBrk="1" fontAlgn="auto" latinLnBrk="0" hangingPunct="1">
                <a:lnSpc>
                  <a:spcPct val="100000"/>
                </a:lnSpc>
                <a:spcBef>
                  <a:spcPts val="0"/>
                </a:spcBef>
                <a:spcAft>
                  <a:spcPts val="0"/>
                </a:spcAft>
                <a:buClrTx/>
                <a:buSzTx/>
                <a:buFontTx/>
                <a:buNone/>
                <a:tabLst/>
                <a:defRPr/>
              </a:pPr>
              <a:r>
                <a:rPr lang="ja-JP" altLang="en-US" sz="6600" b="1" dirty="0">
                  <a:solidFill>
                    <a:prstClr val="white"/>
                  </a:solidFill>
                  <a:latin typeface="Meiryo UI" panose="020B0604030504040204" pitchFamily="50" charset="-128"/>
                  <a:ea typeface="Meiryo UI" panose="020B0604030504040204" pitchFamily="50" charset="-128"/>
                </a:rPr>
                <a:t>振り返り</a:t>
              </a:r>
              <a:r>
                <a:rPr kumimoji="0" lang="ja-JP" altLang="en-US" sz="66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ワークシート</a:t>
              </a:r>
              <a:endParaRPr kumimoji="0" lang="en-US" altLang="ja-JP" sz="66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342077" rtl="0" eaLnBrk="1" fontAlgn="auto" latinLnBrk="0" hangingPunct="1">
                <a:lnSpc>
                  <a:spcPct val="100000"/>
                </a:lnSpc>
                <a:spcBef>
                  <a:spcPts val="0"/>
                </a:spcBef>
                <a:spcAft>
                  <a:spcPts val="0"/>
                </a:spcAft>
                <a:buClrTx/>
                <a:buSzTx/>
                <a:buFontTx/>
                <a:buNone/>
                <a:tabLst/>
                <a:defRPr/>
              </a:pPr>
              <a:r>
                <a:rPr kumimoji="0" lang="en-US" altLang="ja-JP" sz="66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【2</a:t>
              </a:r>
              <a:r>
                <a:rPr kumimoji="0" lang="ja-JP" altLang="en-US" sz="66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日目</a:t>
              </a:r>
              <a:r>
                <a:rPr kumimoji="0" lang="en-US" altLang="ja-JP" sz="66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0" lang="ja-JP" altLang="en-US" sz="66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spTree>
    <p:extLst>
      <p:ext uri="{BB962C8B-B14F-4D97-AF65-F5344CB8AC3E}">
        <p14:creationId xmlns:p14="http://schemas.microsoft.com/office/powerpoint/2010/main" val="4144539163"/>
      </p:ext>
    </p:extLst>
  </p:cSld>
  <p:clrMapOvr>
    <a:masterClrMapping/>
  </p:clrMapOvr>
  <p:transition spd="med">
    <p:fade/>
  </p:transition>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12518</TotalTime>
  <Words>752</Words>
  <Application>Microsoft Macintosh PowerPoint</Application>
  <PresentationFormat>A4 210 x 297 mm</PresentationFormat>
  <Paragraphs>141</Paragraphs>
  <Slides>10</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4</vt:i4>
      </vt:variant>
      <vt:variant>
        <vt:lpstr>スライド タイトル</vt:lpstr>
      </vt:variant>
      <vt:variant>
        <vt:i4>10</vt:i4>
      </vt:variant>
    </vt:vector>
  </HeadingPairs>
  <TitlesOfParts>
    <vt:vector size="21" baseType="lpstr">
      <vt:lpstr>HGPｺﾞｼｯｸM</vt:lpstr>
      <vt:lpstr>HG明朝B</vt:lpstr>
      <vt:lpstr>Meiryo UI</vt:lpstr>
      <vt:lpstr>游ゴシック</vt:lpstr>
      <vt:lpstr>Arial</vt:lpstr>
      <vt:lpstr>Calibri</vt:lpstr>
      <vt:lpstr>Calibri Light</vt:lpstr>
      <vt:lpstr>1_Office テーマ</vt:lpstr>
      <vt:lpstr>2_Office テーマ</vt:lpstr>
      <vt:lpstr>3_Office テーマ</vt:lpstr>
      <vt:lpstr>Office テーマ</vt:lpstr>
      <vt:lpstr>PowerPoint プレゼンテーション</vt:lpstr>
      <vt:lpstr>ワークの流れ</vt:lpstr>
      <vt:lpstr>情報交換用メモ用紙</vt:lpstr>
      <vt:lpstr>提　案　シ　ー　ト</vt:lpstr>
      <vt:lpstr>PowerPoint プレゼンテーション</vt:lpstr>
      <vt:lpstr>ワークの流れ</vt:lpstr>
      <vt:lpstr>情報交換用メモ用紙</vt:lpstr>
      <vt:lpstr>事　業　計　画　書</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Moeko Hatakeyama</dc:creator>
  <cp:lastModifiedBy>S222412080</cp:lastModifiedBy>
  <cp:revision>693</cp:revision>
  <cp:lastPrinted>2019-10-04T08:45:01Z</cp:lastPrinted>
  <dcterms:created xsi:type="dcterms:W3CDTF">2016-12-26T10:06:36Z</dcterms:created>
  <dcterms:modified xsi:type="dcterms:W3CDTF">2024-09-05T13:46:10Z</dcterms:modified>
</cp:coreProperties>
</file>