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23"/>
  </p:notesMasterIdLst>
  <p:handoutMasterIdLst>
    <p:handoutMasterId r:id="rId24"/>
  </p:handoutMasterIdLst>
  <p:sldIdLst>
    <p:sldId id="256" r:id="rId2"/>
    <p:sldId id="257" r:id="rId3"/>
    <p:sldId id="280" r:id="rId4"/>
    <p:sldId id="281" r:id="rId5"/>
    <p:sldId id="282" r:id="rId6"/>
    <p:sldId id="283" r:id="rId7"/>
    <p:sldId id="284" r:id="rId8"/>
    <p:sldId id="285" r:id="rId9"/>
    <p:sldId id="286" r:id="rId10"/>
    <p:sldId id="287" r:id="rId11"/>
    <p:sldId id="289" r:id="rId12"/>
    <p:sldId id="290" r:id="rId13"/>
    <p:sldId id="292" r:id="rId14"/>
    <p:sldId id="288" r:id="rId15"/>
    <p:sldId id="265" r:id="rId16"/>
    <p:sldId id="273" r:id="rId17"/>
    <p:sldId id="291" r:id="rId18"/>
    <p:sldId id="293" r:id="rId19"/>
    <p:sldId id="294" r:id="rId20"/>
    <p:sldId id="274"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8T16:29:39.707" idx="1">
    <p:pos x="4974" y="165"/>
    <p:text>references are missing</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Seminar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9CEAB8-C7B6-4EBA-B41D-EBD8D49F539C}" type="datetimeFigureOut">
              <a:rPr lang="en-US" smtClean="0"/>
              <a:pPr/>
              <a:t>11/24/2022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0F43E0-6A25-4499-B770-19502984CE08}" type="slidenum">
              <a:rPr lang="en-US" smtClean="0"/>
              <a:pPr/>
              <a:t>‹#›</a:t>
            </a:fld>
            <a:endParaRPr lang="en-US" dirty="0"/>
          </a:p>
        </p:txBody>
      </p:sp>
    </p:spTree>
    <p:extLst>
      <p:ext uri="{BB962C8B-B14F-4D97-AF65-F5344CB8AC3E}">
        <p14:creationId xmlns:p14="http://schemas.microsoft.com/office/powerpoint/2010/main" val="278716929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Seminar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C8B35-5F25-4F1C-B164-06C7B6B93121}" type="datetimeFigureOut">
              <a:rPr lang="en-US" smtClean="0"/>
              <a:pPr/>
              <a:t>11/24/2022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EDEB9-C7BA-4FF4-B96E-95FC69DBE927}" type="slidenum">
              <a:rPr lang="en-US" smtClean="0"/>
              <a:pPr/>
              <a:t>‹#›</a:t>
            </a:fld>
            <a:endParaRPr lang="en-US" dirty="0"/>
          </a:p>
        </p:txBody>
      </p:sp>
    </p:spTree>
    <p:extLst>
      <p:ext uri="{BB962C8B-B14F-4D97-AF65-F5344CB8AC3E}">
        <p14:creationId xmlns:p14="http://schemas.microsoft.com/office/powerpoint/2010/main" val="26002221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Seminar Title</a:t>
            </a:r>
          </a:p>
        </p:txBody>
      </p:sp>
      <p:sp>
        <p:nvSpPr>
          <p:cNvPr id="5" name="Slide Number Placeholder 4"/>
          <p:cNvSpPr>
            <a:spLocks noGrp="1"/>
          </p:cNvSpPr>
          <p:nvPr>
            <p:ph type="sldNum" sz="quarter" idx="11"/>
          </p:nvPr>
        </p:nvSpPr>
        <p:spPr/>
        <p:txBody>
          <a:bodyPr/>
          <a:lstStyle/>
          <a:p>
            <a:fld id="{C55EDEB9-C7BA-4FF4-B96E-95FC69DBE927}" type="slidenum">
              <a:rPr lang="en-US" smtClean="0"/>
              <a:pPr/>
              <a:t>2</a:t>
            </a:fld>
            <a:endParaRPr lang="en-US" dirty="0"/>
          </a:p>
        </p:txBody>
      </p:sp>
    </p:spTree>
    <p:extLst>
      <p:ext uri="{BB962C8B-B14F-4D97-AF65-F5344CB8AC3E}">
        <p14:creationId xmlns:p14="http://schemas.microsoft.com/office/powerpoint/2010/main" val="115754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9F07FF9-33FD-4B60-A383-DC871B1E9D34}" type="datetime1">
              <a:rPr lang="en-US" smtClean="0"/>
              <a:pPr/>
              <a:t>11/24/2022</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dirty="0"/>
              <a:t>VACOEA-Comp-T.E-Seminar19-20</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9A4DD9-C702-40F6-B37B-86733593C15A}" type="datetime1">
              <a:rPr lang="en-US" smtClean="0"/>
              <a:pPr/>
              <a:t>11/24/2022</a:t>
            </a:fld>
            <a:endParaRPr lang="en-US" dirty="0"/>
          </a:p>
        </p:txBody>
      </p:sp>
      <p:sp>
        <p:nvSpPr>
          <p:cNvPr id="5" name="Footer Placeholder 4"/>
          <p:cNvSpPr>
            <a:spLocks noGrp="1"/>
          </p:cNvSpPr>
          <p:nvPr>
            <p:ph type="ftr" sz="quarter" idx="11"/>
          </p:nvPr>
        </p:nvSpPr>
        <p:spPr/>
        <p:txBody>
          <a:bodyPr/>
          <a:lstStyle/>
          <a:p>
            <a:r>
              <a:rPr lang="en-US" dirty="0"/>
              <a:t>VACOEA-Comp-T.E-Seminar19-20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5209E1-85D4-4744-9C0D-AB67D0D57F94}" type="datetime1">
              <a:rPr lang="en-US" smtClean="0"/>
              <a:pPr/>
              <a:t>11/24/2022</a:t>
            </a:fld>
            <a:endParaRPr lang="en-US" dirty="0"/>
          </a:p>
        </p:txBody>
      </p:sp>
      <p:sp>
        <p:nvSpPr>
          <p:cNvPr id="5" name="Footer Placeholder 4"/>
          <p:cNvSpPr>
            <a:spLocks noGrp="1"/>
          </p:cNvSpPr>
          <p:nvPr>
            <p:ph type="ftr" sz="quarter" idx="11"/>
          </p:nvPr>
        </p:nvSpPr>
        <p:spPr/>
        <p:txBody>
          <a:bodyPr/>
          <a:lstStyle/>
          <a:p>
            <a:r>
              <a:rPr lang="en-US" dirty="0"/>
              <a:t>VACOEA-Comp-T.E-Seminar19-20</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8DC93B1-FD54-4ACA-B7DB-7AC736829BF6}" type="datetime1">
              <a:rPr lang="en-US" smtClean="0"/>
              <a:pPr/>
              <a:t>11/24/2022</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r>
              <a:rPr lang="en-US" dirty="0"/>
              <a:t>VACOEA-Comp-T.E-Seminar19-20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96A39AB-84F5-4525-9A5B-AD5470BD42BA}" type="datetime1">
              <a:rPr lang="en-US" smtClean="0"/>
              <a:pPr/>
              <a:t>11/24/2022</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dirty="0"/>
              <a:t>VACOEA-Comp-T.E-Seminar19-20</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CFB3352-C8ED-4F53-87FA-31CBEC178D4A}" type="datetime1">
              <a:rPr lang="en-US" smtClean="0"/>
              <a:pPr/>
              <a:t>11/24/2022</a:t>
            </a:fld>
            <a:endParaRPr lang="en-US" dirty="0"/>
          </a:p>
        </p:txBody>
      </p:sp>
      <p:sp>
        <p:nvSpPr>
          <p:cNvPr id="6" name="Footer Placeholder 5"/>
          <p:cNvSpPr>
            <a:spLocks noGrp="1"/>
          </p:cNvSpPr>
          <p:nvPr>
            <p:ph type="ftr" sz="quarter" idx="11"/>
          </p:nvPr>
        </p:nvSpPr>
        <p:spPr/>
        <p:txBody>
          <a:bodyPr/>
          <a:lstStyle/>
          <a:p>
            <a:r>
              <a:rPr lang="en-US" dirty="0"/>
              <a:t>VACOEA-Comp-T.E-Seminar19-20</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2983EC1-E569-47AF-B9FC-4A7DC8F676D0}" type="datetime1">
              <a:rPr lang="en-US" smtClean="0"/>
              <a:pPr/>
              <a:t>11/24/2022</a:t>
            </a:fld>
            <a:endParaRPr lang="en-US" dirty="0"/>
          </a:p>
        </p:txBody>
      </p:sp>
      <p:sp>
        <p:nvSpPr>
          <p:cNvPr id="8" name="Footer Placeholder 7"/>
          <p:cNvSpPr>
            <a:spLocks noGrp="1"/>
          </p:cNvSpPr>
          <p:nvPr>
            <p:ph type="ftr" sz="quarter" idx="11"/>
          </p:nvPr>
        </p:nvSpPr>
        <p:spPr/>
        <p:txBody>
          <a:bodyPr/>
          <a:lstStyle/>
          <a:p>
            <a:r>
              <a:rPr lang="en-US" dirty="0"/>
              <a:t>VACOEA-Comp-T.E-Seminar19-20</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6213B048-74D5-4960-960B-FC0E1194AF7D}" type="datetime1">
              <a:rPr lang="en-US" smtClean="0"/>
              <a:pPr/>
              <a:t>11/24/2022</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r>
              <a:rPr lang="en-US" dirty="0"/>
              <a:t>VACOEA-Comp-T.E-Seminar19-20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8B353-8A67-4AE6-8B84-EEDB2F65238A}" type="datetime1">
              <a:rPr lang="en-US" smtClean="0"/>
              <a:pPr/>
              <a:t>11/24/2022</a:t>
            </a:fld>
            <a:endParaRPr lang="en-US" dirty="0"/>
          </a:p>
        </p:txBody>
      </p:sp>
      <p:sp>
        <p:nvSpPr>
          <p:cNvPr id="3" name="Footer Placeholder 2"/>
          <p:cNvSpPr>
            <a:spLocks noGrp="1"/>
          </p:cNvSpPr>
          <p:nvPr>
            <p:ph type="ftr" sz="quarter" idx="11"/>
          </p:nvPr>
        </p:nvSpPr>
        <p:spPr/>
        <p:txBody>
          <a:bodyPr/>
          <a:lstStyle/>
          <a:p>
            <a:r>
              <a:rPr lang="en-US" dirty="0"/>
              <a:t>VACOEA-Comp-T.E-Seminar19-20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9191C22-0E0C-4147-87E2-6F2B17496BF1}" type="datetime1">
              <a:rPr lang="en-US" smtClean="0"/>
              <a:pPr/>
              <a:t>11/24/2022</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r>
              <a:rPr lang="en-US" dirty="0"/>
              <a:t>VACOEA-Comp-T.E-Seminar19-20</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273C3B9-4626-4DB2-9BCE-002D2CBB5F8A}" type="datetime1">
              <a:rPr lang="en-US" smtClean="0"/>
              <a:pPr/>
              <a:t>11/24/2022</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r>
              <a:rPr lang="en-US" dirty="0"/>
              <a:t>VACOEA-Comp-T.E-Seminar19-20</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48E3841-D4EC-4603-9DEA-40FB1EBF49E9}" type="datetime1">
              <a:rPr lang="en-US" smtClean="0"/>
              <a:pPr/>
              <a:t>11/24/2022</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dirty="0"/>
              <a:t>VACOEA-Comp-T.E-Seminar19-20</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458200" cy="990600"/>
          </a:xfrm>
        </p:spPr>
        <p:txBody>
          <a:bodyPr>
            <a:normAutofit/>
          </a:bodyPr>
          <a:lstStyle/>
          <a:p>
            <a:pPr algn="ctr"/>
            <a:r>
              <a:rPr lang="en-US" sz="2400" dirty="0">
                <a:solidFill>
                  <a:schemeClr val="tx1">
                    <a:lumMod val="95000"/>
                    <a:lumOff val="5000"/>
                  </a:schemeClr>
                </a:solidFill>
              </a:rPr>
              <a:t>Vishwabharati Academy's college of Engineering</a:t>
            </a:r>
          </a:p>
        </p:txBody>
      </p:sp>
      <p:sp>
        <p:nvSpPr>
          <p:cNvPr id="3" name="Subtitle 2"/>
          <p:cNvSpPr>
            <a:spLocks noGrp="1"/>
          </p:cNvSpPr>
          <p:nvPr>
            <p:ph type="subTitle" idx="1"/>
          </p:nvPr>
        </p:nvSpPr>
        <p:spPr>
          <a:xfrm>
            <a:off x="1403648" y="2969872"/>
            <a:ext cx="6781800" cy="1233494"/>
          </a:xfrm>
        </p:spPr>
        <p:txBody>
          <a:bodyPr>
            <a:normAutofit fontScale="92500" lnSpcReduction="10000"/>
          </a:bodyPr>
          <a:lstStyle/>
          <a:p>
            <a:pPr algn="ctr"/>
            <a:r>
              <a:rPr lang="en-US" sz="2800" dirty="0">
                <a:solidFill>
                  <a:schemeClr val="accent1">
                    <a:lumMod val="75000"/>
                  </a:schemeClr>
                </a:solidFill>
                <a:latin typeface="Times New Roman" panose="02020603050405020304" pitchFamily="18" charset="0"/>
                <a:cs typeface="Times New Roman" panose="02020603050405020304" pitchFamily="18" charset="0"/>
              </a:rPr>
              <a:t>“</a:t>
            </a:r>
            <a:r>
              <a:rPr lang="en-US" sz="2900" dirty="0">
                <a:solidFill>
                  <a:schemeClr val="accent1">
                    <a:lumMod val="75000"/>
                  </a:schemeClr>
                </a:solidFill>
                <a:latin typeface="Times New Roman" panose="02020603050405020304" pitchFamily="18" charset="0"/>
                <a:cs typeface="Times New Roman" panose="02020603050405020304" pitchFamily="18" charset="0"/>
              </a:rPr>
              <a:t>DRUG TRACEABILITY IN HEALTHCARE SUPPLY CHAIN USING BLOCKCHAIN”</a:t>
            </a:r>
          </a:p>
        </p:txBody>
      </p:sp>
      <p:sp>
        <p:nvSpPr>
          <p:cNvPr id="4" name="Rectangle 3"/>
          <p:cNvSpPr>
            <a:spLocks noGrp="1" noChangeArrowheads="1"/>
          </p:cNvSpPr>
          <p:nvPr/>
        </p:nvSpPr>
        <p:spPr bwMode="auto">
          <a:xfrm>
            <a:off x="2667000" y="1527175"/>
            <a:ext cx="3657600" cy="1365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l" rtl="0" fontAlgn="base">
              <a:spcBef>
                <a:spcPct val="20000"/>
              </a:spcBef>
              <a:spcAft>
                <a:spcPct val="0"/>
              </a:spcAft>
              <a:buClr>
                <a:schemeClr val="tx1"/>
              </a:buClr>
              <a:buSzPct val="75000"/>
              <a:buFont typeface="Wingdings" pitchFamily="2" charset="2"/>
              <a:buNone/>
              <a:defRPr sz="2800">
                <a:solidFill>
                  <a:schemeClr val="tx2"/>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a:lstStyle>
          <a:p>
            <a:pPr algn="ctr"/>
            <a:r>
              <a:rPr lang="en-US" sz="2000"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Review I</a:t>
            </a:r>
            <a:endParaRPr lang="en-US" sz="24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on</a:t>
            </a:r>
          </a:p>
        </p:txBody>
      </p:sp>
      <p:sp>
        <p:nvSpPr>
          <p:cNvPr id="5" name="TextBox 4"/>
          <p:cNvSpPr txBox="1"/>
          <p:nvPr/>
        </p:nvSpPr>
        <p:spPr>
          <a:xfrm>
            <a:off x="2551830" y="4203366"/>
            <a:ext cx="4485435" cy="1569660"/>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Presented By </a:t>
            </a:r>
          </a:p>
          <a:p>
            <a:pPr algn="ctr"/>
            <a:r>
              <a:rPr lang="en-US" sz="2400" dirty="0">
                <a:latin typeface="Times New Roman" panose="02020603050405020304" pitchFamily="18" charset="0"/>
                <a:cs typeface="Times New Roman" panose="02020603050405020304" pitchFamily="18" charset="0"/>
              </a:rPr>
              <a:t>Mane Kunal Dhananjay</a:t>
            </a:r>
          </a:p>
          <a:p>
            <a:pPr algn="ctr"/>
            <a:r>
              <a:rPr lang="en-US" sz="2400" dirty="0" err="1">
                <a:latin typeface="Times New Roman" panose="02020603050405020304" pitchFamily="18" charset="0"/>
                <a:cs typeface="Times New Roman" panose="02020603050405020304" pitchFamily="18" charset="0"/>
              </a:rPr>
              <a:t>Bendre</a:t>
            </a:r>
            <a:r>
              <a:rPr lang="en-US" sz="2400" dirty="0">
                <a:latin typeface="Times New Roman" panose="02020603050405020304" pitchFamily="18" charset="0"/>
                <a:cs typeface="Times New Roman" panose="02020603050405020304" pitchFamily="18" charset="0"/>
              </a:rPr>
              <a:t> Abhijit Tarachand</a:t>
            </a:r>
          </a:p>
          <a:p>
            <a:pPr algn="ctr"/>
            <a:r>
              <a:rPr lang="en-US" sz="2400" dirty="0">
                <a:latin typeface="Times New Roman" panose="02020603050405020304" pitchFamily="18" charset="0"/>
                <a:cs typeface="Times New Roman" panose="02020603050405020304" pitchFamily="18" charset="0"/>
              </a:rPr>
              <a:t>Take Swapnil Rajendra </a:t>
            </a:r>
          </a:p>
        </p:txBody>
      </p:sp>
      <p:sp>
        <p:nvSpPr>
          <p:cNvPr id="6" name="TextBox 5"/>
          <p:cNvSpPr txBox="1"/>
          <p:nvPr/>
        </p:nvSpPr>
        <p:spPr>
          <a:xfrm>
            <a:off x="4495800" y="5486400"/>
            <a:ext cx="26670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t>
            </a:r>
          </a:p>
        </p:txBody>
      </p:sp>
      <p:sp>
        <p:nvSpPr>
          <p:cNvPr id="7" name="TextBox 6"/>
          <p:cNvSpPr txBox="1"/>
          <p:nvPr/>
        </p:nvSpPr>
        <p:spPr>
          <a:xfrm>
            <a:off x="2833698" y="6017567"/>
            <a:ext cx="489416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Guided By : Prof. R. N. </a:t>
            </a:r>
            <a:r>
              <a:rPr lang="en-US" sz="2400" dirty="0" err="1">
                <a:latin typeface="Times New Roman" panose="02020603050405020304" pitchFamily="18" charset="0"/>
                <a:cs typeface="Times New Roman" panose="02020603050405020304" pitchFamily="18" charset="0"/>
              </a:rPr>
              <a:t>Devray</a:t>
            </a:r>
            <a:endParaRPr lang="en-US" sz="2400" dirty="0">
              <a:latin typeface="Times New Roman" panose="02020603050405020304" pitchFamily="18" charset="0"/>
              <a:cs typeface="Times New Roman" panose="02020603050405020304" pitchFamily="18" charset="0"/>
            </a:endParaRPr>
          </a:p>
        </p:txBody>
      </p:sp>
      <p:pic>
        <p:nvPicPr>
          <p:cNvPr id="10" name="Picture 9" descr="download (1).jpg"/>
          <p:cNvPicPr>
            <a:picLocks noChangeAspect="1"/>
          </p:cNvPicPr>
          <p:nvPr/>
        </p:nvPicPr>
        <p:blipFill>
          <a:blip r:embed="rId2"/>
          <a:stretch>
            <a:fillRect/>
          </a:stretch>
        </p:blipFill>
        <p:spPr>
          <a:xfrm>
            <a:off x="460375" y="30392"/>
            <a:ext cx="1143000" cy="990600"/>
          </a:xfrm>
          <a:prstGeom prst="rect">
            <a:avLst/>
          </a:prstGeom>
        </p:spPr>
      </p:pic>
      <p:sp>
        <p:nvSpPr>
          <p:cNvPr id="24578" name="AutoShape 2" descr="RemotLog | Savitribai Phule Pune University - Jaykar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RemotLog | Savitribai Phule Pune University - Jaykar Libr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81" name="Picture 5" descr="C:\Users\compsw\Desktop\unipune logo.jpg"/>
          <p:cNvPicPr>
            <a:picLocks noChangeAspect="1" noChangeArrowheads="1"/>
          </p:cNvPicPr>
          <p:nvPr/>
        </p:nvPicPr>
        <p:blipFill>
          <a:blip r:embed="rId3"/>
          <a:srcRect/>
          <a:stretch>
            <a:fillRect/>
          </a:stretch>
        </p:blipFill>
        <p:spPr bwMode="auto">
          <a:xfrm>
            <a:off x="6248400" y="0"/>
            <a:ext cx="2590800" cy="121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dirty="0">
                <a:latin typeface="Times New Roman" panose="02020603050405020304" pitchFamily="18" charset="0"/>
                <a:cs typeface="Times New Roman" panose="02020603050405020304" pitchFamily="18" charset="0"/>
              </a:rPr>
              <a:t>Limited data used</a:t>
            </a:r>
          </a:p>
          <a:p>
            <a:pPr marL="342900" indent="-342900" algn="just">
              <a:buFont typeface="Arial" pitchFamily="34" charset="0"/>
              <a:buChar char="•"/>
            </a:pPr>
            <a:endParaRPr lang="en-US" dirty="0"/>
          </a:p>
        </p:txBody>
      </p:sp>
      <p:sp>
        <p:nvSpPr>
          <p:cNvPr id="2" name="Title 1"/>
          <p:cNvSpPr>
            <a:spLocks noGrp="1"/>
          </p:cNvSpPr>
          <p:nvPr>
            <p:ph type="title"/>
          </p:nvPr>
        </p:nvSpPr>
        <p:spPr>
          <a:xfrm>
            <a:off x="539552" y="188640"/>
            <a:ext cx="5039933" cy="857250"/>
          </a:xfrm>
        </p:spPr>
        <p:txBody>
          <a:bodyPr>
            <a:normAutofit/>
          </a:bodyPr>
          <a:lstStyle/>
          <a:p>
            <a:r>
              <a:rPr lang="en-US" sz="3600" dirty="0"/>
              <a:t>Existing System</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10</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val="333557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79512" y="1299862"/>
            <a:ext cx="8229600" cy="5558138"/>
          </a:xfrm>
          <a:prstGeom prst="rect">
            <a:avLst/>
          </a:prstGeom>
        </p:spPr>
        <p:txBody>
          <a:bodyPr>
            <a:noAutofit/>
          </a:bodyPr>
          <a:lstStyle/>
          <a:p>
            <a:pPr marL="342900" indent="-342900" algn="just">
              <a:buFont typeface="Arial" pitchFamily="34" charset="0"/>
              <a:buChar char="•"/>
            </a:pPr>
            <a:endParaRPr lang="en-US" sz="2400" dirty="0"/>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Our method identifies and involves significant stakeholders in the medication supply chain, such as the FDA, suppliers, manufacturers, distributors, pharmacies, and patients, whereas the FDA, suppliers, manufacturers, and wholesalers are the only ones involved.</a:t>
            </a:r>
          </a:p>
          <a:p>
            <a:pPr marL="342900" indent="-34290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make a concerted effort to identify and disentangle linkages between stakeholders, on-chain resources, smart contracts, and </a:t>
            </a:r>
            <a:r>
              <a:rPr lang="en-US" sz="2400" dirty="0" err="1">
                <a:latin typeface="Times New Roman" panose="02020603050405020304" pitchFamily="18" charset="0"/>
                <a:cs typeface="Times New Roman" panose="02020603050405020304" pitchFamily="18" charset="0"/>
              </a:rPr>
              <a:t>decentralised</a:t>
            </a:r>
            <a:r>
              <a:rPr lang="en-US" sz="2400" dirty="0">
                <a:latin typeface="Times New Roman" panose="02020603050405020304" pitchFamily="18" charset="0"/>
                <a:cs typeface="Times New Roman" panose="02020603050405020304" pitchFamily="18" charset="0"/>
              </a:rPr>
              <a:t> storage systems, which is currently lacking.</a:t>
            </a:r>
          </a:p>
        </p:txBody>
      </p:sp>
      <p:sp>
        <p:nvSpPr>
          <p:cNvPr id="2" name="Title 1"/>
          <p:cNvSpPr>
            <a:spLocks noGrp="1"/>
          </p:cNvSpPr>
          <p:nvPr>
            <p:ph type="title"/>
          </p:nvPr>
        </p:nvSpPr>
        <p:spPr>
          <a:xfrm>
            <a:off x="683568" y="332656"/>
            <a:ext cx="5039933" cy="857250"/>
          </a:xfrm>
        </p:spPr>
        <p:txBody>
          <a:bodyPr>
            <a:normAutofit/>
          </a:bodyPr>
          <a:lstStyle/>
          <a:p>
            <a:r>
              <a:rPr lang="en-US" sz="3600" dirty="0"/>
              <a:t>Proposed System</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11</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val="197664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endParaRPr lang="en-US" sz="2400" dirty="0"/>
          </a:p>
          <a:p>
            <a:pPr marL="342900" indent="-34290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use smart contracts technology to achieve real-time, seamless traceability with push alerts, reducing the need for human intervention and, as a result, unnecessary delays.</a:t>
            </a:r>
          </a:p>
          <a:p>
            <a:pPr marL="342900" indent="-342900" algn="just">
              <a:buFont typeface="Arial"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Each drug Lot is given its own smart contract, which generates an event whenever there is a change in ownership and sends a list of events to the app user.</a:t>
            </a:r>
          </a:p>
        </p:txBody>
      </p:sp>
      <p:sp>
        <p:nvSpPr>
          <p:cNvPr id="2" name="Title 1"/>
          <p:cNvSpPr>
            <a:spLocks noGrp="1"/>
          </p:cNvSpPr>
          <p:nvPr>
            <p:ph type="title"/>
          </p:nvPr>
        </p:nvSpPr>
        <p:spPr>
          <a:xfrm>
            <a:off x="683568" y="432368"/>
            <a:ext cx="5039933" cy="857250"/>
          </a:xfrm>
        </p:spPr>
        <p:txBody>
          <a:bodyPr>
            <a:normAutofit/>
          </a:bodyPr>
          <a:lstStyle/>
          <a:p>
            <a:r>
              <a:rPr lang="en-US" sz="3600" dirty="0"/>
              <a:t>Proposed System</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12</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val="19165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43608" y="1214422"/>
            <a:ext cx="7890080" cy="5033978"/>
          </a:xfrm>
          <a:prstGeom prst="rect">
            <a:avLst/>
          </a:prstGeom>
        </p:spPr>
        <p:txBody>
          <a:bodyPr>
            <a:normAutofit/>
          </a:bodyPr>
          <a:lstStyle/>
          <a:p>
            <a:pPr lvl="0" algn="just">
              <a:buFont typeface="Wingdings" panose="05000000000000000000" pitchFamily="2" charset="2"/>
              <a:buChar char="v"/>
            </a:pPr>
            <a:endParaRPr lang="en-US" sz="2400" dirty="0"/>
          </a:p>
          <a:p>
            <a:pPr marL="82296" lvl="0" indent="0" algn="just">
              <a:buNone/>
            </a:pPr>
            <a:endParaRPr lang="en-US" sz="2400" dirty="0">
              <a:solidFill>
                <a:srgbClr val="231F20"/>
              </a:solidFill>
            </a:endParaRPr>
          </a:p>
        </p:txBody>
      </p:sp>
      <p:sp>
        <p:nvSpPr>
          <p:cNvPr id="2" name="Title 1"/>
          <p:cNvSpPr>
            <a:spLocks noGrp="1"/>
          </p:cNvSpPr>
          <p:nvPr>
            <p:ph type="title"/>
          </p:nvPr>
        </p:nvSpPr>
        <p:spPr>
          <a:xfrm>
            <a:off x="1142976" y="0"/>
            <a:ext cx="7640956" cy="1071546"/>
          </a:xfrm>
        </p:spPr>
        <p:txBody>
          <a:bodyPr>
            <a:normAutofit/>
          </a:bodyPr>
          <a:lstStyle/>
          <a:p>
            <a:pPr algn="ctr"/>
            <a:r>
              <a:rPr lang="en-US" sz="3600" b="1" dirty="0">
                <a:effectLst/>
                <a:latin typeface="Times New Roman" pitchFamily="18" charset="0"/>
                <a:cs typeface="Times New Roman" pitchFamily="18" charset="0"/>
              </a:rPr>
              <a:t>Purpose and Scope </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13</a:t>
            </a:fld>
            <a:endParaRPr lang="en-IN" dirty="0"/>
          </a:p>
        </p:txBody>
      </p:sp>
      <p:sp>
        <p:nvSpPr>
          <p:cNvPr id="4" name="Rectangle 3"/>
          <p:cNvSpPr/>
          <p:nvPr/>
        </p:nvSpPr>
        <p:spPr>
          <a:xfrm>
            <a:off x="539552" y="1772816"/>
            <a:ext cx="7786064" cy="3056542"/>
          </a:xfrm>
          <a:prstGeom prst="rect">
            <a:avLst/>
          </a:prstGeom>
        </p:spPr>
        <p:txBody>
          <a:bodyPr wrap="square">
            <a:spAutoFit/>
          </a:bodyPr>
          <a:lstStyle/>
          <a:p>
            <a:pPr algn="just">
              <a:lnSpc>
                <a:spcPct val="116000"/>
              </a:lnSpc>
              <a:spcAft>
                <a:spcPts val="0"/>
              </a:spcAft>
            </a:pPr>
            <a:r>
              <a:rPr lang="en-IN" sz="2400" dirty="0">
                <a:latin typeface="Times New Roman" panose="02020603050405020304" pitchFamily="18" charset="0"/>
                <a:cs typeface="Times New Roman" panose="02020603050405020304" pitchFamily="18" charset="0"/>
              </a:rPr>
              <a:t>A </a:t>
            </a:r>
            <a:r>
              <a:rPr lang="en-IN" sz="2400" dirty="0" err="1">
                <a:latin typeface="Times New Roman" panose="02020603050405020304" pitchFamily="18" charset="0"/>
                <a:cs typeface="Times New Roman" panose="02020603050405020304" pitchFamily="18" charset="0"/>
              </a:rPr>
              <a:t>blockchain</a:t>
            </a:r>
            <a:r>
              <a:rPr lang="en-IN" sz="2400" dirty="0">
                <a:latin typeface="Times New Roman" panose="02020603050405020304" pitchFamily="18" charset="0"/>
                <a:cs typeface="Times New Roman" panose="02020603050405020304" pitchFamily="18" charset="0"/>
              </a:rPr>
              <a:t> system for drug traceability and regulation is presented. As time goes on, it rebuilds the entire service architecture, ensuring the authenticity and privacy of traceability data, while at the same time, achieving a finally stable </a:t>
            </a:r>
            <a:r>
              <a:rPr lang="en-IN" sz="2400" dirty="0" err="1">
                <a:latin typeface="Times New Roman" panose="02020603050405020304" pitchFamily="18" charset="0"/>
                <a:cs typeface="Times New Roman" panose="02020603050405020304" pitchFamily="18" charset="0"/>
              </a:rPr>
              <a:t>blockchain</a:t>
            </a:r>
            <a:r>
              <a:rPr lang="en-IN" sz="2400" dirty="0">
                <a:latin typeface="Times New Roman" panose="02020603050405020304" pitchFamily="18" charset="0"/>
                <a:cs typeface="Times New Roman" panose="02020603050405020304" pitchFamily="18" charset="0"/>
              </a:rPr>
              <a:t> storage There have also been presented algorithms that mirror the practical workflow of the medication supply chain.</a:t>
            </a:r>
          </a:p>
        </p:txBody>
      </p:sp>
    </p:spTree>
    <p:extLst>
      <p:ext uri="{BB962C8B-B14F-4D97-AF65-F5344CB8AC3E}">
        <p14:creationId xmlns:p14="http://schemas.microsoft.com/office/powerpoint/2010/main" val="254612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601" y="332656"/>
            <a:ext cx="5615997" cy="857250"/>
          </a:xfrm>
        </p:spPr>
        <p:txBody>
          <a:bodyPr>
            <a:normAutofit/>
          </a:bodyPr>
          <a:lstStyle/>
          <a:p>
            <a:r>
              <a:rPr lang="en-US" sz="3600" dirty="0"/>
              <a:t>System Architecture</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14</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pic>
        <p:nvPicPr>
          <p:cNvPr id="1026" name="Picture 2" descr="E:\RudraTech 21-22\BE\GH Shrinath Drug Tracability\Diagram\archi.png"/>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251520" y="2132856"/>
            <a:ext cx="8477779"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97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615616"/>
          </a:xfrm>
        </p:spPr>
        <p:txBody>
          <a:bodyPr/>
          <a:lstStyle/>
          <a:p>
            <a:r>
              <a:rPr lang="en-US" dirty="0">
                <a:latin typeface="Times New Roman" panose="02020603050405020304" pitchFamily="18" charset="0"/>
                <a:cs typeface="Times New Roman" panose="02020603050405020304" pitchFamily="18" charset="0"/>
              </a:rPr>
              <a:t>S/W requirement</a:t>
            </a:r>
          </a:p>
        </p:txBody>
      </p:sp>
      <p:sp>
        <p:nvSpPr>
          <p:cNvPr id="3" name="Content Placeholder 2"/>
          <p:cNvSpPr>
            <a:spLocks noGrp="1"/>
          </p:cNvSpPr>
          <p:nvPr>
            <p:ph sz="quarter" idx="1"/>
          </p:nvPr>
        </p:nvSpPr>
        <p:spPr>
          <a:xfrm>
            <a:off x="457200" y="1393916"/>
            <a:ext cx="7467600" cy="4873752"/>
          </a:xfrm>
        </p:spPr>
        <p:txBody>
          <a:bodyPr>
            <a:normAutofit/>
          </a:bodyPr>
          <a:lstStyle/>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Operating System            	- Windows</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Application Server         	- Apache Tomcat                </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Front End                        	- HTML, JDK 1.7, JSP</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Scripts                            	- JavaScript.</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Server side Script          	- Java Server Pages.</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Database                         	- My SQL 5.0</a:t>
            </a:r>
          </a:p>
          <a:p>
            <a:pPr marL="342900" indent="-342900">
              <a:lnSpc>
                <a:spcPct val="160000"/>
              </a:lnSpc>
              <a:spcBef>
                <a:spcPts val="0"/>
              </a:spcBef>
              <a:spcAft>
                <a:spcPts val="1000"/>
              </a:spcAft>
              <a:buFont typeface="+mj-lt"/>
              <a:buAutoNum type="arabicPeriod"/>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IDE		                             - Eclipse</a:t>
            </a:r>
          </a:p>
          <a:p>
            <a:pPr>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15</a:t>
            </a:fld>
            <a:endParaRPr lang="en-US" dirty="0"/>
          </a:p>
        </p:txBody>
      </p:sp>
      <p:sp>
        <p:nvSpPr>
          <p:cNvPr id="5" name="Footer Placeholder 4"/>
          <p:cNvSpPr>
            <a:spLocks noGrp="1"/>
          </p:cNvSpPr>
          <p:nvPr>
            <p:ph type="ftr" sz="quarter" idx="16"/>
          </p:nvPr>
        </p:nvSpPr>
        <p:spPr>
          <a:xfrm rot="5400000">
            <a:off x="7016496" y="3474720"/>
            <a:ext cx="3200400" cy="365760"/>
          </a:xfrm>
        </p:spPr>
        <p:txBody>
          <a:bodyPr/>
          <a:lstStyle/>
          <a:p>
            <a:r>
              <a:rPr lang="en-US" dirty="0"/>
              <a:t>VACOEA-M.E-Comp-F.Y-Seminar20-21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D3FD83-4FB0-4E04-B34A-0061CE6C5DD9}"/>
              </a:ext>
            </a:extLst>
          </p:cNvPr>
          <p:cNvSpPr>
            <a:spLocks noGrp="1"/>
          </p:cNvSpPr>
          <p:nvPr>
            <p:ph type="ftr" sz="quarter" idx="11"/>
          </p:nvPr>
        </p:nvSpPr>
        <p:spPr/>
        <p:txBody>
          <a:bodyPr/>
          <a:lstStyle/>
          <a:p>
            <a:r>
              <a:rPr lang="en-US" dirty="0"/>
              <a:t>VACOEA-M.E-Comp-F.Y-Seminar20-21</a:t>
            </a:r>
          </a:p>
        </p:txBody>
      </p:sp>
      <p:sp>
        <p:nvSpPr>
          <p:cNvPr id="3" name="Slide Number Placeholder 2">
            <a:extLst>
              <a:ext uri="{FF2B5EF4-FFF2-40B4-BE49-F238E27FC236}">
                <a16:creationId xmlns:a16="http://schemas.microsoft.com/office/drawing/2014/main" id="{E939B910-4B36-4737-8A26-134C9DCBDE28}"/>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Title 1">
            <a:extLst>
              <a:ext uri="{FF2B5EF4-FFF2-40B4-BE49-F238E27FC236}">
                <a16:creationId xmlns:a16="http://schemas.microsoft.com/office/drawing/2014/main" id="{30567634-D0EC-48E4-87C5-30D23D3500F4}"/>
              </a:ext>
            </a:extLst>
          </p:cNvPr>
          <p:cNvSpPr txBox="1">
            <a:spLocks/>
          </p:cNvSpPr>
          <p:nvPr/>
        </p:nvSpPr>
        <p:spPr>
          <a:xfrm>
            <a:off x="457200" y="533400"/>
            <a:ext cx="7467600" cy="577093"/>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H/W requirement</a:t>
            </a:r>
          </a:p>
        </p:txBody>
      </p:sp>
      <p:sp>
        <p:nvSpPr>
          <p:cNvPr id="5" name="Rectangle 4"/>
          <p:cNvSpPr/>
          <p:nvPr/>
        </p:nvSpPr>
        <p:spPr>
          <a:xfrm>
            <a:off x="642910" y="1357298"/>
            <a:ext cx="6215090" cy="2042097"/>
          </a:xfrm>
          <a:prstGeom prst="rect">
            <a:avLst/>
          </a:prstGeom>
        </p:spPr>
        <p:txBody>
          <a:bodyPr wrap="square">
            <a:spAutoFit/>
          </a:bodyPr>
          <a:lstStyle/>
          <a:p>
            <a:pPr marL="342900" indent="-342900">
              <a:lnSpc>
                <a:spcPct val="115000"/>
              </a:lnSpc>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Processor       	                - i3/i5/i7</a:t>
            </a:r>
          </a:p>
          <a:p>
            <a:pPr marL="342900" marR="0" lvl="0" indent="-342900">
              <a:lnSpc>
                <a:spcPct val="150000"/>
              </a:lnSpc>
              <a:spcBef>
                <a:spcPts val="0"/>
              </a:spcBef>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Speed</a:t>
            </a:r>
            <a:r>
              <a:rPr lang="en-US" dirty="0">
                <a:latin typeface="Times New Roman" panose="02020603050405020304" pitchFamily="18" charset="0"/>
                <a:ea typeface="Calibri" panose="020F0502020204030204" pitchFamily="34" charset="0"/>
                <a:cs typeface="Times New Roman" panose="02020603050405020304" pitchFamily="18" charset="0"/>
              </a:rPr>
              <a:t>                              	- 1.1 GH</a:t>
            </a:r>
            <a:r>
              <a:rPr lang="en-US" dirty="0">
                <a:latin typeface="Times New Roman" panose="02020603050405020304" pitchFamily="18" charset="0"/>
                <a:ea typeface="Times New Roman" panose="02020603050405020304" pitchFamily="18" charset="0"/>
                <a:cs typeface="Times New Roman" panose="02020603050405020304" pitchFamily="18" charset="0"/>
              </a:rPr>
              <a:t>z</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RAM 		- 4</a:t>
            </a:r>
            <a:r>
              <a:rPr lang="en-US" dirty="0">
                <a:latin typeface="Times New Roman" panose="02020603050405020304" pitchFamily="18" charset="0"/>
                <a:ea typeface="Calibri" panose="020F0502020204030204" pitchFamily="34" charset="0"/>
                <a:cs typeface="Times New Roman" panose="02020603050405020304" pitchFamily="18" charset="0"/>
              </a:rPr>
              <a:t> GB(min)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Har</a:t>
            </a:r>
            <a:r>
              <a:rPr lang="en-US" dirty="0">
                <a:latin typeface="Times New Roman" panose="02020603050405020304" pitchFamily="18" charset="0"/>
                <a:ea typeface="Calibri" panose="020F0502020204030204" pitchFamily="34" charset="0"/>
                <a:cs typeface="Times New Roman" panose="02020603050405020304" pitchFamily="18" charset="0"/>
              </a:rPr>
              <a:t>d Disk                        	</a:t>
            </a:r>
            <a:r>
              <a:rPr lang="en-US" dirty="0">
                <a:latin typeface="Times New Roman" panose="02020603050405020304" pitchFamily="18" charset="0"/>
                <a:ea typeface="Times New Roman" panose="02020603050405020304" pitchFamily="18" charset="0"/>
                <a:cs typeface="Times New Roman" panose="02020603050405020304" pitchFamily="18" charset="0"/>
              </a:rPr>
              <a:t>- 20 GB</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683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43608" y="1214422"/>
            <a:ext cx="7890080" cy="5033978"/>
          </a:xfrm>
          <a:prstGeom prst="rect">
            <a:avLst/>
          </a:prstGeom>
        </p:spPr>
        <p:txBody>
          <a:bodyPr>
            <a:normAutofit/>
          </a:bodyPr>
          <a:lstStyle/>
          <a:p>
            <a:pPr lvl="0" algn="just">
              <a:buFont typeface="Wingdings" panose="05000000000000000000" pitchFamily="2" charset="2"/>
              <a:buChar char="v"/>
            </a:pPr>
            <a:endParaRPr lang="en-US" sz="2400" dirty="0"/>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Medical Application</a:t>
            </a:r>
          </a:p>
          <a:p>
            <a:pPr lvl="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Healthcare Application</a:t>
            </a:r>
          </a:p>
          <a:p>
            <a:pPr marL="285750" lvl="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82296" lvl="0" indent="0" algn="just">
              <a:buNone/>
            </a:pPr>
            <a:endParaRPr lang="en-US" sz="2400" dirty="0">
              <a:solidFill>
                <a:srgbClr val="231F20"/>
              </a:solidFill>
            </a:endParaRPr>
          </a:p>
        </p:txBody>
      </p:sp>
      <p:sp>
        <p:nvSpPr>
          <p:cNvPr id="2" name="Title 1"/>
          <p:cNvSpPr>
            <a:spLocks noGrp="1"/>
          </p:cNvSpPr>
          <p:nvPr>
            <p:ph type="title"/>
          </p:nvPr>
        </p:nvSpPr>
        <p:spPr>
          <a:xfrm>
            <a:off x="827584" y="3254"/>
            <a:ext cx="7640956" cy="1071546"/>
          </a:xfrm>
        </p:spPr>
        <p:txBody>
          <a:bodyPr>
            <a:normAutofit/>
          </a:bodyPr>
          <a:lstStyle/>
          <a:p>
            <a:r>
              <a:rPr lang="en-US" sz="3600" b="1" dirty="0">
                <a:effectLst/>
                <a:latin typeface="Times New Roman" pitchFamily="18" charset="0"/>
                <a:cs typeface="Times New Roman" pitchFamily="18" charset="0"/>
              </a:rPr>
              <a:t>Application</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17</a:t>
            </a:fld>
            <a:endParaRPr lang="en-IN" dirty="0"/>
          </a:p>
        </p:txBody>
      </p:sp>
    </p:spTree>
    <p:extLst>
      <p:ext uri="{BB962C8B-B14F-4D97-AF65-F5344CB8AC3E}">
        <p14:creationId xmlns:p14="http://schemas.microsoft.com/office/powerpoint/2010/main" val="215133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5536" y="1271572"/>
            <a:ext cx="7890080" cy="5033978"/>
          </a:xfrm>
          <a:prstGeom prst="rect">
            <a:avLst/>
          </a:prstGeom>
        </p:spPr>
        <p:txBody>
          <a:bodyPr>
            <a:normAutofit lnSpcReduction="10000"/>
          </a:bodyPr>
          <a:lstStyle/>
          <a:p>
            <a:pPr lvl="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In this system, we have investigated the challenge of drug traceability within pharmaceutical supply chains highlighting its significance especially to protect against counterfeit drugs.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have developed and evaluated a blockchain-based solution for the pharmaceutical supply chain to track and trace drugs in a decentralized manner.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Specifically, our proposed solution leverages cryptographic fundamentals underlying blockchain technology to achieve tamper-proof logs of events within the supply chain and utilizes smart contracts within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blockchain to achieve automated recording of events that are accessible to all participating stakeholders.</a:t>
            </a:r>
            <a:endParaRPr lang="en-US" sz="2400" dirty="0">
              <a:solidFill>
                <a:srgbClr val="231F2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142976" y="0"/>
            <a:ext cx="7640956" cy="1071546"/>
          </a:xfrm>
        </p:spPr>
        <p:txBody>
          <a:bodyPr>
            <a:normAutofit/>
          </a:bodyPr>
          <a:lstStyle/>
          <a:p>
            <a:pPr algn="ctr"/>
            <a:r>
              <a:rPr lang="en-US" sz="3600" b="1" dirty="0">
                <a:effectLst/>
                <a:latin typeface="Times New Roman" pitchFamily="18" charset="0"/>
                <a:cs typeface="Times New Roman" pitchFamily="18" charset="0"/>
              </a:rPr>
              <a:t>Conclusion</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18</a:t>
            </a:fld>
            <a:endParaRPr lang="en-IN" dirty="0"/>
          </a:p>
        </p:txBody>
      </p:sp>
    </p:spTree>
    <p:extLst>
      <p:ext uri="{BB962C8B-B14F-4D97-AF65-F5344CB8AC3E}">
        <p14:creationId xmlns:p14="http://schemas.microsoft.com/office/powerpoint/2010/main" val="106014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95536" y="1509697"/>
            <a:ext cx="7890080" cy="5033978"/>
          </a:xfrm>
          <a:prstGeom prst="rect">
            <a:avLst/>
          </a:prstGeom>
        </p:spPr>
        <p:txBody>
          <a:bodyPr>
            <a:normAutofit fontScale="55000" lnSpcReduction="20000"/>
          </a:bodyPr>
          <a:lstStyle/>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F. </a:t>
            </a:r>
            <a:r>
              <a:rPr lang="en-IN" sz="2400" dirty="0" err="1">
                <a:latin typeface="Times New Roman" panose="02020603050405020304" pitchFamily="18" charset="0"/>
                <a:cs typeface="Times New Roman" panose="02020603050405020304" pitchFamily="18" charset="0"/>
              </a:rPr>
              <a:t>Jamil</a:t>
            </a:r>
            <a:r>
              <a:rPr lang="en-IN" sz="2400" dirty="0">
                <a:latin typeface="Times New Roman" panose="02020603050405020304" pitchFamily="18" charset="0"/>
                <a:cs typeface="Times New Roman" panose="02020603050405020304" pitchFamily="18" charset="0"/>
              </a:rPr>
              <a:t>, L. Hang, K. Kim, and D. Kim, ``A novel medical blockchain model for drug supply chain integrity management in a smart hospital,'' </a:t>
            </a:r>
            <a:r>
              <a:rPr lang="en-IN" sz="2400" i="1" dirty="0">
                <a:latin typeface="Times New Roman" panose="02020603050405020304" pitchFamily="18" charset="0"/>
                <a:cs typeface="Times New Roman" panose="02020603050405020304" pitchFamily="18" charset="0"/>
              </a:rPr>
              <a:t>Electronics</a:t>
            </a:r>
            <a:r>
              <a:rPr lang="en-IN" sz="2400" dirty="0">
                <a:latin typeface="Times New Roman" panose="02020603050405020304" pitchFamily="18" charset="0"/>
                <a:cs typeface="Times New Roman" panose="02020603050405020304" pitchFamily="18" charset="0"/>
              </a:rPr>
              <a:t>, vol. 8, p. 505, Apr. 2019,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10.3390/electronics8050505.</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Y. Huang, </a:t>
            </a:r>
            <a:r>
              <a:rPr lang="en-IN" sz="2400" dirty="0" err="1">
                <a:latin typeface="Times New Roman" panose="02020603050405020304" pitchFamily="18" charset="0"/>
                <a:cs typeface="Times New Roman" panose="02020603050405020304" pitchFamily="18" charset="0"/>
              </a:rPr>
              <a:t>J.Wu</a:t>
            </a:r>
            <a:r>
              <a:rPr lang="en-IN" sz="2400" dirty="0">
                <a:latin typeface="Times New Roman" panose="02020603050405020304" pitchFamily="18" charset="0"/>
                <a:cs typeface="Times New Roman" panose="02020603050405020304" pitchFamily="18" charset="0"/>
              </a:rPr>
              <a:t>, and C. Long, ``</a:t>
            </a:r>
            <a:r>
              <a:rPr lang="en-IN" sz="2400" dirty="0" err="1">
                <a:latin typeface="Times New Roman" panose="02020603050405020304" pitchFamily="18" charset="0"/>
                <a:cs typeface="Times New Roman" panose="02020603050405020304" pitchFamily="18" charset="0"/>
              </a:rPr>
              <a:t>Drugledger:Apractical</a:t>
            </a:r>
            <a:r>
              <a:rPr lang="en-IN" sz="2400" dirty="0">
                <a:latin typeface="Times New Roman" panose="02020603050405020304" pitchFamily="18" charset="0"/>
                <a:cs typeface="Times New Roman" panose="02020603050405020304" pitchFamily="18" charset="0"/>
              </a:rPr>
              <a:t> blockchain system for drug traceability and regulation,'' in </a:t>
            </a:r>
            <a:r>
              <a:rPr lang="en-IN" sz="2400" i="1" dirty="0">
                <a:latin typeface="Times New Roman" panose="02020603050405020304" pitchFamily="18" charset="0"/>
                <a:cs typeface="Times New Roman" panose="02020603050405020304" pitchFamily="18" charset="0"/>
              </a:rPr>
              <a:t>Proc. IEEE Conf. Internet Things</a:t>
            </a:r>
            <a:r>
              <a:rPr lang="en-IN" sz="2400" dirty="0">
                <a:latin typeface="Times New Roman" panose="02020603050405020304" pitchFamily="18" charset="0"/>
                <a:cs typeface="Times New Roman" panose="02020603050405020304" pitchFamily="18" charset="0"/>
              </a:rPr>
              <a:t>, Jul./Aug. 2018, pp. 1137_1144.</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S. Delgado-Segura, C. Pérez-</a:t>
            </a:r>
            <a:r>
              <a:rPr lang="en-IN" sz="2400" dirty="0" err="1">
                <a:latin typeface="Times New Roman" panose="02020603050405020304" pitchFamily="18" charset="0"/>
                <a:cs typeface="Times New Roman" panose="02020603050405020304" pitchFamily="18" charset="0"/>
              </a:rPr>
              <a:t>Solà</a:t>
            </a:r>
            <a:r>
              <a:rPr lang="en-IN" sz="2400" dirty="0">
                <a:latin typeface="Times New Roman" panose="02020603050405020304" pitchFamily="18" charset="0"/>
                <a:cs typeface="Times New Roman" panose="02020603050405020304" pitchFamily="18" charset="0"/>
              </a:rPr>
              <a:t>, G. Navarro-</a:t>
            </a:r>
            <a:r>
              <a:rPr lang="en-IN" sz="2400" dirty="0" err="1">
                <a:latin typeface="Times New Roman" panose="02020603050405020304" pitchFamily="18" charset="0"/>
                <a:cs typeface="Times New Roman" panose="02020603050405020304" pitchFamily="18" charset="0"/>
              </a:rPr>
              <a:t>Arribas</a:t>
            </a:r>
            <a:r>
              <a:rPr lang="en-IN" sz="2400" dirty="0">
                <a:latin typeface="Times New Roman" panose="02020603050405020304" pitchFamily="18" charset="0"/>
                <a:cs typeface="Times New Roman" panose="02020603050405020304" pitchFamily="18" charset="0"/>
              </a:rPr>
              <a:t>, and J. </a:t>
            </a:r>
            <a:r>
              <a:rPr lang="en-IN" sz="2400" dirty="0" err="1">
                <a:latin typeface="Times New Roman" panose="02020603050405020304" pitchFamily="18" charset="0"/>
                <a:cs typeface="Times New Roman" panose="02020603050405020304" pitchFamily="18" charset="0"/>
              </a:rPr>
              <a:t>HerreraJoancomartí</a:t>
            </a:r>
            <a:r>
              <a:rPr lang="en-IN" sz="2400" dirty="0">
                <a:latin typeface="Times New Roman" panose="02020603050405020304" pitchFamily="18" charset="0"/>
                <a:cs typeface="Times New Roman" panose="02020603050405020304" pitchFamily="18" charset="0"/>
              </a:rPr>
              <a:t>, ``Analysis of the </a:t>
            </a:r>
            <a:r>
              <a:rPr lang="en-IN" sz="2400" dirty="0" err="1">
                <a:latin typeface="Times New Roman" panose="02020603050405020304" pitchFamily="18" charset="0"/>
                <a:cs typeface="Times New Roman" panose="02020603050405020304" pitchFamily="18" charset="0"/>
              </a:rPr>
              <a:t>bitcoin</a:t>
            </a:r>
            <a:r>
              <a:rPr lang="en-IN" sz="2400" dirty="0">
                <a:latin typeface="Times New Roman" panose="02020603050405020304" pitchFamily="18" charset="0"/>
                <a:cs typeface="Times New Roman" panose="02020603050405020304" pitchFamily="18" charset="0"/>
              </a:rPr>
              <a:t> UTXO set,'' in </a:t>
            </a:r>
            <a:r>
              <a:rPr lang="en-IN" sz="2400" i="1" dirty="0">
                <a:latin typeface="Times New Roman" panose="02020603050405020304" pitchFamily="18" charset="0"/>
                <a:cs typeface="Times New Roman" panose="02020603050405020304" pitchFamily="18" charset="0"/>
              </a:rPr>
              <a:t>Financial Cryptography and Data Security </a:t>
            </a:r>
            <a:r>
              <a:rPr lang="en-IN" sz="2400" dirty="0">
                <a:latin typeface="Times New Roman" panose="02020603050405020304" pitchFamily="18" charset="0"/>
                <a:cs typeface="Times New Roman" panose="02020603050405020304" pitchFamily="18" charset="0"/>
              </a:rPr>
              <a:t>(Lecture Notes in Computer Science), vol. 10958, A. Zohar, Ed. Berlin, Germany: Springer, 2019, pp. 78_91.</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K. M. Khan, J. </a:t>
            </a:r>
            <a:r>
              <a:rPr lang="en-IN" sz="2400" dirty="0" err="1">
                <a:latin typeface="Times New Roman" panose="02020603050405020304" pitchFamily="18" charset="0"/>
                <a:cs typeface="Times New Roman" panose="02020603050405020304" pitchFamily="18" charset="0"/>
              </a:rPr>
              <a:t>Arshad</a:t>
            </a:r>
            <a:r>
              <a:rPr lang="en-IN" sz="2400" dirty="0">
                <a:latin typeface="Times New Roman" panose="02020603050405020304" pitchFamily="18" charset="0"/>
                <a:cs typeface="Times New Roman" panose="02020603050405020304" pitchFamily="18" charset="0"/>
              </a:rPr>
              <a:t>, and M. M. Khan, ``Investigating performance constraints for blockchain based secure e-voting system,'' </a:t>
            </a:r>
            <a:r>
              <a:rPr lang="en-IN" sz="2400" i="1" dirty="0">
                <a:latin typeface="Times New Roman" panose="02020603050405020304" pitchFamily="18" charset="0"/>
                <a:cs typeface="Times New Roman" panose="02020603050405020304" pitchFamily="18" charset="0"/>
              </a:rPr>
              <a:t>Future </a:t>
            </a:r>
            <a:r>
              <a:rPr lang="en-IN" sz="2400" i="1" dirty="0" err="1">
                <a:latin typeface="Times New Roman" panose="02020603050405020304" pitchFamily="18" charset="0"/>
                <a:cs typeface="Times New Roman" panose="02020603050405020304" pitchFamily="18" charset="0"/>
              </a:rPr>
              <a:t>Gener</a:t>
            </a:r>
            <a:r>
              <a:rPr lang="en-IN" sz="2400" i="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Comput</a:t>
            </a:r>
            <a:r>
              <a:rPr lang="en-IN" sz="2400" i="1" dirty="0">
                <a:latin typeface="Times New Roman" panose="02020603050405020304" pitchFamily="18" charset="0"/>
                <a:cs typeface="Times New Roman" panose="02020603050405020304" pitchFamily="18" charset="0"/>
              </a:rPr>
              <a:t>. Syst.</a:t>
            </a:r>
            <a:r>
              <a:rPr lang="en-IN" sz="2400" dirty="0">
                <a:latin typeface="Times New Roman" panose="02020603050405020304" pitchFamily="18" charset="0"/>
                <a:cs typeface="Times New Roman" panose="02020603050405020304" pitchFamily="18" charset="0"/>
              </a:rPr>
              <a:t>, vol. 105, pp. 13_26, Apr. 2020.</a:t>
            </a:r>
          </a:p>
          <a:p>
            <a:pPr marL="457200" lvl="0" indent="-457200" algn="just">
              <a:buFont typeface="+mj-lt"/>
              <a:buAutoNum type="arabicPeriod"/>
            </a:pPr>
            <a:r>
              <a:rPr lang="en-IN" sz="2400" dirty="0">
                <a:latin typeface="Times New Roman" panose="02020603050405020304" pitchFamily="18" charset="0"/>
                <a:cs typeface="Times New Roman" panose="02020603050405020304" pitchFamily="18" charset="0"/>
              </a:rPr>
              <a:t>D. </a:t>
            </a:r>
            <a:r>
              <a:rPr lang="en-IN" sz="2400" dirty="0" err="1">
                <a:latin typeface="Times New Roman" panose="02020603050405020304" pitchFamily="18" charset="0"/>
                <a:cs typeface="Times New Roman" panose="02020603050405020304" pitchFamily="18" charset="0"/>
              </a:rPr>
              <a:t>Vujicic</a:t>
            </a:r>
            <a:r>
              <a:rPr lang="en-IN" sz="2400" dirty="0">
                <a:latin typeface="Times New Roman" panose="02020603050405020304" pitchFamily="18" charset="0"/>
                <a:cs typeface="Times New Roman" panose="02020603050405020304" pitchFamily="18" charset="0"/>
              </a:rPr>
              <a:t>, D. </a:t>
            </a:r>
            <a:r>
              <a:rPr lang="en-IN" sz="2400" dirty="0" err="1">
                <a:latin typeface="Times New Roman" panose="02020603050405020304" pitchFamily="18" charset="0"/>
                <a:cs typeface="Times New Roman" panose="02020603050405020304" pitchFamily="18" charset="0"/>
              </a:rPr>
              <a:t>Jagodic</a:t>
            </a:r>
            <a:r>
              <a:rPr lang="en-IN" sz="2400" dirty="0">
                <a:latin typeface="Times New Roman" panose="02020603050405020304" pitchFamily="18" charset="0"/>
                <a:cs typeface="Times New Roman" panose="02020603050405020304" pitchFamily="18" charset="0"/>
              </a:rPr>
              <a:t>, and S. </a:t>
            </a:r>
            <a:r>
              <a:rPr lang="en-IN" sz="2400" dirty="0" err="1">
                <a:latin typeface="Times New Roman" panose="02020603050405020304" pitchFamily="18" charset="0"/>
                <a:cs typeface="Times New Roman" panose="02020603050405020304" pitchFamily="18" charset="0"/>
              </a:rPr>
              <a:t>Randic</a:t>
            </a:r>
            <a:r>
              <a:rPr lang="en-IN" sz="2400" dirty="0">
                <a:latin typeface="Times New Roman" panose="02020603050405020304" pitchFamily="18" charset="0"/>
                <a:cs typeface="Times New Roman" panose="02020603050405020304" pitchFamily="18" charset="0"/>
              </a:rPr>
              <a:t>, ``Blockchain technology, </a:t>
            </a:r>
            <a:r>
              <a:rPr lang="en-IN" sz="2400" dirty="0" err="1">
                <a:latin typeface="Times New Roman" panose="02020603050405020304" pitchFamily="18" charset="0"/>
                <a:cs typeface="Times New Roman" panose="02020603050405020304" pitchFamily="18" charset="0"/>
              </a:rPr>
              <a:t>bitcoin</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Ethereum</a:t>
            </a:r>
            <a:r>
              <a:rPr lang="en-IN" sz="2400" dirty="0">
                <a:latin typeface="Times New Roman" panose="02020603050405020304" pitchFamily="18" charset="0"/>
                <a:cs typeface="Times New Roman" panose="02020603050405020304" pitchFamily="18" charset="0"/>
              </a:rPr>
              <a:t>: A brief overview,'' in </a:t>
            </a:r>
            <a:r>
              <a:rPr lang="en-IN" sz="2400" i="1" dirty="0">
                <a:latin typeface="Times New Roman" panose="02020603050405020304" pitchFamily="18" charset="0"/>
                <a:cs typeface="Times New Roman" panose="02020603050405020304" pitchFamily="18" charset="0"/>
              </a:rPr>
              <a:t>Proc. 17th Int. </a:t>
            </a:r>
            <a:r>
              <a:rPr lang="en-IN" sz="2400" i="1" dirty="0" err="1">
                <a:latin typeface="Times New Roman" panose="02020603050405020304" pitchFamily="18" charset="0"/>
                <a:cs typeface="Times New Roman" panose="02020603050405020304" pitchFamily="18" charset="0"/>
              </a:rPr>
              <a:t>Symp</a:t>
            </a: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Infoteh</a:t>
            </a:r>
            <a:r>
              <a:rPr lang="en-IN" sz="2400" i="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Jahorina</a:t>
            </a:r>
            <a:r>
              <a:rPr lang="en-IN" sz="2400" i="1" dirty="0">
                <a:latin typeface="Times New Roman" panose="02020603050405020304" pitchFamily="18" charset="0"/>
                <a:cs typeface="Times New Roman" panose="02020603050405020304" pitchFamily="18" charset="0"/>
              </a:rPr>
              <a:t> (INFOTEH)</a:t>
            </a:r>
            <a:r>
              <a:rPr lang="en-IN" sz="2400" dirty="0">
                <a:latin typeface="Times New Roman" panose="02020603050405020304" pitchFamily="18" charset="0"/>
                <a:cs typeface="Times New Roman" panose="02020603050405020304" pitchFamily="18" charset="0"/>
              </a:rPr>
              <a:t>, East Sarajevo, </a:t>
            </a:r>
            <a:r>
              <a:rPr lang="en-IN" sz="2400" dirty="0" err="1">
                <a:latin typeface="Times New Roman" panose="02020603050405020304" pitchFamily="18" charset="0"/>
                <a:cs typeface="Times New Roman" panose="02020603050405020304" pitchFamily="18" charset="0"/>
              </a:rPr>
              <a:t>Srpska</a:t>
            </a:r>
            <a:r>
              <a:rPr lang="en-IN" sz="2400" dirty="0">
                <a:latin typeface="Times New Roman" panose="02020603050405020304" pitchFamily="18" charset="0"/>
                <a:cs typeface="Times New Roman" panose="02020603050405020304" pitchFamily="18" charset="0"/>
              </a:rPr>
              <a:t>, Mar. 2018, pp. 1_6,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10.1109/INFOTEH.2018.8345547.</a:t>
            </a: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S. Jiang, J. Cao, H. Wu, Y. Yang, M. Ma, and J. He, ‘‘</a:t>
            </a:r>
            <a:r>
              <a:rPr lang="en-US" sz="2400" dirty="0" err="1">
                <a:latin typeface="Times New Roman" panose="02020603050405020304" pitchFamily="18" charset="0"/>
                <a:cs typeface="Times New Roman" panose="02020603050405020304" pitchFamily="18" charset="0"/>
              </a:rPr>
              <a:t>BlocHIE</a:t>
            </a:r>
            <a:r>
              <a:rPr lang="en-US" sz="2400" dirty="0">
                <a:latin typeface="Times New Roman" panose="02020603050405020304" pitchFamily="18" charset="0"/>
                <a:cs typeface="Times New Roman" panose="02020603050405020304" pitchFamily="18" charset="0"/>
              </a:rPr>
              <a:t>: A blockchain- based platform for healthcare information exchange,’’ in Proc. IEEE Int. Conf. Smart </a:t>
            </a:r>
            <a:r>
              <a:rPr lang="en-US" sz="2400" dirty="0" err="1">
                <a:latin typeface="Times New Roman" panose="02020603050405020304" pitchFamily="18" charset="0"/>
                <a:cs typeface="Times New Roman" panose="02020603050405020304" pitchFamily="18" charset="0"/>
              </a:rPr>
              <a:t>Comput</a:t>
            </a:r>
            <a:r>
              <a:rPr lang="en-US" sz="2400" dirty="0">
                <a:latin typeface="Times New Roman" panose="02020603050405020304" pitchFamily="18" charset="0"/>
                <a:cs typeface="Times New Roman" panose="02020603050405020304" pitchFamily="18" charset="0"/>
              </a:rPr>
              <a:t>. (SMARTCOMP), Jun. 2018, pp. 49–56.</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W. J. Gordon and C. </a:t>
            </a:r>
            <a:r>
              <a:rPr lang="en-US" sz="2400" dirty="0" err="1">
                <a:latin typeface="Times New Roman" panose="02020603050405020304" pitchFamily="18" charset="0"/>
                <a:cs typeface="Times New Roman" panose="02020603050405020304" pitchFamily="18" charset="0"/>
              </a:rPr>
              <a:t>Catalini</a:t>
            </a:r>
            <a:r>
              <a:rPr lang="en-US" sz="2400" dirty="0">
                <a:latin typeface="Times New Roman" panose="02020603050405020304" pitchFamily="18" charset="0"/>
                <a:cs typeface="Times New Roman" panose="02020603050405020304" pitchFamily="18" charset="0"/>
              </a:rPr>
              <a:t>, ‘‘Blockchain technology for healthcare: Facilitating the transition to patient-driven interoperability,’’ </a:t>
            </a:r>
            <a:r>
              <a:rPr lang="en-US" sz="2400" dirty="0" err="1">
                <a:latin typeface="Times New Roman" panose="02020603050405020304" pitchFamily="18" charset="0"/>
                <a:cs typeface="Times New Roman" panose="02020603050405020304" pitchFamily="18" charset="0"/>
              </a:rPr>
              <a:t>Comput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Struct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Biotechnol</a:t>
            </a:r>
            <a:r>
              <a:rPr lang="en-US" sz="2400" dirty="0">
                <a:latin typeface="Times New Roman" panose="02020603050405020304" pitchFamily="18" charset="0"/>
                <a:cs typeface="Times New Roman" panose="02020603050405020304" pitchFamily="18" charset="0"/>
              </a:rPr>
              <a:t> J., vol. 16, pp. 224–230, 2018.</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err="1">
                <a:latin typeface="Times New Roman" panose="02020603050405020304" pitchFamily="18" charset="0"/>
                <a:cs typeface="Times New Roman" panose="02020603050405020304" pitchFamily="18" charset="0"/>
              </a:rPr>
              <a:t>Anjia</a:t>
            </a:r>
            <a:r>
              <a:rPr lang="en-US" sz="2400" dirty="0">
                <a:latin typeface="Times New Roman" panose="02020603050405020304" pitchFamily="18" charset="0"/>
                <a:cs typeface="Times New Roman" panose="02020603050405020304" pitchFamily="18" charset="0"/>
              </a:rPr>
              <a:t> yang, Wei Lu, </a:t>
            </a:r>
            <a:r>
              <a:rPr lang="en-US" sz="2400" dirty="0" err="1">
                <a:latin typeface="Times New Roman" panose="02020603050405020304" pitchFamily="18" charset="0"/>
                <a:cs typeface="Times New Roman" panose="02020603050405020304" pitchFamily="18" charset="0"/>
              </a:rPr>
              <a:t>Yue</a:t>
            </a:r>
            <a:r>
              <a:rPr lang="en-US" sz="2400" dirty="0">
                <a:latin typeface="Times New Roman" panose="02020603050405020304" pitchFamily="18" charset="0"/>
                <a:cs typeface="Times New Roman" panose="02020603050405020304" pitchFamily="18" charset="0"/>
              </a:rPr>
              <a:t> Zhang, Lin </a:t>
            </a:r>
            <a:r>
              <a:rPr lang="en-US" sz="2400" dirty="0" err="1">
                <a:latin typeface="Times New Roman" panose="02020603050405020304" pitchFamily="18" charset="0"/>
                <a:cs typeface="Times New Roman" panose="02020603050405020304" pitchFamily="18" charset="0"/>
              </a:rPr>
              <a:t>Hou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CrowdBC</a:t>
            </a:r>
            <a:r>
              <a:rPr lang="en-US" sz="2400" dirty="0">
                <a:latin typeface="Times New Roman" panose="02020603050405020304" pitchFamily="18" charset="0"/>
                <a:cs typeface="Times New Roman" panose="02020603050405020304" pitchFamily="18" charset="0"/>
              </a:rPr>
              <a:t>: A Blockchain-based Decentralized a Framework for Crowdsourcing” IEEE , vol. 7, May.2018.</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S. Wang, Y. Zhang, and Y. Zhang, ‘‘A blockchain-based framework for data sharing with fine-grained access control in decentralized storage systems,’’ IEEE Access, vol. 6, pp. 38437–38450, Jun.2018.</a:t>
            </a:r>
            <a:endParaRPr lang="en-IN" sz="2400"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latin typeface="Times New Roman" panose="02020603050405020304" pitchFamily="18" charset="0"/>
                <a:cs typeface="Times New Roman" panose="02020603050405020304" pitchFamily="18" charset="0"/>
              </a:rPr>
              <a:t>M. Steichen, R. </a:t>
            </a:r>
            <a:r>
              <a:rPr lang="en-US" sz="2400" dirty="0" err="1">
                <a:latin typeface="Times New Roman" panose="02020603050405020304" pitchFamily="18" charset="0"/>
                <a:cs typeface="Times New Roman" panose="02020603050405020304" pitchFamily="18" charset="0"/>
              </a:rPr>
              <a:t>Norvill</a:t>
            </a:r>
            <a:r>
              <a:rPr lang="en-US" sz="2400" dirty="0">
                <a:latin typeface="Times New Roman" panose="02020603050405020304" pitchFamily="18" charset="0"/>
                <a:cs typeface="Times New Roman" panose="02020603050405020304" pitchFamily="18" charset="0"/>
              </a:rPr>
              <a:t>, B. F. </a:t>
            </a:r>
            <a:r>
              <a:rPr lang="en-US" sz="2400" dirty="0" err="1">
                <a:latin typeface="Times New Roman" panose="02020603050405020304" pitchFamily="18" charset="0"/>
                <a:cs typeface="Times New Roman" panose="02020603050405020304" pitchFamily="18" charset="0"/>
              </a:rPr>
              <a:t>Pontiveros</a:t>
            </a:r>
            <a:r>
              <a:rPr lang="en-US" sz="2400" dirty="0">
                <a:latin typeface="Times New Roman" panose="02020603050405020304" pitchFamily="18" charset="0"/>
                <a:cs typeface="Times New Roman" panose="02020603050405020304" pitchFamily="18" charset="0"/>
              </a:rPr>
              <a:t>, and W. </a:t>
            </a:r>
            <a:r>
              <a:rPr lang="en-US" sz="2400" dirty="0" err="1">
                <a:latin typeface="Times New Roman" panose="02020603050405020304" pitchFamily="18" charset="0"/>
                <a:cs typeface="Times New Roman" panose="02020603050405020304" pitchFamily="18" charset="0"/>
              </a:rPr>
              <a:t>Shbair</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Blockchainbased</a:t>
            </a:r>
            <a:r>
              <a:rPr lang="en-US" sz="2400" dirty="0">
                <a:latin typeface="Times New Roman" panose="02020603050405020304" pitchFamily="18" charset="0"/>
                <a:cs typeface="Times New Roman" panose="02020603050405020304" pitchFamily="18" charset="0"/>
              </a:rPr>
              <a:t>, decentralized access control for IPFS,’’ in Proc.  IEEE Blockchain, Jul. 2018, pp. 1499–1506.</a:t>
            </a:r>
            <a:endParaRPr lang="en-IN" sz="2400" dirty="0">
              <a:latin typeface="Times New Roman" panose="02020603050405020304" pitchFamily="18" charset="0"/>
              <a:cs typeface="Times New Roman" panose="02020603050405020304" pitchFamily="18" charset="0"/>
            </a:endParaRPr>
          </a:p>
          <a:p>
            <a:pPr lvl="0" algn="just"/>
            <a:endParaRPr lang="en-US" sz="2400" dirty="0"/>
          </a:p>
        </p:txBody>
      </p:sp>
      <p:sp>
        <p:nvSpPr>
          <p:cNvPr id="2" name="Title 1"/>
          <p:cNvSpPr>
            <a:spLocks noGrp="1"/>
          </p:cNvSpPr>
          <p:nvPr>
            <p:ph type="title"/>
          </p:nvPr>
        </p:nvSpPr>
        <p:spPr>
          <a:xfrm>
            <a:off x="1142976" y="0"/>
            <a:ext cx="7640956" cy="1071546"/>
          </a:xfrm>
        </p:spPr>
        <p:txBody>
          <a:bodyPr>
            <a:normAutofit/>
          </a:bodyPr>
          <a:lstStyle/>
          <a:p>
            <a:pPr algn="ctr"/>
            <a:r>
              <a:rPr lang="en-US" sz="3600" b="1" dirty="0">
                <a:effectLst/>
                <a:latin typeface="Times New Roman" pitchFamily="18" charset="0"/>
                <a:cs typeface="Times New Roman" pitchFamily="18" charset="0"/>
              </a:rPr>
              <a:t>References</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19</a:t>
            </a:fld>
            <a:endParaRPr lang="en-IN" dirty="0"/>
          </a:p>
        </p:txBody>
      </p:sp>
    </p:spTree>
    <p:extLst>
      <p:ext uri="{BB962C8B-B14F-4D97-AF65-F5344CB8AC3E}">
        <p14:creationId xmlns:p14="http://schemas.microsoft.com/office/powerpoint/2010/main" val="905384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792162"/>
          </a:xfrm>
        </p:spPr>
        <p:txBody>
          <a:bodyPr/>
          <a:lstStyle/>
          <a:p>
            <a:pPr algn="ctr"/>
            <a:r>
              <a:rPr lang="en-US" dirty="0">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sz="quarter" idx="1"/>
          </p:nvPr>
        </p:nvSpPr>
        <p:spPr>
          <a:xfrm>
            <a:off x="457200" y="1143000"/>
            <a:ext cx="7467600" cy="5330952"/>
          </a:xfrm>
        </p:spPr>
        <p:txBody>
          <a:bodyPr>
            <a:normAutofit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 </a:t>
            </a:r>
          </a:p>
          <a:p>
            <a:r>
              <a:rPr lang="en-US" dirty="0">
                <a:latin typeface="Times New Roman" panose="02020603050405020304" pitchFamily="18" charset="0"/>
                <a:cs typeface="Times New Roman" panose="02020603050405020304" pitchFamily="18" charset="0"/>
              </a:rPr>
              <a:t>Purpose and Scope of Proposed System</a:t>
            </a:r>
          </a:p>
          <a:p>
            <a:r>
              <a:rPr lang="en-US" dirty="0">
                <a:latin typeface="Times New Roman" panose="02020603050405020304" pitchFamily="18" charset="0"/>
                <a:cs typeface="Times New Roman" panose="02020603050405020304" pitchFamily="18" charset="0"/>
              </a:rPr>
              <a:t>S/W and H/W requirement</a:t>
            </a:r>
          </a:p>
          <a:p>
            <a:r>
              <a:rPr lang="en-US" dirty="0">
                <a:latin typeface="Times New Roman" panose="02020603050405020304" pitchFamily="18" charset="0"/>
                <a:cs typeface="Times New Roman" panose="02020603050405020304" pitchFamily="18" charset="0"/>
              </a:rPr>
              <a:t>Algorithms</a:t>
            </a:r>
          </a:p>
          <a:p>
            <a:r>
              <a:rPr lang="en-US" dirty="0">
                <a:latin typeface="Times New Roman" panose="02020603050405020304" pitchFamily="18" charset="0"/>
                <a:cs typeface="Times New Roman" panose="02020603050405020304" pitchFamily="18" charset="0"/>
              </a:rPr>
              <a:t>Application </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EB492-D0CD-4159-8881-1BAC27A5A7CB}"/>
              </a:ext>
            </a:extLst>
          </p:cNvPr>
          <p:cNvSpPr>
            <a:spLocks noGrp="1"/>
          </p:cNvSpPr>
          <p:nvPr>
            <p:ph type="title"/>
          </p:nvPr>
        </p:nvSpPr>
        <p:spPr>
          <a:xfrm>
            <a:off x="936389" y="2438400"/>
            <a:ext cx="7467600" cy="1143000"/>
          </a:xfrm>
        </p:spPr>
        <p:txBody>
          <a:bodyPr>
            <a:normAutofit/>
          </a:bodyPr>
          <a:lstStyle/>
          <a:p>
            <a:r>
              <a:rPr lang="en-IN" sz="6600"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59E14965-47A3-48F5-84FD-F8FB23C15AFF}"/>
              </a:ext>
            </a:extLst>
          </p:cNvPr>
          <p:cNvSpPr>
            <a:spLocks noGrp="1"/>
          </p:cNvSpPr>
          <p:nvPr>
            <p:ph type="sldNum" sz="quarter" idx="11"/>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002763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29D3-4FA3-4AE4-93AB-48C2D21350D2}"/>
              </a:ext>
            </a:extLst>
          </p:cNvPr>
          <p:cNvSpPr>
            <a:spLocks noGrp="1"/>
          </p:cNvSpPr>
          <p:nvPr>
            <p:ph type="ftr" sz="quarter" idx="11"/>
          </p:nvPr>
        </p:nvSpPr>
        <p:spPr/>
        <p:txBody>
          <a:bodyPr/>
          <a:lstStyle/>
          <a:p>
            <a:r>
              <a:rPr lang="en-US"/>
              <a:t>VACOEA-M.E-Comp-F.Y-Seminar20-21</a:t>
            </a:r>
            <a:endParaRPr lang="en-US" dirty="0"/>
          </a:p>
        </p:txBody>
      </p:sp>
      <p:sp>
        <p:nvSpPr>
          <p:cNvPr id="3" name="Slide Number Placeholder 2">
            <a:extLst>
              <a:ext uri="{FF2B5EF4-FFF2-40B4-BE49-F238E27FC236}">
                <a16:creationId xmlns:a16="http://schemas.microsoft.com/office/drawing/2014/main" id="{0C3A2287-F259-4E08-B609-7ABB463DA10E}"/>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4" name="TextBox 3">
            <a:extLst>
              <a:ext uri="{FF2B5EF4-FFF2-40B4-BE49-F238E27FC236}">
                <a16:creationId xmlns:a16="http://schemas.microsoft.com/office/drawing/2014/main" id="{29F12ABC-ABCB-467E-97E5-5A9436615BFF}"/>
              </a:ext>
            </a:extLst>
          </p:cNvPr>
          <p:cNvSpPr txBox="1"/>
          <p:nvPr/>
        </p:nvSpPr>
        <p:spPr>
          <a:xfrm>
            <a:off x="533400" y="2590800"/>
            <a:ext cx="7874106" cy="1446550"/>
          </a:xfrm>
          <a:prstGeom prst="rect">
            <a:avLst/>
          </a:prstGeom>
          <a:noFill/>
        </p:spPr>
        <p:txBody>
          <a:bodyPr wrap="square" rtlCol="0">
            <a:spAutoFit/>
          </a:bodyPr>
          <a:lstStyle/>
          <a:p>
            <a:pPr algn="ctr"/>
            <a:r>
              <a:rPr lang="en-IN" sz="88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68164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Healthcare supply chains are complex structures spanning across multiple organizational and geographical boundaries, providing critical backbone to services vital for everyday life.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The inherent complexity of such systems can introduce impurities including inaccurate information, lack of transparency and limited data provenance.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Counterfeit drugs is one consequence of such limitations within existing supply chains which not only has serious adverse impact on human health but also causes severe economic loss to the healthcare industry.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Consequently, existing studies have emphasized the need for a robust, end-to-end track and trace system for pharmaceutical supply chains. </a:t>
            </a:r>
          </a:p>
        </p:txBody>
      </p:sp>
      <p:sp>
        <p:nvSpPr>
          <p:cNvPr id="2" name="Title 1"/>
          <p:cNvSpPr>
            <a:spLocks noGrp="1"/>
          </p:cNvSpPr>
          <p:nvPr>
            <p:ph type="title"/>
          </p:nvPr>
        </p:nvSpPr>
        <p:spPr>
          <a:xfrm>
            <a:off x="827584" y="128287"/>
            <a:ext cx="5039933" cy="857250"/>
          </a:xfrm>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3</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val="388239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9552" y="1115423"/>
            <a:ext cx="8229600" cy="5175439"/>
          </a:xfrm>
          <a:prstGeom prst="rect">
            <a:avLst/>
          </a:prstGeom>
        </p:spPr>
        <p:txBody>
          <a:bodyPr>
            <a:noAutofit/>
          </a:bodyPr>
          <a:lstStyle/>
          <a:p>
            <a:pPr marL="257175" indent="-257175" algn="just">
              <a:spcBef>
                <a:spcPts val="0"/>
              </a:spcBef>
              <a:buFont typeface="Symbol" panose="05050102010706020507" pitchFamily="18" charset="2"/>
              <a:buChar char=""/>
            </a:pPr>
            <a:endParaRPr lang="en-US" sz="1500" dirty="0">
              <a:ea typeface="Times New Roman" panose="02020603050405020304" pitchFamily="18" charset="0"/>
            </a:endParaRPr>
          </a:p>
          <a:p>
            <a:pPr marL="257175" indent="-257175" algn="just">
              <a:lnSpc>
                <a:spcPct val="150000"/>
              </a:lnSpc>
              <a:spcBef>
                <a:spcPts val="0"/>
              </a:spcBef>
              <a:buFont typeface="Symbol" panose="05050102010706020507" pitchFamily="18" charset="2"/>
              <a:buChar char=""/>
            </a:pPr>
            <a:endParaRPr lang="en-US"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4</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
        <p:nvSpPr>
          <p:cNvPr id="2" name="Rectangle 1"/>
          <p:cNvSpPr/>
          <p:nvPr/>
        </p:nvSpPr>
        <p:spPr>
          <a:xfrm>
            <a:off x="214354" y="1115423"/>
            <a:ext cx="8373616" cy="4524315"/>
          </a:xfrm>
          <a:prstGeom prst="rect">
            <a:avLst/>
          </a:prstGeom>
        </p:spPr>
        <p:txBody>
          <a:bodyPr wrap="square">
            <a:spAutoFit/>
          </a:bodyPr>
          <a:lstStyle/>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Therein, an end-to-end product tracking system across the pharmaceutical supply chain is paramount to ensuring product safety and eliminating counterfeits.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Most existing track and trace systems are centralized leading to data privacy, transparency and authenticity issues </a:t>
            </a:r>
            <a:r>
              <a:rPr lang="en-IN" sz="2400" dirty="0">
                <a:latin typeface="Times New Roman" panose="02020603050405020304" pitchFamily="18" charset="0"/>
                <a:cs typeface="Times New Roman" panose="02020603050405020304" pitchFamily="18" charset="0"/>
              </a:rPr>
              <a:t>in healthcare supply chains.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present an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blockchain-based approach leveraging smart contracts and decentralized off-chain storage for efficient product traceability in the healthcare supply chain. </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The smart contract guarantees data provenance, eliminates the need for intermediaries and provides a secure, immutable history of transactions to all stakeholders.</a:t>
            </a:r>
          </a:p>
        </p:txBody>
      </p:sp>
    </p:spTree>
    <p:extLst>
      <p:ext uri="{BB962C8B-B14F-4D97-AF65-F5344CB8AC3E}">
        <p14:creationId xmlns:p14="http://schemas.microsoft.com/office/powerpoint/2010/main" val="247467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Healthcare supply chain is a complex network of several independent entities that include raw material suppliers, manufacturer, distributor, pharmacies, hospitals and patients.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Tracking supplies through this network is non-trivial due to several factors including lack of information, centralized control and competing behavior among stakeholders.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Such complexity not only results in inefficiencies such as those highlighted through Frauds but can also aggravate the challenge of mitigating against counterfeit drugs as these can easily permeate the healthcare </a:t>
            </a:r>
            <a:r>
              <a:rPr lang="en-IN" sz="2400" dirty="0">
                <a:latin typeface="Times New Roman" panose="02020603050405020304" pitchFamily="18" charset="0"/>
                <a:cs typeface="Times New Roman" panose="02020603050405020304" pitchFamily="18" charset="0"/>
              </a:rPr>
              <a:t>supply chain.</a:t>
            </a:r>
            <a:endParaRPr 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539552" y="188640"/>
            <a:ext cx="5039933" cy="857250"/>
          </a:xfrm>
        </p:spPr>
        <p:txBody>
          <a:bodyPr>
            <a:normAutofit/>
          </a:bodyPr>
          <a:lstStyle/>
          <a:p>
            <a:r>
              <a:rPr lang="en-US" sz="3600" dirty="0"/>
              <a:t>Motivation</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5</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val="405607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539552" y="1290240"/>
            <a:ext cx="7890080" cy="5033978"/>
          </a:xfrm>
          <a:prstGeom prst="rect">
            <a:avLst/>
          </a:prstGeom>
        </p:spPr>
        <p:txBody>
          <a:bodyPr>
            <a:normAutofit/>
          </a:bodyPr>
          <a:lstStyle/>
          <a:p>
            <a:pPr lvl="0" algn="just">
              <a:buFont typeface="Wingdings" panose="05000000000000000000" pitchFamily="2" charset="2"/>
              <a:buChar char="v"/>
            </a:pPr>
            <a:endParaRPr lang="en-US" sz="2400" dirty="0"/>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We propose a blockchain-based solution for the pharmaceutical supply chain that provides security, traceability, immutability, and accessibility of data provenance for </a:t>
            </a:r>
            <a:r>
              <a:rPr lang="en-IN" sz="2400" dirty="0">
                <a:latin typeface="Times New Roman" panose="02020603050405020304" pitchFamily="18" charset="0"/>
                <a:cs typeface="Times New Roman" panose="02020603050405020304" pitchFamily="18" charset="0"/>
              </a:rPr>
              <a:t>pharmaceutical drugs.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 We design a smart contract capable of handling various transactions among pharmaceutical supply chain stakeholders.</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 We present, implement and test the smart contract that denes the working principles of our proposed solution.</a:t>
            </a:r>
          </a:p>
          <a:p>
            <a:pPr marL="342900" indent="-342900" algn="just">
              <a:buFont typeface="Arial" pitchFamily="34" charset="0"/>
              <a:buChar char="•"/>
            </a:pPr>
            <a:r>
              <a:rPr lang="en-US" sz="2400" dirty="0">
                <a:latin typeface="Times New Roman" panose="02020603050405020304" pitchFamily="18" charset="0"/>
                <a:cs typeface="Times New Roman" panose="02020603050405020304" pitchFamily="18" charset="0"/>
              </a:rPr>
              <a:t> We conduct security and cost analysis to evaluate the performance of the proposed blockchain-based solution.</a:t>
            </a:r>
          </a:p>
          <a:p>
            <a:pPr marL="285750" lvl="0" indent="-285750" algn="just">
              <a:buFont typeface="Wingdings" panose="05000000000000000000" pitchFamily="2" charset="2"/>
              <a:buChar char="v"/>
            </a:pPr>
            <a:endParaRPr lang="en-US" sz="2400" dirty="0"/>
          </a:p>
          <a:p>
            <a:pPr marL="82296" lvl="0" indent="0" algn="just">
              <a:buNone/>
            </a:pPr>
            <a:endParaRPr lang="en-US" sz="2400" dirty="0">
              <a:solidFill>
                <a:srgbClr val="231F20"/>
              </a:solidFill>
            </a:endParaRPr>
          </a:p>
        </p:txBody>
      </p:sp>
      <p:sp>
        <p:nvSpPr>
          <p:cNvPr id="2" name="Title 1"/>
          <p:cNvSpPr>
            <a:spLocks noGrp="1"/>
          </p:cNvSpPr>
          <p:nvPr>
            <p:ph type="title"/>
          </p:nvPr>
        </p:nvSpPr>
        <p:spPr>
          <a:xfrm>
            <a:off x="972692" y="85726"/>
            <a:ext cx="7640956" cy="1071546"/>
          </a:xfrm>
        </p:spPr>
        <p:txBody>
          <a:bodyPr>
            <a:normAutofit/>
          </a:bodyPr>
          <a:lstStyle/>
          <a:p>
            <a:r>
              <a:rPr lang="en-US" sz="3600" b="1" dirty="0">
                <a:effectLst/>
                <a:latin typeface="Times New Roman" pitchFamily="18" charset="0"/>
                <a:cs typeface="Times New Roman" pitchFamily="18" charset="0"/>
              </a:rPr>
              <a:t>Objectives</a:t>
            </a:r>
            <a:endParaRPr lang="en-IN" sz="3600" b="1" dirty="0">
              <a:effectLst/>
              <a:latin typeface="Times New Roman" pitchFamily="18" charset="0"/>
              <a:cs typeface="Times New Roman" pitchFamily="18" charset="0"/>
            </a:endParaRPr>
          </a:p>
        </p:txBody>
      </p:sp>
      <p:sp>
        <p:nvSpPr>
          <p:cNvPr id="12" name="Slide Number Placeholder 11"/>
          <p:cNvSpPr>
            <a:spLocks noGrp="1"/>
          </p:cNvSpPr>
          <p:nvPr>
            <p:ph type="sldNum" sz="quarter" idx="15"/>
          </p:nvPr>
        </p:nvSpPr>
        <p:spPr>
          <a:xfrm>
            <a:off x="8613648" y="6305550"/>
            <a:ext cx="457200" cy="476250"/>
          </a:xfrm>
          <a:prstGeom prst="rect">
            <a:avLst/>
          </a:prstGeom>
        </p:spPr>
        <p:txBody>
          <a:bodyPr/>
          <a:lstStyle/>
          <a:p>
            <a:fld id="{FF2EFE4F-58CB-4893-B2F3-395899A60218}" type="slidenum">
              <a:rPr lang="en-IN" smtClean="0"/>
              <a:pPr/>
              <a:t>6</a:t>
            </a:fld>
            <a:endParaRPr lang="en-IN" dirty="0"/>
          </a:p>
        </p:txBody>
      </p:sp>
    </p:spTree>
    <p:extLst>
      <p:ext uri="{BB962C8B-B14F-4D97-AF65-F5344CB8AC3E}">
        <p14:creationId xmlns:p14="http://schemas.microsoft.com/office/powerpoint/2010/main" val="3430627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84878" y="1299862"/>
            <a:ext cx="8229600" cy="5558138"/>
          </a:xfrm>
          <a:prstGeom prst="rect">
            <a:avLst/>
          </a:prstGeom>
        </p:spPr>
        <p:txBody>
          <a:bodyPr>
            <a:noAutofit/>
          </a:bodyPr>
          <a:lstStyle/>
          <a:p>
            <a:pPr marL="342900" indent="-342900" algn="just">
              <a:buFont typeface="Arial" pitchFamily="34" charset="0"/>
              <a:buChar char="•"/>
            </a:pPr>
            <a:r>
              <a:rPr lang="en-US" dirty="0">
                <a:latin typeface="Times New Roman" panose="02020603050405020304" pitchFamily="18" charset="0"/>
                <a:cs typeface="Times New Roman" panose="02020603050405020304" pitchFamily="18" charset="0"/>
              </a:rPr>
              <a:t>To build and implement drug traceability in healthcare supply chain using block chain</a:t>
            </a:r>
          </a:p>
        </p:txBody>
      </p:sp>
      <p:sp>
        <p:nvSpPr>
          <p:cNvPr id="2" name="Title 1"/>
          <p:cNvSpPr>
            <a:spLocks noGrp="1"/>
          </p:cNvSpPr>
          <p:nvPr>
            <p:ph type="title"/>
          </p:nvPr>
        </p:nvSpPr>
        <p:spPr>
          <a:xfrm>
            <a:off x="539552" y="188640"/>
            <a:ext cx="5039933" cy="857250"/>
          </a:xfrm>
        </p:spPr>
        <p:txBody>
          <a:bodyPr>
            <a:normAutofit/>
          </a:bodyPr>
          <a:lstStyle/>
          <a:p>
            <a:r>
              <a:rPr lang="en-US" sz="3600" dirty="0"/>
              <a:t>Problem Statement</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7</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val="259578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149906360"/>
              </p:ext>
            </p:extLst>
          </p:nvPr>
        </p:nvGraphicFramePr>
        <p:xfrm>
          <a:off x="179512" y="1484784"/>
          <a:ext cx="8568952" cy="5543667"/>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626292">
                  <a:extLst>
                    <a:ext uri="{9D8B030D-6E8A-4147-A177-3AD203B41FA5}">
                      <a16:colId xmlns:a16="http://schemas.microsoft.com/office/drawing/2014/main" val="20002"/>
                    </a:ext>
                  </a:extLst>
                </a:gridCol>
                <a:gridCol w="820529">
                  <a:extLst>
                    <a:ext uri="{9D8B030D-6E8A-4147-A177-3AD203B41FA5}">
                      <a16:colId xmlns:a16="http://schemas.microsoft.com/office/drawing/2014/main" val="20003"/>
                    </a:ext>
                  </a:extLst>
                </a:gridCol>
                <a:gridCol w="3521731">
                  <a:extLst>
                    <a:ext uri="{9D8B030D-6E8A-4147-A177-3AD203B41FA5}">
                      <a16:colId xmlns:a16="http://schemas.microsoft.com/office/drawing/2014/main" val="20004"/>
                    </a:ext>
                  </a:extLst>
                </a:gridCol>
              </a:tblGrid>
              <a:tr h="30932">
                <a:tc>
                  <a:txBody>
                    <a:bodyPr/>
                    <a:lstStyle/>
                    <a:p>
                      <a:pPr>
                        <a:lnSpc>
                          <a:spcPct val="115000"/>
                        </a:lnSpc>
                        <a:spcAft>
                          <a:spcPts val="0"/>
                        </a:spcAft>
                      </a:pPr>
                      <a:r>
                        <a:rPr lang="en-IN" sz="1100">
                          <a:effectLst/>
                        </a:rPr>
                        <a:t>Paper Name</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Authors</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Year</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Technology</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Conclusion</a:t>
                      </a:r>
                      <a:endParaRPr lang="en-IN" sz="1000">
                        <a:effectLst/>
                        <a:latin typeface="Calibri"/>
                        <a:ea typeface="Calibri"/>
                        <a:cs typeface="Times New Roman"/>
                      </a:endParaRPr>
                    </a:p>
                  </a:txBody>
                  <a:tcPr marL="62494" marR="62494" marT="0" marB="0"/>
                </a:tc>
                <a:extLst>
                  <a:ext uri="{0D108BD9-81ED-4DB2-BD59-A6C34878D82A}">
                    <a16:rowId xmlns:a16="http://schemas.microsoft.com/office/drawing/2014/main" val="10000"/>
                  </a:ext>
                </a:extLst>
              </a:tr>
              <a:tr h="1533196">
                <a:tc>
                  <a:txBody>
                    <a:bodyPr/>
                    <a:lstStyle/>
                    <a:p>
                      <a:pPr>
                        <a:lnSpc>
                          <a:spcPct val="115000"/>
                        </a:lnSpc>
                        <a:spcAft>
                          <a:spcPts val="0"/>
                        </a:spcAft>
                      </a:pPr>
                      <a:r>
                        <a:rPr lang="en-IN" sz="1100">
                          <a:effectLst/>
                        </a:rPr>
                        <a:t>A Novel Medical Blockchain Model for Drug Supply Chain Integrity Management in a Smart Hospital</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Faisal Jamil  , Lei Hang  , KyuHyung Kim and DoHyeun Kim </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 </a:t>
                      </a:r>
                      <a:endParaRPr lang="en-IN" sz="1000">
                        <a:effectLst/>
                      </a:endParaRPr>
                    </a:p>
                    <a:p>
                      <a:pPr algn="ctr">
                        <a:lnSpc>
                          <a:spcPct val="115000"/>
                        </a:lnSpc>
                        <a:spcAft>
                          <a:spcPts val="0"/>
                        </a:spcAft>
                      </a:pPr>
                      <a:r>
                        <a:rPr lang="en-IN" sz="1100">
                          <a:effectLst/>
                        </a:rPr>
                        <a:t>2019</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Hyperledger</a:t>
                      </a:r>
                      <a:endParaRPr lang="en-IN" sz="1000">
                        <a:effectLst/>
                        <a:latin typeface="Calibri"/>
                        <a:ea typeface="Calibri"/>
                        <a:cs typeface="Times New Roman"/>
                      </a:endParaRPr>
                    </a:p>
                  </a:txBody>
                  <a:tcPr marL="62494" marR="62494" marT="0" marB="0"/>
                </a:tc>
                <a:tc>
                  <a:txBody>
                    <a:bodyPr/>
                    <a:lstStyle/>
                    <a:p>
                      <a:pPr algn="just">
                        <a:lnSpc>
                          <a:spcPct val="115000"/>
                        </a:lnSpc>
                        <a:spcAft>
                          <a:spcPts val="0"/>
                        </a:spcAft>
                      </a:pPr>
                      <a:r>
                        <a:rPr lang="en-IN" sz="1100">
                          <a:effectLst/>
                        </a:rPr>
                        <a:t>This system solves this problem by conducting drug record transactions on a blockchain to create a smart healthcare ecosystem with a drug supply chain. A smart contract is launched to give time-limited access to electronic drug records and also patient electronic health records</a:t>
                      </a:r>
                      <a:endParaRPr lang="en-IN" sz="1000">
                        <a:effectLst/>
                        <a:latin typeface="Calibri"/>
                        <a:ea typeface="Calibri"/>
                        <a:cs typeface="Times New Roman"/>
                      </a:endParaRPr>
                    </a:p>
                  </a:txBody>
                  <a:tcPr marL="62494" marR="62494" marT="0" marB="0"/>
                </a:tc>
                <a:extLst>
                  <a:ext uri="{0D108BD9-81ED-4DB2-BD59-A6C34878D82A}">
                    <a16:rowId xmlns:a16="http://schemas.microsoft.com/office/drawing/2014/main" val="10001"/>
                  </a:ext>
                </a:extLst>
              </a:tr>
              <a:tr h="1916495">
                <a:tc>
                  <a:txBody>
                    <a:bodyPr/>
                    <a:lstStyle/>
                    <a:p>
                      <a:pPr>
                        <a:lnSpc>
                          <a:spcPct val="115000"/>
                        </a:lnSpc>
                        <a:spcAft>
                          <a:spcPts val="0"/>
                        </a:spcAft>
                      </a:pPr>
                      <a:r>
                        <a:rPr lang="en-IN" sz="1100" dirty="0">
                          <a:effectLst/>
                        </a:rPr>
                        <a:t>Y. Huang, </a:t>
                      </a:r>
                      <a:r>
                        <a:rPr lang="en-IN" sz="1100" dirty="0" err="1">
                          <a:effectLst/>
                        </a:rPr>
                        <a:t>J.Wu</a:t>
                      </a:r>
                      <a:r>
                        <a:rPr lang="en-IN" sz="1100" dirty="0">
                          <a:effectLst/>
                        </a:rPr>
                        <a:t>, and C. Long, ``</a:t>
                      </a:r>
                      <a:r>
                        <a:rPr lang="en-IN" sz="1100" dirty="0" err="1">
                          <a:effectLst/>
                        </a:rPr>
                        <a:t>Drugledger:Apractical</a:t>
                      </a:r>
                      <a:r>
                        <a:rPr lang="en-IN" sz="1100" dirty="0">
                          <a:effectLst/>
                        </a:rPr>
                        <a:t> blockchain system</a:t>
                      </a:r>
                      <a:endParaRPr lang="en-IN" sz="1000" dirty="0">
                        <a:effectLst/>
                      </a:endParaRPr>
                    </a:p>
                    <a:p>
                      <a:pPr>
                        <a:lnSpc>
                          <a:spcPct val="115000"/>
                        </a:lnSpc>
                        <a:spcAft>
                          <a:spcPts val="0"/>
                        </a:spcAft>
                      </a:pPr>
                      <a:r>
                        <a:rPr lang="en-IN" sz="1100" dirty="0">
                          <a:effectLst/>
                        </a:rPr>
                        <a:t>for drug traceability and regulation,'' in Proc. IEEE Conf. Internet Things,</a:t>
                      </a:r>
                      <a:endParaRPr lang="en-IN" sz="1000" dirty="0">
                        <a:effectLst/>
                      </a:endParaRPr>
                    </a:p>
                    <a:p>
                      <a:pPr>
                        <a:lnSpc>
                          <a:spcPct val="115000"/>
                        </a:lnSpc>
                        <a:spcAft>
                          <a:spcPts val="0"/>
                        </a:spcAft>
                      </a:pPr>
                      <a:r>
                        <a:rPr lang="en-IN" sz="1100" dirty="0">
                          <a:effectLst/>
                        </a:rPr>
                        <a:t>Jul./Aug. 2018, pp. 1137_1144.</a:t>
                      </a:r>
                      <a:endParaRPr lang="en-IN" sz="1000" dirty="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Yan Huang, Jing Wu, Chengnian Long</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dirty="0">
                          <a:effectLst/>
                        </a:rPr>
                        <a:t>2019</a:t>
                      </a:r>
                      <a:endParaRPr lang="en-IN" sz="1000" dirty="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bitcoin</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This system propose a scenario-oriented blockchain system for drug traceability and regulation called Drugledger, which reconstructs the whole service architecture by separating service provider into three independent service components and ensures the authenticity and privacy of traceability data. </a:t>
                      </a:r>
                      <a:endParaRPr lang="en-IN" sz="1000">
                        <a:effectLst/>
                        <a:latin typeface="Calibri"/>
                        <a:ea typeface="Calibri"/>
                        <a:cs typeface="Times New Roman"/>
                      </a:endParaRPr>
                    </a:p>
                  </a:txBody>
                  <a:tcPr marL="62494" marR="62494" marT="0" marB="0"/>
                </a:tc>
                <a:extLst>
                  <a:ext uri="{0D108BD9-81ED-4DB2-BD59-A6C34878D82A}">
                    <a16:rowId xmlns:a16="http://schemas.microsoft.com/office/drawing/2014/main" val="10002"/>
                  </a:ext>
                </a:extLst>
              </a:tr>
              <a:tr h="1275465">
                <a:tc>
                  <a:txBody>
                    <a:bodyPr/>
                    <a:lstStyle/>
                    <a:p>
                      <a:pPr>
                        <a:lnSpc>
                          <a:spcPct val="115000"/>
                        </a:lnSpc>
                        <a:spcAft>
                          <a:spcPts val="0"/>
                        </a:spcAft>
                      </a:pPr>
                      <a:r>
                        <a:rPr lang="en-IN" sz="1100">
                          <a:effectLst/>
                        </a:rPr>
                        <a:t>Analysis of the bitcoin UTXO set</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S. Delgado-Segura, C. Pérez-Solà, G. Navarro-Arribas, and J. HerreraJoancomartí</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2019</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a:effectLst/>
                        </a:rPr>
                        <a:t>Bitcoin</a:t>
                      </a:r>
                      <a:endParaRPr lang="en-IN" sz="1000">
                        <a:effectLst/>
                        <a:latin typeface="Calibri"/>
                        <a:ea typeface="Calibri"/>
                        <a:cs typeface="Times New Roman"/>
                      </a:endParaRPr>
                    </a:p>
                  </a:txBody>
                  <a:tcPr marL="62494" marR="62494" marT="0" marB="0"/>
                </a:tc>
                <a:tc>
                  <a:txBody>
                    <a:bodyPr/>
                    <a:lstStyle/>
                    <a:p>
                      <a:pPr>
                        <a:lnSpc>
                          <a:spcPct val="115000"/>
                        </a:lnSpc>
                        <a:spcAft>
                          <a:spcPts val="0"/>
                        </a:spcAft>
                      </a:pPr>
                      <a:r>
                        <a:rPr lang="en-IN" sz="1100" dirty="0">
                          <a:effectLst/>
                        </a:rPr>
                        <a:t>This analysis includes a general view of the set and quantifies the difference between the two existing formats up to the date. We also provide an accurate analysis of the volume of dust and unprofitable outputs included in the set, the distribution of the block height in which the outputs where included, and the use of non-standard outputs.</a:t>
                      </a:r>
                      <a:endParaRPr lang="en-IN" sz="1000" dirty="0">
                        <a:effectLst/>
                        <a:latin typeface="Calibri"/>
                        <a:ea typeface="Calibri"/>
                        <a:cs typeface="Times New Roman"/>
                      </a:endParaRPr>
                    </a:p>
                  </a:txBody>
                  <a:tcPr marL="62494" marR="62494" marT="0" marB="0"/>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416852" y="260648"/>
            <a:ext cx="5039933" cy="857250"/>
          </a:xfrm>
        </p:spPr>
        <p:txBody>
          <a:bodyPr>
            <a:normAutofit/>
          </a:bodyPr>
          <a:lstStyle/>
          <a:p>
            <a:r>
              <a:rPr lang="en-US" sz="3600" dirty="0"/>
              <a:t>Literature Review</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8</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spTree>
    <p:extLst>
      <p:ext uri="{BB962C8B-B14F-4D97-AF65-F5344CB8AC3E}">
        <p14:creationId xmlns:p14="http://schemas.microsoft.com/office/powerpoint/2010/main" val="372279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326" y="404664"/>
            <a:ext cx="5039933" cy="857250"/>
          </a:xfrm>
        </p:spPr>
        <p:txBody>
          <a:bodyPr>
            <a:normAutofit/>
          </a:bodyPr>
          <a:lstStyle/>
          <a:p>
            <a:r>
              <a:rPr lang="en-US" sz="3600" dirty="0"/>
              <a:t>Literature Review</a:t>
            </a:r>
            <a:endParaRPr lang="en-IN" sz="3600" dirty="0"/>
          </a:p>
        </p:txBody>
      </p:sp>
      <p:sp>
        <p:nvSpPr>
          <p:cNvPr id="12" name="Slide Number Placeholder 11"/>
          <p:cNvSpPr>
            <a:spLocks noGrp="1"/>
          </p:cNvSpPr>
          <p:nvPr>
            <p:ph type="sldNum" sz="quarter" idx="15"/>
          </p:nvPr>
        </p:nvSpPr>
        <p:spPr>
          <a:xfrm>
            <a:off x="7603236" y="5586412"/>
            <a:ext cx="342900" cy="357188"/>
          </a:xfrm>
          <a:prstGeom prst="rect">
            <a:avLst/>
          </a:prstGeom>
        </p:spPr>
        <p:txBody>
          <a:bodyPr/>
          <a:lstStyle/>
          <a:p>
            <a:fld id="{FF2EFE4F-58CB-4893-B2F3-395899A60218}" type="slidenum">
              <a:rPr lang="en-IN" smtClean="0"/>
              <a:pPr/>
              <a:t>9</a:t>
            </a:fld>
            <a:endParaRPr lang="en-IN" dirty="0"/>
          </a:p>
        </p:txBody>
      </p:sp>
      <p:sp>
        <p:nvSpPr>
          <p:cNvPr id="5" name="Title 1"/>
          <p:cNvSpPr txBox="1">
            <a:spLocks/>
          </p:cNvSpPr>
          <p:nvPr/>
        </p:nvSpPr>
        <p:spPr>
          <a:xfrm>
            <a:off x="2343150" y="5486400"/>
            <a:ext cx="4914900" cy="628650"/>
          </a:xfrm>
          <a:prstGeom prst="rect">
            <a:avLst/>
          </a:prstGeom>
        </p:spPr>
        <p:txBody>
          <a:bodyPr anchor="ctr">
            <a:normAutofit fontScale="97500"/>
          </a:bodyPr>
          <a:lstStyle/>
          <a:p>
            <a:pPr lvl="0" algn="ctr">
              <a:spcBef>
                <a:spcPct val="0"/>
              </a:spcBef>
              <a:defRPr/>
            </a:pPr>
            <a:endParaRPr lang="en-IN" sz="105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sz="quarter" idx="4294967295"/>
          </p:nvPr>
        </p:nvGraphicFramePr>
        <p:xfrm>
          <a:off x="611561" y="2020888"/>
          <a:ext cx="7848871" cy="4075112"/>
        </p:xfrm>
        <a:graphic>
          <a:graphicData uri="http://schemas.openxmlformats.org/drawingml/2006/table">
            <a:tbl>
              <a:tblPr firstRow="1" firstCol="1" bandRow="1">
                <a:tableStyleId>{5C22544A-7EE6-4342-B048-85BDC9FD1C3A}</a:tableStyleId>
              </a:tblPr>
              <a:tblGrid>
                <a:gridCol w="1512167">
                  <a:extLst>
                    <a:ext uri="{9D8B030D-6E8A-4147-A177-3AD203B41FA5}">
                      <a16:colId xmlns:a16="http://schemas.microsoft.com/office/drawing/2014/main" val="20000"/>
                    </a:ext>
                  </a:extLst>
                </a:gridCol>
                <a:gridCol w="2064877">
                  <a:extLst>
                    <a:ext uri="{9D8B030D-6E8A-4147-A177-3AD203B41FA5}">
                      <a16:colId xmlns:a16="http://schemas.microsoft.com/office/drawing/2014/main" val="20001"/>
                    </a:ext>
                  </a:extLst>
                </a:gridCol>
                <a:gridCol w="488226">
                  <a:extLst>
                    <a:ext uri="{9D8B030D-6E8A-4147-A177-3AD203B41FA5}">
                      <a16:colId xmlns:a16="http://schemas.microsoft.com/office/drawing/2014/main" val="20002"/>
                    </a:ext>
                  </a:extLst>
                </a:gridCol>
                <a:gridCol w="697888">
                  <a:extLst>
                    <a:ext uri="{9D8B030D-6E8A-4147-A177-3AD203B41FA5}">
                      <a16:colId xmlns:a16="http://schemas.microsoft.com/office/drawing/2014/main" val="20003"/>
                    </a:ext>
                  </a:extLst>
                </a:gridCol>
                <a:gridCol w="3085713">
                  <a:extLst>
                    <a:ext uri="{9D8B030D-6E8A-4147-A177-3AD203B41FA5}">
                      <a16:colId xmlns:a16="http://schemas.microsoft.com/office/drawing/2014/main" val="20004"/>
                    </a:ext>
                  </a:extLst>
                </a:gridCol>
              </a:tblGrid>
              <a:tr h="1956054">
                <a:tc>
                  <a:txBody>
                    <a:bodyPr/>
                    <a:lstStyle/>
                    <a:p>
                      <a:pPr>
                        <a:lnSpc>
                          <a:spcPct val="115000"/>
                        </a:lnSpc>
                        <a:spcAft>
                          <a:spcPts val="0"/>
                        </a:spcAft>
                      </a:pPr>
                      <a:r>
                        <a:rPr lang="en-IN" sz="900">
                          <a:effectLst/>
                        </a:rPr>
                        <a:t>Investigating performance constraints for blockchain based secure e-voting system</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K. M. Khan, J. Arshad, and M. M. Khan</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2020</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Bitcoin</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In this paper, we present our efforts to address this gap by presenting a detailed study into performance and scalability constraints for an e-voting system. Specifically, we conducted rigorous experimentation with permissioned and permissionless blockchain settings across different scenarios with respect to voting population, block size, block generation rate and transaction speed.</a:t>
                      </a:r>
                      <a:endParaRPr lang="en-IN" sz="900">
                        <a:effectLst/>
                        <a:latin typeface="Calibri"/>
                        <a:ea typeface="Calibri"/>
                        <a:cs typeface="Times New Roman"/>
                      </a:endParaRPr>
                    </a:p>
                  </a:txBody>
                  <a:tcPr marL="53154" marR="53154" marT="0" marB="0"/>
                </a:tc>
                <a:extLst>
                  <a:ext uri="{0D108BD9-81ED-4DB2-BD59-A6C34878D82A}">
                    <a16:rowId xmlns:a16="http://schemas.microsoft.com/office/drawing/2014/main" val="10000"/>
                  </a:ext>
                </a:extLst>
              </a:tr>
              <a:tr h="2119058">
                <a:tc>
                  <a:txBody>
                    <a:bodyPr/>
                    <a:lstStyle/>
                    <a:p>
                      <a:pPr>
                        <a:lnSpc>
                          <a:spcPct val="115000"/>
                        </a:lnSpc>
                        <a:spcAft>
                          <a:spcPts val="0"/>
                        </a:spcAft>
                      </a:pPr>
                      <a:r>
                        <a:rPr lang="en-IN" sz="900">
                          <a:effectLst/>
                        </a:rPr>
                        <a:t>D. Vujicic, D. Jagodic, and S. Randic</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Blockchain technology, bitcoin, and Ethereum: A brief overview</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2019</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a:effectLst/>
                        </a:rPr>
                        <a:t>bitcoin, and Ethereum</a:t>
                      </a:r>
                      <a:endParaRPr lang="en-IN" sz="900">
                        <a:effectLst/>
                        <a:latin typeface="Calibri"/>
                        <a:ea typeface="Calibri"/>
                        <a:cs typeface="Times New Roman"/>
                      </a:endParaRPr>
                    </a:p>
                  </a:txBody>
                  <a:tcPr marL="53154" marR="53154" marT="0" marB="0"/>
                </a:tc>
                <a:tc>
                  <a:txBody>
                    <a:bodyPr/>
                    <a:lstStyle/>
                    <a:p>
                      <a:pPr>
                        <a:lnSpc>
                          <a:spcPct val="115000"/>
                        </a:lnSpc>
                        <a:spcAft>
                          <a:spcPts val="0"/>
                        </a:spcAft>
                      </a:pPr>
                      <a:r>
                        <a:rPr lang="en-IN" sz="900" dirty="0">
                          <a:effectLst/>
                        </a:rPr>
                        <a:t>The blockchain technology is a relatively new approach in the field of information technologies. As one of its first implementations, </a:t>
                      </a:r>
                      <a:r>
                        <a:rPr lang="en-IN" sz="900" dirty="0" err="1">
                          <a:effectLst/>
                        </a:rPr>
                        <a:t>bitcoin</a:t>
                      </a:r>
                      <a:r>
                        <a:rPr lang="en-IN" sz="900" dirty="0">
                          <a:effectLst/>
                        </a:rPr>
                        <a:t> as a </a:t>
                      </a:r>
                      <a:r>
                        <a:rPr lang="en-IN" sz="900" dirty="0" err="1">
                          <a:effectLst/>
                        </a:rPr>
                        <a:t>cryptocurrency</a:t>
                      </a:r>
                      <a:r>
                        <a:rPr lang="en-IN" sz="900" dirty="0">
                          <a:effectLst/>
                        </a:rPr>
                        <a:t> has gained a lot of attention. Together with </a:t>
                      </a:r>
                      <a:r>
                        <a:rPr lang="en-IN" sz="900" dirty="0" err="1">
                          <a:effectLst/>
                        </a:rPr>
                        <a:t>Ethereum</a:t>
                      </a:r>
                      <a:r>
                        <a:rPr lang="en-IN" sz="900" dirty="0">
                          <a:effectLst/>
                        </a:rPr>
                        <a:t>, blockchain implementation with focus on smart contracts, they represent the very core of modern </a:t>
                      </a:r>
                      <a:r>
                        <a:rPr lang="en-IN" sz="900" dirty="0" err="1">
                          <a:effectLst/>
                        </a:rPr>
                        <a:t>cryptocurrency</a:t>
                      </a:r>
                      <a:r>
                        <a:rPr lang="en-IN" sz="900" dirty="0">
                          <a:effectLst/>
                        </a:rPr>
                        <a:t> development. This paper is meant to give a brief introduction to these topics.</a:t>
                      </a:r>
                      <a:endParaRPr lang="en-IN" sz="900" dirty="0">
                        <a:effectLst/>
                        <a:latin typeface="Calibri"/>
                        <a:ea typeface="Calibri"/>
                        <a:cs typeface="Times New Roman"/>
                      </a:endParaRPr>
                    </a:p>
                  </a:txBody>
                  <a:tcPr marL="53154" marR="53154"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44596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638</TotalTime>
  <Words>1809</Words>
  <Application>Microsoft Office PowerPoint</Application>
  <PresentationFormat>On-screen Show (4:3)</PresentationFormat>
  <Paragraphs>158</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Schoolbook</vt:lpstr>
      <vt:lpstr>Symbol</vt:lpstr>
      <vt:lpstr>Times New Roman</vt:lpstr>
      <vt:lpstr>Wingdings</vt:lpstr>
      <vt:lpstr>Wingdings 2</vt:lpstr>
      <vt:lpstr>Oriel</vt:lpstr>
      <vt:lpstr>Vishwabharati Academy's college of Engineering</vt:lpstr>
      <vt:lpstr>Index</vt:lpstr>
      <vt:lpstr>Introduction</vt:lpstr>
      <vt:lpstr>PowerPoint Presentation</vt:lpstr>
      <vt:lpstr>Motivation</vt:lpstr>
      <vt:lpstr>Objectives</vt:lpstr>
      <vt:lpstr>Problem Statement</vt:lpstr>
      <vt:lpstr>Literature Review</vt:lpstr>
      <vt:lpstr>Literature Review</vt:lpstr>
      <vt:lpstr>Existing System</vt:lpstr>
      <vt:lpstr>Proposed System</vt:lpstr>
      <vt:lpstr>Proposed System</vt:lpstr>
      <vt:lpstr>Purpose and Scope </vt:lpstr>
      <vt:lpstr>System Architecture</vt:lpstr>
      <vt:lpstr>S/W requirement</vt:lpstr>
      <vt:lpstr>PowerPoint Presentation</vt:lpstr>
      <vt:lpstr>Application</vt:lpstr>
      <vt:lpstr>Conclusion</vt:lpstr>
      <vt:lpstr>References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Vishwabharati Academy's college of Engineering</dc:title>
  <dc:creator>compsw</dc:creator>
  <cp:lastModifiedBy>SWAPNIL TAKE</cp:lastModifiedBy>
  <cp:revision>143</cp:revision>
  <dcterms:created xsi:type="dcterms:W3CDTF">2006-08-16T00:00:00Z</dcterms:created>
  <dcterms:modified xsi:type="dcterms:W3CDTF">2022-11-24T17:06:37Z</dcterms:modified>
</cp:coreProperties>
</file>