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6" r:id="rId3"/>
    <p:sldId id="27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46"/>
    <p:restoredTop sz="94713"/>
  </p:normalViewPr>
  <p:slideViewPr>
    <p:cSldViewPr snapToGrid="0" snapToObjects="1">
      <p:cViewPr>
        <p:scale>
          <a:sx n="199" d="100"/>
          <a:sy n="199" d="100"/>
        </p:scale>
        <p:origin x="20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B864017-EE79-B74E-AA0D-E5A46EEB7F8C}" type="datetimeFigureOut">
              <a:rPr lang="en-US" smtClean="0"/>
              <a:t>11/19/21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9644460-0CB5-7E49-9336-DDDF5C6895B7}" type="slidenum">
              <a:rPr lang="en-US" smtClean="0"/>
              <a:t>‹#›</a:t>
            </a:fld>
            <a:endParaRPr lang="en-US"/>
          </a:p>
        </p:txBody>
      </p:sp>
    </p:spTree>
    <p:extLst>
      <p:ext uri="{BB962C8B-B14F-4D97-AF65-F5344CB8AC3E}">
        <p14:creationId xmlns:p14="http://schemas.microsoft.com/office/powerpoint/2010/main" val="130474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864017-EE79-B74E-AA0D-E5A46EEB7F8C}" type="datetimeFigureOut">
              <a:rPr lang="en-US" smtClean="0"/>
              <a:t>11/19/21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44460-0CB5-7E49-9336-DDDF5C6895B7}" type="slidenum">
              <a:rPr lang="en-US" smtClean="0"/>
              <a:t>‹#›</a:t>
            </a:fld>
            <a:endParaRPr lang="en-US"/>
          </a:p>
        </p:txBody>
      </p:sp>
    </p:spTree>
    <p:extLst>
      <p:ext uri="{BB962C8B-B14F-4D97-AF65-F5344CB8AC3E}">
        <p14:creationId xmlns:p14="http://schemas.microsoft.com/office/powerpoint/2010/main" val="113184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B864017-EE79-B74E-AA0D-E5A46EEB7F8C}" type="datetimeFigureOut">
              <a:rPr lang="en-US" smtClean="0"/>
              <a:t>11/19/21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9644460-0CB5-7E49-9336-DDDF5C6895B7}" type="slidenum">
              <a:rPr lang="en-US" smtClean="0"/>
              <a:t>‹#›</a:t>
            </a:fld>
            <a:endParaRPr lang="en-US"/>
          </a:p>
        </p:txBody>
      </p:sp>
    </p:spTree>
    <p:extLst>
      <p:ext uri="{BB962C8B-B14F-4D97-AF65-F5344CB8AC3E}">
        <p14:creationId xmlns:p14="http://schemas.microsoft.com/office/powerpoint/2010/main" val="2489607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B864017-EE79-B74E-AA0D-E5A46EEB7F8C}" type="datetimeFigureOut">
              <a:rPr lang="en-US" smtClean="0"/>
              <a:t>11/19/21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9644460-0CB5-7E49-9336-DDDF5C6895B7}"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31239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B864017-EE79-B74E-AA0D-E5A46EEB7F8C}" type="datetimeFigureOut">
              <a:rPr lang="en-US" smtClean="0"/>
              <a:t>11/19/21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9644460-0CB5-7E49-9336-DDDF5C6895B7}" type="slidenum">
              <a:rPr lang="en-US" smtClean="0"/>
              <a:t>‹#›</a:t>
            </a:fld>
            <a:endParaRPr lang="en-US"/>
          </a:p>
        </p:txBody>
      </p:sp>
    </p:spTree>
    <p:extLst>
      <p:ext uri="{BB962C8B-B14F-4D97-AF65-F5344CB8AC3E}">
        <p14:creationId xmlns:p14="http://schemas.microsoft.com/office/powerpoint/2010/main" val="1109360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864017-EE79-B74E-AA0D-E5A46EEB7F8C}" type="datetimeFigureOut">
              <a:rPr lang="en-US" smtClean="0"/>
              <a:t>11/19/21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44460-0CB5-7E49-9336-DDDF5C6895B7}" type="slidenum">
              <a:rPr lang="en-US" smtClean="0"/>
              <a:t>‹#›</a:t>
            </a:fld>
            <a:endParaRPr lang="en-US"/>
          </a:p>
        </p:txBody>
      </p:sp>
    </p:spTree>
    <p:extLst>
      <p:ext uri="{BB962C8B-B14F-4D97-AF65-F5344CB8AC3E}">
        <p14:creationId xmlns:p14="http://schemas.microsoft.com/office/powerpoint/2010/main" val="1525008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864017-EE79-B74E-AA0D-E5A46EEB7F8C}" type="datetimeFigureOut">
              <a:rPr lang="en-US" smtClean="0"/>
              <a:t>11/19/21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44460-0CB5-7E49-9336-DDDF5C6895B7}" type="slidenum">
              <a:rPr lang="en-US" smtClean="0"/>
              <a:t>‹#›</a:t>
            </a:fld>
            <a:endParaRPr lang="en-US"/>
          </a:p>
        </p:txBody>
      </p:sp>
    </p:spTree>
    <p:extLst>
      <p:ext uri="{BB962C8B-B14F-4D97-AF65-F5344CB8AC3E}">
        <p14:creationId xmlns:p14="http://schemas.microsoft.com/office/powerpoint/2010/main" val="231698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64017-EE79-B74E-AA0D-E5A46EEB7F8C}" type="datetimeFigureOut">
              <a:rPr lang="en-US" smtClean="0"/>
              <a:t>11/19/21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44460-0CB5-7E49-9336-DDDF5C6895B7}" type="slidenum">
              <a:rPr lang="en-US" smtClean="0"/>
              <a:t>‹#›</a:t>
            </a:fld>
            <a:endParaRPr lang="en-US"/>
          </a:p>
        </p:txBody>
      </p:sp>
    </p:spTree>
    <p:extLst>
      <p:ext uri="{BB962C8B-B14F-4D97-AF65-F5344CB8AC3E}">
        <p14:creationId xmlns:p14="http://schemas.microsoft.com/office/powerpoint/2010/main" val="3550043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B864017-EE79-B74E-AA0D-E5A46EEB7F8C}" type="datetimeFigureOut">
              <a:rPr lang="en-US" smtClean="0"/>
              <a:t>11/19/21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9644460-0CB5-7E49-9336-DDDF5C6895B7}" type="slidenum">
              <a:rPr lang="en-US" smtClean="0"/>
              <a:t>‹#›</a:t>
            </a:fld>
            <a:endParaRPr lang="en-US"/>
          </a:p>
        </p:txBody>
      </p:sp>
    </p:spTree>
    <p:extLst>
      <p:ext uri="{BB962C8B-B14F-4D97-AF65-F5344CB8AC3E}">
        <p14:creationId xmlns:p14="http://schemas.microsoft.com/office/powerpoint/2010/main" val="162201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64017-EE79-B74E-AA0D-E5A46EEB7F8C}" type="datetimeFigureOut">
              <a:rPr lang="en-US" smtClean="0"/>
              <a:t>11/19/21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44460-0CB5-7E49-9336-DDDF5C6895B7}" type="slidenum">
              <a:rPr lang="en-US" smtClean="0"/>
              <a:t>‹#›</a:t>
            </a:fld>
            <a:endParaRPr lang="en-US"/>
          </a:p>
        </p:txBody>
      </p:sp>
    </p:spTree>
    <p:extLst>
      <p:ext uri="{BB962C8B-B14F-4D97-AF65-F5344CB8AC3E}">
        <p14:creationId xmlns:p14="http://schemas.microsoft.com/office/powerpoint/2010/main" val="405121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B864017-EE79-B74E-AA0D-E5A46EEB7F8C}" type="datetimeFigureOut">
              <a:rPr lang="en-US" smtClean="0"/>
              <a:t>11/19/21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9644460-0CB5-7E49-9336-DDDF5C6895B7}" type="slidenum">
              <a:rPr lang="en-US" smtClean="0"/>
              <a:t>‹#›</a:t>
            </a:fld>
            <a:endParaRPr lang="en-US"/>
          </a:p>
        </p:txBody>
      </p:sp>
    </p:spTree>
    <p:extLst>
      <p:ext uri="{BB962C8B-B14F-4D97-AF65-F5344CB8AC3E}">
        <p14:creationId xmlns:p14="http://schemas.microsoft.com/office/powerpoint/2010/main" val="271695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864017-EE79-B74E-AA0D-E5A46EEB7F8C}" type="datetimeFigureOut">
              <a:rPr lang="en-US" smtClean="0"/>
              <a:t>11/19/21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44460-0CB5-7E49-9336-DDDF5C6895B7}" type="slidenum">
              <a:rPr lang="en-US" smtClean="0"/>
              <a:t>‹#›</a:t>
            </a:fld>
            <a:endParaRPr lang="en-US"/>
          </a:p>
        </p:txBody>
      </p:sp>
    </p:spTree>
    <p:extLst>
      <p:ext uri="{BB962C8B-B14F-4D97-AF65-F5344CB8AC3E}">
        <p14:creationId xmlns:p14="http://schemas.microsoft.com/office/powerpoint/2010/main" val="316131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864017-EE79-B74E-AA0D-E5A46EEB7F8C}" type="datetimeFigureOut">
              <a:rPr lang="en-US" smtClean="0"/>
              <a:t>11/19/21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44460-0CB5-7E49-9336-DDDF5C6895B7}" type="slidenum">
              <a:rPr lang="en-US" smtClean="0"/>
              <a:t>‹#›</a:t>
            </a:fld>
            <a:endParaRPr lang="en-US"/>
          </a:p>
        </p:txBody>
      </p:sp>
    </p:spTree>
    <p:extLst>
      <p:ext uri="{BB962C8B-B14F-4D97-AF65-F5344CB8AC3E}">
        <p14:creationId xmlns:p14="http://schemas.microsoft.com/office/powerpoint/2010/main" val="3845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864017-EE79-B74E-AA0D-E5A46EEB7F8C}" type="datetimeFigureOut">
              <a:rPr lang="en-US" smtClean="0"/>
              <a:t>11/19/21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44460-0CB5-7E49-9336-DDDF5C6895B7}" type="slidenum">
              <a:rPr lang="en-US" smtClean="0"/>
              <a:t>‹#›</a:t>
            </a:fld>
            <a:endParaRPr lang="en-US"/>
          </a:p>
        </p:txBody>
      </p:sp>
    </p:spTree>
    <p:extLst>
      <p:ext uri="{BB962C8B-B14F-4D97-AF65-F5344CB8AC3E}">
        <p14:creationId xmlns:p14="http://schemas.microsoft.com/office/powerpoint/2010/main" val="188356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64017-EE79-B74E-AA0D-E5A46EEB7F8C}" type="datetimeFigureOut">
              <a:rPr lang="en-US" smtClean="0"/>
              <a:t>11/19/21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44460-0CB5-7E49-9336-DDDF5C6895B7}" type="slidenum">
              <a:rPr lang="en-US" smtClean="0"/>
              <a:t>‹#›</a:t>
            </a:fld>
            <a:endParaRPr lang="en-US"/>
          </a:p>
        </p:txBody>
      </p:sp>
    </p:spTree>
    <p:extLst>
      <p:ext uri="{BB962C8B-B14F-4D97-AF65-F5344CB8AC3E}">
        <p14:creationId xmlns:p14="http://schemas.microsoft.com/office/powerpoint/2010/main" val="179723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864017-EE79-B74E-AA0D-E5A46EEB7F8C}" type="datetimeFigureOut">
              <a:rPr lang="en-US" smtClean="0"/>
              <a:t>11/19/21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44460-0CB5-7E49-9336-DDDF5C6895B7}" type="slidenum">
              <a:rPr lang="en-US" smtClean="0"/>
              <a:t>‹#›</a:t>
            </a:fld>
            <a:endParaRPr lang="en-US"/>
          </a:p>
        </p:txBody>
      </p:sp>
    </p:spTree>
    <p:extLst>
      <p:ext uri="{BB962C8B-B14F-4D97-AF65-F5344CB8AC3E}">
        <p14:creationId xmlns:p14="http://schemas.microsoft.com/office/powerpoint/2010/main" val="175598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864017-EE79-B74E-AA0D-E5A46EEB7F8C}" type="datetimeFigureOut">
              <a:rPr lang="en-US" smtClean="0"/>
              <a:t>11/19/21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44460-0CB5-7E49-9336-DDDF5C6895B7}" type="slidenum">
              <a:rPr lang="en-US" smtClean="0"/>
              <a:t>‹#›</a:t>
            </a:fld>
            <a:endParaRPr lang="en-US"/>
          </a:p>
        </p:txBody>
      </p:sp>
    </p:spTree>
    <p:extLst>
      <p:ext uri="{BB962C8B-B14F-4D97-AF65-F5344CB8AC3E}">
        <p14:creationId xmlns:p14="http://schemas.microsoft.com/office/powerpoint/2010/main" val="200029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864017-EE79-B74E-AA0D-E5A46EEB7F8C}" type="datetimeFigureOut">
              <a:rPr lang="en-US" smtClean="0"/>
              <a:t>11/19/21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644460-0CB5-7E49-9336-DDDF5C6895B7}" type="slidenum">
              <a:rPr lang="en-US" smtClean="0"/>
              <a:t>‹#›</a:t>
            </a:fld>
            <a:endParaRPr lang="en-US"/>
          </a:p>
        </p:txBody>
      </p:sp>
    </p:spTree>
    <p:extLst>
      <p:ext uri="{BB962C8B-B14F-4D97-AF65-F5344CB8AC3E}">
        <p14:creationId xmlns:p14="http://schemas.microsoft.com/office/powerpoint/2010/main" val="37423118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BBFC-4465-2C4D-9163-54340479D016}"/>
              </a:ext>
            </a:extLst>
          </p:cNvPr>
          <p:cNvSpPr>
            <a:spLocks noGrp="1"/>
          </p:cNvSpPr>
          <p:nvPr>
            <p:ph type="ctrTitle"/>
          </p:nvPr>
        </p:nvSpPr>
        <p:spPr/>
        <p:txBody>
          <a:bodyPr/>
          <a:lstStyle/>
          <a:p>
            <a:r>
              <a:rPr lang="en-US" dirty="0"/>
              <a:t>DSC 530 Final Project</a:t>
            </a:r>
          </a:p>
        </p:txBody>
      </p:sp>
      <p:sp>
        <p:nvSpPr>
          <p:cNvPr id="3" name="Subtitle 2">
            <a:extLst>
              <a:ext uri="{FF2B5EF4-FFF2-40B4-BE49-F238E27FC236}">
                <a16:creationId xmlns:a16="http://schemas.microsoft.com/office/drawing/2014/main" id="{005730EC-98C0-F042-BE72-3BB3E9AFF375}"/>
              </a:ext>
            </a:extLst>
          </p:cNvPr>
          <p:cNvSpPr>
            <a:spLocks noGrp="1"/>
          </p:cNvSpPr>
          <p:nvPr>
            <p:ph type="subTitle" idx="1"/>
          </p:nvPr>
        </p:nvSpPr>
        <p:spPr/>
        <p:txBody>
          <a:bodyPr/>
          <a:lstStyle/>
          <a:p>
            <a:r>
              <a:rPr lang="en-US" dirty="0"/>
              <a:t>By Michael Zoucha</a:t>
            </a:r>
          </a:p>
        </p:txBody>
      </p:sp>
    </p:spTree>
    <p:extLst>
      <p:ext uri="{BB962C8B-B14F-4D97-AF65-F5344CB8AC3E}">
        <p14:creationId xmlns:p14="http://schemas.microsoft.com/office/powerpoint/2010/main" val="254512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CEF5-4CE2-BE4A-A681-1796E611CE75}"/>
              </a:ext>
            </a:extLst>
          </p:cNvPr>
          <p:cNvSpPr>
            <a:spLocks noGrp="1"/>
          </p:cNvSpPr>
          <p:nvPr>
            <p:ph type="title"/>
          </p:nvPr>
        </p:nvSpPr>
        <p:spPr/>
        <p:txBody>
          <a:bodyPr/>
          <a:lstStyle/>
          <a:p>
            <a:r>
              <a:rPr lang="en-US" dirty="0"/>
              <a:t>PMF</a:t>
            </a:r>
          </a:p>
        </p:txBody>
      </p:sp>
      <p:sp>
        <p:nvSpPr>
          <p:cNvPr id="3" name="Content Placeholder 2">
            <a:extLst>
              <a:ext uri="{FF2B5EF4-FFF2-40B4-BE49-F238E27FC236}">
                <a16:creationId xmlns:a16="http://schemas.microsoft.com/office/drawing/2014/main" id="{BAE8353C-F2BC-8945-952B-3DAF9E176564}"/>
              </a:ext>
            </a:extLst>
          </p:cNvPr>
          <p:cNvSpPr>
            <a:spLocks noGrp="1"/>
          </p:cNvSpPr>
          <p:nvPr>
            <p:ph idx="1"/>
          </p:nvPr>
        </p:nvSpPr>
        <p:spPr>
          <a:xfrm>
            <a:off x="838200" y="1825625"/>
            <a:ext cx="4622321" cy="4667250"/>
          </a:xfrm>
        </p:spPr>
        <p:txBody>
          <a:bodyPr/>
          <a:lstStyle/>
          <a:p>
            <a:r>
              <a:rPr lang="en-US" dirty="0"/>
              <a:t>This PMF shows all items are generally ordered one at a time per order, but some bulk shopping does happen across all categories.</a:t>
            </a:r>
          </a:p>
          <a:p>
            <a:r>
              <a:rPr lang="en-US" dirty="0"/>
              <a:t>Taking this information, we can see that any forecasting model we build for one category / product ID should be well suited for all others.</a:t>
            </a:r>
          </a:p>
        </p:txBody>
      </p:sp>
      <p:pic>
        <p:nvPicPr>
          <p:cNvPr id="4" name="Picture 3">
            <a:extLst>
              <a:ext uri="{FF2B5EF4-FFF2-40B4-BE49-F238E27FC236}">
                <a16:creationId xmlns:a16="http://schemas.microsoft.com/office/drawing/2014/main" id="{BD351BFB-0C6E-BC4F-BF7D-904907EA96EB}"/>
              </a:ext>
            </a:extLst>
          </p:cNvPr>
          <p:cNvPicPr>
            <a:picLocks noChangeAspect="1"/>
          </p:cNvPicPr>
          <p:nvPr/>
        </p:nvPicPr>
        <p:blipFill>
          <a:blip r:embed="rId2"/>
          <a:stretch>
            <a:fillRect/>
          </a:stretch>
        </p:blipFill>
        <p:spPr>
          <a:xfrm>
            <a:off x="5797070" y="1825625"/>
            <a:ext cx="5118100" cy="4711700"/>
          </a:xfrm>
          <a:prstGeom prst="rect">
            <a:avLst/>
          </a:prstGeom>
        </p:spPr>
      </p:pic>
    </p:spTree>
    <p:extLst>
      <p:ext uri="{BB962C8B-B14F-4D97-AF65-F5344CB8AC3E}">
        <p14:creationId xmlns:p14="http://schemas.microsoft.com/office/powerpoint/2010/main" val="2414459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72C5-7047-AF49-A693-F887DAD871E2}"/>
              </a:ext>
            </a:extLst>
          </p:cNvPr>
          <p:cNvSpPr>
            <a:spLocks noGrp="1"/>
          </p:cNvSpPr>
          <p:nvPr>
            <p:ph type="title"/>
          </p:nvPr>
        </p:nvSpPr>
        <p:spPr/>
        <p:txBody>
          <a:bodyPr/>
          <a:lstStyle/>
          <a:p>
            <a:r>
              <a:rPr lang="en-US" dirty="0"/>
              <a:t>CDF</a:t>
            </a:r>
          </a:p>
        </p:txBody>
      </p:sp>
      <p:sp>
        <p:nvSpPr>
          <p:cNvPr id="3" name="Content Placeholder 2">
            <a:extLst>
              <a:ext uri="{FF2B5EF4-FFF2-40B4-BE49-F238E27FC236}">
                <a16:creationId xmlns:a16="http://schemas.microsoft.com/office/drawing/2014/main" id="{4A249AA6-707B-7645-9A97-BD7D6CEB6477}"/>
              </a:ext>
            </a:extLst>
          </p:cNvPr>
          <p:cNvSpPr>
            <a:spLocks noGrp="1"/>
          </p:cNvSpPr>
          <p:nvPr>
            <p:ph idx="1"/>
          </p:nvPr>
        </p:nvSpPr>
        <p:spPr>
          <a:xfrm>
            <a:off x="838200" y="1825625"/>
            <a:ext cx="4475672" cy="4351338"/>
          </a:xfrm>
        </p:spPr>
        <p:txBody>
          <a:bodyPr/>
          <a:lstStyle/>
          <a:p>
            <a:r>
              <a:rPr lang="en-US" dirty="0"/>
              <a:t>This CDF shows the distribution of number of items ordered per order, showing that the majority of orders only include 1-2 of each item.</a:t>
            </a:r>
          </a:p>
          <a:p>
            <a:r>
              <a:rPr lang="en-US" dirty="0"/>
              <a:t>We can use this to help predict inventory needs since there is not much bulk shopping happening.</a:t>
            </a:r>
          </a:p>
        </p:txBody>
      </p:sp>
      <p:pic>
        <p:nvPicPr>
          <p:cNvPr id="4" name="Picture 3">
            <a:extLst>
              <a:ext uri="{FF2B5EF4-FFF2-40B4-BE49-F238E27FC236}">
                <a16:creationId xmlns:a16="http://schemas.microsoft.com/office/drawing/2014/main" id="{12686793-0E3A-1E41-A907-8001C63C7D02}"/>
              </a:ext>
            </a:extLst>
          </p:cNvPr>
          <p:cNvPicPr>
            <a:picLocks noChangeAspect="1"/>
          </p:cNvPicPr>
          <p:nvPr/>
        </p:nvPicPr>
        <p:blipFill>
          <a:blip r:embed="rId2"/>
          <a:stretch>
            <a:fillRect/>
          </a:stretch>
        </p:blipFill>
        <p:spPr>
          <a:xfrm>
            <a:off x="5484124" y="2024033"/>
            <a:ext cx="6335854" cy="3885062"/>
          </a:xfrm>
          <a:prstGeom prst="rect">
            <a:avLst/>
          </a:prstGeom>
        </p:spPr>
      </p:pic>
    </p:spTree>
    <p:extLst>
      <p:ext uri="{BB962C8B-B14F-4D97-AF65-F5344CB8AC3E}">
        <p14:creationId xmlns:p14="http://schemas.microsoft.com/office/powerpoint/2010/main" val="1671782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ECB88-CEC1-9649-BF16-7529CE8B6BD8}"/>
              </a:ext>
            </a:extLst>
          </p:cNvPr>
          <p:cNvSpPr>
            <a:spLocks noGrp="1"/>
          </p:cNvSpPr>
          <p:nvPr>
            <p:ph type="title"/>
          </p:nvPr>
        </p:nvSpPr>
        <p:spPr/>
        <p:txBody>
          <a:bodyPr/>
          <a:lstStyle/>
          <a:p>
            <a:r>
              <a:rPr lang="en-US" dirty="0"/>
              <a:t>Pareto Distribution</a:t>
            </a:r>
          </a:p>
        </p:txBody>
      </p:sp>
      <p:sp>
        <p:nvSpPr>
          <p:cNvPr id="3" name="Content Placeholder 2">
            <a:extLst>
              <a:ext uri="{FF2B5EF4-FFF2-40B4-BE49-F238E27FC236}">
                <a16:creationId xmlns:a16="http://schemas.microsoft.com/office/drawing/2014/main" id="{5788F1E1-E89F-CD46-9B10-F328A42E3406}"/>
              </a:ext>
            </a:extLst>
          </p:cNvPr>
          <p:cNvSpPr>
            <a:spLocks noGrp="1"/>
          </p:cNvSpPr>
          <p:nvPr>
            <p:ph idx="1"/>
          </p:nvPr>
        </p:nvSpPr>
        <p:spPr>
          <a:xfrm>
            <a:off x="838200" y="1825625"/>
            <a:ext cx="4501551" cy="4351338"/>
          </a:xfrm>
        </p:spPr>
        <p:txBody>
          <a:bodyPr/>
          <a:lstStyle/>
          <a:p>
            <a:r>
              <a:rPr lang="en-US" dirty="0"/>
              <a:t>The distribution of number of items ordered per item follows a Pareto distribution almost perfectly.</a:t>
            </a:r>
          </a:p>
          <a:p>
            <a:r>
              <a:rPr lang="en-US" dirty="0"/>
              <a:t>This helps us know we do not have to prepare for large orders when building a forecasting model.</a:t>
            </a:r>
          </a:p>
        </p:txBody>
      </p:sp>
      <p:pic>
        <p:nvPicPr>
          <p:cNvPr id="4" name="Picture 3">
            <a:extLst>
              <a:ext uri="{FF2B5EF4-FFF2-40B4-BE49-F238E27FC236}">
                <a16:creationId xmlns:a16="http://schemas.microsoft.com/office/drawing/2014/main" id="{9657B44B-B064-A44A-87E8-D9F163B958EE}"/>
              </a:ext>
            </a:extLst>
          </p:cNvPr>
          <p:cNvPicPr>
            <a:picLocks noChangeAspect="1"/>
          </p:cNvPicPr>
          <p:nvPr/>
        </p:nvPicPr>
        <p:blipFill rotWithShape="1">
          <a:blip r:embed="rId2"/>
          <a:srcRect r="13605"/>
          <a:stretch/>
        </p:blipFill>
        <p:spPr>
          <a:xfrm>
            <a:off x="5467231" y="1972274"/>
            <a:ext cx="6373578" cy="4092096"/>
          </a:xfrm>
          <a:prstGeom prst="rect">
            <a:avLst/>
          </a:prstGeom>
        </p:spPr>
      </p:pic>
    </p:spTree>
    <p:extLst>
      <p:ext uri="{BB962C8B-B14F-4D97-AF65-F5344CB8AC3E}">
        <p14:creationId xmlns:p14="http://schemas.microsoft.com/office/powerpoint/2010/main" val="235442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E33EA-F737-B44C-B3C6-626BEE9191BB}"/>
              </a:ext>
            </a:extLst>
          </p:cNvPr>
          <p:cNvSpPr>
            <a:spLocks noGrp="1"/>
          </p:cNvSpPr>
          <p:nvPr>
            <p:ph type="title"/>
          </p:nvPr>
        </p:nvSpPr>
        <p:spPr/>
        <p:txBody>
          <a:bodyPr/>
          <a:lstStyle/>
          <a:p>
            <a:r>
              <a:rPr lang="en-US" dirty="0" err="1"/>
              <a:t>ScatterPlot</a:t>
            </a:r>
            <a:r>
              <a:rPr lang="en-US" dirty="0"/>
              <a:t> #1</a:t>
            </a:r>
          </a:p>
        </p:txBody>
      </p:sp>
      <p:sp>
        <p:nvSpPr>
          <p:cNvPr id="3" name="Content Placeholder 2">
            <a:extLst>
              <a:ext uri="{FF2B5EF4-FFF2-40B4-BE49-F238E27FC236}">
                <a16:creationId xmlns:a16="http://schemas.microsoft.com/office/drawing/2014/main" id="{498B4E1F-8311-9D4E-8BE7-EE469B1A07FA}"/>
              </a:ext>
            </a:extLst>
          </p:cNvPr>
          <p:cNvSpPr>
            <a:spLocks noGrp="1"/>
          </p:cNvSpPr>
          <p:nvPr>
            <p:ph idx="1"/>
          </p:nvPr>
        </p:nvSpPr>
        <p:spPr>
          <a:xfrm>
            <a:off x="838200" y="1825625"/>
            <a:ext cx="4475672" cy="4351338"/>
          </a:xfrm>
        </p:spPr>
        <p:txBody>
          <a:bodyPr/>
          <a:lstStyle/>
          <a:p>
            <a:r>
              <a:rPr lang="en-US" dirty="0"/>
              <a:t>This shows the relationship between order quantity and discount percent</a:t>
            </a:r>
          </a:p>
          <a:p>
            <a:r>
              <a:rPr lang="en-US" dirty="0"/>
              <a:t>It is a positive correlation</a:t>
            </a:r>
          </a:p>
        </p:txBody>
      </p:sp>
      <p:pic>
        <p:nvPicPr>
          <p:cNvPr id="4" name="Picture 3">
            <a:extLst>
              <a:ext uri="{FF2B5EF4-FFF2-40B4-BE49-F238E27FC236}">
                <a16:creationId xmlns:a16="http://schemas.microsoft.com/office/drawing/2014/main" id="{EB56AC9B-0C60-9E46-A4DD-3FC60F3EE3A3}"/>
              </a:ext>
            </a:extLst>
          </p:cNvPr>
          <p:cNvPicPr>
            <a:picLocks noChangeAspect="1"/>
          </p:cNvPicPr>
          <p:nvPr/>
        </p:nvPicPr>
        <p:blipFill>
          <a:blip r:embed="rId2"/>
          <a:stretch>
            <a:fillRect/>
          </a:stretch>
        </p:blipFill>
        <p:spPr>
          <a:xfrm>
            <a:off x="5520067" y="2110297"/>
            <a:ext cx="6380257" cy="3729786"/>
          </a:xfrm>
          <a:prstGeom prst="rect">
            <a:avLst/>
          </a:prstGeom>
        </p:spPr>
      </p:pic>
    </p:spTree>
    <p:extLst>
      <p:ext uri="{BB962C8B-B14F-4D97-AF65-F5344CB8AC3E}">
        <p14:creationId xmlns:p14="http://schemas.microsoft.com/office/powerpoint/2010/main" val="3739514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E33EA-F737-B44C-B3C6-626BEE9191BB}"/>
              </a:ext>
            </a:extLst>
          </p:cNvPr>
          <p:cNvSpPr>
            <a:spLocks noGrp="1"/>
          </p:cNvSpPr>
          <p:nvPr>
            <p:ph type="title"/>
          </p:nvPr>
        </p:nvSpPr>
        <p:spPr/>
        <p:txBody>
          <a:bodyPr/>
          <a:lstStyle/>
          <a:p>
            <a:r>
              <a:rPr lang="en-US" dirty="0"/>
              <a:t>Time Series Analysis</a:t>
            </a:r>
          </a:p>
        </p:txBody>
      </p:sp>
      <p:sp>
        <p:nvSpPr>
          <p:cNvPr id="7" name="Content Placeholder 2">
            <a:extLst>
              <a:ext uri="{FF2B5EF4-FFF2-40B4-BE49-F238E27FC236}">
                <a16:creationId xmlns:a16="http://schemas.microsoft.com/office/drawing/2014/main" id="{9EB8BBAE-DF35-D349-BAF3-769AAB6D7687}"/>
              </a:ext>
            </a:extLst>
          </p:cNvPr>
          <p:cNvSpPr>
            <a:spLocks noGrp="1"/>
          </p:cNvSpPr>
          <p:nvPr>
            <p:ph idx="1"/>
          </p:nvPr>
        </p:nvSpPr>
        <p:spPr>
          <a:xfrm>
            <a:off x="7532298" y="1387037"/>
            <a:ext cx="4475672" cy="5411228"/>
          </a:xfrm>
        </p:spPr>
        <p:txBody>
          <a:bodyPr/>
          <a:lstStyle/>
          <a:p>
            <a:endParaRPr lang="en-US" dirty="0"/>
          </a:p>
          <a:p>
            <a:endParaRPr lang="en-US" dirty="0"/>
          </a:p>
          <a:p>
            <a:r>
              <a:rPr lang="en-US" dirty="0"/>
              <a:t>Sales in dollars over time</a:t>
            </a:r>
          </a:p>
          <a:p>
            <a:pPr lvl="1"/>
            <a:r>
              <a:rPr lang="en-US" dirty="0"/>
              <a:t>Bikes are the source of significantly more revenue than all others</a:t>
            </a:r>
          </a:p>
          <a:p>
            <a:endParaRPr lang="en-US" dirty="0"/>
          </a:p>
          <a:p>
            <a:endParaRPr lang="en-US" dirty="0"/>
          </a:p>
          <a:p>
            <a:r>
              <a:rPr lang="en-US" dirty="0"/>
              <a:t>Number of items sold over time</a:t>
            </a:r>
          </a:p>
          <a:p>
            <a:pPr marL="457200" lvl="1" indent="0">
              <a:buNone/>
            </a:pPr>
            <a:endParaRPr lang="en-US" dirty="0"/>
          </a:p>
        </p:txBody>
      </p:sp>
      <p:pic>
        <p:nvPicPr>
          <p:cNvPr id="5" name="Picture 4">
            <a:extLst>
              <a:ext uri="{FF2B5EF4-FFF2-40B4-BE49-F238E27FC236}">
                <a16:creationId xmlns:a16="http://schemas.microsoft.com/office/drawing/2014/main" id="{A184CA31-4368-E046-8B9F-0C6A715D3E78}"/>
              </a:ext>
            </a:extLst>
          </p:cNvPr>
          <p:cNvPicPr>
            <a:picLocks noChangeAspect="1"/>
          </p:cNvPicPr>
          <p:nvPr/>
        </p:nvPicPr>
        <p:blipFill>
          <a:blip r:embed="rId2"/>
          <a:stretch>
            <a:fillRect/>
          </a:stretch>
        </p:blipFill>
        <p:spPr>
          <a:xfrm>
            <a:off x="905771" y="1387037"/>
            <a:ext cx="6471121" cy="2710089"/>
          </a:xfrm>
          <a:prstGeom prst="rect">
            <a:avLst/>
          </a:prstGeom>
        </p:spPr>
      </p:pic>
      <p:pic>
        <p:nvPicPr>
          <p:cNvPr id="6" name="Picture 5">
            <a:extLst>
              <a:ext uri="{FF2B5EF4-FFF2-40B4-BE49-F238E27FC236}">
                <a16:creationId xmlns:a16="http://schemas.microsoft.com/office/drawing/2014/main" id="{8BF72B38-6D47-CF42-BDAC-CBD1ACDD449B}"/>
              </a:ext>
            </a:extLst>
          </p:cNvPr>
          <p:cNvPicPr>
            <a:picLocks noChangeAspect="1"/>
          </p:cNvPicPr>
          <p:nvPr/>
        </p:nvPicPr>
        <p:blipFill>
          <a:blip r:embed="rId3"/>
          <a:stretch>
            <a:fillRect/>
          </a:stretch>
        </p:blipFill>
        <p:spPr>
          <a:xfrm>
            <a:off x="905772" y="4182653"/>
            <a:ext cx="6471121" cy="2615612"/>
          </a:xfrm>
          <a:prstGeom prst="rect">
            <a:avLst/>
          </a:prstGeom>
        </p:spPr>
      </p:pic>
    </p:spTree>
    <p:extLst>
      <p:ext uri="{BB962C8B-B14F-4D97-AF65-F5344CB8AC3E}">
        <p14:creationId xmlns:p14="http://schemas.microsoft.com/office/powerpoint/2010/main" val="367358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D09F-FF56-0842-8EBD-2DDC933CAF0A}"/>
              </a:ext>
            </a:extLst>
          </p:cNvPr>
          <p:cNvSpPr>
            <a:spLocks noGrp="1"/>
          </p:cNvSpPr>
          <p:nvPr>
            <p:ph type="title"/>
          </p:nvPr>
        </p:nvSpPr>
        <p:spPr/>
        <p:txBody>
          <a:bodyPr/>
          <a:lstStyle/>
          <a:p>
            <a:r>
              <a:rPr lang="en-US" dirty="0"/>
              <a:t>Linear Regression Model</a:t>
            </a:r>
          </a:p>
        </p:txBody>
      </p:sp>
      <p:sp>
        <p:nvSpPr>
          <p:cNvPr id="3" name="Content Placeholder 2">
            <a:extLst>
              <a:ext uri="{FF2B5EF4-FFF2-40B4-BE49-F238E27FC236}">
                <a16:creationId xmlns:a16="http://schemas.microsoft.com/office/drawing/2014/main" id="{E0A67768-3BDB-474F-B9E0-3F44EF76C111}"/>
              </a:ext>
            </a:extLst>
          </p:cNvPr>
          <p:cNvSpPr>
            <a:spLocks noGrp="1"/>
          </p:cNvSpPr>
          <p:nvPr>
            <p:ph idx="1"/>
          </p:nvPr>
        </p:nvSpPr>
        <p:spPr>
          <a:xfrm>
            <a:off x="838201" y="1825625"/>
            <a:ext cx="3733800" cy="4351338"/>
          </a:xfrm>
        </p:spPr>
        <p:txBody>
          <a:bodyPr/>
          <a:lstStyle/>
          <a:p>
            <a:r>
              <a:rPr lang="en-US" dirty="0"/>
              <a:t>Number of bike sales over time </a:t>
            </a:r>
          </a:p>
          <a:p>
            <a:r>
              <a:rPr lang="en-US" dirty="0"/>
              <a:t>Showing upward trend proving dynamic inventory control could prove very useful</a:t>
            </a:r>
          </a:p>
        </p:txBody>
      </p:sp>
      <p:pic>
        <p:nvPicPr>
          <p:cNvPr id="8" name="Picture 7">
            <a:extLst>
              <a:ext uri="{FF2B5EF4-FFF2-40B4-BE49-F238E27FC236}">
                <a16:creationId xmlns:a16="http://schemas.microsoft.com/office/drawing/2014/main" id="{421DCBDB-C5F5-B54D-B562-9730AD012F0B}"/>
              </a:ext>
            </a:extLst>
          </p:cNvPr>
          <p:cNvPicPr>
            <a:picLocks noChangeAspect="1"/>
          </p:cNvPicPr>
          <p:nvPr/>
        </p:nvPicPr>
        <p:blipFill>
          <a:blip r:embed="rId2"/>
          <a:stretch>
            <a:fillRect/>
          </a:stretch>
        </p:blipFill>
        <p:spPr>
          <a:xfrm>
            <a:off x="4699888" y="2122982"/>
            <a:ext cx="7370426" cy="3772659"/>
          </a:xfrm>
          <a:prstGeom prst="rect">
            <a:avLst/>
          </a:prstGeom>
        </p:spPr>
      </p:pic>
    </p:spTree>
    <p:extLst>
      <p:ext uri="{BB962C8B-B14F-4D97-AF65-F5344CB8AC3E}">
        <p14:creationId xmlns:p14="http://schemas.microsoft.com/office/powerpoint/2010/main" val="1560343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D09F-FF56-0842-8EBD-2DDC933CAF0A}"/>
              </a:ext>
            </a:extLst>
          </p:cNvPr>
          <p:cNvSpPr>
            <a:spLocks noGrp="1"/>
          </p:cNvSpPr>
          <p:nvPr>
            <p:ph type="title"/>
          </p:nvPr>
        </p:nvSpPr>
        <p:spPr/>
        <p:txBody>
          <a:bodyPr/>
          <a:lstStyle/>
          <a:p>
            <a:r>
              <a:rPr lang="en-US" dirty="0"/>
              <a:t>Linear Regression Model</a:t>
            </a:r>
          </a:p>
        </p:txBody>
      </p:sp>
      <p:sp>
        <p:nvSpPr>
          <p:cNvPr id="3" name="Content Placeholder 2">
            <a:extLst>
              <a:ext uri="{FF2B5EF4-FFF2-40B4-BE49-F238E27FC236}">
                <a16:creationId xmlns:a16="http://schemas.microsoft.com/office/drawing/2014/main" id="{E0A67768-3BDB-474F-B9E0-3F44EF76C111}"/>
              </a:ext>
            </a:extLst>
          </p:cNvPr>
          <p:cNvSpPr>
            <a:spLocks noGrp="1"/>
          </p:cNvSpPr>
          <p:nvPr>
            <p:ph idx="1"/>
          </p:nvPr>
        </p:nvSpPr>
        <p:spPr>
          <a:xfrm>
            <a:off x="838201" y="1825625"/>
            <a:ext cx="3733800" cy="4351338"/>
          </a:xfrm>
        </p:spPr>
        <p:txBody>
          <a:bodyPr/>
          <a:lstStyle/>
          <a:p>
            <a:r>
              <a:rPr lang="en-US" dirty="0"/>
              <a:t>Number of accessories sales over time </a:t>
            </a:r>
          </a:p>
          <a:p>
            <a:r>
              <a:rPr lang="en-US" dirty="0"/>
              <a:t>Showing upward trend proving dynamic inventory control could prove very useful</a:t>
            </a:r>
          </a:p>
          <a:p>
            <a:pPr marL="0" indent="0">
              <a:buNone/>
            </a:pPr>
            <a:endParaRPr lang="en-US" dirty="0"/>
          </a:p>
        </p:txBody>
      </p:sp>
      <p:pic>
        <p:nvPicPr>
          <p:cNvPr id="4" name="Picture 3">
            <a:extLst>
              <a:ext uri="{FF2B5EF4-FFF2-40B4-BE49-F238E27FC236}">
                <a16:creationId xmlns:a16="http://schemas.microsoft.com/office/drawing/2014/main" id="{C2FC9D60-8EFA-024A-BF97-3DC345A1C6F6}"/>
              </a:ext>
            </a:extLst>
          </p:cNvPr>
          <p:cNvPicPr>
            <a:picLocks noChangeAspect="1"/>
          </p:cNvPicPr>
          <p:nvPr/>
        </p:nvPicPr>
        <p:blipFill>
          <a:blip r:embed="rId2"/>
          <a:stretch>
            <a:fillRect/>
          </a:stretch>
        </p:blipFill>
        <p:spPr>
          <a:xfrm>
            <a:off x="4825492" y="2103759"/>
            <a:ext cx="7265416" cy="3545685"/>
          </a:xfrm>
          <a:prstGeom prst="rect">
            <a:avLst/>
          </a:prstGeom>
        </p:spPr>
      </p:pic>
    </p:spTree>
    <p:extLst>
      <p:ext uri="{BB962C8B-B14F-4D97-AF65-F5344CB8AC3E}">
        <p14:creationId xmlns:p14="http://schemas.microsoft.com/office/powerpoint/2010/main" val="147523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D09F-FF56-0842-8EBD-2DDC933CAF0A}"/>
              </a:ext>
            </a:extLst>
          </p:cNvPr>
          <p:cNvSpPr>
            <a:spLocks noGrp="1"/>
          </p:cNvSpPr>
          <p:nvPr>
            <p:ph type="title"/>
          </p:nvPr>
        </p:nvSpPr>
        <p:spPr/>
        <p:txBody>
          <a:bodyPr/>
          <a:lstStyle/>
          <a:p>
            <a:r>
              <a:rPr lang="en-US" dirty="0"/>
              <a:t>Linear Regression Model</a:t>
            </a:r>
          </a:p>
        </p:txBody>
      </p:sp>
      <p:sp>
        <p:nvSpPr>
          <p:cNvPr id="3" name="Content Placeholder 2">
            <a:extLst>
              <a:ext uri="{FF2B5EF4-FFF2-40B4-BE49-F238E27FC236}">
                <a16:creationId xmlns:a16="http://schemas.microsoft.com/office/drawing/2014/main" id="{E0A67768-3BDB-474F-B9E0-3F44EF76C111}"/>
              </a:ext>
            </a:extLst>
          </p:cNvPr>
          <p:cNvSpPr>
            <a:spLocks noGrp="1"/>
          </p:cNvSpPr>
          <p:nvPr>
            <p:ph idx="1"/>
          </p:nvPr>
        </p:nvSpPr>
        <p:spPr>
          <a:xfrm>
            <a:off x="838201" y="1825625"/>
            <a:ext cx="3733800" cy="4351338"/>
          </a:xfrm>
        </p:spPr>
        <p:txBody>
          <a:bodyPr/>
          <a:lstStyle/>
          <a:p>
            <a:r>
              <a:rPr lang="en-US" dirty="0"/>
              <a:t>Number of components sales over time </a:t>
            </a:r>
          </a:p>
          <a:p>
            <a:r>
              <a:rPr lang="en-US" dirty="0"/>
              <a:t>Showing upward trend proving dynamic inventory control could prove very useful</a:t>
            </a:r>
          </a:p>
          <a:p>
            <a:pPr marL="0" indent="0">
              <a:buNone/>
            </a:pPr>
            <a:endParaRPr lang="en-US" dirty="0"/>
          </a:p>
        </p:txBody>
      </p:sp>
      <p:pic>
        <p:nvPicPr>
          <p:cNvPr id="5" name="Picture 4">
            <a:extLst>
              <a:ext uri="{FF2B5EF4-FFF2-40B4-BE49-F238E27FC236}">
                <a16:creationId xmlns:a16="http://schemas.microsoft.com/office/drawing/2014/main" id="{3905D8C6-BFC2-2846-905B-7B34EB9A4AA8}"/>
              </a:ext>
            </a:extLst>
          </p:cNvPr>
          <p:cNvPicPr>
            <a:picLocks noChangeAspect="1"/>
          </p:cNvPicPr>
          <p:nvPr/>
        </p:nvPicPr>
        <p:blipFill>
          <a:blip r:embed="rId2"/>
          <a:stretch>
            <a:fillRect/>
          </a:stretch>
        </p:blipFill>
        <p:spPr>
          <a:xfrm>
            <a:off x="4774767" y="2148519"/>
            <a:ext cx="7346893" cy="3614805"/>
          </a:xfrm>
          <a:prstGeom prst="rect">
            <a:avLst/>
          </a:prstGeom>
        </p:spPr>
      </p:pic>
    </p:spTree>
    <p:extLst>
      <p:ext uri="{BB962C8B-B14F-4D97-AF65-F5344CB8AC3E}">
        <p14:creationId xmlns:p14="http://schemas.microsoft.com/office/powerpoint/2010/main" val="3052447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D09F-FF56-0842-8EBD-2DDC933CAF0A}"/>
              </a:ext>
            </a:extLst>
          </p:cNvPr>
          <p:cNvSpPr>
            <a:spLocks noGrp="1"/>
          </p:cNvSpPr>
          <p:nvPr>
            <p:ph type="title"/>
          </p:nvPr>
        </p:nvSpPr>
        <p:spPr/>
        <p:txBody>
          <a:bodyPr/>
          <a:lstStyle/>
          <a:p>
            <a:r>
              <a:rPr lang="en-US" dirty="0"/>
              <a:t>Linear Regression Model</a:t>
            </a:r>
          </a:p>
        </p:txBody>
      </p:sp>
      <p:sp>
        <p:nvSpPr>
          <p:cNvPr id="3" name="Content Placeholder 2">
            <a:extLst>
              <a:ext uri="{FF2B5EF4-FFF2-40B4-BE49-F238E27FC236}">
                <a16:creationId xmlns:a16="http://schemas.microsoft.com/office/drawing/2014/main" id="{E0A67768-3BDB-474F-B9E0-3F44EF76C111}"/>
              </a:ext>
            </a:extLst>
          </p:cNvPr>
          <p:cNvSpPr>
            <a:spLocks noGrp="1"/>
          </p:cNvSpPr>
          <p:nvPr>
            <p:ph idx="1"/>
          </p:nvPr>
        </p:nvSpPr>
        <p:spPr>
          <a:xfrm>
            <a:off x="838201" y="1825625"/>
            <a:ext cx="3733800" cy="4351338"/>
          </a:xfrm>
        </p:spPr>
        <p:txBody>
          <a:bodyPr/>
          <a:lstStyle/>
          <a:p>
            <a:r>
              <a:rPr lang="en-US" dirty="0"/>
              <a:t>Number of clothing sales over time </a:t>
            </a:r>
          </a:p>
          <a:p>
            <a:r>
              <a:rPr lang="en-US" dirty="0"/>
              <a:t>Showing upward trend proving dynamic inventory control could prove very useful</a:t>
            </a:r>
          </a:p>
        </p:txBody>
      </p:sp>
      <p:pic>
        <p:nvPicPr>
          <p:cNvPr id="4" name="Picture 3">
            <a:extLst>
              <a:ext uri="{FF2B5EF4-FFF2-40B4-BE49-F238E27FC236}">
                <a16:creationId xmlns:a16="http://schemas.microsoft.com/office/drawing/2014/main" id="{22C0DA82-4600-3E48-A331-548BF1122A1B}"/>
              </a:ext>
            </a:extLst>
          </p:cNvPr>
          <p:cNvPicPr>
            <a:picLocks noChangeAspect="1"/>
          </p:cNvPicPr>
          <p:nvPr/>
        </p:nvPicPr>
        <p:blipFill>
          <a:blip r:embed="rId2"/>
          <a:stretch>
            <a:fillRect/>
          </a:stretch>
        </p:blipFill>
        <p:spPr>
          <a:xfrm>
            <a:off x="4937388" y="2052605"/>
            <a:ext cx="6973259" cy="3469050"/>
          </a:xfrm>
          <a:prstGeom prst="rect">
            <a:avLst/>
          </a:prstGeom>
        </p:spPr>
      </p:pic>
    </p:spTree>
    <p:extLst>
      <p:ext uri="{BB962C8B-B14F-4D97-AF65-F5344CB8AC3E}">
        <p14:creationId xmlns:p14="http://schemas.microsoft.com/office/powerpoint/2010/main" val="1110205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F537-59DD-294A-943F-F1A650D03A61}"/>
              </a:ext>
            </a:extLst>
          </p:cNvPr>
          <p:cNvSpPr>
            <a:spLocks noGrp="1"/>
          </p:cNvSpPr>
          <p:nvPr>
            <p:ph type="title"/>
          </p:nvPr>
        </p:nvSpPr>
        <p:spPr/>
        <p:txBody>
          <a:bodyPr/>
          <a:lstStyle/>
          <a:p>
            <a:r>
              <a:rPr lang="en-US" dirty="0"/>
              <a:t>Results</a:t>
            </a:r>
          </a:p>
        </p:txBody>
      </p:sp>
      <p:sp>
        <p:nvSpPr>
          <p:cNvPr id="5" name="TextBox 4">
            <a:extLst>
              <a:ext uri="{FF2B5EF4-FFF2-40B4-BE49-F238E27FC236}">
                <a16:creationId xmlns:a16="http://schemas.microsoft.com/office/drawing/2014/main" id="{E1EA6EA7-649B-3C44-95BF-3D3986165CDA}"/>
              </a:ext>
            </a:extLst>
          </p:cNvPr>
          <p:cNvSpPr txBox="1"/>
          <p:nvPr/>
        </p:nvSpPr>
        <p:spPr>
          <a:xfrm>
            <a:off x="571366" y="2065390"/>
            <a:ext cx="4011113" cy="369332"/>
          </a:xfrm>
          <a:prstGeom prst="rect">
            <a:avLst/>
          </a:prstGeom>
          <a:noFill/>
        </p:spPr>
        <p:txBody>
          <a:bodyPr wrap="square" rtlCol="0">
            <a:spAutoFit/>
          </a:bodyPr>
          <a:lstStyle/>
          <a:p>
            <a:pPr algn="ctr"/>
            <a:r>
              <a:rPr lang="en-US" dirty="0"/>
              <a:t>Predictions</a:t>
            </a:r>
          </a:p>
        </p:txBody>
      </p:sp>
      <p:pic>
        <p:nvPicPr>
          <p:cNvPr id="6" name="Picture 5">
            <a:extLst>
              <a:ext uri="{FF2B5EF4-FFF2-40B4-BE49-F238E27FC236}">
                <a16:creationId xmlns:a16="http://schemas.microsoft.com/office/drawing/2014/main" id="{EC2A689B-5E9C-1542-8F21-24155F92DC27}"/>
              </a:ext>
            </a:extLst>
          </p:cNvPr>
          <p:cNvPicPr>
            <a:picLocks noChangeAspect="1"/>
          </p:cNvPicPr>
          <p:nvPr/>
        </p:nvPicPr>
        <p:blipFill>
          <a:blip r:embed="rId2"/>
          <a:stretch>
            <a:fillRect/>
          </a:stretch>
        </p:blipFill>
        <p:spPr>
          <a:xfrm>
            <a:off x="571366" y="4967832"/>
            <a:ext cx="4011113" cy="647843"/>
          </a:xfrm>
          <a:prstGeom prst="rect">
            <a:avLst/>
          </a:prstGeom>
        </p:spPr>
      </p:pic>
      <p:sp>
        <p:nvSpPr>
          <p:cNvPr id="7" name="TextBox 6">
            <a:extLst>
              <a:ext uri="{FF2B5EF4-FFF2-40B4-BE49-F238E27FC236}">
                <a16:creationId xmlns:a16="http://schemas.microsoft.com/office/drawing/2014/main" id="{774586CA-F6BC-BD47-B5FE-CAE23D021430}"/>
              </a:ext>
            </a:extLst>
          </p:cNvPr>
          <p:cNvSpPr txBox="1"/>
          <p:nvPr/>
        </p:nvSpPr>
        <p:spPr>
          <a:xfrm>
            <a:off x="571366" y="4598500"/>
            <a:ext cx="4011113" cy="369332"/>
          </a:xfrm>
          <a:prstGeom prst="rect">
            <a:avLst/>
          </a:prstGeom>
          <a:noFill/>
        </p:spPr>
        <p:txBody>
          <a:bodyPr wrap="square" rtlCol="0">
            <a:spAutoFit/>
          </a:bodyPr>
          <a:lstStyle/>
          <a:p>
            <a:pPr algn="ctr"/>
            <a:r>
              <a:rPr lang="en-US" dirty="0"/>
              <a:t>Current Inventory Need Levels</a:t>
            </a:r>
          </a:p>
        </p:txBody>
      </p:sp>
      <p:pic>
        <p:nvPicPr>
          <p:cNvPr id="9" name="Picture 8">
            <a:extLst>
              <a:ext uri="{FF2B5EF4-FFF2-40B4-BE49-F238E27FC236}">
                <a16:creationId xmlns:a16="http://schemas.microsoft.com/office/drawing/2014/main" id="{C328CDAF-FD28-8844-BA12-93FE548445A9}"/>
              </a:ext>
            </a:extLst>
          </p:cNvPr>
          <p:cNvPicPr>
            <a:picLocks noChangeAspect="1"/>
          </p:cNvPicPr>
          <p:nvPr/>
        </p:nvPicPr>
        <p:blipFill>
          <a:blip r:embed="rId3"/>
          <a:stretch>
            <a:fillRect/>
          </a:stretch>
        </p:blipFill>
        <p:spPr>
          <a:xfrm>
            <a:off x="571366" y="2346746"/>
            <a:ext cx="4015174" cy="2251753"/>
          </a:xfrm>
          <a:prstGeom prst="rect">
            <a:avLst/>
          </a:prstGeom>
        </p:spPr>
      </p:pic>
      <p:sp>
        <p:nvSpPr>
          <p:cNvPr id="10" name="TextBox 9">
            <a:extLst>
              <a:ext uri="{FF2B5EF4-FFF2-40B4-BE49-F238E27FC236}">
                <a16:creationId xmlns:a16="http://schemas.microsoft.com/office/drawing/2014/main" id="{C96AE395-4969-5D47-B4CF-52F780C24945}"/>
              </a:ext>
            </a:extLst>
          </p:cNvPr>
          <p:cNvSpPr txBox="1"/>
          <p:nvPr/>
        </p:nvSpPr>
        <p:spPr>
          <a:xfrm>
            <a:off x="5013214" y="2346746"/>
            <a:ext cx="670773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From the linear regression model that was completed, we can see that the monthly need for Bikes, Accessories, and Clothing will outgrow the current inventory levels beginning in January of 2016</a:t>
            </a:r>
          </a:p>
          <a:p>
            <a:pPr marL="742950" lvl="1" indent="-285750">
              <a:buFont typeface="Arial" panose="020B0604020202020204" pitchFamily="34" charset="0"/>
              <a:buChar char="•"/>
            </a:pPr>
            <a:r>
              <a:rPr lang="en-US" dirty="0"/>
              <a:t>This is assuming items are ordered at most once a month</a:t>
            </a:r>
          </a:p>
          <a:p>
            <a:pPr marL="285750" indent="-285750">
              <a:buFont typeface="Arial" panose="020B0604020202020204" pitchFamily="34" charset="0"/>
              <a:buChar char="•"/>
            </a:pPr>
            <a:r>
              <a:rPr lang="en-US" dirty="0"/>
              <a:t>Clothing outgrew the inventory requirements in May of 2012 and has continued to exceed ever since</a:t>
            </a:r>
          </a:p>
          <a:p>
            <a:pPr marL="285750" indent="-285750">
              <a:buFont typeface="Arial" panose="020B0604020202020204" pitchFamily="34" charset="0"/>
              <a:buChar char="•"/>
            </a:pPr>
            <a:r>
              <a:rPr lang="en-US" dirty="0"/>
              <a:t>The components category has significantly greater inventory levels than what are projected to be needed</a:t>
            </a:r>
          </a:p>
          <a:p>
            <a:pPr marL="742950" lvl="1" indent="-285750">
              <a:buFont typeface="Arial" panose="020B0604020202020204" pitchFamily="34" charset="0"/>
              <a:buChar char="•"/>
            </a:pPr>
            <a:r>
              <a:rPr lang="en-US" dirty="0"/>
              <a:t>This could leave room to cut down on inventory costs and free up cash flow.</a:t>
            </a:r>
          </a:p>
        </p:txBody>
      </p:sp>
    </p:spTree>
    <p:extLst>
      <p:ext uri="{BB962C8B-B14F-4D97-AF65-F5344CB8AC3E}">
        <p14:creationId xmlns:p14="http://schemas.microsoft.com/office/powerpoint/2010/main" val="31608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9B24-27BC-4543-8A69-1E2B307E4015}"/>
              </a:ext>
            </a:extLst>
          </p:cNvPr>
          <p:cNvSpPr>
            <a:spLocks noGrp="1"/>
          </p:cNvSpPr>
          <p:nvPr>
            <p:ph type="title"/>
          </p:nvPr>
        </p:nvSpPr>
        <p:spPr/>
        <p:txBody>
          <a:bodyPr/>
          <a:lstStyle/>
          <a:p>
            <a:r>
              <a:rPr lang="en-US" dirty="0"/>
              <a:t>Introduction</a:t>
            </a:r>
            <a:r>
              <a:rPr lang="en-US" b="1" dirty="0"/>
              <a:t> </a:t>
            </a:r>
            <a:endParaRPr lang="en-US" dirty="0"/>
          </a:p>
        </p:txBody>
      </p:sp>
      <p:sp>
        <p:nvSpPr>
          <p:cNvPr id="3" name="Content Placeholder 2">
            <a:extLst>
              <a:ext uri="{FF2B5EF4-FFF2-40B4-BE49-F238E27FC236}">
                <a16:creationId xmlns:a16="http://schemas.microsoft.com/office/drawing/2014/main" id="{D1DABB8C-7FD9-954F-A52C-810BBDE57A8B}"/>
              </a:ext>
            </a:extLst>
          </p:cNvPr>
          <p:cNvSpPr>
            <a:spLocks noGrp="1"/>
          </p:cNvSpPr>
          <p:nvPr>
            <p:ph idx="1"/>
          </p:nvPr>
        </p:nvSpPr>
        <p:spPr/>
        <p:txBody>
          <a:bodyPr>
            <a:normAutofit/>
          </a:bodyPr>
          <a:lstStyle/>
          <a:p>
            <a:pPr marL="0" indent="0">
              <a:buNone/>
            </a:pPr>
            <a:r>
              <a:rPr lang="en-US" dirty="0"/>
              <a:t>	Inventory is the arguably the most important aspect of a sales business to manage, if you don’t have goods to sell you can’t sell them, but how much excess inventory is too much? Excess inventory, first and foremost, reduces available cash flow for an organization (Gartenstein, 2019). Reduced cash flow can lead requiring loans to cover liabilities and pay interest on that loan, or it can eliminate the ability to take advantage of a capital-requiring opportunity. In recent times, during the uncertainty of the pandemic, reduced cash flow from excess inventory meant the difference between weathering the storm and closing for good (Lazar, 2020). Using machine learning, forecasting sales quantity amounts per item, per location can help give businesses the opportunity to ensure they have enough inventory for upcoming sales, all while reducing excess inventory and the costs associated with that excess. </a:t>
            </a:r>
          </a:p>
          <a:p>
            <a:pPr marL="0" indent="0">
              <a:buNone/>
            </a:pPr>
            <a:endParaRPr lang="en-US" dirty="0"/>
          </a:p>
        </p:txBody>
      </p:sp>
    </p:spTree>
    <p:extLst>
      <p:ext uri="{BB962C8B-B14F-4D97-AF65-F5344CB8AC3E}">
        <p14:creationId xmlns:p14="http://schemas.microsoft.com/office/powerpoint/2010/main" val="206003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9011-C622-6048-8FC5-4801560E6AF2}"/>
              </a:ext>
            </a:extLst>
          </p:cNvPr>
          <p:cNvSpPr>
            <a:spLocks noGrp="1"/>
          </p:cNvSpPr>
          <p:nvPr>
            <p:ph type="title"/>
          </p:nvPr>
        </p:nvSpPr>
        <p:spPr/>
        <p:txBody>
          <a:bodyPr/>
          <a:lstStyle/>
          <a:p>
            <a:r>
              <a:rPr lang="en-US" dirty="0"/>
              <a:t>Statistical Questions</a:t>
            </a:r>
          </a:p>
        </p:txBody>
      </p:sp>
      <p:sp>
        <p:nvSpPr>
          <p:cNvPr id="3" name="Content Placeholder 2">
            <a:extLst>
              <a:ext uri="{FF2B5EF4-FFF2-40B4-BE49-F238E27FC236}">
                <a16:creationId xmlns:a16="http://schemas.microsoft.com/office/drawing/2014/main" id="{7EB91495-602B-0B43-B40F-C05CB59FEAEE}"/>
              </a:ext>
            </a:extLst>
          </p:cNvPr>
          <p:cNvSpPr>
            <a:spLocks noGrp="1"/>
          </p:cNvSpPr>
          <p:nvPr>
            <p:ph idx="1"/>
          </p:nvPr>
        </p:nvSpPr>
        <p:spPr/>
        <p:txBody>
          <a:bodyPr>
            <a:normAutofit fontScale="70000" lnSpcReduction="20000"/>
          </a:bodyPr>
          <a:lstStyle/>
          <a:p>
            <a:r>
              <a:rPr lang="en-US" dirty="0"/>
              <a:t>Using historical sales data, can one predict the maximum inventory needed on hand for a particular item in a particular time period? (i.e., for May 2022 we will need 22 of item x, and in June of 2022 we will only need 17) </a:t>
            </a:r>
          </a:p>
          <a:p>
            <a:r>
              <a:rPr lang="en-US" dirty="0"/>
              <a:t>Combining the predictions of inventory needs with up-to-date manufacturing and/or delivery times, can one create a dynamically changing minimum inventory number for each item? (i.e., it’s the middle May of 2022 and we have 10 of item x left, we need to order 15 by May 22 to have the stock we need for June.) </a:t>
            </a:r>
          </a:p>
          <a:p>
            <a:r>
              <a:rPr lang="en-US" dirty="0"/>
              <a:t>Can one optimize the relationship between number of orders to a manufacturer (hence, shipping costs) and keeping the absolute minimum number of stock on hand? (i.e., Should we order 15 on May 22, or 5 on May 22 then 5 on June 2, etc.) </a:t>
            </a:r>
          </a:p>
          <a:p>
            <a:r>
              <a:rPr lang="en-US" dirty="0"/>
              <a:t>Can these predictions and optimizations be broken down to the region, district, state, or even city level? (i.e., West Coast needs 12 in May 2022, Midwest needs 5 for May 2022, etc.) (i.e., San Diego needs 5, Los Angeles needs 3, Chicago needs 2, etc.) </a:t>
            </a:r>
          </a:p>
          <a:p>
            <a:r>
              <a:rPr lang="en-US" dirty="0"/>
              <a:t>Can one build price modeling into the forecasting to ensure inventory is purchased at lowest possible average-per-unit price? (i.e., the price of item x is forecast to go up in July of 2022, is it more profitable to buy and hold excess inventory at a lower cost?) </a:t>
            </a:r>
          </a:p>
          <a:p>
            <a:r>
              <a:rPr lang="en-US" dirty="0"/>
              <a:t>Could acquiring regional warehouse capabilities help reduce excess inventory even further? (i.e., San Diego only needs 2 of item x in store, because if they really need it, more is 1 day shipping away) </a:t>
            </a:r>
          </a:p>
          <a:p>
            <a:pPr marL="0" indent="0">
              <a:buNone/>
            </a:pPr>
            <a:endParaRPr lang="en-US" dirty="0"/>
          </a:p>
        </p:txBody>
      </p:sp>
    </p:spTree>
    <p:extLst>
      <p:ext uri="{BB962C8B-B14F-4D97-AF65-F5344CB8AC3E}">
        <p14:creationId xmlns:p14="http://schemas.microsoft.com/office/powerpoint/2010/main" val="197545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564E-DC8F-C04A-AF65-A17311C70584}"/>
              </a:ext>
            </a:extLst>
          </p:cNvPr>
          <p:cNvSpPr>
            <a:spLocks noGrp="1"/>
          </p:cNvSpPr>
          <p:nvPr>
            <p:ph type="title"/>
          </p:nvPr>
        </p:nvSpPr>
        <p:spPr/>
        <p:txBody>
          <a:bodyPr/>
          <a:lstStyle/>
          <a:p>
            <a:r>
              <a:rPr lang="en-US" dirty="0" err="1"/>
              <a:t>OrderQty</a:t>
            </a:r>
            <a:r>
              <a:rPr lang="en-US" dirty="0"/>
              <a:t> - Number of items ordered per line</a:t>
            </a:r>
          </a:p>
        </p:txBody>
      </p:sp>
      <p:sp>
        <p:nvSpPr>
          <p:cNvPr id="3" name="Content Placeholder 2">
            <a:extLst>
              <a:ext uri="{FF2B5EF4-FFF2-40B4-BE49-F238E27FC236}">
                <a16:creationId xmlns:a16="http://schemas.microsoft.com/office/drawing/2014/main" id="{F39EB07B-AFF7-2C41-B820-7CBE57F18674}"/>
              </a:ext>
            </a:extLst>
          </p:cNvPr>
          <p:cNvSpPr>
            <a:spLocks noGrp="1"/>
          </p:cNvSpPr>
          <p:nvPr>
            <p:ph idx="1"/>
          </p:nvPr>
        </p:nvSpPr>
        <p:spPr>
          <a:xfrm>
            <a:off x="838200" y="1825625"/>
            <a:ext cx="2993571" cy="4351338"/>
          </a:xfrm>
        </p:spPr>
        <p:txBody>
          <a:bodyPr/>
          <a:lstStyle/>
          <a:p>
            <a:r>
              <a:rPr lang="en-US" dirty="0"/>
              <a:t>Min – 1</a:t>
            </a:r>
          </a:p>
          <a:p>
            <a:r>
              <a:rPr lang="en-US" dirty="0"/>
              <a:t>Max – 44</a:t>
            </a:r>
          </a:p>
          <a:p>
            <a:r>
              <a:rPr lang="en-US" dirty="0"/>
              <a:t>Mean – 2.266</a:t>
            </a:r>
          </a:p>
          <a:p>
            <a:r>
              <a:rPr lang="en-US" dirty="0"/>
              <a:t>Mode – 1</a:t>
            </a:r>
          </a:p>
          <a:p>
            <a:r>
              <a:rPr lang="en-US" dirty="0"/>
              <a:t>Median – 1</a:t>
            </a:r>
          </a:p>
          <a:p>
            <a:r>
              <a:rPr lang="en-US" dirty="0"/>
              <a:t>STD – 2.49</a:t>
            </a:r>
          </a:p>
          <a:p>
            <a:r>
              <a:rPr lang="en-US" dirty="0"/>
              <a:t>Variance – 6.21</a:t>
            </a:r>
          </a:p>
        </p:txBody>
      </p:sp>
      <p:pic>
        <p:nvPicPr>
          <p:cNvPr id="4" name="Picture 3">
            <a:extLst>
              <a:ext uri="{FF2B5EF4-FFF2-40B4-BE49-F238E27FC236}">
                <a16:creationId xmlns:a16="http://schemas.microsoft.com/office/drawing/2014/main" id="{DB98C0CA-79A2-1942-9EA6-1085AADF7642}"/>
              </a:ext>
            </a:extLst>
          </p:cNvPr>
          <p:cNvPicPr>
            <a:picLocks noChangeAspect="1"/>
          </p:cNvPicPr>
          <p:nvPr/>
        </p:nvPicPr>
        <p:blipFill>
          <a:blip r:embed="rId2"/>
          <a:stretch>
            <a:fillRect/>
          </a:stretch>
        </p:blipFill>
        <p:spPr>
          <a:xfrm>
            <a:off x="4135726" y="1686142"/>
            <a:ext cx="7218073" cy="4535249"/>
          </a:xfrm>
          <a:prstGeom prst="rect">
            <a:avLst/>
          </a:prstGeom>
        </p:spPr>
      </p:pic>
    </p:spTree>
    <p:extLst>
      <p:ext uri="{BB962C8B-B14F-4D97-AF65-F5344CB8AC3E}">
        <p14:creationId xmlns:p14="http://schemas.microsoft.com/office/powerpoint/2010/main" val="371099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194E4-BA08-AE48-8AB3-3F51A41221D3}"/>
              </a:ext>
            </a:extLst>
          </p:cNvPr>
          <p:cNvSpPr>
            <a:spLocks noGrp="1"/>
          </p:cNvSpPr>
          <p:nvPr>
            <p:ph type="title"/>
          </p:nvPr>
        </p:nvSpPr>
        <p:spPr/>
        <p:txBody>
          <a:bodyPr/>
          <a:lstStyle/>
          <a:p>
            <a:r>
              <a:rPr lang="en-US" dirty="0" err="1"/>
              <a:t>UnitPrice</a:t>
            </a:r>
            <a:r>
              <a:rPr lang="en-US" dirty="0"/>
              <a:t> – Price per item for each line	</a:t>
            </a:r>
          </a:p>
        </p:txBody>
      </p:sp>
      <p:sp>
        <p:nvSpPr>
          <p:cNvPr id="3" name="Content Placeholder 2">
            <a:extLst>
              <a:ext uri="{FF2B5EF4-FFF2-40B4-BE49-F238E27FC236}">
                <a16:creationId xmlns:a16="http://schemas.microsoft.com/office/drawing/2014/main" id="{373F13CD-839A-0841-998B-D60C5AC3CC6E}"/>
              </a:ext>
            </a:extLst>
          </p:cNvPr>
          <p:cNvSpPr>
            <a:spLocks noGrp="1"/>
          </p:cNvSpPr>
          <p:nvPr>
            <p:ph idx="1"/>
          </p:nvPr>
        </p:nvSpPr>
        <p:spPr>
          <a:xfrm>
            <a:off x="838200" y="1825625"/>
            <a:ext cx="3673415" cy="4351338"/>
          </a:xfrm>
        </p:spPr>
        <p:txBody>
          <a:bodyPr/>
          <a:lstStyle/>
          <a:p>
            <a:r>
              <a:rPr lang="en-US" dirty="0"/>
              <a:t>Min – 1.32</a:t>
            </a:r>
          </a:p>
          <a:p>
            <a:r>
              <a:rPr lang="en-US" dirty="0"/>
              <a:t>Max – 3578.27</a:t>
            </a:r>
          </a:p>
          <a:p>
            <a:r>
              <a:rPr lang="en-US" dirty="0"/>
              <a:t>Mean – 465.09</a:t>
            </a:r>
          </a:p>
          <a:p>
            <a:r>
              <a:rPr lang="en-US" dirty="0"/>
              <a:t>Mode – 4.99</a:t>
            </a:r>
          </a:p>
          <a:p>
            <a:r>
              <a:rPr lang="en-US" dirty="0"/>
              <a:t>Median – 1</a:t>
            </a:r>
          </a:p>
          <a:p>
            <a:r>
              <a:rPr lang="en-US" dirty="0"/>
              <a:t>STD – 49.99</a:t>
            </a:r>
          </a:p>
          <a:p>
            <a:r>
              <a:rPr lang="en-US" dirty="0"/>
              <a:t>Variance – 565,331.17</a:t>
            </a:r>
          </a:p>
          <a:p>
            <a:endParaRPr lang="en-US" dirty="0"/>
          </a:p>
        </p:txBody>
      </p:sp>
      <p:pic>
        <p:nvPicPr>
          <p:cNvPr id="5" name="Picture 4">
            <a:extLst>
              <a:ext uri="{FF2B5EF4-FFF2-40B4-BE49-F238E27FC236}">
                <a16:creationId xmlns:a16="http://schemas.microsoft.com/office/drawing/2014/main" id="{78A3AF44-8FBA-3047-B914-0748A97C39DA}"/>
              </a:ext>
            </a:extLst>
          </p:cNvPr>
          <p:cNvPicPr>
            <a:picLocks noChangeAspect="1"/>
          </p:cNvPicPr>
          <p:nvPr/>
        </p:nvPicPr>
        <p:blipFill>
          <a:blip r:embed="rId2"/>
          <a:stretch>
            <a:fillRect/>
          </a:stretch>
        </p:blipFill>
        <p:spPr>
          <a:xfrm>
            <a:off x="4511615" y="1825625"/>
            <a:ext cx="7186530" cy="4351338"/>
          </a:xfrm>
          <a:prstGeom prst="rect">
            <a:avLst/>
          </a:prstGeom>
        </p:spPr>
      </p:pic>
    </p:spTree>
    <p:extLst>
      <p:ext uri="{BB962C8B-B14F-4D97-AF65-F5344CB8AC3E}">
        <p14:creationId xmlns:p14="http://schemas.microsoft.com/office/powerpoint/2010/main" val="86775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109C-C282-B048-897D-3C9D3B5FED6E}"/>
              </a:ext>
            </a:extLst>
          </p:cNvPr>
          <p:cNvSpPr>
            <a:spLocks noGrp="1"/>
          </p:cNvSpPr>
          <p:nvPr>
            <p:ph type="title"/>
          </p:nvPr>
        </p:nvSpPr>
        <p:spPr/>
        <p:txBody>
          <a:bodyPr/>
          <a:lstStyle/>
          <a:p>
            <a:r>
              <a:rPr lang="en-US" dirty="0" err="1"/>
              <a:t>LineTotal</a:t>
            </a:r>
            <a:r>
              <a:rPr lang="en-US" dirty="0"/>
              <a:t> – Line total (</a:t>
            </a:r>
            <a:r>
              <a:rPr lang="en-US" dirty="0" err="1"/>
              <a:t>unitprice</a:t>
            </a:r>
            <a:r>
              <a:rPr lang="en-US" dirty="0"/>
              <a:t> * </a:t>
            </a:r>
            <a:r>
              <a:rPr lang="en-US" dirty="0" err="1"/>
              <a:t>orderqty</a:t>
            </a:r>
            <a:r>
              <a:rPr lang="en-US" dirty="0"/>
              <a:t>)</a:t>
            </a:r>
          </a:p>
        </p:txBody>
      </p:sp>
      <p:sp>
        <p:nvSpPr>
          <p:cNvPr id="3" name="Content Placeholder 2">
            <a:extLst>
              <a:ext uri="{FF2B5EF4-FFF2-40B4-BE49-F238E27FC236}">
                <a16:creationId xmlns:a16="http://schemas.microsoft.com/office/drawing/2014/main" id="{70750F9F-7BD6-D748-A4CC-17C5D4A0512D}"/>
              </a:ext>
            </a:extLst>
          </p:cNvPr>
          <p:cNvSpPr>
            <a:spLocks noGrp="1"/>
          </p:cNvSpPr>
          <p:nvPr>
            <p:ph idx="1"/>
          </p:nvPr>
        </p:nvSpPr>
        <p:spPr>
          <a:xfrm>
            <a:off x="838199" y="1825625"/>
            <a:ext cx="3845944" cy="4351338"/>
          </a:xfrm>
        </p:spPr>
        <p:txBody>
          <a:bodyPr/>
          <a:lstStyle/>
          <a:p>
            <a:r>
              <a:rPr lang="en-US" dirty="0"/>
              <a:t>Min – 1.37</a:t>
            </a:r>
          </a:p>
          <a:p>
            <a:r>
              <a:rPr lang="en-US" dirty="0"/>
              <a:t>Max – 27,893.62</a:t>
            </a:r>
          </a:p>
          <a:p>
            <a:r>
              <a:rPr lang="en-US" dirty="0"/>
              <a:t>Mean – 905.45</a:t>
            </a:r>
          </a:p>
          <a:p>
            <a:r>
              <a:rPr lang="en-US" dirty="0"/>
              <a:t>Mode – 4.99</a:t>
            </a:r>
          </a:p>
          <a:p>
            <a:r>
              <a:rPr lang="en-US" dirty="0"/>
              <a:t>Median – 134.98</a:t>
            </a:r>
          </a:p>
          <a:p>
            <a:r>
              <a:rPr lang="en-US" dirty="0"/>
              <a:t>STD – 1693.42</a:t>
            </a:r>
          </a:p>
          <a:p>
            <a:r>
              <a:rPr lang="en-US" dirty="0"/>
              <a:t>Variance – 286,7662.45</a:t>
            </a:r>
          </a:p>
        </p:txBody>
      </p:sp>
      <p:pic>
        <p:nvPicPr>
          <p:cNvPr id="4" name="Picture 3">
            <a:extLst>
              <a:ext uri="{FF2B5EF4-FFF2-40B4-BE49-F238E27FC236}">
                <a16:creationId xmlns:a16="http://schemas.microsoft.com/office/drawing/2014/main" id="{993D5FD1-B8C6-5545-892E-FED22A64D11D}"/>
              </a:ext>
            </a:extLst>
          </p:cNvPr>
          <p:cNvPicPr>
            <a:picLocks noChangeAspect="1"/>
          </p:cNvPicPr>
          <p:nvPr/>
        </p:nvPicPr>
        <p:blipFill>
          <a:blip r:embed="rId2"/>
          <a:stretch>
            <a:fillRect/>
          </a:stretch>
        </p:blipFill>
        <p:spPr>
          <a:xfrm>
            <a:off x="4600037" y="1825625"/>
            <a:ext cx="7038929" cy="4351338"/>
          </a:xfrm>
          <a:prstGeom prst="rect">
            <a:avLst/>
          </a:prstGeom>
        </p:spPr>
      </p:pic>
    </p:spTree>
    <p:extLst>
      <p:ext uri="{BB962C8B-B14F-4D97-AF65-F5344CB8AC3E}">
        <p14:creationId xmlns:p14="http://schemas.microsoft.com/office/powerpoint/2010/main" val="1349023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34AF-B21C-F848-9736-95F733676084}"/>
              </a:ext>
            </a:extLst>
          </p:cNvPr>
          <p:cNvSpPr>
            <a:spLocks noGrp="1"/>
          </p:cNvSpPr>
          <p:nvPr>
            <p:ph type="title"/>
          </p:nvPr>
        </p:nvSpPr>
        <p:spPr/>
        <p:txBody>
          <a:bodyPr/>
          <a:lstStyle/>
          <a:p>
            <a:r>
              <a:rPr lang="en-US" dirty="0" err="1"/>
              <a:t>TerritoryID</a:t>
            </a:r>
            <a:r>
              <a:rPr lang="en-US" dirty="0"/>
              <a:t> - </a:t>
            </a:r>
          </a:p>
        </p:txBody>
      </p:sp>
      <p:sp>
        <p:nvSpPr>
          <p:cNvPr id="3" name="Content Placeholder 2">
            <a:extLst>
              <a:ext uri="{FF2B5EF4-FFF2-40B4-BE49-F238E27FC236}">
                <a16:creationId xmlns:a16="http://schemas.microsoft.com/office/drawing/2014/main" id="{FC615C58-6F23-3D4D-9754-2AD8419A3BEB}"/>
              </a:ext>
            </a:extLst>
          </p:cNvPr>
          <p:cNvSpPr>
            <a:spLocks noGrp="1"/>
          </p:cNvSpPr>
          <p:nvPr>
            <p:ph idx="1"/>
          </p:nvPr>
        </p:nvSpPr>
        <p:spPr>
          <a:xfrm>
            <a:off x="838200" y="1825625"/>
            <a:ext cx="4109581" cy="4351338"/>
          </a:xfrm>
        </p:spPr>
        <p:txBody>
          <a:bodyPr/>
          <a:lstStyle/>
          <a:p>
            <a:r>
              <a:rPr lang="en-US" dirty="0"/>
              <a:t>Number of orders by </a:t>
            </a:r>
            <a:r>
              <a:rPr lang="en-US" dirty="0" err="1"/>
              <a:t>TerritoryID</a:t>
            </a:r>
            <a:endParaRPr lang="en-US" dirty="0"/>
          </a:p>
        </p:txBody>
      </p:sp>
      <p:pic>
        <p:nvPicPr>
          <p:cNvPr id="7" name="Picture 6">
            <a:extLst>
              <a:ext uri="{FF2B5EF4-FFF2-40B4-BE49-F238E27FC236}">
                <a16:creationId xmlns:a16="http://schemas.microsoft.com/office/drawing/2014/main" id="{9116ABBD-25B4-2D47-A3DA-481C7C1F8F16}"/>
              </a:ext>
            </a:extLst>
          </p:cNvPr>
          <p:cNvPicPr>
            <a:picLocks noChangeAspect="1"/>
          </p:cNvPicPr>
          <p:nvPr/>
        </p:nvPicPr>
        <p:blipFill>
          <a:blip r:embed="rId2"/>
          <a:stretch>
            <a:fillRect/>
          </a:stretch>
        </p:blipFill>
        <p:spPr>
          <a:xfrm>
            <a:off x="5075567" y="1825624"/>
            <a:ext cx="7025596" cy="4351337"/>
          </a:xfrm>
          <a:prstGeom prst="rect">
            <a:avLst/>
          </a:prstGeom>
        </p:spPr>
      </p:pic>
    </p:spTree>
    <p:extLst>
      <p:ext uri="{BB962C8B-B14F-4D97-AF65-F5344CB8AC3E}">
        <p14:creationId xmlns:p14="http://schemas.microsoft.com/office/powerpoint/2010/main" val="330953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2C9F-8179-5F46-AD4C-6A977383D5A0}"/>
              </a:ext>
            </a:extLst>
          </p:cNvPr>
          <p:cNvSpPr>
            <a:spLocks noGrp="1"/>
          </p:cNvSpPr>
          <p:nvPr>
            <p:ph type="title"/>
          </p:nvPr>
        </p:nvSpPr>
        <p:spPr/>
        <p:txBody>
          <a:bodyPr/>
          <a:lstStyle/>
          <a:p>
            <a:r>
              <a:rPr lang="en-US" dirty="0" err="1"/>
              <a:t>SalesPersonID</a:t>
            </a:r>
            <a:r>
              <a:rPr lang="en-US" dirty="0"/>
              <a:t> - </a:t>
            </a:r>
          </a:p>
        </p:txBody>
      </p:sp>
      <p:sp>
        <p:nvSpPr>
          <p:cNvPr id="3" name="Content Placeholder 2">
            <a:extLst>
              <a:ext uri="{FF2B5EF4-FFF2-40B4-BE49-F238E27FC236}">
                <a16:creationId xmlns:a16="http://schemas.microsoft.com/office/drawing/2014/main" id="{0AE4E458-36AB-C841-8C7D-D12A860AB321}"/>
              </a:ext>
            </a:extLst>
          </p:cNvPr>
          <p:cNvSpPr>
            <a:spLocks noGrp="1"/>
          </p:cNvSpPr>
          <p:nvPr>
            <p:ph idx="1"/>
          </p:nvPr>
        </p:nvSpPr>
        <p:spPr>
          <a:xfrm>
            <a:off x="838200" y="1825625"/>
            <a:ext cx="4311770" cy="4351338"/>
          </a:xfrm>
        </p:spPr>
        <p:txBody>
          <a:bodyPr/>
          <a:lstStyle/>
          <a:p>
            <a:r>
              <a:rPr lang="en-US" dirty="0"/>
              <a:t>Number of orders by </a:t>
            </a:r>
            <a:r>
              <a:rPr lang="en-US" dirty="0" err="1"/>
              <a:t>SalesPersonID</a:t>
            </a:r>
            <a:endParaRPr lang="en-US" dirty="0"/>
          </a:p>
        </p:txBody>
      </p:sp>
      <p:pic>
        <p:nvPicPr>
          <p:cNvPr id="4" name="Picture 3">
            <a:extLst>
              <a:ext uri="{FF2B5EF4-FFF2-40B4-BE49-F238E27FC236}">
                <a16:creationId xmlns:a16="http://schemas.microsoft.com/office/drawing/2014/main" id="{70B33459-8679-194A-BF60-2E20C831A71E}"/>
              </a:ext>
            </a:extLst>
          </p:cNvPr>
          <p:cNvPicPr>
            <a:picLocks noChangeAspect="1"/>
          </p:cNvPicPr>
          <p:nvPr/>
        </p:nvPicPr>
        <p:blipFill>
          <a:blip r:embed="rId2"/>
          <a:stretch>
            <a:fillRect/>
          </a:stretch>
        </p:blipFill>
        <p:spPr>
          <a:xfrm>
            <a:off x="5271220" y="1825625"/>
            <a:ext cx="6785137" cy="4351338"/>
          </a:xfrm>
          <a:prstGeom prst="rect">
            <a:avLst/>
          </a:prstGeom>
        </p:spPr>
      </p:pic>
    </p:spTree>
    <p:extLst>
      <p:ext uri="{BB962C8B-B14F-4D97-AF65-F5344CB8AC3E}">
        <p14:creationId xmlns:p14="http://schemas.microsoft.com/office/powerpoint/2010/main" val="255495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1A39-6DF7-C342-9EAB-38A9095BBEED}"/>
              </a:ext>
            </a:extLst>
          </p:cNvPr>
          <p:cNvSpPr>
            <a:spLocks noGrp="1"/>
          </p:cNvSpPr>
          <p:nvPr>
            <p:ph type="title"/>
          </p:nvPr>
        </p:nvSpPr>
        <p:spPr/>
        <p:txBody>
          <a:bodyPr/>
          <a:lstStyle/>
          <a:p>
            <a:r>
              <a:rPr lang="en-US" dirty="0" err="1"/>
              <a:t>TotalDue</a:t>
            </a:r>
            <a:r>
              <a:rPr lang="en-US" dirty="0"/>
              <a:t> -</a:t>
            </a:r>
          </a:p>
        </p:txBody>
      </p:sp>
      <p:sp>
        <p:nvSpPr>
          <p:cNvPr id="3" name="Content Placeholder 2">
            <a:extLst>
              <a:ext uri="{FF2B5EF4-FFF2-40B4-BE49-F238E27FC236}">
                <a16:creationId xmlns:a16="http://schemas.microsoft.com/office/drawing/2014/main" id="{87479356-3141-9F40-BD7A-61C5ED840BF5}"/>
              </a:ext>
            </a:extLst>
          </p:cNvPr>
          <p:cNvSpPr>
            <a:spLocks noGrp="1"/>
          </p:cNvSpPr>
          <p:nvPr>
            <p:ph idx="1"/>
          </p:nvPr>
        </p:nvSpPr>
        <p:spPr>
          <a:xfrm>
            <a:off x="838199" y="1825625"/>
            <a:ext cx="4501551" cy="4351338"/>
          </a:xfrm>
        </p:spPr>
        <p:txBody>
          <a:bodyPr/>
          <a:lstStyle/>
          <a:p>
            <a:r>
              <a:rPr lang="en-US" dirty="0"/>
              <a:t>Min – 1.52</a:t>
            </a:r>
          </a:p>
          <a:p>
            <a:r>
              <a:rPr lang="en-US" dirty="0"/>
              <a:t>Max – 18,7487.82</a:t>
            </a:r>
          </a:p>
          <a:p>
            <a:r>
              <a:rPr lang="en-US" dirty="0"/>
              <a:t>Mean – 3,916</a:t>
            </a:r>
          </a:p>
          <a:p>
            <a:r>
              <a:rPr lang="en-US" dirty="0"/>
              <a:t>Mode – 3,953.98</a:t>
            </a:r>
          </a:p>
          <a:p>
            <a:r>
              <a:rPr lang="en-US" dirty="0"/>
              <a:t>Median – 134.98</a:t>
            </a:r>
          </a:p>
          <a:p>
            <a:r>
              <a:rPr lang="en-US" dirty="0"/>
              <a:t>STD – 12,515.46</a:t>
            </a:r>
          </a:p>
          <a:p>
            <a:r>
              <a:rPr lang="en-US" dirty="0"/>
              <a:t>Variance – 156,636,806.92</a:t>
            </a:r>
          </a:p>
        </p:txBody>
      </p:sp>
      <p:pic>
        <p:nvPicPr>
          <p:cNvPr id="5" name="Picture 4">
            <a:extLst>
              <a:ext uri="{FF2B5EF4-FFF2-40B4-BE49-F238E27FC236}">
                <a16:creationId xmlns:a16="http://schemas.microsoft.com/office/drawing/2014/main" id="{6B3A2160-D0A0-F648-966E-497A00F9314B}"/>
              </a:ext>
            </a:extLst>
          </p:cNvPr>
          <p:cNvPicPr>
            <a:picLocks noChangeAspect="1"/>
          </p:cNvPicPr>
          <p:nvPr/>
        </p:nvPicPr>
        <p:blipFill>
          <a:blip r:embed="rId2"/>
          <a:stretch>
            <a:fillRect/>
          </a:stretch>
        </p:blipFill>
        <p:spPr>
          <a:xfrm>
            <a:off x="5178125" y="1825625"/>
            <a:ext cx="6953012" cy="4351338"/>
          </a:xfrm>
          <a:prstGeom prst="rect">
            <a:avLst/>
          </a:prstGeom>
        </p:spPr>
      </p:pic>
    </p:spTree>
    <p:extLst>
      <p:ext uri="{BB962C8B-B14F-4D97-AF65-F5344CB8AC3E}">
        <p14:creationId xmlns:p14="http://schemas.microsoft.com/office/powerpoint/2010/main" val="86580452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{6DCC1FCE-5492-594D-9FA5-135ECC408E9B}tf10001079</Template>
  <TotalTime>4268</TotalTime>
  <Words>985</Words>
  <Application>Microsoft Macintosh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DSC 530 Final Project</vt:lpstr>
      <vt:lpstr>Introduction </vt:lpstr>
      <vt:lpstr>Statistical Questions</vt:lpstr>
      <vt:lpstr>OrderQty - Number of items ordered per line</vt:lpstr>
      <vt:lpstr>UnitPrice – Price per item for each line </vt:lpstr>
      <vt:lpstr>LineTotal – Line total (unitprice * orderqty)</vt:lpstr>
      <vt:lpstr>TerritoryID - </vt:lpstr>
      <vt:lpstr>SalesPersonID - </vt:lpstr>
      <vt:lpstr>TotalDue -</vt:lpstr>
      <vt:lpstr>PMF</vt:lpstr>
      <vt:lpstr>CDF</vt:lpstr>
      <vt:lpstr>Pareto Distribution</vt:lpstr>
      <vt:lpstr>ScatterPlot #1</vt:lpstr>
      <vt:lpstr>Time Series Analysis</vt:lpstr>
      <vt:lpstr>Linear Regression Model</vt:lpstr>
      <vt:lpstr>Linear Regression Model</vt:lpstr>
      <vt:lpstr>Linear Regression Model</vt:lpstr>
      <vt:lpstr>Linear Regression Model</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530 Final Project</dc:title>
  <dc:creator>Michael Zoucha</dc:creator>
  <cp:lastModifiedBy>Michael Zoucha</cp:lastModifiedBy>
  <cp:revision>3</cp:revision>
  <dcterms:created xsi:type="dcterms:W3CDTF">2021-11-17T13:01:07Z</dcterms:created>
  <dcterms:modified xsi:type="dcterms:W3CDTF">2021-11-20T18:26:23Z</dcterms:modified>
</cp:coreProperties>
</file>