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4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2" d="100"/>
          <a:sy n="152" d="100"/>
        </p:scale>
        <p:origin x="754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isc.org/system/files/members/standard/foundational/ADaM_OCCDS_Implementation_Guide%20v1.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isc.org/system/files/members/standard/foundational/ADaMIG_v1.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isc.org/standards/data-exchange/define-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Статистическое программирование.</a:t>
            </a:r>
            <a:r>
              <a:rPr lang="en-US" sz="2400" dirty="0"/>
              <a:t> CDISC </a:t>
            </a:r>
            <a:r>
              <a:rPr lang="en-US" sz="2400" dirty="0" err="1"/>
              <a:t>ADaM</a:t>
            </a:r>
            <a:r>
              <a:rPr lang="en-US" sz="2400" dirty="0"/>
              <a:t>. </a:t>
            </a:r>
            <a:endParaRPr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291BF-59B2-7097-BD60-C98CAE502012}"/>
              </a:ext>
            </a:extLst>
          </p:cNvPr>
          <p:cNvSpPr txBox="1"/>
          <p:nvPr/>
        </p:nvSpPr>
        <p:spPr>
          <a:xfrm>
            <a:off x="5205046" y="4229100"/>
            <a:ext cx="34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Алиса Селезнева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Data Structure (BDS)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ADaM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dirty="0"/>
              <a:t>BDS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lang="ru-RU" dirty="0"/>
              <a:t>одну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записей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субъекта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параметра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временной</a:t>
            </a:r>
            <a:r>
              <a:rPr dirty="0"/>
              <a:t> </a:t>
            </a:r>
            <a:r>
              <a:rPr dirty="0" err="1"/>
              <a:t>точки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. 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Если </a:t>
            </a:r>
            <a:r>
              <a:rPr dirty="0" err="1"/>
              <a:t>временная</a:t>
            </a:r>
            <a:r>
              <a:rPr dirty="0"/>
              <a:t> </a:t>
            </a:r>
            <a:r>
              <a:rPr dirty="0" err="1"/>
              <a:t>точка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, </a:t>
            </a:r>
            <a:r>
              <a:rPr lang="en-US" dirty="0"/>
              <a:t>BDS</a:t>
            </a:r>
            <a:r>
              <a:rPr dirty="0"/>
              <a:t> </a:t>
            </a:r>
            <a:r>
              <a:rPr dirty="0" err="1"/>
              <a:t>представляет</a:t>
            </a:r>
            <a:r>
              <a:rPr dirty="0"/>
              <a:t> </a:t>
            </a:r>
            <a:r>
              <a:rPr dirty="0" err="1"/>
              <a:t>собой</a:t>
            </a:r>
            <a:r>
              <a:rPr dirty="0"/>
              <a:t> </a:t>
            </a:r>
            <a:r>
              <a:rPr dirty="0" err="1"/>
              <a:t>одну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записей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субъект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параметра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Basic Data Structure (BDS) (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Характерные переменные:</a:t>
            </a:r>
          </a:p>
          <a:p>
            <a:r>
              <a:rPr lang="en-US" dirty="0"/>
              <a:t>Analysis value </a:t>
            </a:r>
            <a:r>
              <a:rPr lang="ru-RU" dirty="0"/>
              <a:t>(</a:t>
            </a:r>
            <a:r>
              <a:rPr dirty="0"/>
              <a:t>AVAL</a:t>
            </a:r>
            <a:r>
              <a:rPr lang="ru-RU" dirty="0"/>
              <a:t>)</a:t>
            </a:r>
            <a:r>
              <a:rPr dirty="0"/>
              <a:t> </a:t>
            </a:r>
            <a:r>
              <a:rPr lang="ru-RU" dirty="0"/>
              <a:t>– значение;</a:t>
            </a:r>
            <a:endParaRPr lang="en-US" dirty="0"/>
          </a:p>
          <a:p>
            <a:r>
              <a:rPr lang="en-US" dirty="0"/>
              <a:t>Parameter </a:t>
            </a:r>
            <a:r>
              <a:rPr dirty="0"/>
              <a:t>(PARAM)</a:t>
            </a:r>
            <a:r>
              <a:rPr lang="en-US" dirty="0"/>
              <a:t> – </a:t>
            </a:r>
            <a:r>
              <a:rPr lang="ru-RU" dirty="0"/>
              <a:t>описание параметра</a:t>
            </a:r>
            <a:r>
              <a:rPr dirty="0"/>
              <a:t>. </a:t>
            </a:r>
            <a:endParaRPr lang="ru-RU" dirty="0"/>
          </a:p>
          <a:p>
            <a:pPr marL="0" indent="0">
              <a:buNone/>
            </a:pPr>
            <a:r>
              <a:rPr dirty="0" err="1"/>
              <a:t>Другие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предоставляют</a:t>
            </a:r>
            <a:r>
              <a:rPr dirty="0"/>
              <a:t> </a:t>
            </a:r>
            <a:r>
              <a:rPr dirty="0" err="1"/>
              <a:t>дополнительную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lang="en-US" dirty="0"/>
              <a:t>AVAL</a:t>
            </a:r>
            <a:r>
              <a:rPr dirty="0"/>
              <a:t>, </a:t>
            </a:r>
            <a:r>
              <a:rPr dirty="0" err="1"/>
              <a:t>описывают</a:t>
            </a:r>
            <a:r>
              <a:rPr dirty="0"/>
              <a:t> и </a:t>
            </a:r>
            <a:r>
              <a:rPr dirty="0" err="1"/>
              <a:t>отслеживают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получение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DTYPE)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проводить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анализ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, </a:t>
            </a:r>
            <a:r>
              <a:rPr dirty="0" err="1"/>
              <a:t>ковариаты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Basic Data Structure (BDS) (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Характерные переменные:</a:t>
            </a:r>
          </a:p>
          <a:p>
            <a:r>
              <a:rPr dirty="0"/>
              <a:t>Analysis Visit (AVISIT)</a:t>
            </a:r>
            <a:r>
              <a:rPr lang="ru-RU" dirty="0"/>
              <a:t>;</a:t>
            </a:r>
            <a:r>
              <a:rPr dirty="0"/>
              <a:t> </a:t>
            </a:r>
            <a:endParaRPr lang="ru-RU" dirty="0"/>
          </a:p>
          <a:p>
            <a:r>
              <a:rPr dirty="0"/>
              <a:t>Analysis Timepoint (ATPT)</a:t>
            </a:r>
            <a:r>
              <a:rPr lang="ru-RU" dirty="0"/>
              <a:t>;</a:t>
            </a:r>
          </a:p>
          <a:p>
            <a:r>
              <a:rPr dirty="0"/>
              <a:t>Baseline Type (BASETYPE) </a:t>
            </a:r>
            <a:r>
              <a:rPr dirty="0" err="1"/>
              <a:t>необходима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в </a:t>
            </a:r>
            <a:r>
              <a:rPr dirty="0" err="1"/>
              <a:t>одном</a:t>
            </a:r>
            <a:r>
              <a:rPr dirty="0"/>
              <a:t> </a:t>
            </a:r>
            <a:r>
              <a:rPr lang="ru-RU" dirty="0"/>
              <a:t>датасете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одного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бейзлайна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параметра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(PARAM)</a:t>
            </a:r>
            <a:r>
              <a:rPr lang="ru-RU" dirty="0"/>
              <a:t> и т.д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 for Occurrence Data (OCCDS)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встречаемости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, с </a:t>
            </a:r>
            <a:r>
              <a:rPr dirty="0" err="1"/>
              <a:t>какой</a:t>
            </a:r>
            <a:r>
              <a:rPr dirty="0"/>
              <a:t> </a:t>
            </a:r>
            <a:r>
              <a:rPr dirty="0" err="1"/>
              <a:t>частотой</a:t>
            </a:r>
            <a:r>
              <a:rPr dirty="0"/>
              <a:t> </a:t>
            </a:r>
            <a:r>
              <a:rPr dirty="0" err="1"/>
              <a:t>происходило</a:t>
            </a:r>
            <a:r>
              <a:rPr dirty="0"/>
              <a:t>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иное</a:t>
            </a:r>
            <a:r>
              <a:rPr dirty="0"/>
              <a:t> </a:t>
            </a:r>
            <a:r>
              <a:rPr dirty="0" err="1"/>
              <a:t>явление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Яркий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– ADAE, </a:t>
            </a:r>
            <a:r>
              <a:rPr dirty="0" err="1"/>
              <a:t>датасет</a:t>
            </a:r>
            <a:r>
              <a:rPr dirty="0"/>
              <a:t>, </a:t>
            </a:r>
            <a:r>
              <a:rPr dirty="0" err="1"/>
              <a:t>содержащий</a:t>
            </a:r>
            <a:r>
              <a:rPr dirty="0"/>
              <a:t> </a:t>
            </a:r>
            <a:r>
              <a:rPr dirty="0" err="1"/>
              <a:t>нежелательные</a:t>
            </a:r>
            <a:r>
              <a:rPr dirty="0"/>
              <a:t> </a:t>
            </a:r>
            <a:r>
              <a:rPr dirty="0" err="1"/>
              <a:t>вления</a:t>
            </a:r>
            <a:r>
              <a:rPr dirty="0"/>
              <a:t>.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НЯ </a:t>
            </a:r>
            <a:r>
              <a:rPr dirty="0" err="1"/>
              <a:t>проходят</a:t>
            </a:r>
            <a:r>
              <a:rPr dirty="0"/>
              <a:t> </a:t>
            </a:r>
            <a:r>
              <a:rPr dirty="0" err="1"/>
              <a:t>медицинское</a:t>
            </a:r>
            <a:r>
              <a:rPr dirty="0"/>
              <a:t> </a:t>
            </a:r>
            <a:r>
              <a:rPr dirty="0" err="1"/>
              <a:t>кодирование</a:t>
            </a:r>
            <a:r>
              <a:rPr dirty="0"/>
              <a:t>.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А также </a:t>
            </a:r>
            <a:r>
              <a:rPr lang="en-US" dirty="0"/>
              <a:t>ADCM (Concomitant medication), ADMH (Medical History) </a:t>
            </a:r>
            <a:r>
              <a:rPr lang="ru-RU" dirty="0"/>
              <a:t>и т.д.</a:t>
            </a:r>
            <a:endParaRPr dirty="0"/>
          </a:p>
          <a:p>
            <a:pPr marL="0" lvl="0" indent="0">
              <a:buNone/>
            </a:pPr>
            <a:r>
              <a:rPr dirty="0" err="1">
                <a:hlinkClick r:id="rId2"/>
              </a:rPr>
              <a:t>Подробно</a:t>
            </a:r>
            <a:r>
              <a:rPr dirty="0">
                <a:hlinkClick r:id="rId2"/>
              </a:rPr>
              <a:t> о </a:t>
            </a:r>
            <a:r>
              <a:rPr dirty="0" err="1">
                <a:hlinkClick r:id="rId2"/>
              </a:rPr>
              <a:t>ключевых</a:t>
            </a:r>
            <a:r>
              <a:rPr dirty="0">
                <a:hlinkClick r:id="rId2"/>
              </a:rPr>
              <a:t> </a:t>
            </a:r>
            <a:r>
              <a:rPr dirty="0" err="1">
                <a:hlinkClick r:id="rId2"/>
              </a:rPr>
              <a:t>переменных</a:t>
            </a:r>
            <a:r>
              <a:rPr dirty="0">
                <a:hlinkClick r:id="rId2"/>
              </a:rPr>
              <a:t> -- Implementation Guide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3F9-9961-D775-D65C-D8776D9F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9A037-C4B0-B847-6651-1A213521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10" y="1682049"/>
            <a:ext cx="8229600" cy="1696747"/>
          </a:xfrm>
        </p:spPr>
      </p:pic>
    </p:spTree>
    <p:extLst>
      <p:ext uri="{BB962C8B-B14F-4D97-AF65-F5344CB8AC3E}">
        <p14:creationId xmlns:p14="http://schemas.microsoft.com/office/powerpoint/2010/main" val="239558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Лайф-кодинг!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229600" cy="3521471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lang="ru-RU" b="1" dirty="0"/>
              <a:t>Папки</a:t>
            </a:r>
            <a:r>
              <a:rPr lang="ru-RU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Specs</a:t>
            </a:r>
            <a:r>
              <a:rPr lang="en-US" dirty="0"/>
              <a:t>: </a:t>
            </a:r>
            <a:r>
              <a:rPr lang="ru-RU" dirty="0"/>
              <a:t>содержит спецификацию, по которой будем программировать;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SDTM</a:t>
            </a:r>
            <a:r>
              <a:rPr lang="en-US" dirty="0"/>
              <a:t>: </a:t>
            </a:r>
            <a:r>
              <a:rPr lang="ru-RU" dirty="0"/>
              <a:t>содержит файлы, на основе которых будем собирать </a:t>
            </a:r>
            <a:r>
              <a:rPr lang="en-US" dirty="0"/>
              <a:t>ADSL</a:t>
            </a:r>
            <a:r>
              <a:rPr lang="ru-RU" dirty="0"/>
              <a:t>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 папку </a:t>
            </a:r>
            <a:r>
              <a:rPr lang="en-US" b="1" dirty="0" err="1"/>
              <a:t>ADaM</a:t>
            </a:r>
            <a:r>
              <a:rPr lang="en-US" dirty="0"/>
              <a:t> </a:t>
            </a:r>
            <a:r>
              <a:rPr lang="ru-RU" dirty="0"/>
              <a:t>положим свой </a:t>
            </a:r>
            <a:r>
              <a:rPr lang="en-US" dirty="0"/>
              <a:t>ADSL.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F714-DFD0-685F-AEA4-6D4EFBB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План занятия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3283-138A-1DB7-D0FE-42B39A74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обзорно смотрим, что такое </a:t>
            </a:r>
            <a:r>
              <a:rPr lang="en-US" dirty="0" err="1"/>
              <a:t>ADaM</a:t>
            </a:r>
            <a:r>
              <a:rPr lang="ru-RU" dirty="0"/>
              <a:t>-датасеты;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лайф-кодинг часть </a:t>
            </a:r>
            <a:r>
              <a:rPr lang="en-US" dirty="0"/>
              <a:t>^_^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Одно домашнее задание: собрать датасет самостоятельно.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0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Какие датасеты нужны для анализа?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/>
              <a:t>эффективн</a:t>
            </a:r>
            <a:r>
              <a:rPr lang="ru-RU" dirty="0"/>
              <a:t>ые</a:t>
            </a:r>
            <a:r>
              <a:rPr dirty="0"/>
              <a:t>;</a:t>
            </a:r>
          </a:p>
          <a:p>
            <a:pPr lvl="0"/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повторить</a:t>
            </a:r>
            <a:r>
              <a:rPr dirty="0"/>
              <a:t>;</a:t>
            </a:r>
          </a:p>
          <a:p>
            <a:pPr lvl="0"/>
            <a:r>
              <a:rPr dirty="0" err="1"/>
              <a:t>понятно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lang="ru-RU" dirty="0"/>
              <a:t>ревьюировать;</a:t>
            </a:r>
          </a:p>
          <a:p>
            <a:pPr lvl="0"/>
            <a:r>
              <a:rPr lang="ru-RU" dirty="0"/>
              <a:t>однозначно</a:t>
            </a:r>
            <a:r>
              <a:rPr dirty="0"/>
              <a:t> </a:t>
            </a:r>
            <a:r>
              <a:rPr lang="ru-RU" dirty="0"/>
              <a:t>понятно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и </a:t>
            </a:r>
            <a:r>
              <a:rPr dirty="0" err="1"/>
              <a:t>откуда</a:t>
            </a:r>
            <a:r>
              <a:rPr dirty="0"/>
              <a:t> </a:t>
            </a:r>
            <a:r>
              <a:rPr dirty="0" err="1"/>
              <a:t>взялось</a:t>
            </a:r>
            <a:r>
              <a:rPr dirty="0"/>
              <a:t>.</a:t>
            </a:r>
            <a:endParaRPr lang="ru-RU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>
                <a:hlinkClick r:id="rId2"/>
              </a:rPr>
              <a:t>Основн</a:t>
            </a:r>
            <a:r>
              <a:rPr lang="ru-RU" dirty="0">
                <a:hlinkClick r:id="rId2"/>
              </a:rPr>
              <a:t>ая</a:t>
            </a:r>
            <a:r>
              <a:rPr dirty="0">
                <a:hlinkClick r:id="rId2"/>
              </a:rPr>
              <a:t> </a:t>
            </a:r>
            <a:r>
              <a:rPr dirty="0" err="1">
                <a:hlinkClick r:id="rId2"/>
              </a:rPr>
              <a:t>опорн</a:t>
            </a:r>
            <a:r>
              <a:rPr lang="ru-RU" dirty="0">
                <a:hlinkClick r:id="rId2"/>
              </a:rPr>
              <a:t>ая</a:t>
            </a:r>
            <a:r>
              <a:rPr dirty="0">
                <a:hlinkClick r:id="rId2"/>
              </a:rPr>
              <a:t> </a:t>
            </a:r>
            <a:r>
              <a:rPr lang="ru-RU" dirty="0">
                <a:hlinkClick r:id="rId2"/>
              </a:rPr>
              <a:t>интрукция </a:t>
            </a:r>
            <a:r>
              <a:rPr dirty="0">
                <a:hlinkClick r:id="rId2"/>
              </a:rPr>
              <a:t>-- Implementation Guide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Регуляторы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dirty="0"/>
              <a:t>FDA </a:t>
            </a:r>
            <a:r>
              <a:rPr dirty="0" err="1"/>
              <a:t>требует</a:t>
            </a:r>
            <a:r>
              <a:rPr dirty="0"/>
              <a:t> </a:t>
            </a:r>
            <a:r>
              <a:rPr dirty="0" err="1"/>
              <a:t>следование</a:t>
            </a:r>
            <a:r>
              <a:rPr dirty="0"/>
              <a:t> </a:t>
            </a:r>
            <a:r>
              <a:rPr dirty="0" err="1"/>
              <a:t>стандартам</a:t>
            </a:r>
            <a:r>
              <a:rPr dirty="0"/>
              <a:t> CDISC;</a:t>
            </a:r>
          </a:p>
          <a:p>
            <a:pPr lvl="0"/>
            <a:r>
              <a:rPr dirty="0"/>
              <a:t>EMA, China FDA </a:t>
            </a:r>
            <a:r>
              <a:rPr dirty="0" err="1"/>
              <a:t>рекомендуют</a:t>
            </a:r>
            <a:r>
              <a:rPr dirty="0"/>
              <a:t> </a:t>
            </a:r>
            <a:r>
              <a:rPr dirty="0" err="1"/>
              <a:t>следовать</a:t>
            </a:r>
            <a:r>
              <a:rPr dirty="0"/>
              <a:t> </a:t>
            </a:r>
            <a:r>
              <a:rPr dirty="0" err="1"/>
              <a:t>им</a:t>
            </a:r>
            <a:r>
              <a:rPr dirty="0"/>
              <a:t>;</a:t>
            </a:r>
          </a:p>
          <a:p>
            <a:pPr lvl="0"/>
            <a:r>
              <a:rPr dirty="0" err="1"/>
              <a:t>Минздрав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требует</a:t>
            </a:r>
            <a:r>
              <a:rPr dirty="0"/>
              <a:t> и </a:t>
            </a:r>
            <a:r>
              <a:rPr dirty="0" err="1"/>
              <a:t>воспроизводимость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отслеживает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Важные</a:t>
            </a:r>
            <a:r>
              <a:rPr dirty="0"/>
              <a:t> </a:t>
            </a:r>
            <a:r>
              <a:rPr dirty="0" err="1"/>
              <a:t>файлы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ревьюера</a:t>
            </a:r>
            <a:r>
              <a:rPr dirty="0"/>
              <a:t>:</a:t>
            </a:r>
          </a:p>
          <a:p>
            <a:pPr lvl="0"/>
            <a:r>
              <a:rPr dirty="0" err="1"/>
              <a:t>собственно</a:t>
            </a:r>
            <a:r>
              <a:rPr dirty="0"/>
              <a:t> </a:t>
            </a:r>
            <a:r>
              <a:rPr dirty="0" err="1"/>
              <a:t>ADaM’ы</a:t>
            </a:r>
            <a:r>
              <a:rPr dirty="0"/>
              <a:t>;</a:t>
            </a:r>
          </a:p>
          <a:p>
            <a:r>
              <a:rPr dirty="0" err="1"/>
              <a:t>файл</a:t>
            </a:r>
            <a:r>
              <a:rPr dirty="0"/>
              <a:t> Define.xml</a:t>
            </a:r>
            <a:r>
              <a:rPr lang="ru-RU" dirty="0"/>
              <a:t> </a:t>
            </a:r>
            <a:r>
              <a:rPr lang="en-US" dirty="0"/>
              <a:t>(Case Report Tabulation Data Definition Specification)</a:t>
            </a:r>
            <a:r>
              <a:rPr dirty="0"/>
              <a:t>;</a:t>
            </a:r>
            <a:endParaRPr lang="en-US" dirty="0"/>
          </a:p>
          <a:p>
            <a:pPr marL="0" indent="0">
              <a:buNone/>
            </a:pPr>
            <a:r>
              <a:rPr lang="ru-RU" dirty="0">
                <a:hlinkClick r:id="rId2"/>
              </a:rPr>
              <a:t>Ссылка подробнее про Define.xml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принципы ADaM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Ясная и недвусмысленная взаимосвязь;</a:t>
            </a:r>
          </a:p>
          <a:p>
            <a:pPr marL="342900" lvl="0" indent="-342900">
              <a:buAutoNum type="arabicPeriod"/>
            </a:pPr>
            <a:r>
              <a:t>Прослеживаемость от SDTM;</a:t>
            </a:r>
          </a:p>
          <a:p>
            <a:pPr marL="342900" lvl="0" indent="-342900">
              <a:buAutoNum type="arabicPeriod"/>
            </a:pPr>
            <a:r>
              <a:t>Датасет должен быть в распространенном формате.</a:t>
            </a:r>
          </a:p>
          <a:p>
            <a:pPr marL="0" lvl="0" indent="0">
              <a:buNone/>
            </a:pPr>
            <a:r>
              <a:t>Также датасеты должны сопровождаться метаданными и быть готовыми к анализу, не требовать дальнейших преобразований.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Какие бывают?</a:t>
            </a:r>
            <a:endParaRPr dirty="0"/>
          </a:p>
        </p:txBody>
      </p:sp>
      <p:pic>
        <p:nvPicPr>
          <p:cNvPr id="3" name="Picture 1" descr="adam%20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Структура ADaM датасетов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ADSL - subject level analysis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Subject-level </a:t>
            </a:r>
            <a:r>
              <a:rPr lang="ru-RU" dirty="0"/>
              <a:t>означает что на одного субъекта исследования приходится одна запись</a:t>
            </a:r>
            <a:r>
              <a:rPr dirty="0"/>
              <a:t>. В </a:t>
            </a:r>
            <a:r>
              <a:rPr dirty="0" err="1"/>
              <a:t>исследовании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lang="en-US" dirty="0"/>
              <a:t>ADSL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Любые</a:t>
            </a:r>
            <a:r>
              <a:rPr dirty="0"/>
              <a:t> </a:t>
            </a:r>
            <a:r>
              <a:rPr dirty="0" err="1"/>
              <a:t>другие</a:t>
            </a:r>
            <a:r>
              <a:rPr dirty="0"/>
              <a:t> </a:t>
            </a:r>
            <a:r>
              <a:rPr lang="ru-RU" dirty="0"/>
              <a:t>датасеты </a:t>
            </a:r>
            <a:r>
              <a:rPr dirty="0"/>
              <a:t>с 1 </a:t>
            </a:r>
            <a:r>
              <a:rPr dirty="0" err="1"/>
              <a:t>записью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субъект</a:t>
            </a:r>
            <a:r>
              <a:rPr dirty="0"/>
              <a:t> </a:t>
            </a:r>
            <a:r>
              <a:rPr dirty="0" err="1"/>
              <a:t>будут</a:t>
            </a:r>
            <a:r>
              <a:rPr dirty="0"/>
              <a:t> </a:t>
            </a:r>
            <a:r>
              <a:rPr dirty="0" err="1"/>
              <a:t>принадлежать</a:t>
            </a:r>
            <a:r>
              <a:rPr dirty="0"/>
              <a:t> к </a:t>
            </a:r>
            <a:r>
              <a:rPr dirty="0" err="1"/>
              <a:t>други</a:t>
            </a:r>
            <a:r>
              <a:rPr lang="ru-RU" dirty="0"/>
              <a:t>м</a:t>
            </a:r>
            <a:r>
              <a:rPr dirty="0"/>
              <a:t> </a:t>
            </a:r>
            <a:r>
              <a:rPr dirty="0" err="1"/>
              <a:t>класс</a:t>
            </a:r>
            <a:r>
              <a:rPr lang="ru-RU" dirty="0"/>
              <a:t>ам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lang="en-US" dirty="0"/>
              <a:t>BDS </a:t>
            </a:r>
            <a:r>
              <a:rPr lang="ru-RU" dirty="0"/>
              <a:t>и т.д.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ADSL - subject level analysis data set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ADSL </a:t>
            </a:r>
            <a:r>
              <a:rPr dirty="0" err="1"/>
              <a:t>содержит</a:t>
            </a:r>
            <a:r>
              <a:rPr lang="ru-RU" dirty="0"/>
              <a:t>:</a:t>
            </a:r>
          </a:p>
          <a:p>
            <a:r>
              <a:rPr dirty="0" err="1"/>
              <a:t>флаги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, </a:t>
            </a:r>
            <a:endParaRPr lang="ru-RU" dirty="0"/>
          </a:p>
          <a:p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планируемого</a:t>
            </a:r>
            <a:r>
              <a:rPr dirty="0"/>
              <a:t> и </a:t>
            </a:r>
            <a:r>
              <a:rPr dirty="0" err="1"/>
              <a:t>фактического</a:t>
            </a:r>
            <a:r>
              <a:rPr dirty="0"/>
              <a:t> </a:t>
            </a:r>
            <a:r>
              <a:rPr dirty="0" err="1"/>
              <a:t>лечения</a:t>
            </a:r>
            <a:r>
              <a:rPr dirty="0"/>
              <a:t>, </a:t>
            </a:r>
            <a:endParaRPr lang="ru-RU" dirty="0"/>
          </a:p>
          <a:p>
            <a:r>
              <a:rPr dirty="0" err="1"/>
              <a:t>демографическая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, </a:t>
            </a:r>
            <a:endParaRPr lang="ru-RU" dirty="0"/>
          </a:p>
          <a:p>
            <a:r>
              <a:rPr lang="ru-RU" dirty="0"/>
              <a:t>информацию о</a:t>
            </a:r>
            <a:r>
              <a:rPr dirty="0"/>
              <a:t> </a:t>
            </a:r>
            <a:r>
              <a:rPr dirty="0" err="1"/>
              <a:t>рандомизации</a:t>
            </a:r>
            <a:r>
              <a:rPr dirty="0"/>
              <a:t>, </a:t>
            </a:r>
            <a:endParaRPr lang="ru-RU" dirty="0"/>
          </a:p>
          <a:p>
            <a:r>
              <a:rPr dirty="0" err="1"/>
              <a:t>важные</a:t>
            </a:r>
            <a:r>
              <a:rPr dirty="0"/>
              <a:t> </a:t>
            </a:r>
            <a:r>
              <a:rPr dirty="0" err="1"/>
              <a:t>даты</a:t>
            </a:r>
            <a:r>
              <a:rPr lang="ru-RU" dirty="0"/>
              <a:t> и т.д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ADSL - subject level analysis data set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Структура </a:t>
            </a:r>
            <a:r>
              <a:rPr lang="en-US" dirty="0"/>
              <a:t>ADSL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объединить</a:t>
            </a:r>
            <a:r>
              <a:rPr dirty="0"/>
              <a:t> </a:t>
            </a:r>
            <a:r>
              <a:rPr lang="ru-RU" dirty="0"/>
              <a:t>его</a:t>
            </a:r>
            <a:r>
              <a:rPr dirty="0"/>
              <a:t> с </a:t>
            </a:r>
            <a:r>
              <a:rPr dirty="0" err="1"/>
              <a:t>любым</a:t>
            </a:r>
            <a:r>
              <a:rPr dirty="0"/>
              <a:t> </a:t>
            </a:r>
            <a:r>
              <a:rPr dirty="0" err="1"/>
              <a:t>другим</a:t>
            </a:r>
            <a:r>
              <a:rPr dirty="0"/>
              <a:t> </a:t>
            </a:r>
            <a:r>
              <a:rPr lang="ru-RU" dirty="0"/>
              <a:t>датасетом</a:t>
            </a:r>
            <a:r>
              <a:rPr dirty="0"/>
              <a:t>, </a:t>
            </a:r>
            <a:r>
              <a:rPr dirty="0" err="1"/>
              <a:t>включая</a:t>
            </a:r>
            <a:r>
              <a:rPr dirty="0"/>
              <a:t> SDTM. </a:t>
            </a:r>
            <a:endParaRPr lang="ru-RU" dirty="0"/>
          </a:p>
          <a:p>
            <a:pPr marL="0" lvl="0" indent="0">
              <a:buNone/>
            </a:pPr>
            <a:r>
              <a:rPr dirty="0"/>
              <a:t>ADSL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источником</a:t>
            </a:r>
            <a:r>
              <a:rPr lang="ru-RU" dirty="0"/>
              <a:t> </a:t>
            </a:r>
            <a:r>
              <a:rPr lang="en-US" dirty="0"/>
              <a:t>subject-level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, </a:t>
            </a:r>
            <a:r>
              <a:rPr dirty="0" err="1"/>
              <a:t>используемых</a:t>
            </a:r>
            <a:r>
              <a:rPr dirty="0"/>
              <a:t> в </a:t>
            </a:r>
            <a:r>
              <a:rPr dirty="0" err="1"/>
              <a:t>других</a:t>
            </a:r>
            <a:r>
              <a:rPr dirty="0"/>
              <a:t> </a:t>
            </a:r>
            <a:r>
              <a:rPr lang="ru-RU" dirty="0"/>
              <a:t>датасетах </a:t>
            </a:r>
            <a:r>
              <a:rPr dirty="0" err="1"/>
              <a:t>ADaM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532</Words>
  <Application>Microsoft Office PowerPoint</Application>
  <PresentationFormat>On-screen Show (16:9)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Статистическое программирование. CDISC ADaM. </vt:lpstr>
      <vt:lpstr> План занятия </vt:lpstr>
      <vt:lpstr>Какие датасеты нужны для анализа?</vt:lpstr>
      <vt:lpstr>Регуляторы</vt:lpstr>
      <vt:lpstr>Основные принципы ADaM</vt:lpstr>
      <vt:lpstr>Какие бывают?</vt:lpstr>
      <vt:lpstr>ADSL - subject level analysis data set</vt:lpstr>
      <vt:lpstr>ADSL - subject level analysis data set (2)</vt:lpstr>
      <vt:lpstr>ADSL - subject level analysis data set (3)</vt:lpstr>
      <vt:lpstr>Basic Data Structure (BDS)</vt:lpstr>
      <vt:lpstr>Basic Data Structure (BDS) (2)</vt:lpstr>
      <vt:lpstr>Basic Data Structure (BDS) (3)</vt:lpstr>
      <vt:lpstr>Structure for Occurrence Data (OCCDS)</vt:lpstr>
      <vt:lpstr>PowerPoint Presentation</vt:lpstr>
      <vt:lpstr>Лайф-кодинг!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данными. Создание ADaM.</dc:title>
  <dc:creator>Alice</dc:creator>
  <cp:keywords/>
  <cp:lastModifiedBy>Alisa Selezneva</cp:lastModifiedBy>
  <cp:revision>4</cp:revision>
  <dcterms:created xsi:type="dcterms:W3CDTF">2023-10-07T11:54:09Z</dcterms:created>
  <dcterms:modified xsi:type="dcterms:W3CDTF">2024-10-12T11:28:11Z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