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1" r:id="rId4"/>
    <p:sldId id="289" r:id="rId5"/>
    <p:sldId id="272" r:id="rId6"/>
    <p:sldId id="276" r:id="rId7"/>
    <p:sldId id="288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65" r:id="rId19"/>
    <p:sldId id="267" r:id="rId20"/>
    <p:sldId id="269" r:id="rId21"/>
    <p:sldId id="268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88910-6052-4843-8CE4-3FA0C48315F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38487-4449-425B-8951-1BB2CAA9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heano/Theano" TargetMode="External"/><Relationship Id="rId3" Type="http://schemas.openxmlformats.org/officeDocument/2006/relationships/hyperlink" Target="https://github.com/Microsoft/CNTK/wiki" TargetMode="External"/><Relationship Id="rId7" Type="http://schemas.openxmlformats.org/officeDocument/2006/relationships/hyperlink" Target="http://cran.um.ac.ir/web/packages/darch/index.html" TargetMode="External"/><Relationship Id="rId2" Type="http://schemas.openxmlformats.org/officeDocument/2006/relationships/hyperlink" Target="http://torch.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eplearning4j.org/" TargetMode="External"/><Relationship Id="rId5" Type="http://schemas.openxmlformats.org/officeDocument/2006/relationships/hyperlink" Target="http://caffe.berkeleyvision.org/" TargetMode="External"/><Relationship Id="rId4" Type="http://schemas.openxmlformats.org/officeDocument/2006/relationships/hyperlink" Target="https://www.tensorflow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7772400" cy="1470025"/>
          </a:xfrm>
        </p:spPr>
        <p:txBody>
          <a:bodyPr/>
          <a:lstStyle/>
          <a:p>
            <a:r>
              <a:rPr lang="en-NZ" dirty="0" smtClean="0"/>
              <a:t>Tensor Flow</a:t>
            </a:r>
            <a:endParaRPr lang="en-US" dirty="0"/>
          </a:p>
        </p:txBody>
      </p:sp>
      <p:pic>
        <p:nvPicPr>
          <p:cNvPr id="1026" name="Picture 2" descr="Image result for tensor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38100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Placeholders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1054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NZ" i="1">
                        <a:latin typeface="Cambria Math"/>
                      </a:rPr>
                      <m:t>h</m:t>
                    </m:r>
                    <m:r>
                      <a:rPr lang="en-NZ" i="1">
                        <a:latin typeface="Cambria Math"/>
                      </a:rPr>
                      <m:t>=</m:t>
                    </m:r>
                    <m:r>
                      <a:rPr lang="en-NZ" i="1">
                        <a:latin typeface="Cambria Math"/>
                      </a:rPr>
                      <m:t>𝑅𝑒𝐿𝑈</m:t>
                    </m:r>
                    <m:r>
                      <a:rPr lang="en-NZ" i="1">
                        <a:latin typeface="Cambria Math"/>
                      </a:rPr>
                      <m:t>(</m:t>
                    </m:r>
                    <m:r>
                      <a:rPr lang="en-NZ" i="1">
                        <a:latin typeface="Cambria Math"/>
                      </a:rPr>
                      <m:t>𝑊𝑥</m:t>
                    </m:r>
                    <m:r>
                      <a:rPr lang="en-NZ" i="1">
                        <a:latin typeface="Cambria Math"/>
                      </a:rPr>
                      <m:t>+</m:t>
                    </m:r>
                    <m:r>
                      <a:rPr lang="en-NZ" i="1">
                        <a:latin typeface="Cambria Math"/>
                      </a:rPr>
                      <m:t>𝑏</m:t>
                    </m:r>
                    <m:r>
                      <a:rPr lang="en-NZ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NZ" b="1" dirty="0" smtClean="0"/>
                  <a:t>Placeholders</a:t>
                </a:r>
                <a:r>
                  <a:rPr lang="en-NZ" dirty="0" smtClean="0"/>
                  <a:t> are nodes whose value is fed in at execution time</a:t>
                </a:r>
              </a:p>
              <a:p>
                <a:pPr lvl="1"/>
                <a:r>
                  <a:rPr lang="en-NZ" dirty="0" smtClean="0"/>
                  <a:t>Inputs, labels,…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105400" cy="4525963"/>
              </a:xfrm>
              <a:blipFill rotWithShape="1">
                <a:blip r:embed="rId2"/>
                <a:stretch>
                  <a:fillRect l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81200"/>
            <a:ext cx="29718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1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38800" cy="114300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Mathematical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1054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NZ" i="1">
                        <a:latin typeface="Cambria Math"/>
                      </a:rPr>
                      <m:t>h</m:t>
                    </m:r>
                    <m:r>
                      <a:rPr lang="en-NZ" i="1">
                        <a:latin typeface="Cambria Math"/>
                      </a:rPr>
                      <m:t>=</m:t>
                    </m:r>
                    <m:r>
                      <a:rPr lang="en-NZ" i="1">
                        <a:latin typeface="Cambria Math"/>
                      </a:rPr>
                      <m:t>𝑅𝑒𝐿𝑈</m:t>
                    </m:r>
                    <m:r>
                      <a:rPr lang="en-NZ" i="1">
                        <a:latin typeface="Cambria Math"/>
                      </a:rPr>
                      <m:t>(</m:t>
                    </m:r>
                    <m:r>
                      <a:rPr lang="en-NZ" i="1">
                        <a:latin typeface="Cambria Math"/>
                      </a:rPr>
                      <m:t>𝑊𝑥</m:t>
                    </m:r>
                    <m:r>
                      <a:rPr lang="en-NZ" i="1">
                        <a:latin typeface="Cambria Math"/>
                      </a:rPr>
                      <m:t>+</m:t>
                    </m:r>
                    <m:r>
                      <a:rPr lang="en-NZ" i="1">
                        <a:latin typeface="Cambria Math"/>
                      </a:rPr>
                      <m:t>𝑏</m:t>
                    </m:r>
                    <m:r>
                      <a:rPr lang="en-NZ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NZ" b="1" dirty="0" err="1" smtClean="0"/>
                  <a:t>MatMul</a:t>
                </a:r>
                <a:r>
                  <a:rPr lang="en-NZ" dirty="0" smtClean="0"/>
                  <a:t>:</a:t>
                </a:r>
                <a:r>
                  <a:rPr lang="en-NZ" b="1" dirty="0" smtClean="0"/>
                  <a:t> </a:t>
                </a:r>
                <a:r>
                  <a:rPr lang="en-NZ" dirty="0" smtClean="0"/>
                  <a:t>multiply two matrix values</a:t>
                </a:r>
              </a:p>
              <a:p>
                <a:r>
                  <a:rPr lang="en-NZ" b="1" dirty="0" smtClean="0"/>
                  <a:t>Add</a:t>
                </a:r>
                <a:r>
                  <a:rPr lang="en-NZ" dirty="0" smtClean="0"/>
                  <a:t>: add </a:t>
                </a:r>
                <a:r>
                  <a:rPr lang="en-NZ" dirty="0" err="1" smtClean="0"/>
                  <a:t>elementwise</a:t>
                </a:r>
                <a:endParaRPr lang="en-NZ" dirty="0" smtClean="0"/>
              </a:p>
              <a:p>
                <a:r>
                  <a:rPr lang="en-NZ" b="1" dirty="0" err="1" smtClean="0"/>
                  <a:t>ReLU</a:t>
                </a:r>
                <a:r>
                  <a:rPr lang="en-NZ" dirty="0" smtClean="0"/>
                  <a:t>: activate with </a:t>
                </a:r>
                <a:r>
                  <a:rPr lang="en-NZ" dirty="0" err="1" smtClean="0"/>
                  <a:t>elementwise</a:t>
                </a:r>
                <a:r>
                  <a:rPr lang="en-NZ" dirty="0" smtClean="0"/>
                  <a:t> rectified linear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105400" cy="4525963"/>
              </a:xfrm>
              <a:blipFill>
                <a:blip r:embed="rId2"/>
                <a:stretch>
                  <a:fillRect l="-274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"/>
            <a:ext cx="1042987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15682"/>
            <a:ext cx="30670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105400" cy="4525963"/>
              </a:xfrm>
            </p:spPr>
            <p:txBody>
              <a:bodyPr/>
              <a:lstStyle/>
              <a:p>
                <a:r>
                  <a:rPr lang="en-NZ" dirty="0" smtClean="0"/>
                  <a:t>Create weights, including initialization</a:t>
                </a:r>
              </a:p>
              <a:p>
                <a:r>
                  <a:rPr lang="en-NZ" dirty="0" smtClean="0"/>
                  <a:t>Create input placeholder</a:t>
                </a:r>
              </a:p>
              <a:p>
                <a:r>
                  <a:rPr lang="en-NZ" dirty="0" smtClean="0"/>
                  <a:t>Build flow graph</a:t>
                </a:r>
              </a:p>
              <a:p>
                <a14:m>
                  <m:oMath xmlns:m="http://schemas.openxmlformats.org/officeDocument/2006/math">
                    <m:r>
                      <a:rPr lang="en-NZ" i="1">
                        <a:latin typeface="Cambria Math"/>
                      </a:rPr>
                      <m:t>h</m:t>
                    </m:r>
                    <m:r>
                      <a:rPr lang="en-NZ" i="1">
                        <a:latin typeface="Cambria Math"/>
                      </a:rPr>
                      <m:t>=</m:t>
                    </m:r>
                    <m:r>
                      <a:rPr lang="en-NZ" i="1">
                        <a:latin typeface="Cambria Math"/>
                      </a:rPr>
                      <m:t>𝑅𝑒𝐿𝑈</m:t>
                    </m:r>
                    <m:r>
                      <a:rPr lang="en-NZ" i="1">
                        <a:latin typeface="Cambria Math"/>
                      </a:rPr>
                      <m:t>(</m:t>
                    </m:r>
                    <m:r>
                      <a:rPr lang="en-NZ" i="1">
                        <a:latin typeface="Cambria Math"/>
                      </a:rPr>
                      <m:t>𝑊𝑥</m:t>
                    </m:r>
                    <m:r>
                      <a:rPr lang="en-NZ" i="1">
                        <a:latin typeface="Cambria Math"/>
                      </a:rPr>
                      <m:t>+</m:t>
                    </m:r>
                    <m:r>
                      <a:rPr lang="en-NZ" i="1">
                        <a:latin typeface="Cambria Math"/>
                      </a:rPr>
                      <m:t>𝑏</m:t>
                    </m:r>
                    <m:r>
                      <a:rPr lang="en-NZ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105400" cy="4525963"/>
              </a:xfrm>
              <a:blipFill rotWithShape="1">
                <a:blip r:embed="rId2"/>
                <a:stretch>
                  <a:fillRect l="-2625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24400"/>
            <a:ext cx="54006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813" y="609600"/>
            <a:ext cx="30289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6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do we run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>
            <a:normAutofit fontScale="85000" lnSpcReduction="10000"/>
          </a:bodyPr>
          <a:lstStyle/>
          <a:p>
            <a:r>
              <a:rPr lang="en-NZ" dirty="0" smtClean="0"/>
              <a:t>So far we have defined a graph</a:t>
            </a:r>
          </a:p>
          <a:p>
            <a:r>
              <a:rPr lang="en-NZ" dirty="0" smtClean="0"/>
              <a:t>We can deploy this graph with a session: a binding to a particular execution context (e.g. CPU, GPU,TPU…)</a:t>
            </a:r>
          </a:p>
          <a:p>
            <a:r>
              <a:rPr lang="en-NZ" dirty="0" err="1"/>
              <a:t>Vectorized</a:t>
            </a:r>
            <a:r>
              <a:rPr lang="en-NZ" dirty="0"/>
              <a:t> computation</a:t>
            </a:r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4"/>
          <a:stretch/>
        </p:blipFill>
        <p:spPr bwMode="auto">
          <a:xfrm>
            <a:off x="2600770" y="3800475"/>
            <a:ext cx="4267200" cy="295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2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do we run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95800" cy="5105400"/>
          </a:xfrm>
        </p:spPr>
        <p:txBody>
          <a:bodyPr>
            <a:normAutofit lnSpcReduction="10000"/>
          </a:bodyPr>
          <a:lstStyle/>
          <a:p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sess.run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(fetches, feeds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/>
              <a:t>Fetches</a:t>
            </a:r>
            <a:r>
              <a:rPr lang="en-US" dirty="0"/>
              <a:t>: List of graph nodes. Return the outputs of these </a:t>
            </a:r>
            <a:r>
              <a:rPr lang="en-US" dirty="0" smtClean="0"/>
              <a:t>nodes </a:t>
            </a:r>
          </a:p>
          <a:p>
            <a:r>
              <a:rPr lang="en-US" b="1" dirty="0" smtClean="0"/>
              <a:t>Feeds</a:t>
            </a:r>
            <a:r>
              <a:rPr lang="en-US" dirty="0"/>
              <a:t>: Dictionary mapping from graph nodes to concrete values. Specifies the value of each graph node given in the dictionary.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362200"/>
            <a:ext cx="467677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9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have we covered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first built a graph using variables and placeholders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then deployed the graph onto a session, which is the execution environment </a:t>
            </a:r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/>
              <a:t>we will see how to train the model</a:t>
            </a:r>
          </a:p>
        </p:txBody>
      </p:sp>
    </p:spTree>
    <p:extLst>
      <p:ext uri="{BB962C8B-B14F-4D97-AF65-F5344CB8AC3E}">
        <p14:creationId xmlns:p14="http://schemas.microsoft.com/office/powerpoint/2010/main" val="5435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do we define the loss?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/>
              <a:t>Use placeholder for labels</a:t>
            </a:r>
          </a:p>
          <a:p>
            <a:r>
              <a:rPr lang="en-US" dirty="0"/>
              <a:t>Build loss node using labels and </a:t>
            </a:r>
            <a:r>
              <a:rPr lang="en-US" dirty="0" smtClean="0"/>
              <a:t>prediction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06" y="3997829"/>
            <a:ext cx="6819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9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do we compute gradients?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graph nodes have attached gradient operations</a:t>
            </a:r>
          </a:p>
          <a:p>
            <a:r>
              <a:rPr lang="en-US" dirty="0"/>
              <a:t>Gradient with respect to parameters computed with </a:t>
            </a:r>
            <a:r>
              <a:rPr lang="en-US" dirty="0" err="1" smtClean="0"/>
              <a:t>backpropagation</a:t>
            </a:r>
            <a:r>
              <a:rPr lang="en-US" dirty="0" smtClean="0"/>
              <a:t> automatically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train_step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tf.train.GradientDescentOptimizer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(0.5).minimize(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cross_entropy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4800600"/>
            <a:ext cx="3490139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138" y="4495800"/>
            <a:ext cx="3302504" cy="225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7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Tensor flow graphs for real problems are convoluted</a:t>
            </a:r>
            <a:endParaRPr lang="en-US" dirty="0"/>
          </a:p>
        </p:txBody>
      </p:sp>
      <p:pic>
        <p:nvPicPr>
          <p:cNvPr id="1030" name="Picture 6" descr="https://cdn-images-1.medium.com/max/1200/1*5NUEZVURrQb5SHzIg62A6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9" t="4260" r="3371" b="3698"/>
          <a:stretch/>
        </p:blipFill>
        <p:spPr bwMode="auto">
          <a:xfrm>
            <a:off x="76200" y="2057400"/>
            <a:ext cx="8987327" cy="38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TensorBoard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computations you'll use </a:t>
            </a:r>
            <a:r>
              <a:rPr lang="en-US" dirty="0" err="1"/>
              <a:t>TensorFlow</a:t>
            </a:r>
            <a:r>
              <a:rPr lang="en-US" dirty="0"/>
              <a:t> for - like training a massive deep neural network - can be complex and confusing.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make it easier to understand, debug, and optimize </a:t>
            </a:r>
            <a:r>
              <a:rPr lang="en-US" dirty="0" err="1"/>
              <a:t>TensorFlow</a:t>
            </a:r>
            <a:r>
              <a:rPr lang="en-US" dirty="0"/>
              <a:t> programs, </a:t>
            </a:r>
            <a:r>
              <a:rPr lang="en-US" dirty="0" err="1"/>
              <a:t>TensorBoard</a:t>
            </a:r>
            <a:r>
              <a:rPr lang="en-US" dirty="0"/>
              <a:t> </a:t>
            </a:r>
            <a:r>
              <a:rPr lang="en-US" dirty="0" smtClean="0"/>
              <a:t> offers a suite </a:t>
            </a:r>
            <a:r>
              <a:rPr lang="en-US" dirty="0"/>
              <a:t>of visualization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</a:t>
            </a:r>
            <a:r>
              <a:rPr lang="en-US" dirty="0" err="1"/>
              <a:t>TensorBoard</a:t>
            </a:r>
            <a:r>
              <a:rPr lang="en-US" dirty="0"/>
              <a:t> to visualize your </a:t>
            </a:r>
            <a:r>
              <a:rPr lang="en-US" dirty="0" err="1"/>
              <a:t>TensorFlow</a:t>
            </a:r>
            <a:r>
              <a:rPr lang="en-US" dirty="0"/>
              <a:t> graph, plot quantitative metrics about the execution of your graph, and show additional data like images that pass through 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tensorBoard</a:t>
            </a:r>
            <a:r>
              <a:rPr lang="en-US" dirty="0" smtClean="0"/>
              <a:t> operates by reading </a:t>
            </a:r>
            <a:r>
              <a:rPr lang="en-US" dirty="0" err="1" smtClean="0"/>
              <a:t>TensorFlow</a:t>
            </a:r>
            <a:r>
              <a:rPr lang="en-US" dirty="0" smtClean="0"/>
              <a:t> event files, which contain summary data that you can generate when running </a:t>
            </a:r>
            <a:r>
              <a:rPr lang="en-US" smtClean="0"/>
              <a:t>TensorFlow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418" y="1"/>
            <a:ext cx="7509782" cy="1186089"/>
          </a:xfrm>
        </p:spPr>
        <p:txBody>
          <a:bodyPr/>
          <a:lstStyle/>
          <a:p>
            <a:r>
              <a:rPr lang="en-NZ" dirty="0" smtClean="0"/>
              <a:t>Top Deep learning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15350" cy="5410200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en-NZ" b="1" dirty="0" smtClean="0"/>
              <a:t>Torch</a:t>
            </a:r>
            <a:r>
              <a:rPr lang="en-NZ" dirty="0"/>
              <a:t>: </a:t>
            </a:r>
            <a:r>
              <a:rPr lang="en-US" dirty="0"/>
              <a:t>deep learning framework developed by Ronan </a:t>
            </a:r>
            <a:r>
              <a:rPr lang="en-US" dirty="0" err="1"/>
              <a:t>Collobert</a:t>
            </a:r>
            <a:r>
              <a:rPr lang="en-US" dirty="0"/>
              <a:t>, Clement </a:t>
            </a:r>
            <a:r>
              <a:rPr lang="en-US" dirty="0" err="1"/>
              <a:t>Farabet</a:t>
            </a:r>
            <a:r>
              <a:rPr lang="en-US" dirty="0"/>
              <a:t> and </a:t>
            </a:r>
            <a:r>
              <a:rPr lang="en-US" dirty="0" err="1"/>
              <a:t>Koray</a:t>
            </a:r>
            <a:r>
              <a:rPr lang="en-US" dirty="0"/>
              <a:t> </a:t>
            </a:r>
            <a:r>
              <a:rPr lang="en-US" dirty="0" err="1"/>
              <a:t>Kavukcuoglu</a:t>
            </a:r>
            <a:r>
              <a:rPr lang="en-US" dirty="0"/>
              <a:t> for research and development into deep learning algorithms. It is used and promoted by the CILVR Lab at NYU (home to </a:t>
            </a:r>
            <a:r>
              <a:rPr lang="en-US" dirty="0" err="1"/>
              <a:t>Yann</a:t>
            </a:r>
            <a:r>
              <a:rPr lang="en-US" dirty="0"/>
              <a:t> </a:t>
            </a:r>
            <a:r>
              <a:rPr lang="en-US" dirty="0" err="1"/>
              <a:t>LeCun</a:t>
            </a:r>
            <a:r>
              <a:rPr lang="en-US" dirty="0"/>
              <a:t>). Torch is used and has been further developed by the Facebook AI lab</a:t>
            </a:r>
          </a:p>
          <a:p>
            <a:pPr lvl="1"/>
            <a:r>
              <a:rPr lang="en-NZ" dirty="0">
                <a:hlinkClick r:id="rId2"/>
              </a:rPr>
              <a:t>http://torch.ch/</a:t>
            </a:r>
            <a:endParaRPr lang="en-NZ" sz="3800" dirty="0"/>
          </a:p>
          <a:p>
            <a:r>
              <a:rPr lang="en-NZ" b="1" dirty="0"/>
              <a:t>The Microsoft Cognitive </a:t>
            </a:r>
            <a:r>
              <a:rPr lang="en-NZ" b="1" dirty="0" smtClean="0"/>
              <a:t>Toolkit (CNTK)</a:t>
            </a:r>
            <a:r>
              <a:rPr lang="en-NZ" dirty="0" smtClean="0"/>
              <a:t>: </a:t>
            </a:r>
            <a:r>
              <a:rPr lang="en-NZ" dirty="0"/>
              <a:t>a unified deep-learning toolkit</a:t>
            </a:r>
          </a:p>
          <a:p>
            <a:pPr lvl="1"/>
            <a:r>
              <a:rPr lang="en-NZ" dirty="0">
                <a:hlinkClick r:id="rId3"/>
              </a:rPr>
              <a:t>https://github.com/Microsoft/CNTK/wiki</a:t>
            </a:r>
            <a:endParaRPr lang="en-NZ" dirty="0"/>
          </a:p>
          <a:p>
            <a:r>
              <a:rPr lang="en-NZ" sz="3400" b="1" dirty="0" err="1"/>
              <a:t>TensorFlow</a:t>
            </a:r>
            <a:endParaRPr lang="en-NZ" b="1" dirty="0"/>
          </a:p>
          <a:p>
            <a:pPr lvl="1"/>
            <a:r>
              <a:rPr lang="en-NZ" sz="2600" dirty="0">
                <a:hlinkClick r:id="rId4"/>
              </a:rPr>
              <a:t>https://www.tensorflow.org</a:t>
            </a:r>
            <a:r>
              <a:rPr lang="en-NZ" sz="2600" dirty="0" smtClean="0">
                <a:hlinkClick r:id="rId4"/>
              </a:rPr>
              <a:t>/</a:t>
            </a:r>
            <a:endParaRPr lang="en-NZ" sz="2600" dirty="0" smtClean="0"/>
          </a:p>
          <a:p>
            <a:r>
              <a:rPr lang="en-NZ" sz="3300" b="1" dirty="0" err="1" smtClean="0"/>
              <a:t>Keras</a:t>
            </a:r>
            <a:r>
              <a:rPr lang="en-NZ" sz="3300" b="1" dirty="0" smtClean="0"/>
              <a:t> </a:t>
            </a:r>
            <a:r>
              <a:rPr lang="en-NZ" sz="3300" dirty="0" smtClean="0"/>
              <a:t>(a wrapper around </a:t>
            </a:r>
            <a:r>
              <a:rPr lang="en-NZ" sz="3300" dirty="0" err="1" smtClean="0"/>
              <a:t>TensorFlow</a:t>
            </a:r>
            <a:r>
              <a:rPr lang="en-NZ" sz="3300" dirty="0" smtClean="0"/>
              <a:t>)</a:t>
            </a:r>
            <a:endParaRPr lang="en-NZ" sz="3300" dirty="0"/>
          </a:p>
          <a:p>
            <a:r>
              <a:rPr lang="en-NZ" b="1" dirty="0" err="1" smtClean="0"/>
              <a:t>Caffee</a:t>
            </a:r>
            <a:r>
              <a:rPr lang="en-NZ" dirty="0" smtClean="0"/>
              <a:t>: </a:t>
            </a:r>
            <a:r>
              <a:rPr lang="en-US" dirty="0" err="1"/>
              <a:t>Caffe</a:t>
            </a:r>
            <a:r>
              <a:rPr lang="en-US" dirty="0"/>
              <a:t> is a Python deep learning library developed by </a:t>
            </a:r>
            <a:r>
              <a:rPr lang="en-US" dirty="0" err="1"/>
              <a:t>Yangqing</a:t>
            </a:r>
            <a:r>
              <a:rPr lang="en-US" dirty="0"/>
              <a:t> </a:t>
            </a:r>
            <a:r>
              <a:rPr lang="en-US" dirty="0" err="1"/>
              <a:t>Jia</a:t>
            </a:r>
            <a:r>
              <a:rPr lang="en-US" dirty="0"/>
              <a:t> at the Berkeley Vision and Learning Center for supervised computer vision problems</a:t>
            </a:r>
            <a:r>
              <a:rPr lang="en-US" dirty="0" smtClean="0"/>
              <a:t>.</a:t>
            </a:r>
          </a:p>
          <a:p>
            <a:pPr lvl="1"/>
            <a:r>
              <a:rPr lang="en-NZ" dirty="0">
                <a:hlinkClick r:id="rId5"/>
              </a:rPr>
              <a:t>http://</a:t>
            </a:r>
            <a:r>
              <a:rPr lang="en-NZ" dirty="0" smtClean="0">
                <a:hlinkClick r:id="rId5"/>
              </a:rPr>
              <a:t>caffe.berkeleyvision.org</a:t>
            </a:r>
            <a:endParaRPr lang="en-NZ" dirty="0" smtClean="0"/>
          </a:p>
          <a:p>
            <a:r>
              <a:rPr lang="en-US" sz="3100" b="1" dirty="0" smtClean="0"/>
              <a:t>DeepLearning4J (DL4J)</a:t>
            </a:r>
            <a:r>
              <a:rPr lang="en-US" sz="3100" dirty="0" smtClean="0"/>
              <a:t>: </a:t>
            </a:r>
            <a:r>
              <a:rPr lang="en-US" sz="3100" dirty="0"/>
              <a:t>a Deep Learning framework developed in Java (and JVM languages) by Adam Gibson for commercial deep learning </a:t>
            </a:r>
            <a:r>
              <a:rPr lang="en-US" sz="3100" dirty="0" smtClean="0"/>
              <a:t>projects</a:t>
            </a:r>
          </a:p>
          <a:p>
            <a:pPr lvl="1"/>
            <a:r>
              <a:rPr lang="en-US" sz="2700" dirty="0">
                <a:hlinkClick r:id="rId6"/>
              </a:rPr>
              <a:t>https://deeplearning4j.org</a:t>
            </a:r>
            <a:r>
              <a:rPr lang="en-US" sz="2700" dirty="0" smtClean="0">
                <a:hlinkClick r:id="rId6"/>
              </a:rPr>
              <a:t>/</a:t>
            </a:r>
            <a:endParaRPr lang="en-US" sz="2700" dirty="0" smtClean="0"/>
          </a:p>
          <a:p>
            <a:r>
              <a:rPr lang="en-NZ" b="1" dirty="0" err="1" smtClean="0"/>
              <a:t>Darch</a:t>
            </a:r>
            <a:r>
              <a:rPr lang="en-NZ" dirty="0" smtClean="0"/>
              <a:t>: Deep learning in R</a:t>
            </a:r>
          </a:p>
          <a:p>
            <a:pPr lvl="1"/>
            <a:r>
              <a:rPr lang="en-NZ" dirty="0">
                <a:hlinkClick r:id="rId7"/>
              </a:rPr>
              <a:t>http://</a:t>
            </a:r>
            <a:r>
              <a:rPr lang="en-NZ" dirty="0" smtClean="0">
                <a:hlinkClick r:id="rId7"/>
              </a:rPr>
              <a:t>cran.um.ac.ir/web/packages/darch/index.html</a:t>
            </a:r>
            <a:endParaRPr lang="en-NZ" dirty="0" smtClean="0"/>
          </a:p>
          <a:p>
            <a:r>
              <a:rPr lang="en-NZ" b="1" dirty="0" err="1"/>
              <a:t>Theano</a:t>
            </a:r>
            <a:r>
              <a:rPr lang="en-NZ" dirty="0"/>
              <a:t>: </a:t>
            </a:r>
            <a:r>
              <a:rPr lang="en-US" dirty="0" err="1"/>
              <a:t>Theano</a:t>
            </a:r>
            <a:r>
              <a:rPr lang="en-US" dirty="0"/>
              <a:t> is a Python framework developed by the LISA group (now MILA) run by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 at the University of Montreal for research and development into state of the art deep learning algorithms (development discontinued)</a:t>
            </a:r>
            <a:endParaRPr lang="en-NZ" dirty="0"/>
          </a:p>
          <a:p>
            <a:pPr lvl="1"/>
            <a:r>
              <a:rPr lang="en-US" sz="1800" dirty="0">
                <a:hlinkClick r:id="rId8"/>
              </a:rPr>
              <a:t>https://</a:t>
            </a:r>
            <a:r>
              <a:rPr lang="en-US" sz="2300" dirty="0">
                <a:hlinkClick r:id="rId8"/>
              </a:rPr>
              <a:t>github.com/Theano/Theano</a:t>
            </a:r>
            <a:endParaRPr lang="en-US" sz="1800" dirty="0"/>
          </a:p>
          <a:p>
            <a:endParaRPr lang="en-NZ" dirty="0" smtClean="0"/>
          </a:p>
          <a:p>
            <a:pPr lvl="1"/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1277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5267539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53572"/>
            <a:ext cx="5504204" cy="324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4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5275"/>
            <a:ext cx="4790984" cy="6181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38262"/>
            <a:ext cx="3812493" cy="409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6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8" y="152400"/>
            <a:ext cx="5867400" cy="360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6"/>
          <a:stretch/>
        </p:blipFill>
        <p:spPr bwMode="auto">
          <a:xfrm>
            <a:off x="2962898" y="3361100"/>
            <a:ext cx="6162675" cy="34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1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</a:t>
            </a:r>
            <a:r>
              <a:rPr lang="en-NZ" dirty="0" err="1" smtClean="0"/>
              <a:t>TensorFlow</a:t>
            </a:r>
            <a:r>
              <a:rPr lang="en-NZ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Open source software library for numerical computation using data flow graphs</a:t>
            </a:r>
          </a:p>
          <a:p>
            <a:r>
              <a:rPr lang="en-NZ" dirty="0" smtClean="0"/>
              <a:t>Developed by Google brain team to conduct machine learning research</a:t>
            </a:r>
          </a:p>
          <a:p>
            <a:r>
              <a:rPr lang="en-NZ" dirty="0" smtClean="0"/>
              <a:t>Provides an extensive suite of functions and classes that allow users to build various models from scratch</a:t>
            </a:r>
          </a:p>
          <a:p>
            <a:r>
              <a:rPr lang="en-NZ" dirty="0" err="1" smtClean="0"/>
              <a:t>TensorFlow</a:t>
            </a:r>
            <a:r>
              <a:rPr lang="en-NZ" dirty="0" smtClean="0"/>
              <a:t> is an interface for expressing machine learning algorithms, and an implementation for executing such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</p:spPr>
        <p:txBody>
          <a:bodyPr/>
          <a:lstStyle/>
          <a:p>
            <a:r>
              <a:rPr lang="en-NZ" dirty="0" err="1" smtClean="0"/>
              <a:t>TensorFlow</a:t>
            </a:r>
            <a:r>
              <a:rPr lang="en-NZ" dirty="0" smtClean="0"/>
              <a:t> architecture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00"/>
          <a:stretch/>
        </p:blipFill>
        <p:spPr bwMode="auto">
          <a:xfrm>
            <a:off x="895866" y="1676400"/>
            <a:ext cx="7620000" cy="479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mage result for tensor fl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9" y="66675"/>
            <a:ext cx="161074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0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34000" cy="1143000"/>
          </a:xfrm>
        </p:spPr>
        <p:txBody>
          <a:bodyPr/>
          <a:lstStyle/>
          <a:p>
            <a:r>
              <a:rPr lang="en-NZ" dirty="0" smtClean="0"/>
              <a:t>Why </a:t>
            </a:r>
            <a:r>
              <a:rPr lang="en-NZ" dirty="0" err="1" smtClean="0"/>
              <a:t>TensorFlow</a:t>
            </a:r>
            <a:r>
              <a:rPr lang="en-NZ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 smtClean="0"/>
              <a:t>Python API</a:t>
            </a:r>
          </a:p>
          <a:p>
            <a:r>
              <a:rPr lang="en-NZ" dirty="0" smtClean="0"/>
              <a:t>Portability: deploy computation to one or more CPUs or GPU in a desktop, server, or mobile device with a single API</a:t>
            </a:r>
          </a:p>
          <a:p>
            <a:r>
              <a:rPr lang="en-NZ" dirty="0" smtClean="0"/>
              <a:t>Visualization (</a:t>
            </a:r>
            <a:r>
              <a:rPr lang="en-NZ" dirty="0" err="1" smtClean="0"/>
              <a:t>TensorBoard</a:t>
            </a:r>
            <a:r>
              <a:rPr lang="en-NZ" dirty="0" smtClean="0"/>
              <a:t>)</a:t>
            </a:r>
          </a:p>
          <a:p>
            <a:r>
              <a:rPr lang="en-NZ" dirty="0" smtClean="0"/>
              <a:t>Checkpoints (for managing training)</a:t>
            </a:r>
          </a:p>
          <a:p>
            <a:r>
              <a:rPr lang="en-NZ" dirty="0" smtClean="0"/>
              <a:t>Automatic computation of the gradient</a:t>
            </a:r>
          </a:p>
          <a:p>
            <a:r>
              <a:rPr lang="en-NZ" dirty="0" smtClean="0"/>
              <a:t>Scales very well to distributed computing clusters</a:t>
            </a:r>
          </a:p>
          <a:p>
            <a:r>
              <a:rPr lang="en-NZ" dirty="0" smtClean="0"/>
              <a:t>Large community </a:t>
            </a:r>
          </a:p>
          <a:p>
            <a:r>
              <a:rPr lang="en-NZ" dirty="0" smtClean="0"/>
              <a:t>Awesome projects already using </a:t>
            </a:r>
            <a:r>
              <a:rPr lang="en-NZ" dirty="0" err="1" smtClean="0"/>
              <a:t>TensorFlow</a:t>
            </a:r>
            <a:endParaRPr lang="en-NZ" dirty="0" smtClean="0"/>
          </a:p>
          <a:p>
            <a:r>
              <a:rPr lang="en-NZ" dirty="0" smtClean="0"/>
              <a:t>Success in industry adoption: Google, </a:t>
            </a:r>
            <a:r>
              <a:rPr lang="en-NZ" dirty="0" err="1" smtClean="0"/>
              <a:t>OpenAI</a:t>
            </a:r>
            <a:r>
              <a:rPr lang="en-NZ" dirty="0" smtClean="0"/>
              <a:t>, </a:t>
            </a:r>
            <a:r>
              <a:rPr lang="en-NZ" dirty="0" err="1" smtClean="0"/>
              <a:t>DeepMind</a:t>
            </a:r>
            <a:r>
              <a:rPr lang="en-NZ" dirty="0" smtClean="0"/>
              <a:t>, </a:t>
            </a:r>
            <a:r>
              <a:rPr lang="en-NZ" dirty="0" err="1" smtClean="0"/>
              <a:t>Uber</a:t>
            </a:r>
            <a:r>
              <a:rPr lang="en-NZ" dirty="0" smtClean="0"/>
              <a:t>, </a:t>
            </a:r>
            <a:r>
              <a:rPr lang="en-NZ" dirty="0" err="1" smtClean="0"/>
              <a:t>Snapchat</a:t>
            </a:r>
            <a:r>
              <a:rPr lang="en-NZ" dirty="0" smtClean="0"/>
              <a:t>, Airbus, eBay, </a:t>
            </a:r>
            <a:r>
              <a:rPr lang="en-NZ" dirty="0" err="1" smtClean="0"/>
              <a:t>Dropbox</a:t>
            </a:r>
            <a:r>
              <a:rPr lang="en-NZ" dirty="0" smtClean="0"/>
              <a:t>, Many others…</a:t>
            </a:r>
            <a:endParaRPr lang="en-NZ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8"/>
          <a:stretch/>
        </p:blipFill>
        <p:spPr bwMode="auto">
          <a:xfrm>
            <a:off x="6172200" y="152400"/>
            <a:ext cx="2739361" cy="149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39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word about tensors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143000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 smtClean="0"/>
                  <a:t>What </a:t>
                </a:r>
                <a:r>
                  <a:rPr lang="en-US" sz="1400" dirty="0"/>
                  <a:t>is a </a:t>
                </a:r>
                <a:r>
                  <a:rPr lang="en-US" sz="1400" i="1" dirty="0"/>
                  <a:t>tensor</a:t>
                </a:r>
                <a:r>
                  <a:rPr lang="en-US" sz="1400" dirty="0"/>
                  <a:t>? </a:t>
                </a:r>
                <a:endParaRPr lang="en-US" sz="1400" dirty="0" smtClean="0"/>
              </a:p>
              <a:p>
                <a:r>
                  <a:rPr lang="en-US" sz="1400" dirty="0" smtClean="0"/>
                  <a:t>In </a:t>
                </a:r>
                <a:r>
                  <a:rPr lang="en-US" sz="1400" dirty="0"/>
                  <a:t>simplifying terms, we can think of tensors as multidimensional arrays of numbers, as a generalization of scalars, vectors, and matrices.</a:t>
                </a:r>
              </a:p>
              <a:p>
                <a:r>
                  <a:rPr lang="en-US" sz="1400" dirty="0"/>
                  <a:t>Rank </a:t>
                </a:r>
                <a:r>
                  <a:rPr lang="en-US" sz="1400" dirty="0" smtClean="0"/>
                  <a:t>0 </a:t>
                </a:r>
                <a:r>
                  <a:rPr lang="en-US" sz="1400" dirty="0"/>
                  <a:t>Tensor </a:t>
                </a:r>
                <a:r>
                  <a:rPr lang="en-US" sz="1400" dirty="0" smtClean="0"/>
                  <a:t>(Scalar):</a:t>
                </a:r>
                <a:r>
                  <a:rPr lang="en-US" sz="1400" dirty="0"/>
                  <a:t> 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Rank </a:t>
                </a:r>
                <a:r>
                  <a:rPr lang="en-US" sz="1400" dirty="0" smtClean="0"/>
                  <a:t>1 </a:t>
                </a:r>
                <a:r>
                  <a:rPr lang="en-US" sz="1400" dirty="0"/>
                  <a:t>Tensor </a:t>
                </a:r>
                <a:r>
                  <a:rPr lang="en-US" sz="1400" dirty="0" smtClean="0"/>
                  <a:t> (Vector):</a:t>
                </a:r>
                <a:r>
                  <a:rPr lang="en-US" sz="1400" dirty="0"/>
                  <a:t> </a:t>
                </a:r>
                <a:r>
                  <a:rPr lang="en-US" sz="1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NZ" sz="1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sz="1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Rank </a:t>
                </a:r>
                <a:r>
                  <a:rPr lang="en-US" sz="1400" dirty="0" smtClean="0"/>
                  <a:t>2 Tensor (Matrix):</a:t>
                </a:r>
                <a:r>
                  <a:rPr lang="en-US" sz="1400" dirty="0"/>
                  <a:t> </a:t>
                </a:r>
                <a:r>
                  <a:rPr lang="en-US" sz="1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NZ" sz="14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NZ" sz="14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NZ" sz="140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NZ" sz="14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1400" dirty="0"/>
              </a:p>
              <a:p>
                <a:r>
                  <a:rPr lang="en-US" sz="1400" dirty="0" smtClean="0"/>
                  <a:t>Rank 3 Tensor</a:t>
                </a:r>
                <a:r>
                  <a:rPr lang="en-US" sz="1400" dirty="0"/>
                  <a:t>: </a:t>
                </a:r>
                <a:r>
                  <a:rPr lang="en-US" sz="1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NZ" sz="14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NZ" sz="1400" i="1">
                        <a:latin typeface="Cambria Math"/>
                        <a:ea typeface="Cambria Math"/>
                      </a:rPr>
                      <m:t> ×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NZ" sz="1400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NZ" sz="14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NZ" sz="14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</m:oMath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143000"/>
              </a:xfrm>
              <a:blipFill rotWithShape="1">
                <a:blip r:embed="rId2"/>
                <a:stretch>
                  <a:fillRect l="-74" t="-535" b="-62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4" t="5054" r="1727" b="14370"/>
          <a:stretch/>
        </p:blipFill>
        <p:spPr bwMode="auto">
          <a:xfrm>
            <a:off x="2819400" y="3581400"/>
            <a:ext cx="6076061" cy="3144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1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Tensor flow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You might think of </a:t>
            </a:r>
            <a:r>
              <a:rPr lang="en-US" dirty="0" err="1"/>
              <a:t>TensorFlow</a:t>
            </a:r>
            <a:r>
              <a:rPr lang="en-US" dirty="0"/>
              <a:t> Core programs as consisting of two discrete sections:</a:t>
            </a:r>
          </a:p>
          <a:p>
            <a:pPr lvl="1"/>
            <a:r>
              <a:rPr lang="en-US" dirty="0"/>
              <a:t>Building the computational graph.</a:t>
            </a:r>
          </a:p>
          <a:p>
            <a:pPr lvl="1"/>
            <a:r>
              <a:rPr lang="en-US" dirty="0"/>
              <a:t>Running the computational graph.</a:t>
            </a:r>
          </a:p>
          <a:p>
            <a:r>
              <a:rPr lang="en-US" dirty="0"/>
              <a:t>A </a:t>
            </a:r>
            <a:r>
              <a:rPr lang="en-US" b="1" dirty="0"/>
              <a:t>computational graph</a:t>
            </a:r>
            <a:r>
              <a:rPr lang="en-US" dirty="0"/>
              <a:t> is a series of </a:t>
            </a:r>
            <a:r>
              <a:rPr lang="en-US" dirty="0" err="1"/>
              <a:t>TensorFlow</a:t>
            </a:r>
            <a:r>
              <a:rPr lang="en-US" dirty="0"/>
              <a:t> operations arranged into a graph of nodes. 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5334000"/>
            <a:ext cx="243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const3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constant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float32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const4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constant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result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const3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const4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155347"/>
            <a:ext cx="19050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Image result for tensor flow grap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27006"/>
            <a:ext cx="2505075" cy="453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6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114300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Programming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334000" cy="4525963"/>
              </a:xfrm>
            </p:spPr>
            <p:txBody>
              <a:bodyPr/>
              <a:lstStyle/>
              <a:p>
                <a:r>
                  <a:rPr lang="en-NZ" b="1" dirty="0" smtClean="0"/>
                  <a:t>Big idea:</a:t>
                </a:r>
                <a:r>
                  <a:rPr lang="en-NZ" dirty="0" smtClean="0"/>
                  <a:t> express a numeric computation as a graph</a:t>
                </a:r>
              </a:p>
              <a:p>
                <a:r>
                  <a:rPr lang="en-NZ" dirty="0" smtClean="0"/>
                  <a:t>Graph nodes are operations which have any number of inputs and outputs</a:t>
                </a:r>
              </a:p>
              <a:p>
                <a:r>
                  <a:rPr lang="en-NZ" dirty="0" smtClean="0"/>
                  <a:t>Graph edges are tensors which flow between nodes</a:t>
                </a:r>
              </a:p>
              <a:p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h</m:t>
                    </m:r>
                    <m:r>
                      <a:rPr lang="en-NZ" b="0" i="1" smtClean="0">
                        <a:latin typeface="Cambria Math"/>
                      </a:rPr>
                      <m:t>=</m:t>
                    </m:r>
                    <m:r>
                      <a:rPr lang="en-NZ" b="0" i="1" smtClean="0">
                        <a:latin typeface="Cambria Math"/>
                      </a:rPr>
                      <m:t>𝑅𝑒𝐿𝑈</m:t>
                    </m:r>
                    <m:r>
                      <a:rPr lang="en-NZ" b="0" i="1" smtClean="0">
                        <a:latin typeface="Cambria Math"/>
                      </a:rPr>
                      <m:t>(</m:t>
                    </m:r>
                    <m:r>
                      <a:rPr lang="en-NZ" b="0" i="1" smtClean="0">
                        <a:latin typeface="Cambria Math"/>
                      </a:rPr>
                      <m:t>𝑊𝑥</m:t>
                    </m:r>
                    <m:r>
                      <a:rPr lang="en-NZ" b="0" i="1" smtClean="0">
                        <a:latin typeface="Cambria Math"/>
                      </a:rPr>
                      <m:t>+</m:t>
                    </m:r>
                    <m:r>
                      <a:rPr lang="en-NZ" b="0" i="1" smtClean="0">
                        <a:latin typeface="Cambria Math"/>
                      </a:rPr>
                      <m:t>𝑏</m:t>
                    </m:r>
                    <m:r>
                      <a:rPr lang="en-NZ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334000" cy="4525963"/>
              </a:xfrm>
              <a:blipFill rotWithShape="1">
                <a:blip r:embed="rId5"/>
                <a:stretch>
                  <a:fillRect l="-2514" t="-1752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33600"/>
            <a:ext cx="30289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177" y="6789"/>
            <a:ext cx="1044823" cy="78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29600" y="111194"/>
            <a:ext cx="847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b="1" dirty="0" err="1" smtClean="0"/>
              <a:t>ReLU</a:t>
            </a:r>
            <a:endParaRPr lang="en-US" sz="1100" b="1" dirty="0"/>
          </a:p>
        </p:txBody>
      </p:sp>
      <p:sp>
        <p:nvSpPr>
          <p:cNvPr id="8" name="Oval 7"/>
          <p:cNvSpPr/>
          <p:nvPr/>
        </p:nvSpPr>
        <p:spPr>
          <a:xfrm>
            <a:off x="5680450" y="1549689"/>
            <a:ext cx="527000" cy="52234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5680450" y="870643"/>
            <a:ext cx="527000" cy="52234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80450" y="191596"/>
            <a:ext cx="527000" cy="52234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11" name="Straight Arrow Connector 10"/>
          <p:cNvCxnSpPr>
            <a:stCxn id="15" idx="6"/>
          </p:cNvCxnSpPr>
          <p:nvPr/>
        </p:nvCxnSpPr>
        <p:spPr>
          <a:xfrm>
            <a:off x="7855000" y="1123726"/>
            <a:ext cx="527000" cy="108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>
            <a:stCxn id="10" idx="6"/>
            <a:endCxn id="15" idx="2"/>
          </p:cNvCxnSpPr>
          <p:nvPr/>
        </p:nvCxnSpPr>
        <p:spPr>
          <a:xfrm>
            <a:off x="6207450" y="452768"/>
            <a:ext cx="1120550" cy="67095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3" name="Straight Arrow Connector 12"/>
          <p:cNvCxnSpPr>
            <a:endCxn id="15" idx="2"/>
          </p:cNvCxnSpPr>
          <p:nvPr/>
        </p:nvCxnSpPr>
        <p:spPr>
          <a:xfrm flipV="1">
            <a:off x="6207450" y="1123725"/>
            <a:ext cx="1120550" cy="809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4" name="Straight Arrow Connector 13"/>
          <p:cNvCxnSpPr>
            <a:stCxn id="8" idx="6"/>
            <a:endCxn id="15" idx="2"/>
          </p:cNvCxnSpPr>
          <p:nvPr/>
        </p:nvCxnSpPr>
        <p:spPr>
          <a:xfrm flipV="1">
            <a:off x="6207450" y="1123725"/>
            <a:ext cx="1120550" cy="68713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5" name="Oval 14"/>
          <p:cNvSpPr/>
          <p:nvPr/>
        </p:nvSpPr>
        <p:spPr>
          <a:xfrm>
            <a:off x="7328000" y="862553"/>
            <a:ext cx="527000" cy="52234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07" y="1083707"/>
            <a:ext cx="222885" cy="1504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50" y="1756807"/>
            <a:ext cx="228600" cy="1504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50" y="393935"/>
            <a:ext cx="228600" cy="150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1770051">
                <a:off x="6281641" y="452273"/>
                <a:ext cx="7952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kumimoji="0" lang="en-NZ" sz="1100" b="0" i="1" u="none" strike="noStrike" kern="0" cap="none" spc="0" normalizeH="0" baseline="-25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1</m:t>
                      </m:r>
                      <m:r>
                        <a:rPr kumimoji="0" lang="en-NZ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=−10</m:t>
                      </m:r>
                    </m:oMath>
                  </m:oMathPara>
                </a14:m>
                <a:endPara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0051">
                <a:off x="6281641" y="452273"/>
                <a:ext cx="795218" cy="2616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237930" y="870643"/>
                <a:ext cx="689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kumimoji="0" lang="en-NZ" sz="1100" b="0" i="1" u="none" strike="noStrike" kern="0" cap="none" spc="0" normalizeH="0" baseline="-25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2</m:t>
                      </m:r>
                      <m:r>
                        <a:rPr kumimoji="0" lang="en-NZ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=20</m:t>
                      </m:r>
                    </m:oMath>
                  </m:oMathPara>
                </a14:m>
                <a:endPara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930" y="870643"/>
                <a:ext cx="689420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 rot="19660109">
                <a:off x="6140188" y="1364459"/>
                <a:ext cx="7166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kumimoji="0" lang="en-NZ" sz="1100" b="0" i="1" u="none" strike="noStrike" kern="0" cap="none" spc="0" normalizeH="0" baseline="-25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3</m:t>
                      </m:r>
                      <m:r>
                        <a:rPr kumimoji="0" lang="en-NZ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=20</m:t>
                      </m:r>
                    </m:oMath>
                  </m:oMathPara>
                </a14:m>
                <a:endPara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60109">
                <a:off x="6140188" y="1364459"/>
                <a:ext cx="716670" cy="2616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>
            <a:stCxn id="15" idx="0"/>
            <a:endCxn id="15" idx="4"/>
          </p:cNvCxnSpPr>
          <p:nvPr/>
        </p:nvCxnSpPr>
        <p:spPr>
          <a:xfrm>
            <a:off x="7591500" y="862553"/>
            <a:ext cx="0" cy="522344"/>
          </a:xfrm>
          <a:prstGeom prst="line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487978" y="1002424"/>
                <a:ext cx="4877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NZ" sz="105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𝑓</m:t>
                      </m:r>
                      <m:r>
                        <a:rPr kumimoji="0" lang="en-NZ" sz="105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(</m:t>
                      </m:r>
                      <m:r>
                        <a:rPr kumimoji="0" lang="en-NZ" sz="105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𝑧</m:t>
                      </m:r>
                      <m:r>
                        <a:rPr kumimoji="0" lang="en-NZ" sz="105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978" y="1002424"/>
                <a:ext cx="487762" cy="261610"/>
              </a:xfrm>
              <a:prstGeom prst="rect">
                <a:avLst/>
              </a:prstGeom>
              <a:blipFill rotWithShape="1">
                <a:blip r:embed="rId1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318919" y="1010118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NZ" sz="105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919" y="1010118"/>
                <a:ext cx="283154" cy="25391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8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Variables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1054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NZ" i="1">
                        <a:latin typeface="Cambria Math"/>
                      </a:rPr>
                      <m:t>h</m:t>
                    </m:r>
                    <m:r>
                      <a:rPr lang="en-NZ" i="1">
                        <a:latin typeface="Cambria Math"/>
                      </a:rPr>
                      <m:t>=</m:t>
                    </m:r>
                    <m:r>
                      <a:rPr lang="en-NZ" i="1">
                        <a:latin typeface="Cambria Math"/>
                      </a:rPr>
                      <m:t>𝑅𝑒𝐿𝑈</m:t>
                    </m:r>
                    <m:r>
                      <a:rPr lang="en-NZ" i="1">
                        <a:latin typeface="Cambria Math"/>
                      </a:rPr>
                      <m:t>(</m:t>
                    </m:r>
                    <m:r>
                      <a:rPr lang="en-NZ" i="1">
                        <a:latin typeface="Cambria Math"/>
                      </a:rPr>
                      <m:t>𝑊𝑥</m:t>
                    </m:r>
                    <m:r>
                      <a:rPr lang="en-NZ" i="1">
                        <a:latin typeface="Cambria Math"/>
                      </a:rPr>
                      <m:t>+</m:t>
                    </m:r>
                    <m:r>
                      <a:rPr lang="en-NZ" i="1">
                        <a:latin typeface="Cambria Math"/>
                      </a:rPr>
                      <m:t>𝑏</m:t>
                    </m:r>
                    <m:r>
                      <a:rPr lang="en-NZ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NZ" b="1" dirty="0" smtClean="0"/>
                  <a:t>Variables</a:t>
                </a:r>
                <a:r>
                  <a:rPr lang="en-NZ" dirty="0" smtClean="0"/>
                  <a:t> are </a:t>
                </a:r>
                <a:r>
                  <a:rPr lang="en-NZ" dirty="0" err="1" smtClean="0"/>
                  <a:t>stateful</a:t>
                </a:r>
                <a:r>
                  <a:rPr lang="en-NZ" dirty="0" smtClean="0"/>
                  <a:t> nodes which output their current value</a:t>
                </a:r>
              </a:p>
              <a:p>
                <a:pPr lvl="1"/>
                <a:r>
                  <a:rPr lang="en-NZ" dirty="0" smtClean="0"/>
                  <a:t>Mostly, they are parameters</a:t>
                </a:r>
              </a:p>
              <a:p>
                <a:r>
                  <a:rPr lang="en-NZ" dirty="0" smtClean="0"/>
                  <a:t>State is retained across multiple executions of a graph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105400" cy="4525963"/>
              </a:xfrm>
              <a:blipFill rotWithShape="1">
                <a:blip r:embed="rId2"/>
                <a:stretch>
                  <a:fillRect l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33600"/>
            <a:ext cx="30289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0" y="2362200"/>
            <a:ext cx="1371600" cy="251460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02310" y="4876800"/>
            <a:ext cx="960690" cy="1143000"/>
          </a:xfrm>
          <a:prstGeom prst="rect">
            <a:avLst/>
          </a:prstGeom>
          <a:solidFill>
            <a:schemeClr val="bg1">
              <a:lumMod val="9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823</Words>
  <Application>Microsoft Office PowerPoint</Application>
  <PresentationFormat>On-screen Show (4:3)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Office Theme</vt:lpstr>
      <vt:lpstr>Tensor Flow</vt:lpstr>
      <vt:lpstr>Top Deep learning libraries</vt:lpstr>
      <vt:lpstr>What is TensorFlow?</vt:lpstr>
      <vt:lpstr>TensorFlow architecture</vt:lpstr>
      <vt:lpstr>Why TensorFlow?</vt:lpstr>
      <vt:lpstr>A word about tensors</vt:lpstr>
      <vt:lpstr>Tensor flow graphs</vt:lpstr>
      <vt:lpstr>Programming model</vt:lpstr>
      <vt:lpstr>Variables </vt:lpstr>
      <vt:lpstr>Placeholders </vt:lpstr>
      <vt:lpstr>Mathematical operations</vt:lpstr>
      <vt:lpstr>In code</vt:lpstr>
      <vt:lpstr>How do we run it?</vt:lpstr>
      <vt:lpstr>How do we run it?</vt:lpstr>
      <vt:lpstr>What have we covered so far?</vt:lpstr>
      <vt:lpstr>How do we define the loss?</vt:lpstr>
      <vt:lpstr>How do we compute gradients?</vt:lpstr>
      <vt:lpstr>Tensor flow graphs for real problems are convoluted</vt:lpstr>
      <vt:lpstr>TensorBoard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 Flow</dc:title>
  <dc:creator>David Rozado</dc:creator>
  <cp:lastModifiedBy>David Rozado</cp:lastModifiedBy>
  <cp:revision>28</cp:revision>
  <dcterms:created xsi:type="dcterms:W3CDTF">2006-08-16T00:00:00Z</dcterms:created>
  <dcterms:modified xsi:type="dcterms:W3CDTF">2019-04-27T05:22:46Z</dcterms:modified>
</cp:coreProperties>
</file>