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322" r:id="rId2"/>
    <p:sldId id="401" r:id="rId3"/>
    <p:sldId id="402" r:id="rId4"/>
    <p:sldId id="394" r:id="rId5"/>
    <p:sldId id="395" r:id="rId6"/>
    <p:sldId id="350" r:id="rId7"/>
    <p:sldId id="352" r:id="rId8"/>
    <p:sldId id="353" r:id="rId9"/>
    <p:sldId id="354" r:id="rId10"/>
    <p:sldId id="355" r:id="rId11"/>
    <p:sldId id="356" r:id="rId12"/>
    <p:sldId id="359" r:id="rId13"/>
    <p:sldId id="358" r:id="rId14"/>
    <p:sldId id="351" r:id="rId15"/>
    <p:sldId id="377" r:id="rId16"/>
    <p:sldId id="379" r:id="rId17"/>
    <p:sldId id="380" r:id="rId18"/>
    <p:sldId id="381" r:id="rId19"/>
    <p:sldId id="366" r:id="rId20"/>
    <p:sldId id="365" r:id="rId21"/>
    <p:sldId id="367" r:id="rId22"/>
    <p:sldId id="387" r:id="rId23"/>
    <p:sldId id="388" r:id="rId24"/>
    <p:sldId id="389" r:id="rId25"/>
    <p:sldId id="390" r:id="rId26"/>
    <p:sldId id="403" r:id="rId27"/>
    <p:sldId id="405" r:id="rId28"/>
    <p:sldId id="406" r:id="rId29"/>
    <p:sldId id="40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0233" autoAdjust="0"/>
  </p:normalViewPr>
  <p:slideViewPr>
    <p:cSldViewPr snapToGrid="0">
      <p:cViewPr varScale="1">
        <p:scale>
          <a:sx n="92" d="100"/>
          <a:sy n="92" d="100"/>
        </p:scale>
        <p:origin x="21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6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4B04C-501C-44BA-8D49-BC6AA6BA1A8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EF33-795F-417D-80E6-954A7200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Theoretically, any deep neural network could be represented as a single layer network. But such a representation is inefficient since it leads to a combinatorial explosion of parameters. A deep network allows the representation of complex functions while preventing the combinatorial explosions of parameters by building hierarchical representations of lower level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EF33-795F-417D-80E6-954A72004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On rare occasions, you may see a char tensor. Note that string tensors don’t exist in </a:t>
            </a:r>
            <a:r>
              <a:rPr lang="en-NZ" dirty="0" err="1" smtClean="0"/>
              <a:t>Numpy</a:t>
            </a:r>
            <a:r>
              <a:rPr lang="en-NZ" dirty="0" smtClean="0"/>
              <a:t> (or in most other libraries), because tensors live in </a:t>
            </a:r>
            <a:r>
              <a:rPr lang="en-NZ" dirty="0" err="1" smtClean="0"/>
              <a:t>preallocated</a:t>
            </a:r>
            <a:r>
              <a:rPr lang="en-NZ" dirty="0" smtClean="0"/>
              <a:t>, contiguous memory segments: and strings, being variable length, would preclude the use of this implementation.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EF33-795F-417D-80E6-954A72004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6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typically have three dimensions: height, width, and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depth. Although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grayscale images (like our MNIST digits) have only a single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channel and could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be stored in 2D tensors, by convention image tensors are always 3D, with a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onedimensional</a:t>
            </a:r>
            <a:endParaRPr lang="en-N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channel for grayscale images. A batch of 128 grayscale images of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256 × 256 could thus be stored in a tensor of shape (128, 256, 256, 1), and a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of 128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images could be stored in a tensor of shape (128, 256, 256, 3)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figure 2.4).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EF33-795F-417D-80E6-954A72004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yeah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EF33-795F-417D-80E6-954A72004A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use binary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crossentropy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 two-class classification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problem, categorical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crossentropy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 many-class classification problem,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meansquared</a:t>
            </a:r>
            <a:endParaRPr lang="en-N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for a regression problem, connectionist temporal classification (CTC)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sequence-learning problem, and so on.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EF33-795F-417D-80E6-954A72004A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CNTK, and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Theano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some of the primary platforms for deep learning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today.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Theano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(http://deeplearning.net/software/theano) is developed by the MILA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at </a:t>
            </a:r>
            <a:r>
              <a:rPr lang="en-NZ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Université</a:t>
            </a:r>
            <a:r>
              <a:rPr lang="en-NZ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Montréal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(www.tensorflow.org) is developed by Google,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CNTK (https://github.com/Microsoft/CNTK) is developed by Microsoft. Any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code that you write with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Keras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run with any of these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backends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without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to change anything in the code: you can seamlessly switch between the two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development, which often proves useful—for instance, if one of these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backends</a:t>
            </a:r>
            <a:endParaRPr lang="en-N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proves to be faster for a specific task. We recommend using the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backend as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for most of your deep-learning needs, because it’s the most widely adopted,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scalable, and production ready.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EF33-795F-417D-80E6-954A72004A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CNTK, and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Theano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some of the primary platforms for deep learning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today.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Theano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(http://deeplearning.net/software/theano) is developed by the MILA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at </a:t>
            </a:r>
            <a:r>
              <a:rPr lang="en-NZ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Université</a:t>
            </a:r>
            <a:r>
              <a:rPr lang="en-NZ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Montréal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(www.tensorflow.org) is developed by Google,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CNTK (https://github.com/Microsoft/CNTK) is developed by Microsoft. Any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code that you write with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Keras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run with any of these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backends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without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to change anything in the code: you can seamlessly switch between the two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development, which often proves useful—for instance, if one of these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backends</a:t>
            </a:r>
            <a:endParaRPr lang="en-N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proves to be faster for a specific task. We recommend using the </a:t>
            </a:r>
            <a:r>
              <a:rPr lang="en-NZ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backend as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for most of your deep-learning needs, because it’s the most widely adopted,</a:t>
            </a:r>
          </a:p>
          <a:p>
            <a:r>
              <a:rPr lang="en-N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scalable, and production ready.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EEF33-795F-417D-80E6-954A72004A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  <a:lvl3pPr marL="1143000" indent="-228600">
              <a:buFont typeface="Calibri" panose="020F0502020204030204" pitchFamily="34" charset="0"/>
              <a:buChar char="‒"/>
              <a:defRPr/>
            </a:lvl3pPr>
            <a:lvl4pPr marL="1600200" indent="-228600">
              <a:buFont typeface="Calibri" panose="020F0502020204030204" pitchFamily="34" charset="0"/>
              <a:buChar char="‒"/>
              <a:defRPr/>
            </a:lvl4pPr>
            <a:lvl5pPr marL="2057400" indent="-228600">
              <a:buFont typeface="Calibri" panose="020F0502020204030204" pitchFamily="34" charset="0"/>
              <a:buChar char="‒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2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D646-6C8D-4A57-8CEE-68C62824A16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E1B4-ECB9-44CC-912B-F545F5D6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2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5.emf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4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22" Type="http://schemas.openxmlformats.org/officeDocument/2006/relationships/image" Target="../media/image6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feedforward-neural-networks-visual-interactive/" TargetMode="External"/><Relationship Id="rId2" Type="http://schemas.openxmlformats.org/officeDocument/2006/relationships/hyperlink" Target="https://jalammar.github.io/visual-interactive-guide-basics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6.png"/><Relationship Id="rId18" Type="http://schemas.openxmlformats.org/officeDocument/2006/relationships/image" Target="../media/image721.png"/><Relationship Id="rId26" Type="http://schemas.openxmlformats.org/officeDocument/2006/relationships/image" Target="../media/image77.png"/><Relationship Id="rId3" Type="http://schemas.openxmlformats.org/officeDocument/2006/relationships/tags" Target="../tags/tag2.xml"/><Relationship Id="rId21" Type="http://schemas.openxmlformats.org/officeDocument/2006/relationships/image" Target="../media/image751.png"/><Relationship Id="rId34" Type="http://schemas.openxmlformats.org/officeDocument/2006/relationships/image" Target="../media/image8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png"/><Relationship Id="rId17" Type="http://schemas.openxmlformats.org/officeDocument/2006/relationships/image" Target="../media/image71.png"/><Relationship Id="rId25" Type="http://schemas.openxmlformats.org/officeDocument/2006/relationships/image" Target="../media/image640.png"/><Relationship Id="rId33" Type="http://schemas.openxmlformats.org/officeDocument/2006/relationships/image" Target="../media/image80.png"/><Relationship Id="rId2" Type="http://schemas.openxmlformats.org/officeDocument/2006/relationships/tags" Target="../tags/tag1.xml"/><Relationship Id="rId16" Type="http://schemas.openxmlformats.org/officeDocument/2006/relationships/image" Target="../media/image70.png"/><Relationship Id="rId20" Type="http://schemas.openxmlformats.org/officeDocument/2006/relationships/image" Target="../media/image740.png"/><Relationship Id="rId29" Type="http://schemas.openxmlformats.org/officeDocument/2006/relationships/image" Target="../media/image75.png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4.png"/><Relationship Id="rId24" Type="http://schemas.openxmlformats.org/officeDocument/2006/relationships/image" Target="../media/image7.png"/><Relationship Id="rId32" Type="http://schemas.openxmlformats.org/officeDocument/2006/relationships/image" Target="../media/image79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60.png"/><Relationship Id="rId23" Type="http://schemas.openxmlformats.org/officeDocument/2006/relationships/image" Target="../media/image681.png"/><Relationship Id="rId28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730.png"/><Relationship Id="rId31" Type="http://schemas.openxmlformats.org/officeDocument/2006/relationships/image" Target="../media/image78.png"/><Relationship Id="rId4" Type="http://schemas.openxmlformats.org/officeDocument/2006/relationships/tags" Target="../tags/tag3.xml"/><Relationship Id="rId9" Type="http://schemas.openxmlformats.org/officeDocument/2006/relationships/image" Target="../media/image500.png"/><Relationship Id="rId14" Type="http://schemas.openxmlformats.org/officeDocument/2006/relationships/image" Target="../media/image691.png"/><Relationship Id="rId22" Type="http://schemas.openxmlformats.org/officeDocument/2006/relationships/image" Target="../media/image650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deep </a:t>
            </a:r>
            <a:r>
              <a:rPr lang="en-US" dirty="0" smtClean="0"/>
              <a:t>learning &amp; </a:t>
            </a:r>
            <a:r>
              <a:rPr lang="en-NZ" dirty="0" smtClean="0"/>
              <a:t>Introduction to </a:t>
            </a:r>
            <a:r>
              <a:rPr lang="en-NZ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i="1" dirty="0"/>
              <a:t>3D tensors and higher-dimensional tensors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81350" cy="1625146"/>
          </a:xfrm>
        </p:spPr>
        <p:txBody>
          <a:bodyPr>
            <a:normAutofit fontScale="77500" lnSpcReduction="20000"/>
          </a:bodyPr>
          <a:lstStyle/>
          <a:p>
            <a:r>
              <a:rPr lang="en-NZ" dirty="0"/>
              <a:t>If you pack such matrices in a new array, you obtain a 3D tensor, which you can </a:t>
            </a:r>
            <a:r>
              <a:rPr lang="en-NZ" dirty="0" smtClean="0"/>
              <a:t>visually interpret </a:t>
            </a:r>
            <a:r>
              <a:rPr lang="en-NZ" dirty="0"/>
              <a:t>as a cube of numbers.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38057" y="948690"/>
            <a:ext cx="29609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NZ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78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79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78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79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78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79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NZ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ndim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46" t="33761" r="61617" b="37912"/>
          <a:stretch/>
        </p:blipFill>
        <p:spPr>
          <a:xfrm>
            <a:off x="1103086" y="4223657"/>
            <a:ext cx="2090057" cy="18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i="1" dirty="0"/>
              <a:t>Key </a:t>
            </a:r>
            <a:r>
              <a:rPr lang="en-NZ" b="1" i="1" dirty="0" smtClean="0"/>
              <a:t>attributes of tensors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57261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A tensor </a:t>
            </a:r>
            <a:r>
              <a:rPr lang="en-NZ" dirty="0"/>
              <a:t>is defined by three key attributes:</a:t>
            </a:r>
          </a:p>
          <a:p>
            <a:r>
              <a:rPr lang="en-NZ" b="1" dirty="0" smtClean="0"/>
              <a:t>Number </a:t>
            </a:r>
            <a:r>
              <a:rPr lang="en-NZ" b="1" dirty="0"/>
              <a:t>of axes (rank</a:t>
            </a:r>
            <a:r>
              <a:rPr lang="en-NZ" b="1" dirty="0" smtClean="0"/>
              <a:t>): </a:t>
            </a:r>
            <a:r>
              <a:rPr lang="en-NZ" dirty="0" smtClean="0"/>
              <a:t>For </a:t>
            </a:r>
            <a:r>
              <a:rPr lang="en-NZ" dirty="0"/>
              <a:t>instance, a 3D tensor has three axes, and a matrix </a:t>
            </a:r>
            <a:r>
              <a:rPr lang="en-NZ" dirty="0" smtClean="0"/>
              <a:t>has two </a:t>
            </a:r>
            <a:r>
              <a:rPr lang="en-NZ" dirty="0"/>
              <a:t>axes. This is also called the tensor’s </a:t>
            </a:r>
            <a:r>
              <a:rPr lang="en-NZ" dirty="0" err="1"/>
              <a:t>ndim</a:t>
            </a:r>
            <a:r>
              <a:rPr lang="en-NZ" dirty="0"/>
              <a:t> in Python libraries such as </a:t>
            </a:r>
            <a:r>
              <a:rPr lang="en-NZ" dirty="0" err="1"/>
              <a:t>Numpy</a:t>
            </a:r>
            <a:r>
              <a:rPr lang="en-NZ" dirty="0"/>
              <a:t>.</a:t>
            </a:r>
          </a:p>
          <a:p>
            <a:r>
              <a:rPr lang="en-NZ" b="1" dirty="0" smtClean="0"/>
              <a:t>Shape: </a:t>
            </a:r>
            <a:r>
              <a:rPr lang="en-NZ" dirty="0" smtClean="0"/>
              <a:t>This </a:t>
            </a:r>
            <a:r>
              <a:rPr lang="en-NZ" dirty="0"/>
              <a:t>is a tuple of integers that describes how many dimensions the </a:t>
            </a:r>
            <a:r>
              <a:rPr lang="en-NZ" dirty="0" smtClean="0"/>
              <a:t>tensor has </a:t>
            </a:r>
            <a:r>
              <a:rPr lang="en-NZ" dirty="0"/>
              <a:t>along each axis. </a:t>
            </a:r>
            <a:endParaRPr lang="en-NZ" dirty="0" smtClean="0"/>
          </a:p>
          <a:p>
            <a:r>
              <a:rPr lang="en-NZ" b="1" dirty="0" smtClean="0"/>
              <a:t>Data type: </a:t>
            </a:r>
            <a:r>
              <a:rPr lang="en-NZ" dirty="0" smtClean="0"/>
              <a:t>This </a:t>
            </a:r>
            <a:r>
              <a:rPr lang="en-NZ" dirty="0"/>
              <a:t>is the type of the </a:t>
            </a:r>
            <a:r>
              <a:rPr lang="en-NZ" dirty="0" smtClean="0"/>
              <a:t>data contained </a:t>
            </a:r>
            <a:r>
              <a:rPr lang="en-NZ" dirty="0"/>
              <a:t>in the tensor; for instance, a tensor’s type could be float32, </a:t>
            </a:r>
            <a:r>
              <a:rPr lang="en-NZ" dirty="0" smtClean="0"/>
              <a:t> int8, float64</a:t>
            </a:r>
            <a:r>
              <a:rPr lang="en-NZ" dirty="0"/>
              <a:t>, and so on.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220" y="4582886"/>
            <a:ext cx="85153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keras</a:t>
            </a:r>
            <a:r>
              <a:rPr lang="en-NZ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datasets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mnist</a:t>
            </a:r>
            <a:endParaRPr lang="en-NZ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train_images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train_labels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test_images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test_labels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mnist</a:t>
            </a:r>
            <a:r>
              <a:rPr lang="en-NZ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load_data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NZ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train_images</a:t>
            </a:r>
            <a:r>
              <a:rPr lang="en-NZ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ndim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NZ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endParaRPr lang="en-NZ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train_images</a:t>
            </a:r>
            <a:r>
              <a:rPr lang="en-NZ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shape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NZ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60000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NZ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train_images</a:t>
            </a:r>
            <a:r>
              <a:rPr lang="en-NZ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NZ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NZ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uint8</a:t>
            </a:r>
            <a:endParaRPr lang="en-NZ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84" y="19165"/>
            <a:ext cx="2386016" cy="212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Real-world examples of data tensors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977493" cy="4351338"/>
          </a:xfrm>
        </p:spPr>
        <p:txBody>
          <a:bodyPr>
            <a:normAutofit fontScale="62500" lnSpcReduction="20000"/>
          </a:bodyPr>
          <a:lstStyle/>
          <a:p>
            <a:r>
              <a:rPr lang="en-NZ" dirty="0"/>
              <a:t>Vector data—2D tensors of shape (samples, features</a:t>
            </a:r>
            <a:r>
              <a:rPr lang="en-NZ" dirty="0" smtClean="0"/>
              <a:t>)</a:t>
            </a:r>
          </a:p>
          <a:p>
            <a:pPr lvl="1"/>
            <a:r>
              <a:rPr lang="en-NZ" dirty="0"/>
              <a:t>An actuarial dataset of people, where we consider each person’s age, </a:t>
            </a:r>
            <a:r>
              <a:rPr lang="en-NZ" sz="2000" dirty="0"/>
              <a:t>ZIP </a:t>
            </a:r>
            <a:r>
              <a:rPr lang="en-NZ" dirty="0"/>
              <a:t>code</a:t>
            </a:r>
            <a:r>
              <a:rPr lang="en-NZ" dirty="0" smtClean="0"/>
              <a:t>, and </a:t>
            </a:r>
            <a:r>
              <a:rPr lang="en-NZ" dirty="0"/>
              <a:t>income. Each person can be characterized as a vector of 3 values, and </a:t>
            </a:r>
            <a:r>
              <a:rPr lang="en-NZ" dirty="0" smtClean="0"/>
              <a:t>thus an </a:t>
            </a:r>
            <a:r>
              <a:rPr lang="en-NZ" dirty="0"/>
              <a:t>entire dataset of 100,000 people can be stored in a </a:t>
            </a:r>
            <a:r>
              <a:rPr lang="en-NZ" sz="2000" dirty="0"/>
              <a:t>2D </a:t>
            </a:r>
            <a:r>
              <a:rPr lang="en-NZ" dirty="0"/>
              <a:t>tensor of </a:t>
            </a:r>
            <a:r>
              <a:rPr lang="en-NZ" dirty="0" smtClean="0"/>
              <a:t>shape (</a:t>
            </a:r>
            <a:r>
              <a:rPr lang="en-NZ" dirty="0"/>
              <a:t>100000, 3)</a:t>
            </a:r>
            <a:r>
              <a:rPr lang="en-NZ" sz="2800" dirty="0"/>
              <a:t>.</a:t>
            </a:r>
            <a:endParaRPr lang="en-NZ" dirty="0"/>
          </a:p>
          <a:p>
            <a:r>
              <a:rPr lang="en-NZ" dirty="0" err="1" smtClean="0"/>
              <a:t>Timeseries</a:t>
            </a:r>
            <a:r>
              <a:rPr lang="en-NZ" dirty="0" smtClean="0"/>
              <a:t> </a:t>
            </a:r>
            <a:r>
              <a:rPr lang="en-NZ" dirty="0"/>
              <a:t>data or sequence data—3D tensors of shape (samples, </a:t>
            </a:r>
            <a:r>
              <a:rPr lang="en-NZ" dirty="0" err="1"/>
              <a:t>timesteps</a:t>
            </a:r>
            <a:r>
              <a:rPr lang="en-NZ" dirty="0" smtClean="0"/>
              <a:t>, features)</a:t>
            </a:r>
          </a:p>
          <a:p>
            <a:pPr lvl="1"/>
            <a:r>
              <a:rPr lang="en-NZ" dirty="0"/>
              <a:t>Whenever time matters in your data (or the notion of sequence order), it makes </a:t>
            </a:r>
            <a:r>
              <a:rPr lang="en-NZ" dirty="0" smtClean="0"/>
              <a:t>sense to </a:t>
            </a:r>
            <a:r>
              <a:rPr lang="en-NZ" dirty="0"/>
              <a:t>store it in a </a:t>
            </a:r>
            <a:r>
              <a:rPr lang="en-NZ" sz="2000" dirty="0"/>
              <a:t>3D </a:t>
            </a:r>
            <a:r>
              <a:rPr lang="en-NZ" dirty="0"/>
              <a:t>tensor with an explicit time axis.</a:t>
            </a:r>
          </a:p>
          <a:p>
            <a:r>
              <a:rPr lang="en-NZ" dirty="0" smtClean="0"/>
              <a:t>Images—4D </a:t>
            </a:r>
            <a:r>
              <a:rPr lang="en-NZ" dirty="0"/>
              <a:t>tensors of shape (samples, height, width, channels) or (samples</a:t>
            </a:r>
            <a:r>
              <a:rPr lang="en-NZ" dirty="0" smtClean="0"/>
              <a:t>, channels</a:t>
            </a:r>
            <a:r>
              <a:rPr lang="en-NZ" dirty="0"/>
              <a:t>, height, width)</a:t>
            </a:r>
          </a:p>
          <a:p>
            <a:r>
              <a:rPr lang="en-NZ" dirty="0" smtClean="0"/>
              <a:t>Video—5D </a:t>
            </a:r>
            <a:r>
              <a:rPr lang="en-NZ" dirty="0"/>
              <a:t>tensors of shape (samples, frames, height, width, channels) </a:t>
            </a:r>
            <a:r>
              <a:rPr lang="en-NZ" dirty="0" smtClean="0"/>
              <a:t>or (</a:t>
            </a:r>
            <a:r>
              <a:rPr lang="en-NZ" dirty="0"/>
              <a:t>samples, frames, channels, height, width)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89" y="3213457"/>
            <a:ext cx="2977650" cy="125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75953" y="365126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953" y="365126"/>
                <a:ext cx="206820" cy="553998"/>
              </a:xfrm>
              <a:prstGeom prst="rect">
                <a:avLst/>
              </a:prstGeom>
              <a:blipFill>
                <a:blip r:embed="rId4"/>
                <a:stretch>
                  <a:fillRect l="-2941" r="-441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26"/>
              <p:cNvSpPr>
                <a:spLocks noChangeArrowheads="1"/>
              </p:cNvSpPr>
              <p:nvPr/>
            </p:nvSpPr>
            <p:spPr bwMode="auto">
              <a:xfrm>
                <a:off x="7742507" y="1145678"/>
                <a:ext cx="361376" cy="47198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altLang="en-US" sz="1800" b="0" i="1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𝑥</m:t>
                      </m:r>
                      <m:r>
                        <a:rPr lang="en-NZ" altLang="en-US" sz="1800" b="0" i="1" baseline="-25000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1</m:t>
                      </m:r>
                    </m:oMath>
                  </m:oMathPara>
                </a14:m>
                <a:endParaRPr lang="en-US" altLang="en-US" sz="1800" baseline="-250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6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507" y="1145678"/>
                <a:ext cx="361376" cy="4719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26"/>
              <p:cNvSpPr>
                <a:spLocks noChangeArrowheads="1"/>
              </p:cNvSpPr>
              <p:nvPr/>
            </p:nvSpPr>
            <p:spPr bwMode="auto">
              <a:xfrm>
                <a:off x="8123507" y="1145678"/>
                <a:ext cx="361376" cy="47198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altLang="en-US" sz="1800" b="0" i="1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𝑥</m:t>
                      </m:r>
                      <m:r>
                        <a:rPr lang="en-NZ" altLang="en-US" sz="1800" b="0" i="1" baseline="-25000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2</m:t>
                      </m:r>
                    </m:oMath>
                  </m:oMathPara>
                </a14:m>
                <a:endParaRPr lang="en-US" altLang="en-US" sz="1800" baseline="-250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3507" y="1145678"/>
                <a:ext cx="361376" cy="471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26"/>
              <p:cNvSpPr>
                <a:spLocks noChangeArrowheads="1"/>
              </p:cNvSpPr>
              <p:nvPr/>
            </p:nvSpPr>
            <p:spPr bwMode="auto">
              <a:xfrm>
                <a:off x="8507595" y="1145678"/>
                <a:ext cx="361376" cy="47198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altLang="en-US" sz="2000" b="0" i="1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𝑥</m:t>
                      </m:r>
                      <m:r>
                        <a:rPr lang="en-NZ" altLang="en-US" sz="2000" b="0" i="1" baseline="-25000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3</m:t>
                      </m:r>
                    </m:oMath>
                  </m:oMathPara>
                </a14:m>
                <a:endParaRPr lang="en-US" altLang="en-US" sz="800" baseline="-250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8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7595" y="1145678"/>
                <a:ext cx="361376" cy="471985"/>
              </a:xfrm>
              <a:prstGeom prst="rect">
                <a:avLst/>
              </a:prstGeom>
              <a:blipFill>
                <a:blip r:embed="rId7"/>
                <a:stretch>
                  <a:fillRect l="-3175"/>
                </a:stretch>
              </a:blip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26"/>
          <p:cNvSpPr>
            <a:spLocks noChangeArrowheads="1"/>
          </p:cNvSpPr>
          <p:nvPr/>
        </p:nvSpPr>
        <p:spPr bwMode="auto">
          <a:xfrm>
            <a:off x="7745963" y="1617663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8126963" y="1617663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26"/>
          <p:cNvSpPr>
            <a:spLocks noChangeArrowheads="1"/>
          </p:cNvSpPr>
          <p:nvPr/>
        </p:nvSpPr>
        <p:spPr bwMode="auto">
          <a:xfrm>
            <a:off x="8507963" y="1617663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7747822" y="2089648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26"/>
          <p:cNvSpPr>
            <a:spLocks noChangeArrowheads="1"/>
          </p:cNvSpPr>
          <p:nvPr/>
        </p:nvSpPr>
        <p:spPr bwMode="auto">
          <a:xfrm>
            <a:off x="8128822" y="2089648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8507595" y="2089648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7742507" y="2561634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8123507" y="2561634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26"/>
          <p:cNvSpPr>
            <a:spLocks noChangeArrowheads="1"/>
          </p:cNvSpPr>
          <p:nvPr/>
        </p:nvSpPr>
        <p:spPr bwMode="auto">
          <a:xfrm>
            <a:off x="8504507" y="2561634"/>
            <a:ext cx="361376" cy="471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009" y="4556387"/>
            <a:ext cx="2690790" cy="21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notion of data batches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00804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In general, the first axis (axis 0, because indexing starts at 0) in all data tensors </a:t>
            </a:r>
            <a:r>
              <a:rPr lang="en-NZ" dirty="0" smtClean="0"/>
              <a:t>you’ll come </a:t>
            </a:r>
            <a:r>
              <a:rPr lang="en-NZ" dirty="0"/>
              <a:t>across in deep learning will be the samples axis </a:t>
            </a:r>
            <a:endParaRPr lang="en-NZ" dirty="0" smtClean="0"/>
          </a:p>
          <a:p>
            <a:r>
              <a:rPr lang="en-NZ" dirty="0" smtClean="0"/>
              <a:t>In </a:t>
            </a:r>
            <a:r>
              <a:rPr lang="en-NZ" dirty="0"/>
              <a:t>the MNIST example, samples are images of digits</a:t>
            </a:r>
            <a:r>
              <a:rPr lang="en-NZ" dirty="0" smtClean="0"/>
              <a:t>.</a:t>
            </a:r>
          </a:p>
          <a:p>
            <a:r>
              <a:rPr lang="en-NZ" dirty="0"/>
              <a:t>In addition, deep-learning models don’t process an entire dataset at once; rather</a:t>
            </a:r>
            <a:r>
              <a:rPr lang="en-NZ" dirty="0" smtClean="0"/>
              <a:t>, they </a:t>
            </a:r>
            <a:r>
              <a:rPr lang="en-NZ" dirty="0"/>
              <a:t>break the data into small batches. </a:t>
            </a:r>
            <a:endParaRPr lang="en-NZ" dirty="0" smtClean="0"/>
          </a:p>
          <a:p>
            <a:r>
              <a:rPr lang="en-NZ" dirty="0"/>
              <a:t>When considering such a batch tensor, the first axis (axis 0) is called the </a:t>
            </a:r>
            <a:r>
              <a:rPr lang="en-NZ" i="1" dirty="0"/>
              <a:t>batch axis </a:t>
            </a:r>
            <a:r>
              <a:rPr lang="en-NZ" dirty="0" smtClean="0"/>
              <a:t>or </a:t>
            </a:r>
            <a:r>
              <a:rPr lang="en-NZ" i="1" dirty="0" smtClean="0"/>
              <a:t>batch </a:t>
            </a:r>
            <a:r>
              <a:rPr lang="en-NZ" i="1" dirty="0"/>
              <a:t>dimension</a:t>
            </a:r>
            <a:endParaRPr lang="en-NZ" dirty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034141" y="5040086"/>
            <a:ext cx="7347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batch1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train_images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batch2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train_images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batchn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train_images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64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NZ" dirty="0" err="1" smtClean="0"/>
              <a:t>Vectorized</a:t>
            </a:r>
            <a:r>
              <a:rPr lang="en-NZ" dirty="0" smtClean="0"/>
              <a:t> computation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250951"/>
            <a:ext cx="7886700" cy="2987675"/>
          </a:xfrm>
        </p:spPr>
        <p:txBody>
          <a:bodyPr>
            <a:normAutofit fontScale="62500" lnSpcReduction="20000"/>
          </a:bodyPr>
          <a:lstStyle/>
          <a:p>
            <a:r>
              <a:rPr lang="en-NZ" dirty="0" smtClean="0"/>
              <a:t>To optimize computational speed, machine learning libraries avoid explicit </a:t>
            </a:r>
            <a:r>
              <a:rPr lang="en-NZ" dirty="0" smtClean="0">
                <a:latin typeface="Consolas" panose="020B0609020204030204" pitchFamily="49" charset="0"/>
              </a:rPr>
              <a:t>for loop</a:t>
            </a:r>
            <a:r>
              <a:rPr lang="en-NZ" dirty="0" smtClean="0"/>
              <a:t>s whenever possible</a:t>
            </a:r>
          </a:p>
          <a:p>
            <a:r>
              <a:rPr lang="en-NZ" dirty="0"/>
              <a:t>The </a:t>
            </a:r>
            <a:r>
              <a:rPr lang="en-NZ" dirty="0" err="1">
                <a:latin typeface="Consolas" panose="020B0609020204030204" pitchFamily="49" charset="0"/>
              </a:rPr>
              <a:t>relu</a:t>
            </a:r>
            <a:r>
              <a:rPr lang="en-NZ" dirty="0"/>
              <a:t> </a:t>
            </a:r>
            <a:r>
              <a:rPr lang="en-NZ" dirty="0" smtClean="0"/>
              <a:t>operation</a:t>
            </a:r>
            <a:r>
              <a:rPr lang="en-NZ" dirty="0"/>
              <a:t> </a:t>
            </a:r>
            <a:r>
              <a:rPr lang="en-NZ" dirty="0" smtClean="0"/>
              <a:t>and vector addition </a:t>
            </a:r>
            <a:r>
              <a:rPr lang="en-NZ" dirty="0"/>
              <a:t>are element-wise operations: operations that </a:t>
            </a:r>
            <a:r>
              <a:rPr lang="en-NZ" dirty="0" smtClean="0"/>
              <a:t>are applied </a:t>
            </a:r>
            <a:r>
              <a:rPr lang="en-NZ" dirty="0"/>
              <a:t>independently to each entry in the tensors being considered. </a:t>
            </a:r>
            <a:endParaRPr lang="en-NZ" dirty="0" smtClean="0"/>
          </a:p>
          <a:p>
            <a:r>
              <a:rPr lang="en-NZ" dirty="0" smtClean="0"/>
              <a:t>This means these </a:t>
            </a:r>
            <a:r>
              <a:rPr lang="en-NZ" dirty="0"/>
              <a:t>operations are highly amenable to massively parallel implementations (</a:t>
            </a:r>
            <a:r>
              <a:rPr lang="en-NZ" dirty="0" smtClean="0"/>
              <a:t>vectorised implementations)</a:t>
            </a:r>
          </a:p>
          <a:p>
            <a:r>
              <a:rPr lang="en-NZ" dirty="0"/>
              <a:t>In practice, when dealing with </a:t>
            </a:r>
            <a:r>
              <a:rPr lang="en-NZ" dirty="0" err="1"/>
              <a:t>Numpy</a:t>
            </a:r>
            <a:r>
              <a:rPr lang="en-NZ" dirty="0"/>
              <a:t> arrays, these operations are available as </a:t>
            </a:r>
            <a:r>
              <a:rPr lang="en-NZ" dirty="0" smtClean="0"/>
              <a:t>well optimized built-in </a:t>
            </a:r>
            <a:r>
              <a:rPr lang="en-NZ" dirty="0" err="1"/>
              <a:t>Numpy</a:t>
            </a:r>
            <a:r>
              <a:rPr lang="en-NZ" dirty="0"/>
              <a:t> functions, which themselves delegate the heavy lifting to </a:t>
            </a:r>
            <a:r>
              <a:rPr lang="en-NZ" dirty="0" smtClean="0"/>
              <a:t>a Basic </a:t>
            </a:r>
            <a:r>
              <a:rPr lang="en-NZ" dirty="0"/>
              <a:t>Linear Algebra Subprograms (BLAS) implementation </a:t>
            </a:r>
            <a:endParaRPr lang="en-NZ" dirty="0" smtClean="0"/>
          </a:p>
          <a:p>
            <a:r>
              <a:rPr lang="en-NZ" dirty="0" smtClean="0"/>
              <a:t>BLAS </a:t>
            </a:r>
            <a:r>
              <a:rPr lang="en-NZ" dirty="0"/>
              <a:t>are low-level, highly parallel, efficient </a:t>
            </a:r>
            <a:r>
              <a:rPr lang="en-NZ" dirty="0" smtClean="0"/>
              <a:t>tensor-manipulation routines </a:t>
            </a:r>
            <a:r>
              <a:rPr lang="en-NZ" dirty="0"/>
              <a:t>that are typically implemented in Fortran or 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00" t="33528" r="32666" b="5583"/>
          <a:stretch/>
        </p:blipFill>
        <p:spPr>
          <a:xfrm>
            <a:off x="7838727" y="27781"/>
            <a:ext cx="127704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706"/>
          <a:stretch/>
        </p:blipFill>
        <p:spPr>
          <a:xfrm>
            <a:off x="188227" y="4140200"/>
            <a:ext cx="4409173" cy="271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501" y="3987800"/>
            <a:ext cx="3707899" cy="27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4" y="365126"/>
            <a:ext cx="2840873" cy="736310"/>
          </a:xfrm>
        </p:spPr>
        <p:txBody>
          <a:bodyPr>
            <a:noAutofit/>
          </a:bodyPr>
          <a:lstStyle/>
          <a:p>
            <a:r>
              <a:rPr lang="en-NZ" sz="2800" dirty="0" smtClean="0"/>
              <a:t>Anatomy of a neural network</a:t>
            </a:r>
            <a:endParaRPr lang="en-NZ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8682"/>
            <a:ext cx="3973286" cy="4351338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Training </a:t>
            </a:r>
            <a:r>
              <a:rPr lang="en-NZ" sz="2400" dirty="0"/>
              <a:t>a neural network revolves around the </a:t>
            </a:r>
            <a:r>
              <a:rPr lang="en-NZ" sz="2400" dirty="0" smtClean="0"/>
              <a:t>following objects</a:t>
            </a:r>
            <a:r>
              <a:rPr lang="en-NZ" sz="2400" dirty="0"/>
              <a:t>:</a:t>
            </a:r>
          </a:p>
          <a:p>
            <a:pPr lvl="1"/>
            <a:r>
              <a:rPr lang="en-NZ" sz="2000" i="1" dirty="0" smtClean="0"/>
              <a:t>Layers</a:t>
            </a:r>
            <a:r>
              <a:rPr lang="en-NZ" sz="2000" dirty="0"/>
              <a:t>, which are combined into a </a:t>
            </a:r>
            <a:r>
              <a:rPr lang="en-NZ" sz="2000" i="1" dirty="0"/>
              <a:t>network </a:t>
            </a:r>
            <a:r>
              <a:rPr lang="en-NZ" sz="2000" dirty="0"/>
              <a:t>(or </a:t>
            </a:r>
            <a:r>
              <a:rPr lang="en-NZ" sz="2000" i="1" dirty="0"/>
              <a:t>model</a:t>
            </a:r>
            <a:r>
              <a:rPr lang="en-NZ" sz="2000" dirty="0"/>
              <a:t>)</a:t>
            </a:r>
          </a:p>
          <a:p>
            <a:pPr lvl="1"/>
            <a:r>
              <a:rPr lang="en-NZ" sz="2000" dirty="0" smtClean="0"/>
              <a:t>The </a:t>
            </a:r>
            <a:r>
              <a:rPr lang="en-NZ" sz="2000" i="1" dirty="0"/>
              <a:t>input data </a:t>
            </a:r>
            <a:r>
              <a:rPr lang="en-NZ" sz="2000" dirty="0"/>
              <a:t>and corresponding </a:t>
            </a:r>
            <a:r>
              <a:rPr lang="en-NZ" sz="2000" i="1" dirty="0"/>
              <a:t>targets</a:t>
            </a:r>
          </a:p>
          <a:p>
            <a:pPr lvl="1"/>
            <a:r>
              <a:rPr lang="en-NZ" sz="2000" dirty="0" smtClean="0"/>
              <a:t>The </a:t>
            </a:r>
            <a:r>
              <a:rPr lang="en-NZ" sz="2000" i="1" dirty="0"/>
              <a:t>loss function</a:t>
            </a:r>
            <a:r>
              <a:rPr lang="en-NZ" sz="2000" dirty="0"/>
              <a:t>, which defines the feedback signal used for learning</a:t>
            </a:r>
          </a:p>
          <a:p>
            <a:pPr lvl="1"/>
            <a:r>
              <a:rPr lang="en-NZ" sz="2000" dirty="0" smtClean="0"/>
              <a:t>The </a:t>
            </a:r>
            <a:r>
              <a:rPr lang="en-NZ" sz="2000" i="1" dirty="0"/>
              <a:t>optimizer</a:t>
            </a:r>
            <a:r>
              <a:rPr lang="en-NZ" sz="2000" dirty="0"/>
              <a:t>, which determines </a:t>
            </a:r>
            <a:r>
              <a:rPr lang="en-NZ" sz="2000" dirty="0" smtClean="0"/>
              <a:t>how                     </a:t>
            </a:r>
            <a:r>
              <a:rPr lang="en-NZ" sz="2000" dirty="0"/>
              <a:t>learning proceeds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44905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smtClean="0"/>
              <a:t>The </a:t>
            </a:r>
            <a:r>
              <a:rPr lang="en-NZ" sz="1600" dirty="0"/>
              <a:t>network, </a:t>
            </a:r>
            <a:r>
              <a:rPr lang="en-NZ" sz="1600" dirty="0" smtClean="0"/>
              <a:t>composed of </a:t>
            </a:r>
            <a:r>
              <a:rPr lang="en-NZ" sz="1600" dirty="0"/>
              <a:t>layers that are chained together, maps the input data to </a:t>
            </a:r>
            <a:r>
              <a:rPr lang="en-NZ" sz="1600" dirty="0" smtClean="0"/>
              <a:t>predictions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smtClean="0"/>
              <a:t>The </a:t>
            </a:r>
            <a:r>
              <a:rPr lang="en-NZ" sz="1600" dirty="0"/>
              <a:t>loss </a:t>
            </a:r>
            <a:r>
              <a:rPr lang="en-NZ" sz="1600" dirty="0" smtClean="0"/>
              <a:t>function then </a:t>
            </a:r>
            <a:r>
              <a:rPr lang="en-NZ" sz="1600" dirty="0"/>
              <a:t>compares these predictions to the targets, producing a loss value: a </a:t>
            </a:r>
            <a:r>
              <a:rPr lang="en-NZ" sz="1600" dirty="0" smtClean="0"/>
              <a:t>measure of </a:t>
            </a:r>
            <a:r>
              <a:rPr lang="en-NZ" sz="1600" dirty="0"/>
              <a:t>how well the network’s predictions match what was </a:t>
            </a:r>
            <a:r>
              <a:rPr lang="en-NZ" sz="1600" dirty="0" smtClean="0"/>
              <a:t>expected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smtClean="0"/>
              <a:t>The </a:t>
            </a:r>
            <a:r>
              <a:rPr lang="en-NZ" sz="1600" dirty="0"/>
              <a:t>optimizer </a:t>
            </a:r>
            <a:r>
              <a:rPr lang="en-NZ" sz="1600" dirty="0" smtClean="0"/>
              <a:t>uses this </a:t>
            </a:r>
            <a:r>
              <a:rPr lang="en-NZ" sz="1600" dirty="0"/>
              <a:t>loss value to update the network’s </a:t>
            </a:r>
            <a:r>
              <a:rPr lang="en-NZ" sz="1600" dirty="0" smtClean="0"/>
              <a:t>weights</a:t>
            </a:r>
            <a:endParaRPr lang="en-NZ" sz="1600" dirty="0"/>
          </a:p>
        </p:txBody>
      </p:sp>
      <p:pic>
        <p:nvPicPr>
          <p:cNvPr id="6" name="Picture 2" descr="Image result for deep learning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77" y="99753"/>
            <a:ext cx="3008309" cy="14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27" y="4204893"/>
            <a:ext cx="1610591" cy="118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770" y="1528988"/>
            <a:ext cx="4688230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423807" cy="1325563"/>
          </a:xfrm>
        </p:spPr>
        <p:txBody>
          <a:bodyPr/>
          <a:lstStyle/>
          <a:p>
            <a:r>
              <a:rPr lang="en-NZ" b="1" dirty="0"/>
              <a:t>Layers: the building blocks of deep learning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The fundamental data structure in neural networks is the </a:t>
            </a:r>
            <a:r>
              <a:rPr lang="en-NZ" i="1" dirty="0" smtClean="0"/>
              <a:t>layer</a:t>
            </a:r>
          </a:p>
          <a:p>
            <a:r>
              <a:rPr lang="en-NZ" dirty="0" smtClean="0"/>
              <a:t>A </a:t>
            </a:r>
            <a:r>
              <a:rPr lang="en-NZ" dirty="0"/>
              <a:t>layer is a data-processing module that takes as input one </a:t>
            </a:r>
            <a:r>
              <a:rPr lang="en-NZ" dirty="0" smtClean="0"/>
              <a:t>or more </a:t>
            </a:r>
            <a:r>
              <a:rPr lang="en-NZ" dirty="0"/>
              <a:t>tensors and that outputs one or more </a:t>
            </a:r>
            <a:r>
              <a:rPr lang="en-NZ" dirty="0" smtClean="0"/>
              <a:t>tensors </a:t>
            </a:r>
          </a:p>
          <a:p>
            <a:r>
              <a:rPr lang="en-NZ" dirty="0" smtClean="0"/>
              <a:t>Some </a:t>
            </a:r>
            <a:r>
              <a:rPr lang="en-NZ" dirty="0"/>
              <a:t>layers are stateless, </a:t>
            </a:r>
            <a:r>
              <a:rPr lang="en-NZ" dirty="0" smtClean="0"/>
              <a:t>but more </a:t>
            </a:r>
            <a:r>
              <a:rPr lang="en-NZ" dirty="0"/>
              <a:t>frequently layers have a state: the layer’s </a:t>
            </a:r>
            <a:r>
              <a:rPr lang="en-NZ" i="1" dirty="0"/>
              <a:t>weights</a:t>
            </a:r>
            <a:r>
              <a:rPr lang="en-NZ" dirty="0"/>
              <a:t>, one or several tensors </a:t>
            </a:r>
            <a:r>
              <a:rPr lang="en-NZ" dirty="0" smtClean="0"/>
              <a:t>learned with </a:t>
            </a:r>
            <a:r>
              <a:rPr lang="en-NZ" dirty="0"/>
              <a:t>stochastic gradient descent, which together contain the network’s </a:t>
            </a:r>
            <a:r>
              <a:rPr lang="en-NZ" i="1" dirty="0" smtClean="0"/>
              <a:t>memory/knowledge</a:t>
            </a:r>
          </a:p>
          <a:p>
            <a:r>
              <a:rPr lang="en-NZ" dirty="0"/>
              <a:t>Different layers are appropriate for different tensor formats and different types of </a:t>
            </a:r>
            <a:r>
              <a:rPr lang="en-NZ" dirty="0" smtClean="0"/>
              <a:t>data processing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55" y="230190"/>
            <a:ext cx="2561816" cy="13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78" y="350611"/>
            <a:ext cx="4727122" cy="1475014"/>
          </a:xfrm>
        </p:spPr>
        <p:txBody>
          <a:bodyPr/>
          <a:lstStyle/>
          <a:p>
            <a:r>
              <a:rPr lang="en-NZ" dirty="0"/>
              <a:t>Models: networks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A deep-learning model is a directed, acyclic graph of layers. </a:t>
            </a:r>
            <a:endParaRPr lang="en-NZ" dirty="0" smtClean="0"/>
          </a:p>
          <a:p>
            <a:r>
              <a:rPr lang="en-NZ" dirty="0" smtClean="0"/>
              <a:t>The </a:t>
            </a:r>
            <a:r>
              <a:rPr lang="en-NZ" dirty="0"/>
              <a:t>most </a:t>
            </a:r>
            <a:r>
              <a:rPr lang="en-NZ" dirty="0" smtClean="0"/>
              <a:t>common instance </a:t>
            </a:r>
            <a:r>
              <a:rPr lang="en-NZ" dirty="0"/>
              <a:t>is a linear stack of layers, mapping a single input to a single </a:t>
            </a:r>
            <a:r>
              <a:rPr lang="en-NZ" dirty="0" smtClean="0"/>
              <a:t>output</a:t>
            </a:r>
          </a:p>
          <a:p>
            <a:r>
              <a:rPr lang="en-NZ" dirty="0"/>
              <a:t>The topology of a network defines a </a:t>
            </a:r>
            <a:r>
              <a:rPr lang="en-NZ" i="1" dirty="0"/>
              <a:t>hypothesis space</a:t>
            </a:r>
            <a:r>
              <a:rPr lang="en-NZ" dirty="0" smtClean="0"/>
              <a:t>.</a:t>
            </a:r>
          </a:p>
          <a:p>
            <a:r>
              <a:rPr lang="en-NZ" dirty="0" smtClean="0"/>
              <a:t>We previously defined </a:t>
            </a:r>
            <a:r>
              <a:rPr lang="en-NZ" dirty="0"/>
              <a:t>machine learning as </a:t>
            </a:r>
            <a:r>
              <a:rPr lang="en-NZ" dirty="0" smtClean="0"/>
              <a:t>searching </a:t>
            </a:r>
            <a:r>
              <a:rPr lang="en-NZ" dirty="0"/>
              <a:t>for useful representations of </a:t>
            </a:r>
            <a:r>
              <a:rPr lang="en-NZ" dirty="0" smtClean="0"/>
              <a:t>some input </a:t>
            </a:r>
            <a:r>
              <a:rPr lang="en-NZ" dirty="0"/>
              <a:t>data, within a predefined space of possibilities, using guidance from a </a:t>
            </a:r>
            <a:r>
              <a:rPr lang="en-NZ" dirty="0" smtClean="0"/>
              <a:t>feedback signal. </a:t>
            </a:r>
          </a:p>
          <a:p>
            <a:r>
              <a:rPr lang="en-NZ" dirty="0" smtClean="0"/>
              <a:t>By </a:t>
            </a:r>
            <a:r>
              <a:rPr lang="en-NZ" dirty="0"/>
              <a:t>choosing a network topology, you constrain your </a:t>
            </a:r>
            <a:r>
              <a:rPr lang="en-NZ" i="1" dirty="0"/>
              <a:t>space of </a:t>
            </a:r>
            <a:r>
              <a:rPr lang="en-NZ" i="1" dirty="0" smtClean="0"/>
              <a:t>possibilities </a:t>
            </a:r>
            <a:r>
              <a:rPr lang="en-NZ" dirty="0" smtClean="0"/>
              <a:t>(</a:t>
            </a:r>
            <a:r>
              <a:rPr lang="en-NZ" dirty="0"/>
              <a:t>hypothesis space) to a specific series of tensor operations, mapping input data to </a:t>
            </a:r>
            <a:r>
              <a:rPr lang="en-NZ" dirty="0" smtClean="0"/>
              <a:t>output data</a:t>
            </a:r>
            <a:r>
              <a:rPr lang="en-NZ" dirty="0"/>
              <a:t>. </a:t>
            </a:r>
            <a:endParaRPr lang="en-NZ" dirty="0" smtClean="0"/>
          </a:p>
          <a:p>
            <a:r>
              <a:rPr lang="en-NZ" dirty="0" smtClean="0"/>
              <a:t>What </a:t>
            </a:r>
            <a:r>
              <a:rPr lang="en-NZ" dirty="0"/>
              <a:t>you’ll then be searching for is a good set of values for the weight </a:t>
            </a:r>
            <a:r>
              <a:rPr lang="en-NZ" dirty="0" smtClean="0"/>
              <a:t>tensors involved </a:t>
            </a:r>
            <a:r>
              <a:rPr lang="en-NZ" dirty="0"/>
              <a:t>in these tensor operations.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34" y="215676"/>
            <a:ext cx="2561816" cy="13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689521" cy="1325563"/>
          </a:xfrm>
        </p:spPr>
        <p:txBody>
          <a:bodyPr>
            <a:normAutofit fontScale="90000"/>
          </a:bodyPr>
          <a:lstStyle/>
          <a:p>
            <a:r>
              <a:rPr lang="en-NZ" dirty="0"/>
              <a:t>Loss functions and optimizers:</a:t>
            </a:r>
            <a:br>
              <a:rPr lang="en-NZ" dirty="0"/>
            </a:br>
            <a:r>
              <a:rPr lang="en-NZ" dirty="0"/>
              <a:t>keys to configuring the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42" y="1825625"/>
            <a:ext cx="8026399" cy="3109232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Once the network architecture is defined, you still have to choose two more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Loss </a:t>
            </a:r>
            <a:r>
              <a:rPr lang="en-NZ" dirty="0"/>
              <a:t>function (objective function)—The quantity that will be minimized </a:t>
            </a:r>
            <a:r>
              <a:rPr lang="en-NZ" dirty="0" smtClean="0"/>
              <a:t>during training</a:t>
            </a:r>
          </a:p>
          <a:p>
            <a:pPr lvl="1"/>
            <a:r>
              <a:rPr lang="en-NZ" dirty="0" smtClean="0"/>
              <a:t>It </a:t>
            </a:r>
            <a:r>
              <a:rPr lang="en-NZ" dirty="0"/>
              <a:t>represents a measure of success for the task at </a:t>
            </a:r>
            <a:r>
              <a:rPr lang="en-NZ" dirty="0" smtClean="0"/>
              <a:t>hand</a:t>
            </a:r>
            <a:endParaRPr lang="en-NZ" dirty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Optimizer—Determines </a:t>
            </a:r>
            <a:r>
              <a:rPr lang="en-NZ" dirty="0"/>
              <a:t>how the </a:t>
            </a:r>
            <a:r>
              <a:rPr lang="en-NZ" dirty="0" smtClean="0"/>
              <a:t>network weights </a:t>
            </a:r>
            <a:r>
              <a:rPr lang="en-NZ" dirty="0"/>
              <a:t>will be updated based on the loss function</a:t>
            </a:r>
            <a:r>
              <a:rPr lang="en-NZ" dirty="0" smtClean="0"/>
              <a:t>. </a:t>
            </a:r>
          </a:p>
          <a:p>
            <a:pPr lvl="1"/>
            <a:r>
              <a:rPr lang="en-NZ" dirty="0" smtClean="0"/>
              <a:t>It </a:t>
            </a:r>
            <a:r>
              <a:rPr lang="en-NZ" dirty="0"/>
              <a:t>implements a specific variant of </a:t>
            </a:r>
            <a:r>
              <a:rPr lang="en-NZ" dirty="0" smtClean="0"/>
              <a:t>gradient </a:t>
            </a:r>
            <a:r>
              <a:rPr lang="en-NZ" dirty="0"/>
              <a:t>descent (SGD</a:t>
            </a:r>
            <a:r>
              <a:rPr lang="en-NZ" dirty="0" smtClean="0"/>
              <a:t>)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11" y="6029393"/>
            <a:ext cx="4020503" cy="565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69" y="4934857"/>
            <a:ext cx="2607029" cy="19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Optimizer: The </a:t>
            </a:r>
            <a:r>
              <a:rPr lang="en-NZ" sz="3600" dirty="0"/>
              <a:t>engine of neural </a:t>
            </a:r>
            <a:r>
              <a:rPr lang="en-NZ" sz="3600" dirty="0" smtClean="0"/>
              <a:t>networks (gradient-based optimization)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4350811" cy="4553404"/>
          </a:xfrm>
        </p:spPr>
        <p:txBody>
          <a:bodyPr>
            <a:normAutofit fontScale="55000" lnSpcReduction="20000"/>
          </a:bodyPr>
          <a:lstStyle/>
          <a:p>
            <a:r>
              <a:rPr lang="en-NZ" dirty="0">
                <a:latin typeface="Calibri body"/>
              </a:rPr>
              <a:t>each neural layer from </a:t>
            </a:r>
            <a:r>
              <a:rPr lang="en-NZ" dirty="0" smtClean="0">
                <a:latin typeface="Calibri body"/>
              </a:rPr>
              <a:t>an archetypal network transforms </a:t>
            </a:r>
            <a:r>
              <a:rPr lang="en-NZ" dirty="0">
                <a:latin typeface="Calibri body"/>
              </a:rPr>
              <a:t>its input data as follows</a:t>
            </a:r>
            <a:r>
              <a:rPr lang="en-NZ" dirty="0" smtClean="0">
                <a:latin typeface="Calibri body"/>
              </a:rPr>
              <a:t>:</a:t>
            </a:r>
          </a:p>
          <a:p>
            <a:pPr lvl="1"/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relu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dot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input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NZ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In this expression, W and b are tensors that are attributes of the layer. They’re 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called the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weights or trainable parameters of the 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layer</a:t>
            </a:r>
          </a:p>
          <a:p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These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weights contain the information learned by the network from 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exposure to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training data.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Initially, these weight matrices are filled with small random values (a step called 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random initialization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). </a:t>
            </a:r>
            <a:endParaRPr lang="en-NZ" dirty="0" smtClean="0">
              <a:solidFill>
                <a:srgbClr val="000000"/>
              </a:solidFill>
              <a:highlight>
                <a:srgbClr val="FFFFFF"/>
              </a:highlight>
              <a:latin typeface="Calibri body"/>
            </a:endParaRPr>
          </a:p>
          <a:p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Of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course, there’s no reason to expect that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relu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(dot(W, input) + b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), when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W and b are random, will yield any useful representations. </a:t>
            </a:r>
            <a:endParaRPr lang="en-NZ" dirty="0" smtClean="0">
              <a:solidFill>
                <a:srgbClr val="000000"/>
              </a:solidFill>
              <a:highlight>
                <a:srgbClr val="FFFFFF"/>
              </a:highlight>
              <a:latin typeface="Calibri body"/>
            </a:endParaRPr>
          </a:p>
          <a:p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The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resulting 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representations are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meaningless—but they’re a starting point. </a:t>
            </a:r>
            <a:endParaRPr lang="en-NZ" dirty="0" smtClean="0">
              <a:solidFill>
                <a:srgbClr val="000000"/>
              </a:solidFill>
              <a:highlight>
                <a:srgbClr val="FFFFFF"/>
              </a:highlight>
              <a:latin typeface="Calibri body"/>
            </a:endParaRPr>
          </a:p>
          <a:p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What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comes next is to 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gradually adjust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these weights, based on a feedback signal. </a:t>
            </a:r>
            <a:endParaRPr lang="en-NZ" dirty="0" smtClean="0">
              <a:solidFill>
                <a:srgbClr val="000000"/>
              </a:solidFill>
              <a:highlight>
                <a:srgbClr val="FFFFFF"/>
              </a:highlight>
              <a:latin typeface="Calibri body"/>
            </a:endParaRPr>
          </a:p>
          <a:p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This 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gradual adjustment, also </a:t>
            </a:r>
            <a:r>
              <a:rPr lang="en-NZ" dirty="0" smtClean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called training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alibri body"/>
              </a:rPr>
              <a:t>, is basically the learning that machine learning is all about.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08" y="2275115"/>
            <a:ext cx="4383790" cy="2386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49538" y="5137416"/>
                <a:ext cx="29127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NZ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NZ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NZ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NZ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NZ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NZ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NZ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NZ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1400" b="0" i="1" smtClean="0">
                          <a:latin typeface="Cambria Math" panose="02040503050406030204" pitchFamily="18" charset="0"/>
                        </a:rPr>
                        <m:t>))))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538" y="5137416"/>
                <a:ext cx="2912720" cy="215444"/>
              </a:xfrm>
              <a:prstGeom prst="rect">
                <a:avLst/>
              </a:prstGeom>
              <a:blipFill>
                <a:blip r:embed="rId3"/>
                <a:stretch>
                  <a:fillRect l="-1258" r="-1677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13512" y="474131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12" y="4741316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63592" y="4741316"/>
                <a:ext cx="343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92" y="4741316"/>
                <a:ext cx="343877" cy="276999"/>
              </a:xfrm>
              <a:prstGeom prst="rect">
                <a:avLst/>
              </a:prstGeom>
              <a:blipFill>
                <a:blip r:embed="rId5"/>
                <a:stretch>
                  <a:fillRect l="-17857" r="-5357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23147" y="4741316"/>
                <a:ext cx="349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47" y="4741316"/>
                <a:ext cx="349198" cy="276999"/>
              </a:xfrm>
              <a:prstGeom prst="rect">
                <a:avLst/>
              </a:prstGeom>
              <a:blipFill>
                <a:blip r:embed="rId6"/>
                <a:stretch>
                  <a:fillRect l="-15789" r="-7018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73973" y="4743659"/>
                <a:ext cx="349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73" y="4743659"/>
                <a:ext cx="349198" cy="276999"/>
              </a:xfrm>
              <a:prstGeom prst="rect">
                <a:avLst/>
              </a:prstGeom>
              <a:blipFill>
                <a:blip r:embed="rId7"/>
                <a:stretch>
                  <a:fillRect l="-17544" r="-5263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95031" y="4745671"/>
                <a:ext cx="339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31" y="4745671"/>
                <a:ext cx="339324" cy="276999"/>
              </a:xfrm>
              <a:prstGeom prst="rect">
                <a:avLst/>
              </a:prstGeom>
              <a:blipFill>
                <a:blip r:embed="rId8"/>
                <a:stretch>
                  <a:fillRect l="-18182" r="-5455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62258" y="40555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258" y="4055516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89013" y="4661571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3" y="4661571"/>
                <a:ext cx="283154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84990" y="466511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90" y="4665116"/>
                <a:ext cx="288477" cy="276999"/>
              </a:xfrm>
              <a:prstGeom prst="rect">
                <a:avLst/>
              </a:prstGeom>
              <a:blipFill>
                <a:blip r:embed="rId11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45327" y="466439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327" y="4664390"/>
                <a:ext cx="288477" cy="276999"/>
              </a:xfrm>
              <a:prstGeom prst="rect">
                <a:avLst/>
              </a:prstGeom>
              <a:blipFill>
                <a:blip r:embed="rId12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063592" y="1709057"/>
            <a:ext cx="373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Forward pass (input signals)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5349538" y="5725886"/>
            <a:ext cx="379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Back propagation ( error signal)</a:t>
            </a:r>
            <a:endParaRPr lang="en-NZ" dirty="0"/>
          </a:p>
        </p:txBody>
      </p:sp>
      <p:sp>
        <p:nvSpPr>
          <p:cNvPr id="17" name="Right Arrow 16"/>
          <p:cNvSpPr/>
          <p:nvPr/>
        </p:nvSpPr>
        <p:spPr>
          <a:xfrm>
            <a:off x="4517571" y="1545772"/>
            <a:ext cx="4626429" cy="7293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ight Arrow 17"/>
          <p:cNvSpPr/>
          <p:nvPr/>
        </p:nvSpPr>
        <p:spPr>
          <a:xfrm flipH="1">
            <a:off x="4517570" y="5548161"/>
            <a:ext cx="4626429" cy="7293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39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9144000" cy="541475"/>
          </a:xfrm>
        </p:spPr>
        <p:txBody>
          <a:bodyPr>
            <a:noAutofit/>
          </a:bodyPr>
          <a:lstStyle/>
          <a:p>
            <a:r>
              <a:rPr lang="en-US" altLang="en-US" sz="2700" dirty="0"/>
              <a:t>Artificial neural </a:t>
            </a:r>
            <a:r>
              <a:rPr lang="en-US" altLang="en-US" sz="2700" dirty="0" smtClean="0"/>
              <a:t>networks: computational architecture overview</a:t>
            </a:r>
            <a:endParaRPr lang="en-NZ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8818" y="993051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8" y="993051"/>
                <a:ext cx="206820" cy="553998"/>
              </a:xfrm>
              <a:prstGeom prst="rect">
                <a:avLst/>
              </a:prstGeom>
              <a:blipFill>
                <a:blip r:embed="rId3"/>
                <a:stretch>
                  <a:fillRect l="-2941" r="-4117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63542" y="835979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42" y="835979"/>
                <a:ext cx="185083" cy="553998"/>
              </a:xfrm>
              <a:prstGeom prst="rect">
                <a:avLst/>
              </a:prstGeom>
              <a:blipFill>
                <a:blip r:embed="rId4"/>
                <a:stretch>
                  <a:fillRect l="-3333" r="-3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26"/>
              <p:cNvSpPr>
                <a:spLocks noChangeArrowheads="1"/>
              </p:cNvSpPr>
              <p:nvPr/>
            </p:nvSpPr>
            <p:spPr bwMode="auto">
              <a:xfrm>
                <a:off x="378324" y="1524193"/>
                <a:ext cx="361376" cy="4719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altLang="en-US" sz="1800" b="0" i="1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𝑥</m:t>
                      </m:r>
                      <m:r>
                        <a:rPr lang="en-NZ" altLang="en-US" sz="1800" b="0" i="1" baseline="-25000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1</m:t>
                      </m:r>
                    </m:oMath>
                  </m:oMathPara>
                </a14:m>
                <a:endParaRPr lang="en-US" altLang="en-US" sz="1800" baseline="-250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324" y="1524193"/>
                <a:ext cx="361376" cy="4719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26"/>
              <p:cNvSpPr>
                <a:spLocks noChangeArrowheads="1"/>
              </p:cNvSpPr>
              <p:nvPr/>
            </p:nvSpPr>
            <p:spPr bwMode="auto">
              <a:xfrm>
                <a:off x="759324" y="1524193"/>
                <a:ext cx="361376" cy="4719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altLang="en-US" sz="1800" b="0" i="1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𝑥</m:t>
                      </m:r>
                      <m:r>
                        <a:rPr lang="en-NZ" altLang="en-US" sz="1800" b="0" i="1" baseline="-25000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2</m:t>
                      </m:r>
                    </m:oMath>
                  </m:oMathPara>
                </a14:m>
                <a:endParaRPr lang="en-US" altLang="en-US" sz="1800" baseline="-250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8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324" y="1524193"/>
                <a:ext cx="361376" cy="471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26"/>
              <p:cNvSpPr>
                <a:spLocks noChangeArrowheads="1"/>
              </p:cNvSpPr>
              <p:nvPr/>
            </p:nvSpPr>
            <p:spPr bwMode="auto">
              <a:xfrm>
                <a:off x="1143412" y="1524193"/>
                <a:ext cx="361376" cy="4719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altLang="en-US" sz="2000" b="0" i="1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𝑥</m:t>
                      </m:r>
                      <m:r>
                        <a:rPr lang="en-NZ" altLang="en-US" sz="2000" b="0" i="1" baseline="-25000" smtClean="0">
                          <a:solidFill>
                            <a:srgbClr val="000000"/>
                          </a:solidFill>
                          <a:latin typeface="Cambria Math"/>
                          <a:sym typeface="Gill Sans" charset="0"/>
                        </a:rPr>
                        <m:t>3</m:t>
                      </m:r>
                    </m:oMath>
                  </m:oMathPara>
                </a14:m>
                <a:endParaRPr lang="en-US" altLang="en-US" sz="800" baseline="-250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9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412" y="1524193"/>
                <a:ext cx="361376" cy="471985"/>
              </a:xfrm>
              <a:prstGeom prst="rect">
                <a:avLst/>
              </a:prstGeom>
              <a:blipFill>
                <a:blip r:embed="rId7"/>
                <a:stretch>
                  <a:fillRect l="-3175"/>
                </a:stretch>
              </a:blipFill>
              <a:ln w="2540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381780" y="1996178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26"/>
          <p:cNvSpPr>
            <a:spLocks noChangeArrowheads="1"/>
          </p:cNvSpPr>
          <p:nvPr/>
        </p:nvSpPr>
        <p:spPr bwMode="auto">
          <a:xfrm>
            <a:off x="762780" y="1996178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1143780" y="1996178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26"/>
          <p:cNvSpPr>
            <a:spLocks noChangeArrowheads="1"/>
          </p:cNvSpPr>
          <p:nvPr/>
        </p:nvSpPr>
        <p:spPr bwMode="auto">
          <a:xfrm>
            <a:off x="383639" y="2468163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764639" y="2468163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1143412" y="2468163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378324" y="2940149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26"/>
          <p:cNvSpPr>
            <a:spLocks noChangeArrowheads="1"/>
          </p:cNvSpPr>
          <p:nvPr/>
        </p:nvSpPr>
        <p:spPr bwMode="auto">
          <a:xfrm>
            <a:off x="759324" y="2940149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1140324" y="2940149"/>
            <a:ext cx="361376" cy="47198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669532" y="1135559"/>
                <a:ext cx="20682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532" y="1135559"/>
                <a:ext cx="206820" cy="288797"/>
              </a:xfrm>
              <a:prstGeom prst="rect">
                <a:avLst/>
              </a:prstGeom>
              <a:blipFill>
                <a:blip r:embed="rId8"/>
                <a:stretch>
                  <a:fillRect l="-38235" t="-8333" r="-158824" b="-62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24400" y="1159196"/>
                <a:ext cx="20682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159196"/>
                <a:ext cx="206820" cy="288797"/>
              </a:xfrm>
              <a:prstGeom prst="rect">
                <a:avLst/>
              </a:prstGeom>
              <a:blipFill>
                <a:blip r:embed="rId9"/>
                <a:stretch>
                  <a:fillRect l="-38235" t="-8333" r="-155882" b="-62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841180" y="1159196"/>
                <a:ext cx="20682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180" y="1159196"/>
                <a:ext cx="206820" cy="288797"/>
              </a:xfrm>
              <a:prstGeom prst="rect">
                <a:avLst/>
              </a:prstGeom>
              <a:blipFill>
                <a:blip r:embed="rId10"/>
                <a:stretch>
                  <a:fillRect l="-38235" t="-8333" r="-158824" b="-62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5636124" y="1632809"/>
            <a:ext cx="361376" cy="47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5636492" y="2104794"/>
            <a:ext cx="361376" cy="47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5636124" y="2576779"/>
            <a:ext cx="361376" cy="47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36780" y="1151585"/>
                <a:ext cx="20682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780" y="1151585"/>
                <a:ext cx="206820" cy="288797"/>
              </a:xfrm>
              <a:prstGeom prst="rect">
                <a:avLst/>
              </a:prstGeom>
              <a:blipFill>
                <a:blip r:embed="rId11"/>
                <a:stretch>
                  <a:fillRect l="-29412" t="-8511" r="-1117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831780" y="1111927"/>
                <a:ext cx="206820" cy="288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0" y="1111927"/>
                <a:ext cx="206820" cy="288797"/>
              </a:xfrm>
              <a:prstGeom prst="rect">
                <a:avLst/>
              </a:prstGeom>
              <a:blipFill>
                <a:blip r:embed="rId12"/>
                <a:stretch>
                  <a:fillRect l="-29412" t="-8333" r="-1088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978524" y="4354721"/>
            <a:ext cx="383676" cy="3758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Oval 83"/>
          <p:cNvSpPr/>
          <p:nvPr/>
        </p:nvSpPr>
        <p:spPr>
          <a:xfrm>
            <a:off x="1978524" y="5047031"/>
            <a:ext cx="383676" cy="3758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Oval 84"/>
          <p:cNvSpPr/>
          <p:nvPr/>
        </p:nvSpPr>
        <p:spPr>
          <a:xfrm>
            <a:off x="1978524" y="5781382"/>
            <a:ext cx="383676" cy="3758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5" name="Oval 94"/>
          <p:cNvSpPr/>
          <p:nvPr/>
        </p:nvSpPr>
        <p:spPr>
          <a:xfrm>
            <a:off x="7769724" y="4706296"/>
            <a:ext cx="383676" cy="3758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6" name="Oval 95"/>
          <p:cNvSpPr/>
          <p:nvPr/>
        </p:nvSpPr>
        <p:spPr>
          <a:xfrm>
            <a:off x="7769724" y="5398638"/>
            <a:ext cx="383676" cy="3758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5" name="Rectangle 226"/>
          <p:cNvSpPr>
            <a:spLocks noChangeArrowheads="1"/>
          </p:cNvSpPr>
          <p:nvPr/>
        </p:nvSpPr>
        <p:spPr bwMode="auto">
          <a:xfrm>
            <a:off x="2411900" y="1633263"/>
            <a:ext cx="361376" cy="492129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Rectangle 226"/>
          <p:cNvSpPr>
            <a:spLocks noChangeArrowheads="1"/>
          </p:cNvSpPr>
          <p:nvPr/>
        </p:nvSpPr>
        <p:spPr bwMode="auto">
          <a:xfrm>
            <a:off x="2792900" y="163326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1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Rectangle 226"/>
          <p:cNvSpPr>
            <a:spLocks noChangeArrowheads="1"/>
          </p:cNvSpPr>
          <p:nvPr/>
        </p:nvSpPr>
        <p:spPr bwMode="auto">
          <a:xfrm>
            <a:off x="3176988" y="163326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226"/>
          <p:cNvSpPr>
            <a:spLocks noChangeArrowheads="1"/>
          </p:cNvSpPr>
          <p:nvPr/>
        </p:nvSpPr>
        <p:spPr bwMode="auto">
          <a:xfrm>
            <a:off x="2415356" y="2105248"/>
            <a:ext cx="361376" cy="47198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9" name="Rectangle 226"/>
          <p:cNvSpPr>
            <a:spLocks noChangeArrowheads="1"/>
          </p:cNvSpPr>
          <p:nvPr/>
        </p:nvSpPr>
        <p:spPr bwMode="auto">
          <a:xfrm>
            <a:off x="2796356" y="2105248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226"/>
          <p:cNvSpPr>
            <a:spLocks noChangeArrowheads="1"/>
          </p:cNvSpPr>
          <p:nvPr/>
        </p:nvSpPr>
        <p:spPr bwMode="auto">
          <a:xfrm>
            <a:off x="3177356" y="2105248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1" name="Rectangle 226"/>
          <p:cNvSpPr>
            <a:spLocks noChangeArrowheads="1"/>
          </p:cNvSpPr>
          <p:nvPr/>
        </p:nvSpPr>
        <p:spPr bwMode="auto">
          <a:xfrm>
            <a:off x="2417215" y="2577233"/>
            <a:ext cx="361376" cy="47198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Rectangle 226"/>
          <p:cNvSpPr>
            <a:spLocks noChangeArrowheads="1"/>
          </p:cNvSpPr>
          <p:nvPr/>
        </p:nvSpPr>
        <p:spPr bwMode="auto">
          <a:xfrm>
            <a:off x="2798215" y="257723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3" name="Rectangle 226"/>
          <p:cNvSpPr>
            <a:spLocks noChangeArrowheads="1"/>
          </p:cNvSpPr>
          <p:nvPr/>
        </p:nvSpPr>
        <p:spPr bwMode="auto">
          <a:xfrm>
            <a:off x="3176988" y="257723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8" name="Rectangle 226"/>
          <p:cNvSpPr>
            <a:spLocks noChangeArrowheads="1"/>
          </p:cNvSpPr>
          <p:nvPr/>
        </p:nvSpPr>
        <p:spPr bwMode="auto">
          <a:xfrm>
            <a:off x="4300451" y="1633263"/>
            <a:ext cx="361376" cy="49212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9" name="Rectangle 226"/>
          <p:cNvSpPr>
            <a:spLocks noChangeArrowheads="1"/>
          </p:cNvSpPr>
          <p:nvPr/>
        </p:nvSpPr>
        <p:spPr bwMode="auto">
          <a:xfrm>
            <a:off x="4681451" y="163326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0" name="Rectangle 226"/>
          <p:cNvSpPr>
            <a:spLocks noChangeArrowheads="1"/>
          </p:cNvSpPr>
          <p:nvPr/>
        </p:nvSpPr>
        <p:spPr bwMode="auto">
          <a:xfrm>
            <a:off x="5065539" y="163326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1" name="Rectangle 226"/>
          <p:cNvSpPr>
            <a:spLocks noChangeArrowheads="1"/>
          </p:cNvSpPr>
          <p:nvPr/>
        </p:nvSpPr>
        <p:spPr bwMode="auto">
          <a:xfrm>
            <a:off x="4303907" y="2105248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2" name="Rectangle 226"/>
          <p:cNvSpPr>
            <a:spLocks noChangeArrowheads="1"/>
          </p:cNvSpPr>
          <p:nvPr/>
        </p:nvSpPr>
        <p:spPr bwMode="auto">
          <a:xfrm>
            <a:off x="4684907" y="2105248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3" name="Rectangle 226"/>
          <p:cNvSpPr>
            <a:spLocks noChangeArrowheads="1"/>
          </p:cNvSpPr>
          <p:nvPr/>
        </p:nvSpPr>
        <p:spPr bwMode="auto">
          <a:xfrm>
            <a:off x="5065907" y="2105248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4" name="Rectangle 226"/>
          <p:cNvSpPr>
            <a:spLocks noChangeArrowheads="1"/>
          </p:cNvSpPr>
          <p:nvPr/>
        </p:nvSpPr>
        <p:spPr bwMode="auto">
          <a:xfrm>
            <a:off x="4305766" y="257723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5" name="Rectangle 226"/>
          <p:cNvSpPr>
            <a:spLocks noChangeArrowheads="1"/>
          </p:cNvSpPr>
          <p:nvPr/>
        </p:nvSpPr>
        <p:spPr bwMode="auto">
          <a:xfrm>
            <a:off x="4686766" y="257723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6" name="Rectangle 226"/>
          <p:cNvSpPr>
            <a:spLocks noChangeArrowheads="1"/>
          </p:cNvSpPr>
          <p:nvPr/>
        </p:nvSpPr>
        <p:spPr bwMode="auto">
          <a:xfrm>
            <a:off x="5065539" y="2577233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" name="Rectangle 226"/>
          <p:cNvSpPr>
            <a:spLocks noChangeArrowheads="1"/>
          </p:cNvSpPr>
          <p:nvPr/>
        </p:nvSpPr>
        <p:spPr bwMode="auto">
          <a:xfrm>
            <a:off x="3780290" y="1646081"/>
            <a:ext cx="361376" cy="47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" name="Rectangle 226"/>
          <p:cNvSpPr>
            <a:spLocks noChangeArrowheads="1"/>
          </p:cNvSpPr>
          <p:nvPr/>
        </p:nvSpPr>
        <p:spPr bwMode="auto">
          <a:xfrm>
            <a:off x="3780658" y="2118066"/>
            <a:ext cx="361376" cy="47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6" name="Rectangle 226"/>
          <p:cNvSpPr>
            <a:spLocks noChangeArrowheads="1"/>
          </p:cNvSpPr>
          <p:nvPr/>
        </p:nvSpPr>
        <p:spPr bwMode="auto">
          <a:xfrm>
            <a:off x="3780290" y="2590051"/>
            <a:ext cx="361376" cy="47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24" name="Straight Arrow Connector 23"/>
          <p:cNvCxnSpPr>
            <a:stCxn id="3" idx="6"/>
          </p:cNvCxnSpPr>
          <p:nvPr/>
        </p:nvCxnSpPr>
        <p:spPr>
          <a:xfrm flipV="1">
            <a:off x="2362200" y="4540887"/>
            <a:ext cx="1442448" cy="1744"/>
          </a:xfrm>
          <a:prstGeom prst="straightConnector1">
            <a:avLst/>
          </a:prstGeom>
          <a:ln w="1905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3" idx="6"/>
          </p:cNvCxnSpPr>
          <p:nvPr/>
        </p:nvCxnSpPr>
        <p:spPr>
          <a:xfrm>
            <a:off x="2362200" y="4542631"/>
            <a:ext cx="1442448" cy="6905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3" idx="6"/>
          </p:cNvCxnSpPr>
          <p:nvPr/>
        </p:nvCxnSpPr>
        <p:spPr>
          <a:xfrm>
            <a:off x="2362200" y="4542631"/>
            <a:ext cx="1442448" cy="142491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4" idx="6"/>
          </p:cNvCxnSpPr>
          <p:nvPr/>
        </p:nvCxnSpPr>
        <p:spPr>
          <a:xfrm flipV="1">
            <a:off x="2362200" y="4633098"/>
            <a:ext cx="1404595" cy="601843"/>
          </a:xfrm>
          <a:prstGeom prst="straightConnector1">
            <a:avLst/>
          </a:prstGeom>
          <a:ln w="1905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84" idx="6"/>
          </p:cNvCxnSpPr>
          <p:nvPr/>
        </p:nvCxnSpPr>
        <p:spPr>
          <a:xfrm flipV="1">
            <a:off x="2362200" y="5231453"/>
            <a:ext cx="1434457" cy="34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4" idx="6"/>
          </p:cNvCxnSpPr>
          <p:nvPr/>
        </p:nvCxnSpPr>
        <p:spPr>
          <a:xfrm>
            <a:off x="2362200" y="5234941"/>
            <a:ext cx="1434457" cy="73086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85" idx="6"/>
            <a:endCxn id="239" idx="3"/>
          </p:cNvCxnSpPr>
          <p:nvPr/>
        </p:nvCxnSpPr>
        <p:spPr>
          <a:xfrm flipV="1">
            <a:off x="2362200" y="4673759"/>
            <a:ext cx="1503988" cy="1295533"/>
          </a:xfrm>
          <a:prstGeom prst="straightConnector1">
            <a:avLst/>
          </a:prstGeom>
          <a:ln w="1905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85" idx="6"/>
          </p:cNvCxnSpPr>
          <p:nvPr/>
        </p:nvCxnSpPr>
        <p:spPr>
          <a:xfrm flipV="1">
            <a:off x="2362200" y="5231453"/>
            <a:ext cx="1404595" cy="73783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85" idx="6"/>
          </p:cNvCxnSpPr>
          <p:nvPr/>
        </p:nvCxnSpPr>
        <p:spPr>
          <a:xfrm flipV="1">
            <a:off x="2362200" y="5965804"/>
            <a:ext cx="1404595" cy="34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3810000" y="4352977"/>
            <a:ext cx="383676" cy="375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0" name="Oval 239"/>
          <p:cNvSpPr/>
          <p:nvPr/>
        </p:nvSpPr>
        <p:spPr>
          <a:xfrm>
            <a:off x="3810000" y="5045287"/>
            <a:ext cx="383676" cy="375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1" name="Oval 240"/>
          <p:cNvSpPr/>
          <p:nvPr/>
        </p:nvSpPr>
        <p:spPr>
          <a:xfrm>
            <a:off x="3810000" y="5779638"/>
            <a:ext cx="383676" cy="375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42" name="Straight Arrow Connector 241"/>
          <p:cNvCxnSpPr>
            <a:stCxn id="239" idx="6"/>
          </p:cNvCxnSpPr>
          <p:nvPr/>
        </p:nvCxnSpPr>
        <p:spPr>
          <a:xfrm flipV="1">
            <a:off x="4193676" y="4539143"/>
            <a:ext cx="1442448" cy="174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9" idx="6"/>
          </p:cNvCxnSpPr>
          <p:nvPr/>
        </p:nvCxnSpPr>
        <p:spPr>
          <a:xfrm>
            <a:off x="4193676" y="4540887"/>
            <a:ext cx="1442448" cy="6905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39" idx="6"/>
          </p:cNvCxnSpPr>
          <p:nvPr/>
        </p:nvCxnSpPr>
        <p:spPr>
          <a:xfrm>
            <a:off x="4193676" y="4540887"/>
            <a:ext cx="1442448" cy="142491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40" idx="6"/>
          </p:cNvCxnSpPr>
          <p:nvPr/>
        </p:nvCxnSpPr>
        <p:spPr>
          <a:xfrm flipV="1">
            <a:off x="4193676" y="4537399"/>
            <a:ext cx="1434457" cy="69579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0" idx="6"/>
          </p:cNvCxnSpPr>
          <p:nvPr/>
        </p:nvCxnSpPr>
        <p:spPr>
          <a:xfrm flipV="1">
            <a:off x="4193676" y="5229709"/>
            <a:ext cx="1434457" cy="34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40" idx="6"/>
          </p:cNvCxnSpPr>
          <p:nvPr/>
        </p:nvCxnSpPr>
        <p:spPr>
          <a:xfrm>
            <a:off x="4193676" y="5233197"/>
            <a:ext cx="1434457" cy="73086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1" idx="6"/>
          </p:cNvCxnSpPr>
          <p:nvPr/>
        </p:nvCxnSpPr>
        <p:spPr>
          <a:xfrm flipV="1">
            <a:off x="4193676" y="4537399"/>
            <a:ext cx="1404595" cy="143014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41" idx="6"/>
          </p:cNvCxnSpPr>
          <p:nvPr/>
        </p:nvCxnSpPr>
        <p:spPr>
          <a:xfrm flipV="1">
            <a:off x="4193676" y="5229709"/>
            <a:ext cx="1404595" cy="73783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41" idx="6"/>
          </p:cNvCxnSpPr>
          <p:nvPr/>
        </p:nvCxnSpPr>
        <p:spPr>
          <a:xfrm flipV="1">
            <a:off x="4193676" y="5964060"/>
            <a:ext cx="1404595" cy="34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5636124" y="4352977"/>
            <a:ext cx="383676" cy="375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2" name="Oval 251"/>
          <p:cNvSpPr/>
          <p:nvPr/>
        </p:nvSpPr>
        <p:spPr>
          <a:xfrm>
            <a:off x="5636124" y="5045287"/>
            <a:ext cx="383676" cy="375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3" name="Oval 252"/>
          <p:cNvSpPr/>
          <p:nvPr/>
        </p:nvSpPr>
        <p:spPr>
          <a:xfrm>
            <a:off x="5636124" y="5779638"/>
            <a:ext cx="383676" cy="375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54" name="Straight Arrow Connector 253"/>
          <p:cNvCxnSpPr>
            <a:stCxn id="251" idx="6"/>
            <a:endCxn id="95" idx="2"/>
          </p:cNvCxnSpPr>
          <p:nvPr/>
        </p:nvCxnSpPr>
        <p:spPr>
          <a:xfrm>
            <a:off x="6019800" y="4540887"/>
            <a:ext cx="1749924" cy="35331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2" idx="6"/>
            <a:endCxn id="96" idx="2"/>
          </p:cNvCxnSpPr>
          <p:nvPr/>
        </p:nvCxnSpPr>
        <p:spPr>
          <a:xfrm>
            <a:off x="6019800" y="5233197"/>
            <a:ext cx="1749924" cy="35335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51" idx="6"/>
            <a:endCxn id="96" idx="2"/>
          </p:cNvCxnSpPr>
          <p:nvPr/>
        </p:nvCxnSpPr>
        <p:spPr>
          <a:xfrm>
            <a:off x="6019800" y="4540887"/>
            <a:ext cx="1749924" cy="10456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endCxn id="95" idx="2"/>
          </p:cNvCxnSpPr>
          <p:nvPr/>
        </p:nvCxnSpPr>
        <p:spPr>
          <a:xfrm flipV="1">
            <a:off x="6027791" y="4894206"/>
            <a:ext cx="1741933" cy="34877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endCxn id="96" idx="2"/>
          </p:cNvCxnSpPr>
          <p:nvPr/>
        </p:nvCxnSpPr>
        <p:spPr>
          <a:xfrm flipV="1">
            <a:off x="6036749" y="5586548"/>
            <a:ext cx="1732975" cy="36922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53" idx="6"/>
            <a:endCxn id="95" idx="2"/>
          </p:cNvCxnSpPr>
          <p:nvPr/>
        </p:nvCxnSpPr>
        <p:spPr>
          <a:xfrm flipV="1">
            <a:off x="6019800" y="4894206"/>
            <a:ext cx="1749924" cy="107334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96929" y="6394152"/>
            <a:ext cx="133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Input layer</a:t>
            </a:r>
            <a:endParaRPr lang="en-NZ" dirty="0"/>
          </a:p>
        </p:txBody>
      </p:sp>
      <p:sp>
        <p:nvSpPr>
          <p:cNvPr id="89" name="TextBox 88"/>
          <p:cNvSpPr txBox="1"/>
          <p:nvPr/>
        </p:nvSpPr>
        <p:spPr>
          <a:xfrm>
            <a:off x="3328303" y="6424929"/>
            <a:ext cx="133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Hidden layer 1</a:t>
            </a:r>
            <a:endParaRPr lang="en-NZ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182992" y="6424928"/>
            <a:ext cx="133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Hidden layer 2</a:t>
            </a:r>
            <a:endParaRPr lang="en-NZ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273194" y="6434493"/>
            <a:ext cx="133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Output layer</a:t>
            </a:r>
            <a:endParaRPr lang="en-NZ" sz="1400" dirty="0"/>
          </a:p>
        </p:txBody>
      </p:sp>
      <p:sp>
        <p:nvSpPr>
          <p:cNvPr id="92" name="Rectangle 226"/>
          <p:cNvSpPr>
            <a:spLocks noChangeArrowheads="1"/>
          </p:cNvSpPr>
          <p:nvPr/>
        </p:nvSpPr>
        <p:spPr bwMode="auto">
          <a:xfrm>
            <a:off x="7733516" y="1828800"/>
            <a:ext cx="361376" cy="471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20" name="Straight Connector 19"/>
          <p:cNvCxnSpPr>
            <a:stCxn id="239" idx="0"/>
            <a:endCxn id="239" idx="4"/>
          </p:cNvCxnSpPr>
          <p:nvPr/>
        </p:nvCxnSpPr>
        <p:spPr>
          <a:xfrm>
            <a:off x="4001838" y="4352977"/>
            <a:ext cx="0" cy="37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997960" y="5029200"/>
            <a:ext cx="0" cy="37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003040" y="5775960"/>
            <a:ext cx="0" cy="37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26760" y="5791200"/>
            <a:ext cx="0" cy="37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826760" y="5059781"/>
            <a:ext cx="0" cy="37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826760" y="4353560"/>
            <a:ext cx="0" cy="37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970520" y="5410200"/>
            <a:ext cx="0" cy="37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975600" y="4704080"/>
            <a:ext cx="0" cy="37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8873" y="3733263"/>
            <a:ext cx="609600" cy="4572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5390" y="3762876"/>
            <a:ext cx="609600" cy="4572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6762" y="4096520"/>
            <a:ext cx="609600" cy="457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40458" y="3394291"/>
            <a:ext cx="1128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Activation function</a:t>
            </a:r>
            <a:endParaRPr lang="en-NZ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449734" y="3403256"/>
            <a:ext cx="1128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Activation function</a:t>
            </a:r>
            <a:endParaRPr lang="en-NZ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10263" y="3757301"/>
            <a:ext cx="1128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Activation function</a:t>
            </a:r>
            <a:endParaRPr lang="en-NZ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439593" y="1807545"/>
                <a:ext cx="3400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93" y="1807545"/>
                <a:ext cx="340093" cy="215444"/>
              </a:xfrm>
              <a:prstGeom prst="rect">
                <a:avLst/>
              </a:prstGeom>
              <a:blipFill>
                <a:blip r:embed="rId15"/>
                <a:stretch>
                  <a:fillRect l="-12500" r="-1786" b="-1428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944590" y="4307487"/>
                <a:ext cx="3400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90" y="4307487"/>
                <a:ext cx="340093" cy="215444"/>
              </a:xfrm>
              <a:prstGeom prst="rect">
                <a:avLst/>
              </a:prstGeom>
              <a:blipFill>
                <a:blip r:embed="rId15"/>
                <a:stretch>
                  <a:fillRect l="-12500" r="-1786" b="-1428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427320" y="2283805"/>
                <a:ext cx="3442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20" y="2283805"/>
                <a:ext cx="344261" cy="215444"/>
              </a:xfrm>
              <a:prstGeom prst="rect">
                <a:avLst/>
              </a:prstGeom>
              <a:blipFill>
                <a:blip r:embed="rId16"/>
                <a:stretch>
                  <a:fillRect l="-12281" r="-1754" b="-1428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 rot="19979394">
                <a:off x="3037938" y="4583728"/>
                <a:ext cx="3442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9394">
                <a:off x="3037938" y="4583728"/>
                <a:ext cx="344261" cy="215444"/>
              </a:xfrm>
              <a:prstGeom prst="rect">
                <a:avLst/>
              </a:prstGeom>
              <a:blipFill>
                <a:blip r:embed="rId17"/>
                <a:stretch>
                  <a:fillRect l="-5970" r="-4478" b="-689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 rot="19604108">
                <a:off x="3303188" y="4784568"/>
                <a:ext cx="3442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4108">
                <a:off x="3303188" y="4784568"/>
                <a:ext cx="344261" cy="215444"/>
              </a:xfrm>
              <a:prstGeom prst="rect">
                <a:avLst/>
              </a:prstGeom>
              <a:blipFill>
                <a:blip r:embed="rId18"/>
                <a:stretch>
                  <a:fillRect l="-4412" r="-4412" b="-819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427320" y="2702533"/>
                <a:ext cx="3442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20" y="2702533"/>
                <a:ext cx="344261" cy="215444"/>
              </a:xfrm>
              <a:prstGeom prst="rect">
                <a:avLst/>
              </a:prstGeom>
              <a:blipFill>
                <a:blip r:embed="rId19"/>
                <a:stretch>
                  <a:fillRect l="-12281" r="-1754" b="-111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073268" y="4445998"/>
                <a:ext cx="2131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68" y="4445998"/>
                <a:ext cx="213135" cy="215444"/>
              </a:xfrm>
              <a:prstGeom prst="rect">
                <a:avLst/>
              </a:prstGeom>
              <a:blipFill>
                <a:blip r:embed="rId20"/>
                <a:stretch>
                  <a:fillRect l="-11429" r="-2857" b="-111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091889" y="5106081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89" y="5106081"/>
                <a:ext cx="217304" cy="215444"/>
              </a:xfrm>
              <a:prstGeom prst="rect">
                <a:avLst/>
              </a:prstGeom>
              <a:blipFill>
                <a:blip r:embed="rId21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093973" y="5858556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73" y="5858556"/>
                <a:ext cx="217304" cy="215444"/>
              </a:xfrm>
              <a:prstGeom prst="rect">
                <a:avLst/>
              </a:prstGeom>
              <a:blipFill>
                <a:blip r:embed="rId22"/>
                <a:stretch>
                  <a:fillRect l="-11111" r="-2778" b="-1428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226"/>
          <p:cNvSpPr>
            <a:spLocks noChangeArrowheads="1"/>
          </p:cNvSpPr>
          <p:nvPr/>
        </p:nvSpPr>
        <p:spPr bwMode="auto">
          <a:xfrm>
            <a:off x="6557035" y="1649887"/>
            <a:ext cx="361376" cy="49212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0" name="Rectangle 226"/>
          <p:cNvSpPr>
            <a:spLocks noChangeArrowheads="1"/>
          </p:cNvSpPr>
          <p:nvPr/>
        </p:nvSpPr>
        <p:spPr bwMode="auto">
          <a:xfrm>
            <a:off x="6938035" y="1649887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1" name="Rectangle 226"/>
          <p:cNvSpPr>
            <a:spLocks noChangeArrowheads="1"/>
          </p:cNvSpPr>
          <p:nvPr/>
        </p:nvSpPr>
        <p:spPr bwMode="auto">
          <a:xfrm>
            <a:off x="6560491" y="2121872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2" name="Rectangle 226"/>
          <p:cNvSpPr>
            <a:spLocks noChangeArrowheads="1"/>
          </p:cNvSpPr>
          <p:nvPr/>
        </p:nvSpPr>
        <p:spPr bwMode="auto">
          <a:xfrm>
            <a:off x="6941491" y="2121872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" name="Rectangle 226"/>
          <p:cNvSpPr>
            <a:spLocks noChangeArrowheads="1"/>
          </p:cNvSpPr>
          <p:nvPr/>
        </p:nvSpPr>
        <p:spPr bwMode="auto">
          <a:xfrm>
            <a:off x="6562350" y="2593857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7" name="Rectangle 226"/>
          <p:cNvSpPr>
            <a:spLocks noChangeArrowheads="1"/>
          </p:cNvSpPr>
          <p:nvPr/>
        </p:nvSpPr>
        <p:spPr bwMode="auto">
          <a:xfrm>
            <a:off x="6943350" y="2593857"/>
            <a:ext cx="361376" cy="47198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9" name="Rectangle 226"/>
          <p:cNvSpPr>
            <a:spLocks noChangeArrowheads="1"/>
          </p:cNvSpPr>
          <p:nvPr/>
        </p:nvSpPr>
        <p:spPr bwMode="auto">
          <a:xfrm>
            <a:off x="7735147" y="2306849"/>
            <a:ext cx="361376" cy="471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800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Conceptual overview of deep learning pipeline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073942"/>
            <a:ext cx="4688000" cy="3919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" y="2536371"/>
            <a:ext cx="3816313" cy="28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Training loop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9619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Repeat these </a:t>
            </a:r>
            <a:r>
              <a:rPr lang="en-NZ" dirty="0"/>
              <a:t>steps in a loop, as long as necessary: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Draw </a:t>
            </a:r>
            <a:r>
              <a:rPr lang="en-NZ" dirty="0"/>
              <a:t>a batch of training samples x and corresponding targets </a:t>
            </a:r>
            <a:r>
              <a:rPr lang="en-NZ" dirty="0" smtClean="0"/>
              <a:t>y.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Run </a:t>
            </a:r>
            <a:r>
              <a:rPr lang="en-NZ" dirty="0"/>
              <a:t>the network on x (a step called the forward pass) to obtain predictions </a:t>
            </a:r>
            <a:r>
              <a:rPr lang="en-NZ" dirty="0" err="1" smtClean="0"/>
              <a:t>y_pred</a:t>
            </a:r>
            <a:r>
              <a:rPr lang="en-NZ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Compute </a:t>
            </a:r>
            <a:r>
              <a:rPr lang="en-NZ" dirty="0"/>
              <a:t>the loss of the network on the batch, a measure of the </a:t>
            </a:r>
            <a:r>
              <a:rPr lang="en-NZ" dirty="0" smtClean="0"/>
              <a:t>mismatch between </a:t>
            </a:r>
            <a:r>
              <a:rPr lang="en-NZ" dirty="0" err="1"/>
              <a:t>y_pred</a:t>
            </a:r>
            <a:r>
              <a:rPr lang="en-NZ" dirty="0"/>
              <a:t> and </a:t>
            </a:r>
            <a:r>
              <a:rPr lang="en-NZ" dirty="0" smtClean="0"/>
              <a:t>y.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Update </a:t>
            </a:r>
            <a:r>
              <a:rPr lang="en-NZ" dirty="0"/>
              <a:t>all weights of the network in a way that slightly reduces the loss on </a:t>
            </a:r>
            <a:r>
              <a:rPr lang="en-NZ" dirty="0" smtClean="0"/>
              <a:t>this batch.</a:t>
            </a:r>
          </a:p>
          <a:p>
            <a:r>
              <a:rPr lang="en-NZ" dirty="0"/>
              <a:t>You’ll eventually end up with a network that has a very low loss on its training data: </a:t>
            </a:r>
            <a:r>
              <a:rPr lang="en-NZ" dirty="0" smtClean="0"/>
              <a:t>a low </a:t>
            </a:r>
            <a:r>
              <a:rPr lang="en-NZ" dirty="0"/>
              <a:t>mismatch between predictions </a:t>
            </a:r>
            <a:r>
              <a:rPr lang="en-NZ" dirty="0" err="1"/>
              <a:t>y_pred</a:t>
            </a:r>
            <a:r>
              <a:rPr lang="en-NZ" dirty="0"/>
              <a:t> and expected targets y. </a:t>
            </a:r>
            <a:endParaRPr lang="en-NZ" dirty="0" smtClean="0"/>
          </a:p>
          <a:p>
            <a:r>
              <a:rPr lang="en-NZ" dirty="0" smtClean="0"/>
              <a:t>The </a:t>
            </a:r>
            <a:r>
              <a:rPr lang="en-NZ" dirty="0"/>
              <a:t>network </a:t>
            </a:r>
            <a:r>
              <a:rPr lang="en-NZ" dirty="0" smtClean="0"/>
              <a:t>has “</a:t>
            </a:r>
            <a:r>
              <a:rPr lang="en-NZ" dirty="0"/>
              <a:t>learned” to map its inputs to correct targets.</a:t>
            </a:r>
          </a:p>
        </p:txBody>
      </p:sp>
    </p:spTree>
    <p:extLst>
      <p:ext uri="{BB962C8B-B14F-4D97-AF65-F5344CB8AC3E}">
        <p14:creationId xmlns:p14="http://schemas.microsoft.com/office/powerpoint/2010/main" val="10792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Evaluating machine learning models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machine learning, the goal is to achieve models that </a:t>
            </a:r>
            <a:r>
              <a:rPr lang="en-NZ" b="1" dirty="0" smtClean="0"/>
              <a:t>generalize</a:t>
            </a:r>
            <a:r>
              <a:rPr lang="en-NZ" dirty="0" smtClean="0"/>
              <a:t> (i.e. perform well </a:t>
            </a:r>
            <a:r>
              <a:rPr lang="en-NZ" dirty="0"/>
              <a:t>on never-before-seen </a:t>
            </a:r>
            <a:r>
              <a:rPr lang="en-NZ" dirty="0" smtClean="0"/>
              <a:t>data)</a:t>
            </a:r>
          </a:p>
          <a:p>
            <a:r>
              <a:rPr lang="en-NZ" dirty="0" smtClean="0"/>
              <a:t>Overfitting </a:t>
            </a:r>
            <a:r>
              <a:rPr lang="en-NZ" dirty="0"/>
              <a:t>is the central </a:t>
            </a:r>
            <a:r>
              <a:rPr lang="en-NZ" dirty="0" smtClean="0"/>
              <a:t>obstacle to generalization</a:t>
            </a:r>
          </a:p>
          <a:p>
            <a:r>
              <a:rPr lang="en-NZ" dirty="0" smtClean="0"/>
              <a:t>You </a:t>
            </a:r>
            <a:r>
              <a:rPr lang="en-NZ" dirty="0"/>
              <a:t>can </a:t>
            </a:r>
            <a:r>
              <a:rPr lang="en-NZ" dirty="0" smtClean="0"/>
              <a:t>only control </a:t>
            </a:r>
            <a:r>
              <a:rPr lang="en-NZ" dirty="0"/>
              <a:t>that which you can observe, so it’s crucial to be able to reliably measure </a:t>
            </a:r>
            <a:r>
              <a:rPr lang="en-NZ" dirty="0" smtClean="0"/>
              <a:t>the generalization </a:t>
            </a:r>
            <a:r>
              <a:rPr lang="en-NZ" dirty="0"/>
              <a:t>power of your model.</a:t>
            </a:r>
          </a:p>
        </p:txBody>
      </p:sp>
    </p:spTree>
    <p:extLst>
      <p:ext uri="{BB962C8B-B14F-4D97-AF65-F5344CB8AC3E}">
        <p14:creationId xmlns:p14="http://schemas.microsoft.com/office/powerpoint/2010/main" val="10058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NZ" dirty="0"/>
              <a:t>Evaluating 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917" y="1800225"/>
            <a:ext cx="7886700" cy="4351338"/>
          </a:xfrm>
        </p:spPr>
        <p:txBody>
          <a:bodyPr>
            <a:normAutofit fontScale="55000" lnSpcReduction="20000"/>
          </a:bodyPr>
          <a:lstStyle/>
          <a:p>
            <a:r>
              <a:rPr lang="en-NZ" dirty="0" smtClean="0"/>
              <a:t>So far in this paper we have used a very simple technique for evaluating the performance of our model: train/test split</a:t>
            </a:r>
          </a:p>
          <a:p>
            <a:r>
              <a:rPr lang="en-NZ" dirty="0" smtClean="0"/>
              <a:t>Developing </a:t>
            </a:r>
            <a:r>
              <a:rPr lang="en-NZ" dirty="0"/>
              <a:t>a model always involves tuning its configuration: </a:t>
            </a:r>
            <a:r>
              <a:rPr lang="en-NZ" dirty="0" smtClean="0"/>
              <a:t>for example</a:t>
            </a:r>
            <a:r>
              <a:rPr lang="en-NZ" dirty="0"/>
              <a:t>, choosing the number of layers or the size of the layers (called the </a:t>
            </a:r>
            <a:r>
              <a:rPr lang="en-NZ" i="1" dirty="0" err="1" smtClean="0"/>
              <a:t>hyperparameters</a:t>
            </a:r>
            <a:r>
              <a:rPr lang="en-NZ" i="1" dirty="0" smtClean="0"/>
              <a:t> </a:t>
            </a:r>
            <a:r>
              <a:rPr lang="en-NZ" dirty="0" smtClean="0"/>
              <a:t>of </a:t>
            </a:r>
            <a:r>
              <a:rPr lang="en-NZ" dirty="0"/>
              <a:t>the model, to distinguish them from the </a:t>
            </a:r>
            <a:r>
              <a:rPr lang="en-NZ" i="1" dirty="0"/>
              <a:t>parameters</a:t>
            </a:r>
            <a:r>
              <a:rPr lang="en-NZ" dirty="0"/>
              <a:t>, which are the </a:t>
            </a:r>
            <a:r>
              <a:rPr lang="en-NZ" dirty="0" smtClean="0"/>
              <a:t>network’s weights</a:t>
            </a:r>
            <a:r>
              <a:rPr lang="en-NZ" dirty="0"/>
              <a:t>). </a:t>
            </a:r>
            <a:endParaRPr lang="en-NZ" dirty="0" smtClean="0"/>
          </a:p>
          <a:p>
            <a:r>
              <a:rPr lang="en-NZ" dirty="0" smtClean="0"/>
              <a:t>You </a:t>
            </a:r>
            <a:r>
              <a:rPr lang="en-NZ" dirty="0"/>
              <a:t>do this tuning by using as a feedback signal the performance </a:t>
            </a:r>
            <a:r>
              <a:rPr lang="en-NZ" dirty="0" smtClean="0"/>
              <a:t>of the </a:t>
            </a:r>
            <a:r>
              <a:rPr lang="en-NZ" dirty="0"/>
              <a:t>model on the </a:t>
            </a:r>
            <a:r>
              <a:rPr lang="en-NZ" dirty="0" smtClean="0"/>
              <a:t>test data</a:t>
            </a:r>
            <a:r>
              <a:rPr lang="en-NZ" dirty="0"/>
              <a:t>. </a:t>
            </a:r>
            <a:endParaRPr lang="en-NZ" dirty="0" smtClean="0"/>
          </a:p>
          <a:p>
            <a:r>
              <a:rPr lang="en-NZ" dirty="0" smtClean="0"/>
              <a:t>In </a:t>
            </a:r>
            <a:r>
              <a:rPr lang="en-NZ" dirty="0"/>
              <a:t>essence, this tuning is a form of </a:t>
            </a:r>
            <a:r>
              <a:rPr lang="en-NZ" i="1" dirty="0"/>
              <a:t>learning</a:t>
            </a:r>
            <a:r>
              <a:rPr lang="en-NZ" dirty="0"/>
              <a:t>: a </a:t>
            </a:r>
            <a:r>
              <a:rPr lang="en-NZ" dirty="0" smtClean="0"/>
              <a:t>search for </a:t>
            </a:r>
            <a:r>
              <a:rPr lang="en-NZ" dirty="0"/>
              <a:t>a good configuration in some parameter space. </a:t>
            </a:r>
            <a:endParaRPr lang="en-NZ" dirty="0" smtClean="0"/>
          </a:p>
          <a:p>
            <a:r>
              <a:rPr lang="en-NZ" dirty="0" smtClean="0"/>
              <a:t>As </a:t>
            </a:r>
            <a:r>
              <a:rPr lang="en-NZ" dirty="0"/>
              <a:t>a result, tuning the </a:t>
            </a:r>
            <a:r>
              <a:rPr lang="en-NZ" dirty="0" smtClean="0"/>
              <a:t>configuration of </a:t>
            </a:r>
            <a:r>
              <a:rPr lang="en-NZ" dirty="0"/>
              <a:t>the model </a:t>
            </a:r>
            <a:r>
              <a:rPr lang="en-NZ" dirty="0" smtClean="0"/>
              <a:t>hyper parameters based </a:t>
            </a:r>
            <a:r>
              <a:rPr lang="en-NZ" dirty="0"/>
              <a:t>on its performance on the </a:t>
            </a:r>
            <a:r>
              <a:rPr lang="en-NZ" dirty="0" smtClean="0"/>
              <a:t>test set </a:t>
            </a:r>
            <a:r>
              <a:rPr lang="en-NZ" dirty="0"/>
              <a:t>can quickly result </a:t>
            </a:r>
            <a:r>
              <a:rPr lang="en-NZ" dirty="0" smtClean="0"/>
              <a:t>in </a:t>
            </a:r>
            <a:r>
              <a:rPr lang="en-NZ" i="1" dirty="0" smtClean="0"/>
              <a:t>overfitting </a:t>
            </a:r>
            <a:r>
              <a:rPr lang="en-NZ" i="1" dirty="0"/>
              <a:t>to the </a:t>
            </a:r>
            <a:r>
              <a:rPr lang="en-NZ" i="1" dirty="0" smtClean="0"/>
              <a:t>test set</a:t>
            </a:r>
            <a:r>
              <a:rPr lang="en-NZ" dirty="0"/>
              <a:t>, even though your model is never directly trained on it</a:t>
            </a:r>
            <a:r>
              <a:rPr lang="en-NZ" dirty="0" smtClean="0"/>
              <a:t>.</a:t>
            </a:r>
          </a:p>
          <a:p>
            <a:r>
              <a:rPr lang="en-NZ" dirty="0"/>
              <a:t>Central to this phenomenon is the notion of </a:t>
            </a:r>
            <a:r>
              <a:rPr lang="en-NZ" i="1" dirty="0"/>
              <a:t>information leaks</a:t>
            </a:r>
            <a:r>
              <a:rPr lang="en-NZ" dirty="0"/>
              <a:t>. Every time you </a:t>
            </a:r>
            <a:r>
              <a:rPr lang="en-NZ" dirty="0" smtClean="0"/>
              <a:t>tune a </a:t>
            </a:r>
            <a:r>
              <a:rPr lang="en-NZ" dirty="0" err="1"/>
              <a:t>hyperparameter</a:t>
            </a:r>
            <a:r>
              <a:rPr lang="en-NZ" dirty="0"/>
              <a:t> of your model based on the model’s performance on the </a:t>
            </a:r>
            <a:r>
              <a:rPr lang="en-NZ" dirty="0" smtClean="0"/>
              <a:t>validation set</a:t>
            </a:r>
            <a:r>
              <a:rPr lang="en-NZ" dirty="0"/>
              <a:t>, some information about the validation data leaks into the </a:t>
            </a:r>
            <a:r>
              <a:rPr lang="en-NZ" dirty="0" smtClean="0"/>
              <a:t>model</a:t>
            </a:r>
          </a:p>
          <a:p>
            <a:r>
              <a:rPr lang="en-NZ" dirty="0"/>
              <a:t>If you do </a:t>
            </a:r>
            <a:r>
              <a:rPr lang="en-NZ" dirty="0" smtClean="0"/>
              <a:t>this only </a:t>
            </a:r>
            <a:r>
              <a:rPr lang="en-NZ" dirty="0"/>
              <a:t>once, for one parameter, then very few bits of information will leak, and your </a:t>
            </a:r>
            <a:r>
              <a:rPr lang="en-NZ" dirty="0" smtClean="0"/>
              <a:t>test  set </a:t>
            </a:r>
            <a:r>
              <a:rPr lang="en-NZ" dirty="0"/>
              <a:t>will remain reliable to evaluate the model. But if you repeat this </a:t>
            </a:r>
            <a:r>
              <a:rPr lang="en-NZ" dirty="0" smtClean="0"/>
              <a:t>many times—running </a:t>
            </a:r>
            <a:r>
              <a:rPr lang="en-NZ" dirty="0"/>
              <a:t>one experiment, evaluating on the </a:t>
            </a:r>
            <a:r>
              <a:rPr lang="en-NZ" dirty="0" smtClean="0"/>
              <a:t>test set</a:t>
            </a:r>
            <a:r>
              <a:rPr lang="en-NZ" dirty="0"/>
              <a:t>, and modifying </a:t>
            </a:r>
            <a:r>
              <a:rPr lang="en-NZ" dirty="0" smtClean="0"/>
              <a:t>your model </a:t>
            </a:r>
            <a:r>
              <a:rPr lang="en-NZ" dirty="0"/>
              <a:t>as a result—then you’ll leak an increasingly significant amount of </a:t>
            </a:r>
            <a:r>
              <a:rPr lang="en-NZ" dirty="0" smtClean="0"/>
              <a:t>information about </a:t>
            </a:r>
            <a:r>
              <a:rPr lang="en-NZ" dirty="0"/>
              <a:t>the </a:t>
            </a:r>
            <a:r>
              <a:rPr lang="en-NZ" dirty="0" smtClean="0"/>
              <a:t>test set </a:t>
            </a:r>
            <a:r>
              <a:rPr lang="en-NZ" dirty="0"/>
              <a:t>into the model</a:t>
            </a:r>
            <a:r>
              <a:rPr lang="en-NZ" dirty="0" smtClean="0"/>
              <a:t>.</a:t>
            </a:r>
          </a:p>
          <a:p>
            <a:r>
              <a:rPr lang="en-NZ" dirty="0"/>
              <a:t>At the end of the day, you’ll end up with a model that performs artificially well </a:t>
            </a:r>
            <a:r>
              <a:rPr lang="en-NZ" dirty="0" smtClean="0"/>
              <a:t>on the test data</a:t>
            </a:r>
            <a:r>
              <a:rPr lang="en-NZ" dirty="0"/>
              <a:t>, because that’s what you optimized it for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6600" y="5935287"/>
            <a:ext cx="1617134" cy="756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Test data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5002" y="5935287"/>
            <a:ext cx="2891598" cy="756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Training data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Training, validation, and test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762375"/>
          </a:xfrm>
        </p:spPr>
        <p:txBody>
          <a:bodyPr>
            <a:normAutofit fontScale="55000" lnSpcReduction="20000"/>
          </a:bodyPr>
          <a:lstStyle/>
          <a:p>
            <a:r>
              <a:rPr lang="en-NZ" dirty="0" smtClean="0"/>
              <a:t>State-of-the-art evaluation techniques of a model requires splitting </a:t>
            </a:r>
            <a:r>
              <a:rPr lang="en-NZ" dirty="0"/>
              <a:t>the available data into three sets:</a:t>
            </a:r>
          </a:p>
          <a:p>
            <a:pPr lvl="1"/>
            <a:r>
              <a:rPr lang="en-NZ" dirty="0" smtClean="0"/>
              <a:t>Training</a:t>
            </a:r>
          </a:p>
          <a:p>
            <a:pPr lvl="1"/>
            <a:r>
              <a:rPr lang="en-NZ" dirty="0" smtClean="0"/>
              <a:t>Validation/development/dev</a:t>
            </a:r>
          </a:p>
          <a:p>
            <a:pPr lvl="1"/>
            <a:r>
              <a:rPr lang="en-NZ" dirty="0" smtClean="0"/>
              <a:t>Test</a:t>
            </a:r>
          </a:p>
          <a:p>
            <a:r>
              <a:rPr lang="en-NZ" dirty="0"/>
              <a:t>You train on the training data and evaluate your </a:t>
            </a:r>
            <a:r>
              <a:rPr lang="en-NZ" dirty="0" smtClean="0"/>
              <a:t>model on </a:t>
            </a:r>
            <a:r>
              <a:rPr lang="en-NZ" dirty="0"/>
              <a:t>the validation data. </a:t>
            </a:r>
            <a:endParaRPr lang="en-NZ" dirty="0" smtClean="0"/>
          </a:p>
          <a:p>
            <a:r>
              <a:rPr lang="en-NZ" dirty="0" smtClean="0"/>
              <a:t>Once </a:t>
            </a:r>
            <a:r>
              <a:rPr lang="en-NZ" dirty="0"/>
              <a:t>your model is ready for prime time, you test it one </a:t>
            </a:r>
            <a:r>
              <a:rPr lang="en-NZ" dirty="0" smtClean="0"/>
              <a:t>final time </a:t>
            </a:r>
            <a:r>
              <a:rPr lang="en-NZ" dirty="0"/>
              <a:t>on the test data</a:t>
            </a:r>
            <a:r>
              <a:rPr lang="en-NZ" dirty="0" smtClean="0"/>
              <a:t>.</a:t>
            </a:r>
          </a:p>
          <a:p>
            <a:r>
              <a:rPr lang="en-NZ" dirty="0" smtClean="0"/>
              <a:t>In this way, no information leak from your hyper parameter optimization using the validation data leaks into the test data</a:t>
            </a:r>
          </a:p>
          <a:p>
            <a:r>
              <a:rPr lang="en-NZ" dirty="0"/>
              <a:t>one flaw: if little data </a:t>
            </a:r>
            <a:r>
              <a:rPr lang="en-NZ" dirty="0" smtClean="0"/>
              <a:t>is available</a:t>
            </a:r>
            <a:r>
              <a:rPr lang="en-NZ" dirty="0"/>
              <a:t>, then your validation and test sets may contain too few samples to be </a:t>
            </a:r>
            <a:r>
              <a:rPr lang="en-NZ" dirty="0" smtClean="0"/>
              <a:t>statistically representative </a:t>
            </a:r>
            <a:r>
              <a:rPr lang="en-NZ" dirty="0"/>
              <a:t>of the data at hand. </a:t>
            </a:r>
            <a:endParaRPr lang="en-NZ" dirty="0" smtClean="0"/>
          </a:p>
          <a:p>
            <a:r>
              <a:rPr lang="en-NZ" dirty="0" smtClean="0"/>
              <a:t>This </a:t>
            </a:r>
            <a:r>
              <a:rPr lang="en-NZ" dirty="0"/>
              <a:t>is easy to recognize: if different </a:t>
            </a:r>
            <a:r>
              <a:rPr lang="en-NZ" dirty="0" smtClean="0"/>
              <a:t>random shuffling </a:t>
            </a:r>
            <a:r>
              <a:rPr lang="en-NZ" dirty="0"/>
              <a:t>rounds of the data before splitting end up yielding very different </a:t>
            </a:r>
            <a:r>
              <a:rPr lang="en-NZ" dirty="0" smtClean="0"/>
              <a:t>measures of </a:t>
            </a:r>
            <a:r>
              <a:rPr lang="en-NZ" dirty="0"/>
              <a:t>model performance, then you’re having this </a:t>
            </a:r>
            <a:r>
              <a:rPr lang="en-NZ" dirty="0" smtClean="0"/>
              <a:t>issue</a:t>
            </a:r>
          </a:p>
          <a:p>
            <a:r>
              <a:rPr lang="en-NZ" dirty="0"/>
              <a:t>K-fold validation </a:t>
            </a:r>
            <a:r>
              <a:rPr lang="en-NZ" dirty="0" smtClean="0"/>
              <a:t>is a way </a:t>
            </a:r>
            <a:r>
              <a:rPr lang="en-NZ" dirty="0"/>
              <a:t>to address 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5332" y="5935287"/>
            <a:ext cx="1168401" cy="756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Test data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5001" y="5935287"/>
            <a:ext cx="2171929" cy="756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Training data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6931" y="5935287"/>
            <a:ext cx="1168401" cy="756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Validation data</a:t>
            </a:r>
            <a:endParaRPr lang="en-NZ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K-FOLD </a:t>
            </a:r>
            <a:r>
              <a:rPr lang="en-NZ" dirty="0" smtClean="0"/>
              <a:t>CROSS VALIDATION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5281699" cy="1840442"/>
          </a:xfrm>
        </p:spPr>
        <p:txBody>
          <a:bodyPr>
            <a:normAutofit fontScale="55000" lnSpcReduction="20000"/>
          </a:bodyPr>
          <a:lstStyle/>
          <a:p>
            <a:r>
              <a:rPr lang="en-NZ" dirty="0" smtClean="0"/>
              <a:t>You </a:t>
            </a:r>
            <a:r>
              <a:rPr lang="en-NZ" dirty="0"/>
              <a:t>split your data into K partitions of equal </a:t>
            </a:r>
            <a:r>
              <a:rPr lang="en-NZ" dirty="0" smtClean="0"/>
              <a:t>size</a:t>
            </a:r>
          </a:p>
          <a:p>
            <a:r>
              <a:rPr lang="en-NZ" dirty="0" smtClean="0"/>
              <a:t>For </a:t>
            </a:r>
            <a:r>
              <a:rPr lang="en-NZ" dirty="0"/>
              <a:t>each </a:t>
            </a:r>
            <a:r>
              <a:rPr lang="en-NZ" dirty="0" smtClean="0"/>
              <a:t>partition </a:t>
            </a:r>
            <a:r>
              <a:rPr lang="en-NZ" dirty="0" err="1" smtClean="0"/>
              <a:t>i</a:t>
            </a:r>
            <a:r>
              <a:rPr lang="en-NZ" dirty="0"/>
              <a:t>, train a model on the remaining K – 1 partitions, and evaluate it on partition </a:t>
            </a:r>
            <a:r>
              <a:rPr lang="en-NZ" dirty="0" err="1" smtClean="0"/>
              <a:t>i</a:t>
            </a:r>
            <a:endParaRPr lang="en-NZ" dirty="0"/>
          </a:p>
          <a:p>
            <a:r>
              <a:rPr lang="en-NZ" dirty="0"/>
              <a:t>Your final score is then the averages of the K scores </a:t>
            </a:r>
            <a:r>
              <a:rPr lang="en-NZ" dirty="0" smtClean="0"/>
              <a:t>obtained </a:t>
            </a:r>
          </a:p>
          <a:p>
            <a:r>
              <a:rPr lang="en-NZ" dirty="0" smtClean="0"/>
              <a:t>This </a:t>
            </a:r>
            <a:r>
              <a:rPr lang="en-NZ" dirty="0"/>
              <a:t>method is </a:t>
            </a:r>
            <a:r>
              <a:rPr lang="en-NZ" dirty="0" smtClean="0"/>
              <a:t>helpful when </a:t>
            </a:r>
            <a:r>
              <a:rPr lang="en-NZ" dirty="0"/>
              <a:t>the performance of your model shows significant variance based on your </a:t>
            </a:r>
            <a:r>
              <a:rPr lang="en-NZ" dirty="0" smtClean="0"/>
              <a:t>train/test split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9" y="3801005"/>
            <a:ext cx="6692936" cy="2968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" y="3456537"/>
            <a:ext cx="248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Example of 3-fold cross validation:</a:t>
            </a:r>
            <a:endParaRPr lang="en-NZ" sz="1200" dirty="0"/>
          </a:p>
        </p:txBody>
      </p:sp>
      <p:sp>
        <p:nvSpPr>
          <p:cNvPr id="6" name="Rectangle 5"/>
          <p:cNvSpPr/>
          <p:nvPr/>
        </p:nvSpPr>
        <p:spPr>
          <a:xfrm>
            <a:off x="7636545" y="4995949"/>
            <a:ext cx="1168401" cy="756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Test data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5107" y="3907257"/>
            <a:ext cx="1918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Still need a test data set for a final evaluation of the performance or generalization capabilities of your model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5294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6455"/>
            <a:ext cx="7886700" cy="5033356"/>
          </a:xfrm>
        </p:spPr>
        <p:txBody>
          <a:bodyPr>
            <a:normAutofit fontScale="77500" lnSpcReduction="20000"/>
          </a:bodyPr>
          <a:lstStyle/>
          <a:p>
            <a:r>
              <a:rPr lang="en-NZ" dirty="0" err="1" smtClean="0"/>
              <a:t>Keras</a:t>
            </a:r>
            <a:r>
              <a:rPr lang="en-NZ" dirty="0" smtClean="0"/>
              <a:t> </a:t>
            </a:r>
            <a:r>
              <a:rPr lang="en-NZ" dirty="0"/>
              <a:t>is </a:t>
            </a:r>
            <a:r>
              <a:rPr lang="en-NZ" dirty="0" smtClean="0"/>
              <a:t>a deep-learning </a:t>
            </a:r>
            <a:r>
              <a:rPr lang="en-NZ" dirty="0"/>
              <a:t>framework for Python that provides a convenient way to define </a:t>
            </a:r>
            <a:r>
              <a:rPr lang="en-NZ" dirty="0" smtClean="0"/>
              <a:t>and train </a:t>
            </a:r>
            <a:r>
              <a:rPr lang="en-NZ" dirty="0"/>
              <a:t>almost any kind of deep-learning </a:t>
            </a:r>
            <a:r>
              <a:rPr lang="en-NZ" dirty="0" smtClean="0"/>
              <a:t>model </a:t>
            </a:r>
          </a:p>
          <a:p>
            <a:r>
              <a:rPr lang="en-NZ" dirty="0" err="1" smtClean="0"/>
              <a:t>Keras</a:t>
            </a:r>
            <a:r>
              <a:rPr lang="en-NZ" dirty="0" smtClean="0"/>
              <a:t> </a:t>
            </a:r>
            <a:r>
              <a:rPr lang="en-NZ" dirty="0"/>
              <a:t>was initially developed </a:t>
            </a:r>
            <a:r>
              <a:rPr lang="en-NZ" dirty="0" smtClean="0"/>
              <a:t>for researchers</a:t>
            </a:r>
            <a:r>
              <a:rPr lang="en-NZ" dirty="0"/>
              <a:t>, with the aim of enabling fast </a:t>
            </a:r>
            <a:r>
              <a:rPr lang="en-NZ" dirty="0" smtClean="0"/>
              <a:t>experimentation</a:t>
            </a:r>
            <a:endParaRPr lang="en-NZ" dirty="0"/>
          </a:p>
          <a:p>
            <a:r>
              <a:rPr lang="en-NZ" dirty="0" err="1"/>
              <a:t>Keras</a:t>
            </a:r>
            <a:r>
              <a:rPr lang="en-NZ" dirty="0"/>
              <a:t> has the following key features</a:t>
            </a:r>
            <a:r>
              <a:rPr lang="en-NZ" dirty="0" smtClean="0"/>
              <a:t>: </a:t>
            </a:r>
            <a:endParaRPr lang="en-NZ" dirty="0"/>
          </a:p>
          <a:p>
            <a:pPr lvl="1"/>
            <a:r>
              <a:rPr lang="en-NZ" dirty="0" smtClean="0"/>
              <a:t>It </a:t>
            </a:r>
            <a:r>
              <a:rPr lang="en-NZ" dirty="0"/>
              <a:t>allows the same code to run seamlessly on CPU or </a:t>
            </a:r>
            <a:r>
              <a:rPr lang="en-NZ" dirty="0" smtClean="0"/>
              <a:t>GPU</a:t>
            </a:r>
            <a:endParaRPr lang="en-NZ" dirty="0"/>
          </a:p>
          <a:p>
            <a:pPr lvl="1"/>
            <a:r>
              <a:rPr lang="en-NZ" dirty="0" smtClean="0"/>
              <a:t>It </a:t>
            </a:r>
            <a:r>
              <a:rPr lang="en-NZ" dirty="0"/>
              <a:t>has a user-friendly API that makes it easy to quickly prototype </a:t>
            </a:r>
            <a:r>
              <a:rPr lang="en-NZ" dirty="0" smtClean="0"/>
              <a:t>deep-learning models</a:t>
            </a:r>
          </a:p>
          <a:p>
            <a:pPr lvl="1"/>
            <a:r>
              <a:rPr lang="en-NZ" dirty="0" smtClean="0"/>
              <a:t>It </a:t>
            </a:r>
            <a:r>
              <a:rPr lang="en-NZ" dirty="0"/>
              <a:t>has built-in support for convolutional networks (for computer vision), </a:t>
            </a:r>
            <a:r>
              <a:rPr lang="en-NZ" dirty="0" smtClean="0"/>
              <a:t>recurrent networks </a:t>
            </a:r>
            <a:r>
              <a:rPr lang="en-NZ" dirty="0"/>
              <a:t>(for sequence processing), and any combination of </a:t>
            </a:r>
            <a:r>
              <a:rPr lang="en-NZ" dirty="0" smtClean="0"/>
              <a:t>both</a:t>
            </a:r>
          </a:p>
          <a:p>
            <a:r>
              <a:rPr lang="en-NZ" dirty="0" smtClean="0"/>
              <a:t>It supports arbitrary network architectures: multi-input or multi-output models, layer sharing, model sharing, and so on.</a:t>
            </a:r>
          </a:p>
          <a:p>
            <a:r>
              <a:rPr lang="en-NZ" dirty="0" smtClean="0"/>
              <a:t>This means </a:t>
            </a:r>
            <a:r>
              <a:rPr lang="en-NZ" dirty="0" err="1" smtClean="0"/>
              <a:t>Keras</a:t>
            </a:r>
            <a:r>
              <a:rPr lang="en-NZ" dirty="0" smtClean="0"/>
              <a:t> is appropriate for building essentially any deep-learning model, from a generative adversarial network to a neural Turing machine.</a:t>
            </a:r>
            <a:endParaRPr lang="en-NZ" dirty="0"/>
          </a:p>
        </p:txBody>
      </p:sp>
      <p:pic>
        <p:nvPicPr>
          <p:cNvPr id="1026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9467"/>
            <a:ext cx="3214461" cy="93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bs.twimg.com/media/Dj-_PfeV4AEHW5s.jpg: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82" y="1"/>
            <a:ext cx="3065318" cy="168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62544"/>
            <a:ext cx="9085810" cy="5039592"/>
          </a:xfrm>
        </p:spPr>
        <p:txBody>
          <a:bodyPr>
            <a:normAutofit fontScale="77500" lnSpcReduction="20000"/>
          </a:bodyPr>
          <a:lstStyle/>
          <a:p>
            <a:r>
              <a:rPr lang="en-NZ" dirty="0" err="1"/>
              <a:t>Keras</a:t>
            </a:r>
            <a:r>
              <a:rPr lang="en-NZ" dirty="0"/>
              <a:t> is a model-level library, providing high-level building blocks for </a:t>
            </a:r>
            <a:r>
              <a:rPr lang="en-NZ" dirty="0" smtClean="0"/>
              <a:t>developing deep-learning </a:t>
            </a:r>
            <a:r>
              <a:rPr lang="en-NZ" dirty="0"/>
              <a:t>models. </a:t>
            </a:r>
            <a:endParaRPr lang="en-NZ" dirty="0" smtClean="0"/>
          </a:p>
          <a:p>
            <a:r>
              <a:rPr lang="en-NZ" dirty="0" smtClean="0"/>
              <a:t>It </a:t>
            </a:r>
            <a:r>
              <a:rPr lang="en-NZ" dirty="0"/>
              <a:t>doesn’t handle low-level operations such as tensor </a:t>
            </a:r>
            <a:r>
              <a:rPr lang="en-NZ" dirty="0" smtClean="0"/>
              <a:t>manipulation and differentiation </a:t>
            </a:r>
          </a:p>
          <a:p>
            <a:r>
              <a:rPr lang="en-NZ" dirty="0" smtClean="0"/>
              <a:t>Instead</a:t>
            </a:r>
            <a:r>
              <a:rPr lang="en-NZ" dirty="0"/>
              <a:t>, it relies on a specialized, well-optimized </a:t>
            </a:r>
            <a:r>
              <a:rPr lang="en-NZ" dirty="0" smtClean="0"/>
              <a:t>tensor library </a:t>
            </a:r>
            <a:r>
              <a:rPr lang="en-NZ" dirty="0"/>
              <a:t>to do so, serving as the </a:t>
            </a:r>
            <a:r>
              <a:rPr lang="en-NZ" i="1" dirty="0"/>
              <a:t>backend engine </a:t>
            </a:r>
            <a:r>
              <a:rPr lang="en-NZ" dirty="0"/>
              <a:t>of </a:t>
            </a:r>
            <a:r>
              <a:rPr lang="en-NZ" dirty="0" err="1" smtClean="0"/>
              <a:t>Keras</a:t>
            </a:r>
            <a:endParaRPr lang="en-NZ" dirty="0" smtClean="0"/>
          </a:p>
          <a:p>
            <a:r>
              <a:rPr lang="en-NZ" dirty="0" smtClean="0"/>
              <a:t>Rather </a:t>
            </a:r>
            <a:r>
              <a:rPr lang="en-NZ" dirty="0"/>
              <a:t>than choosing a </a:t>
            </a:r>
            <a:r>
              <a:rPr lang="en-NZ" dirty="0" smtClean="0"/>
              <a:t>single tensor </a:t>
            </a:r>
            <a:r>
              <a:rPr lang="en-NZ" dirty="0"/>
              <a:t>library and tying the </a:t>
            </a:r>
            <a:r>
              <a:rPr lang="en-NZ" dirty="0" smtClean="0"/>
              <a:t> implementation </a:t>
            </a:r>
            <a:r>
              <a:rPr lang="en-NZ" dirty="0"/>
              <a:t>of </a:t>
            </a:r>
            <a:r>
              <a:rPr lang="en-NZ" dirty="0" err="1"/>
              <a:t>Keras</a:t>
            </a:r>
            <a:r>
              <a:rPr lang="en-NZ" dirty="0"/>
              <a:t> to that library, </a:t>
            </a:r>
            <a:r>
              <a:rPr lang="en-NZ" dirty="0" err="1"/>
              <a:t>Keras</a:t>
            </a:r>
            <a:r>
              <a:rPr lang="en-NZ" dirty="0"/>
              <a:t> handles </a:t>
            </a:r>
            <a:r>
              <a:rPr lang="en-NZ" dirty="0" smtClean="0"/>
              <a:t>the problem </a:t>
            </a:r>
            <a:r>
              <a:rPr lang="en-NZ" dirty="0"/>
              <a:t>in a modular way </a:t>
            </a:r>
            <a:endParaRPr lang="en-NZ" dirty="0" smtClean="0"/>
          </a:p>
          <a:p>
            <a:r>
              <a:rPr lang="en-NZ" dirty="0"/>
              <a:t>T</a:t>
            </a:r>
            <a:r>
              <a:rPr lang="en-NZ" dirty="0" smtClean="0"/>
              <a:t>hus </a:t>
            </a:r>
            <a:r>
              <a:rPr lang="en-NZ" dirty="0"/>
              <a:t>several different backend engines </a:t>
            </a:r>
            <a:r>
              <a:rPr lang="en-NZ" dirty="0" smtClean="0"/>
              <a:t>can be </a:t>
            </a:r>
            <a:r>
              <a:rPr lang="en-NZ" dirty="0"/>
              <a:t>plugged seamlessly into </a:t>
            </a:r>
            <a:r>
              <a:rPr lang="en-NZ" dirty="0" err="1"/>
              <a:t>Keras</a:t>
            </a:r>
            <a:r>
              <a:rPr lang="en-NZ" dirty="0"/>
              <a:t>. Currently, the three existing backend </a:t>
            </a:r>
            <a:r>
              <a:rPr lang="en-NZ" dirty="0" smtClean="0"/>
              <a:t>implementations are </a:t>
            </a:r>
            <a:r>
              <a:rPr lang="en-NZ" dirty="0"/>
              <a:t>the </a:t>
            </a:r>
            <a:r>
              <a:rPr lang="en-NZ" dirty="0" err="1"/>
              <a:t>TensorFlow</a:t>
            </a:r>
            <a:r>
              <a:rPr lang="en-NZ" dirty="0"/>
              <a:t> backend, the </a:t>
            </a:r>
            <a:r>
              <a:rPr lang="en-NZ" dirty="0" err="1"/>
              <a:t>Theano</a:t>
            </a:r>
            <a:r>
              <a:rPr lang="en-NZ" dirty="0"/>
              <a:t> backend, and the Microsoft </a:t>
            </a:r>
            <a:r>
              <a:rPr lang="en-NZ" dirty="0" smtClean="0"/>
              <a:t>Cognitive Toolkit </a:t>
            </a:r>
            <a:r>
              <a:rPr lang="en-NZ" dirty="0"/>
              <a:t>(CNTK) backend. </a:t>
            </a:r>
            <a:endParaRPr lang="en-NZ" dirty="0" smtClean="0"/>
          </a:p>
          <a:p>
            <a:pPr lvl="1"/>
            <a:r>
              <a:rPr lang="en-NZ" dirty="0" err="1"/>
              <a:t>Keras</a:t>
            </a:r>
            <a:r>
              <a:rPr lang="en-NZ" dirty="0"/>
              <a:t> adopted as </a:t>
            </a:r>
            <a:r>
              <a:rPr lang="en-NZ" dirty="0" err="1"/>
              <a:t>tensorflow</a:t>
            </a:r>
            <a:r>
              <a:rPr lang="en-NZ" dirty="0"/>
              <a:t> high-level API</a:t>
            </a:r>
            <a:endParaRPr lang="en-US" dirty="0"/>
          </a:p>
          <a:p>
            <a:r>
              <a:rPr lang="en-NZ" dirty="0" smtClean="0"/>
              <a:t>Any piece </a:t>
            </a:r>
            <a:r>
              <a:rPr lang="en-NZ" dirty="0"/>
              <a:t>of code that you write with </a:t>
            </a:r>
            <a:r>
              <a:rPr lang="en-NZ" dirty="0" err="1"/>
              <a:t>Keras</a:t>
            </a:r>
            <a:r>
              <a:rPr lang="en-NZ" dirty="0"/>
              <a:t> can be run with any of these </a:t>
            </a:r>
            <a:r>
              <a:rPr lang="en-NZ" dirty="0" err="1"/>
              <a:t>backends</a:t>
            </a:r>
            <a:r>
              <a:rPr lang="en-NZ" dirty="0"/>
              <a:t> </a:t>
            </a:r>
            <a:r>
              <a:rPr lang="en-NZ" dirty="0" smtClean="0"/>
              <a:t>without having </a:t>
            </a:r>
            <a:r>
              <a:rPr lang="en-NZ" dirty="0"/>
              <a:t>to change anything in the </a:t>
            </a:r>
            <a:r>
              <a:rPr lang="en-NZ" dirty="0" smtClean="0"/>
              <a:t>code</a:t>
            </a:r>
          </a:p>
          <a:p>
            <a:r>
              <a:rPr lang="en-NZ" dirty="0"/>
              <a:t>Via </a:t>
            </a:r>
            <a:r>
              <a:rPr lang="en-NZ" dirty="0" err="1"/>
              <a:t>TensorFlow</a:t>
            </a:r>
            <a:r>
              <a:rPr lang="en-NZ" dirty="0"/>
              <a:t> (or </a:t>
            </a:r>
            <a:r>
              <a:rPr lang="en-NZ" dirty="0" err="1"/>
              <a:t>Theano</a:t>
            </a:r>
            <a:r>
              <a:rPr lang="en-NZ" dirty="0"/>
              <a:t>, or CNTK), </a:t>
            </a:r>
            <a:r>
              <a:rPr lang="en-NZ" dirty="0" err="1"/>
              <a:t>Keras</a:t>
            </a:r>
            <a:r>
              <a:rPr lang="en-NZ" dirty="0"/>
              <a:t> is able to run seamlessly on </a:t>
            </a:r>
            <a:r>
              <a:rPr lang="en-NZ" dirty="0" smtClean="0"/>
              <a:t>both CPUs </a:t>
            </a:r>
            <a:r>
              <a:rPr lang="en-NZ" dirty="0"/>
              <a:t>and GPUs.</a:t>
            </a:r>
            <a:endParaRPr lang="en-NZ" sz="2000" dirty="0"/>
          </a:p>
        </p:txBody>
      </p:sp>
      <p:pic>
        <p:nvPicPr>
          <p:cNvPr id="1026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9467"/>
            <a:ext cx="3214461" cy="93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511" y="0"/>
            <a:ext cx="2901300" cy="15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45" y="1344684"/>
            <a:ext cx="8264979" cy="3820886"/>
          </a:xfrm>
        </p:spPr>
        <p:txBody>
          <a:bodyPr>
            <a:normAutofit/>
          </a:bodyPr>
          <a:lstStyle/>
          <a:p>
            <a:r>
              <a:rPr lang="en-NZ" sz="2400" dirty="0"/>
              <a:t>The </a:t>
            </a:r>
            <a:r>
              <a:rPr lang="en-NZ" sz="2400" dirty="0" smtClean="0"/>
              <a:t>typical </a:t>
            </a:r>
            <a:r>
              <a:rPr lang="en-NZ" sz="2400" dirty="0" err="1" smtClean="0"/>
              <a:t>Keras</a:t>
            </a:r>
            <a:r>
              <a:rPr lang="en-NZ" sz="2400" dirty="0" smtClean="0"/>
              <a:t> </a:t>
            </a:r>
            <a:r>
              <a:rPr lang="en-NZ" sz="2400" dirty="0"/>
              <a:t>workflow looks </a:t>
            </a:r>
            <a:r>
              <a:rPr lang="en-NZ" sz="2400" dirty="0" smtClean="0"/>
              <a:t>like the following:</a:t>
            </a:r>
            <a:endParaRPr lang="en-NZ" sz="2400" dirty="0"/>
          </a:p>
          <a:p>
            <a:pPr lvl="1"/>
            <a:r>
              <a:rPr lang="en-NZ" sz="2000" dirty="0" smtClean="0"/>
              <a:t>Define </a:t>
            </a:r>
            <a:r>
              <a:rPr lang="en-NZ" sz="2000" dirty="0"/>
              <a:t>your training data: input tensors and target tensors</a:t>
            </a:r>
            <a:r>
              <a:rPr lang="en-NZ" sz="2000" dirty="0" smtClean="0"/>
              <a:t>.</a:t>
            </a:r>
          </a:p>
          <a:p>
            <a:pPr lvl="1"/>
            <a:r>
              <a:rPr lang="en-NZ" sz="2000" dirty="0" smtClean="0"/>
              <a:t>Define </a:t>
            </a:r>
            <a:r>
              <a:rPr lang="en-NZ" sz="2000" dirty="0"/>
              <a:t>a network of layers (or </a:t>
            </a:r>
            <a:r>
              <a:rPr lang="en-NZ" sz="2000" i="1" dirty="0"/>
              <a:t>model </a:t>
            </a:r>
            <a:r>
              <a:rPr lang="en-NZ" sz="2000" dirty="0"/>
              <a:t>) that maps your inputs to your targets</a:t>
            </a:r>
            <a:r>
              <a:rPr lang="en-NZ" sz="2000" dirty="0" smtClean="0"/>
              <a:t>.</a:t>
            </a:r>
          </a:p>
          <a:p>
            <a:pPr lvl="1"/>
            <a:r>
              <a:rPr lang="en-NZ" sz="2000" dirty="0"/>
              <a:t>Configure the learning process by choosing a loss function, an optimizer, </a:t>
            </a:r>
            <a:r>
              <a:rPr lang="en-NZ" sz="2000" dirty="0" smtClean="0"/>
              <a:t>and some </a:t>
            </a:r>
            <a:r>
              <a:rPr lang="en-NZ" sz="2000" dirty="0"/>
              <a:t>metrics to </a:t>
            </a:r>
            <a:r>
              <a:rPr lang="en-NZ" sz="2000" dirty="0" smtClean="0"/>
              <a:t>monitor</a:t>
            </a:r>
          </a:p>
          <a:p>
            <a:pPr lvl="1"/>
            <a:r>
              <a:rPr lang="en-NZ" sz="2000" dirty="0" smtClean="0"/>
              <a:t>Iterate </a:t>
            </a:r>
            <a:r>
              <a:rPr lang="en-NZ" sz="2000" dirty="0"/>
              <a:t>on your training data by calling the fit() method of your model.</a:t>
            </a:r>
            <a:endParaRPr lang="en-NZ" sz="4400" dirty="0"/>
          </a:p>
        </p:txBody>
      </p:sp>
      <p:pic>
        <p:nvPicPr>
          <p:cNvPr id="1026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9467"/>
            <a:ext cx="3214461" cy="93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7774" y="4023568"/>
            <a:ext cx="7697586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NZ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models</a:t>
            </a:r>
          </a:p>
          <a:p>
            <a:r>
              <a:rPr lang="en-NZ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layers</a:t>
            </a:r>
          </a:p>
          <a:p>
            <a:r>
              <a:rPr lang="en-NZ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optimizers</a:t>
            </a:r>
          </a:p>
          <a:p>
            <a:endParaRPr lang="en-NZ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models</a:t>
            </a:r>
            <a:r>
              <a:rPr lang="en-NZ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NZ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NZ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NZ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NZ" sz="1200" dirty="0">
                <a:solidFill>
                  <a:srgbClr val="FF0000"/>
                </a:solidFill>
                <a:highlight>
                  <a:srgbClr val="FFFFFF"/>
                </a:highlight>
              </a:rPr>
              <a:t>32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NZ" sz="1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NZ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en-NZ" sz="1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n-NZ" sz="1200" dirty="0">
                <a:solidFill>
                  <a:srgbClr val="FF0000"/>
                </a:solidFill>
                <a:highlight>
                  <a:srgbClr val="FFFFFF"/>
                </a:highlight>
              </a:rPr>
              <a:t>784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,)))</a:t>
            </a:r>
            <a:endParaRPr lang="en-NZ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NZ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NZ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NZ" sz="1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NZ" sz="1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NZ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softmax</a:t>
            </a:r>
            <a:r>
              <a:rPr lang="en-NZ" sz="1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NZ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NZ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NZ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NZ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NZ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compile</a:t>
            </a:r>
            <a:r>
              <a:rPr lang="en-NZ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NZ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NZ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NZ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optimizers</a:t>
            </a:r>
            <a:r>
              <a:rPr lang="en-NZ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NZ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RMSprop</a:t>
            </a:r>
            <a:r>
              <a:rPr lang="en-NZ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NZ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lr</a:t>
            </a:r>
            <a:r>
              <a:rPr lang="en-NZ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NZ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0.001</a:t>
            </a:r>
            <a:r>
              <a:rPr lang="en-NZ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NZ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NZ" sz="1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NZ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mse</a:t>
            </a:r>
            <a:r>
              <a:rPr lang="en-NZ" sz="1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metrics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NZ" sz="1200" dirty="0">
                <a:solidFill>
                  <a:srgbClr val="808080"/>
                </a:solidFill>
                <a:highlight>
                  <a:srgbClr val="FFFFFF"/>
                </a:highlight>
              </a:rPr>
              <a:t>'accuracy'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NZ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NZ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NZ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input_tensor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target_tensor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NZ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NZ" sz="1200" dirty="0">
                <a:solidFill>
                  <a:srgbClr val="FF0000"/>
                </a:solidFill>
                <a:highlight>
                  <a:srgbClr val="FFFFFF"/>
                </a:highlight>
              </a:rPr>
              <a:t>128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NZ" sz="1200" dirty="0">
                <a:solidFill>
                  <a:srgbClr val="000000"/>
                </a:solidFill>
                <a:highlight>
                  <a:srgbClr val="FFFFFF"/>
                </a:highlight>
              </a:rPr>
              <a:t> epochs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NZ" sz="1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NZ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1456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Recommended resources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3611" y="1517073"/>
            <a:ext cx="8302798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00" dirty="0">
                <a:hlinkClick r:id="rId2"/>
              </a:rPr>
              <a:t>A Visual and Interactive Guide to the Basics of Neural </a:t>
            </a:r>
            <a:r>
              <a:rPr lang="en-US" sz="4200" dirty="0" smtClean="0">
                <a:hlinkClick r:id="rId2"/>
              </a:rPr>
              <a:t>Networks: </a:t>
            </a:r>
            <a:r>
              <a:rPr lang="en-US" sz="4000" dirty="0" smtClean="0">
                <a:hlinkClick r:id="rId2"/>
              </a:rPr>
              <a:t>A </a:t>
            </a:r>
            <a:r>
              <a:rPr lang="en-US" sz="4000" dirty="0">
                <a:hlinkClick r:id="rId2"/>
              </a:rPr>
              <a:t>Visual And Interactive Look at Basic Neural Network Math</a:t>
            </a:r>
            <a:endParaRPr lang="en-US" sz="4000" dirty="0"/>
          </a:p>
          <a:p>
            <a:r>
              <a:rPr lang="en-US" sz="4000" dirty="0">
                <a:hlinkClick r:id="rId3"/>
              </a:rPr>
              <a:t>A Visual And Interactive Look at Basic Neural Network Math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072" y="3111363"/>
            <a:ext cx="6619875" cy="37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18585"/>
              </p:ext>
            </p:extLst>
          </p:nvPr>
        </p:nvGraphicFramePr>
        <p:xfrm>
          <a:off x="3690738" y="4332171"/>
          <a:ext cx="4824132" cy="236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7" imgW="14731160" imgH="7594560" progId="Visio.Drawing.11">
                  <p:embed/>
                </p:oleObj>
              </mc:Choice>
              <mc:Fallback>
                <p:oleObj name="Visio" r:id="rId7" imgW="14731160" imgH="759456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738" y="4332171"/>
                        <a:ext cx="4824132" cy="2369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190999" y="6087378"/>
            <a:ext cx="676726" cy="700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90999" y="5177289"/>
            <a:ext cx="676726" cy="700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0999" y="4267200"/>
            <a:ext cx="676726" cy="700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</p:cNvCxnSpPr>
          <p:nvPr/>
        </p:nvCxnSpPr>
        <p:spPr>
          <a:xfrm>
            <a:off x="4867725" y="4617235"/>
            <a:ext cx="1446727" cy="694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5" idx="2"/>
          </p:cNvCxnSpPr>
          <p:nvPr/>
        </p:nvCxnSpPr>
        <p:spPr>
          <a:xfrm flipV="1">
            <a:off x="4879521" y="5511405"/>
            <a:ext cx="1438907" cy="108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6"/>
          </p:cNvCxnSpPr>
          <p:nvPr/>
        </p:nvCxnSpPr>
        <p:spPr>
          <a:xfrm flipV="1">
            <a:off x="4867725" y="5669846"/>
            <a:ext cx="1450703" cy="7675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18428" y="5161370"/>
            <a:ext cx="1606372" cy="70006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062730" y="76200"/>
                <a:ext cx="5073650" cy="1143000"/>
              </a:xfrm>
            </p:spPr>
            <p:txBody>
              <a:bodyPr>
                <a:normAutofit/>
              </a:bodyPr>
              <a:lstStyle/>
              <a:p>
                <a:r>
                  <a:rPr lang="en-NZ" sz="2400" dirty="0"/>
                  <a:t>The </a:t>
                </a:r>
                <a:r>
                  <a:rPr lang="en-NZ" sz="2400" dirty="0" smtClean="0"/>
                  <a:t>nonlinear activation </a:t>
                </a:r>
                <a:r>
                  <a:rPr lang="en-NZ" sz="2400" dirty="0"/>
                  <a:t>function </a:t>
                </a:r>
                <a14:m>
                  <m:oMath xmlns:m="http://schemas.openxmlformats.org/officeDocument/2006/math">
                    <m:r>
                      <a:rPr lang="en-NZ" sz="2400" i="1">
                        <a:latin typeface="Cambria Math"/>
                      </a:rPr>
                      <m:t>𝑔</m:t>
                    </m:r>
                  </m:oMath>
                </a14:m>
                <a:r>
                  <a:rPr lang="en-NZ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62730" y="76200"/>
                <a:ext cx="5073650" cy="114300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885" y="1037168"/>
            <a:ext cx="5088255" cy="137583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The activation function </a:t>
            </a:r>
            <a:r>
              <a:rPr lang="en-US" altLang="en-US" dirty="0" smtClean="0"/>
              <a:t>of each neuron unit is </a:t>
            </a:r>
            <a:r>
              <a:rPr lang="en-US" altLang="en-US" dirty="0"/>
              <a:t>generally non-linear. </a:t>
            </a:r>
            <a:endParaRPr lang="en-US" altLang="en-US" dirty="0" smtClean="0"/>
          </a:p>
          <a:p>
            <a:r>
              <a:rPr lang="en-US" altLang="en-US" dirty="0" smtClean="0"/>
              <a:t>Linear </a:t>
            </a:r>
            <a:r>
              <a:rPr lang="en-US" altLang="en-US" dirty="0"/>
              <a:t>functions are limited because the output is simply proportional to the input.</a:t>
            </a:r>
          </a:p>
          <a:p>
            <a:endParaRPr lang="en-US" dirty="0"/>
          </a:p>
        </p:txBody>
      </p:sp>
      <p:sp>
        <p:nvSpPr>
          <p:cNvPr id="17" name="Text Box 1044"/>
          <p:cNvSpPr txBox="1">
            <a:spLocks noChangeArrowheads="1"/>
          </p:cNvSpPr>
          <p:nvPr/>
        </p:nvSpPr>
        <p:spPr bwMode="auto">
          <a:xfrm>
            <a:off x="1905001" y="323320"/>
            <a:ext cx="1549400" cy="100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900" dirty="0"/>
              <a:t>rectifier neural unit (</a:t>
            </a:r>
            <a:r>
              <a:rPr lang="en-US" altLang="en-US" sz="1900" dirty="0" err="1"/>
              <a:t>reLU</a:t>
            </a:r>
            <a:r>
              <a:rPr lang="en-US" altLang="en-US" sz="1900" dirty="0"/>
              <a:t> ()</a:t>
            </a:r>
          </a:p>
        </p:txBody>
      </p:sp>
      <p:sp>
        <p:nvSpPr>
          <p:cNvPr id="18" name="Text Box 1045"/>
          <p:cNvSpPr txBox="1">
            <a:spLocks noChangeArrowheads="1"/>
          </p:cNvSpPr>
          <p:nvPr/>
        </p:nvSpPr>
        <p:spPr bwMode="auto">
          <a:xfrm>
            <a:off x="2042989" y="2510368"/>
            <a:ext cx="1089395" cy="41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900" dirty="0"/>
              <a:t>sigmoid</a:t>
            </a:r>
          </a:p>
        </p:txBody>
      </p:sp>
      <p:pic>
        <p:nvPicPr>
          <p:cNvPr id="8198" name="Picture 6" descr="https://i.stack.imgur.com/8CGlM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r="8525"/>
          <a:stretch/>
        </p:blipFill>
        <p:spPr bwMode="auto">
          <a:xfrm>
            <a:off x="244846" y="30481"/>
            <a:ext cx="1699261" cy="202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1719"/>
            <a:ext cx="222885" cy="20066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42" y="5469186"/>
            <a:ext cx="228600" cy="2006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43" y="6378506"/>
            <a:ext cx="230505" cy="2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990116" y="4406842"/>
                <a:ext cx="496284" cy="393758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16" y="4406842"/>
                <a:ext cx="496284" cy="3937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23065" y="5060245"/>
                <a:ext cx="496284" cy="393758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65" y="5060245"/>
                <a:ext cx="496284" cy="3937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761516" y="5930842"/>
                <a:ext cx="496284" cy="393758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baseline="-25000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516" y="5930842"/>
                <a:ext cx="496284" cy="39375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896275" y="5303862"/>
                <a:ext cx="1080803" cy="369328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N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600" b="0" i="1" smtClean="0">
                          <a:latin typeface="Cambria Math"/>
                        </a:rPr>
                        <m:t>𝑔</m:t>
                      </m:r>
                      <m:r>
                        <a:rPr lang="en-NZ" sz="1600" b="0" i="1" smtClean="0">
                          <a:latin typeface="Cambria Math"/>
                        </a:rPr>
                        <m:t>(</m:t>
                      </m:r>
                      <m:r>
                        <a:rPr lang="en-NZ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NZ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275" y="5303862"/>
                <a:ext cx="1080803" cy="369328"/>
              </a:xfrm>
              <a:prstGeom prst="rect">
                <a:avLst/>
              </a:prstGeom>
              <a:blipFill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87038" y="3909785"/>
                <a:ext cx="2588074" cy="901333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</a:rPr>
                        <m:t>𝑔</m:t>
                      </m:r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NZ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NZ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38" y="3909785"/>
                <a:ext cx="2588074" cy="90133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8050325" y="5486400"/>
            <a:ext cx="5602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072774" y="5029200"/>
                <a:ext cx="432997" cy="400105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774" y="5029200"/>
                <a:ext cx="432997" cy="4001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05001" y="3002809"/>
                <a:ext cx="2243557" cy="648122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3002809"/>
                <a:ext cx="2243557" cy="64812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66444" y="1270653"/>
                <a:ext cx="2464708" cy="400105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b="0" i="0" smtClean="0">
                          <a:latin typeface="Cambria Math"/>
                        </a:rPr>
                        <m:t>max</m:t>
                      </m:r>
                      <m:r>
                        <a:rPr lang="en-NZ" b="0" i="1" smtClean="0">
                          <a:latin typeface="Cambria Math"/>
                        </a:rPr>
                        <m:t>⁡(0,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NZ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444" y="1270653"/>
                <a:ext cx="2464708" cy="400105"/>
              </a:xfrm>
              <a:prstGeom prst="rect">
                <a:avLst/>
              </a:prstGeom>
              <a:blipFill>
                <a:blip r:embed="rId2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29097" y="2233986"/>
                <a:ext cx="1116518" cy="809641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𝑥</m:t>
                      </m:r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NZ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NZ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NZ" b="0" i="1" baseline="-2500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463" y="2233985"/>
                <a:ext cx="1116518" cy="8096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30662" y="2233102"/>
                <a:ext cx="1666027" cy="858051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  <a:ea typeface="Cambria Math"/>
                        </a:rPr>
                        <m:t>𝑊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NZ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NZ" b="0" i="1" baseline="-2500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NZ" b="0" i="1" baseline="-25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NZ" b="0" i="1" baseline="-2500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662" y="2233102"/>
                <a:ext cx="1666027" cy="85805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Image result for sigmoid function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7" y="2444943"/>
            <a:ext cx="1877860" cy="166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67404" y="3127559"/>
                <a:ext cx="4512261" cy="870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/>
                        </a:rPr>
                        <m:t>𝑧</m:t>
                      </m:r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r>
                        <a:rPr lang="en-NZ" b="1" i="1" smtClean="0">
                          <a:latin typeface="Cambria Math"/>
                        </a:rPr>
                        <m:t>𝒙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i="1">
                              <a:latin typeface="Cambria Math"/>
                            </a:rPr>
                            <m:t>𝑖</m:t>
                          </m:r>
                          <m:r>
                            <a:rPr lang="en-NZ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NZ" i="1">
                              <a:latin typeface="Cambria Math"/>
                            </a:rPr>
                            <m:t>𝑛</m:t>
                          </m:r>
                          <m:r>
                            <a:rPr lang="en-NZ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NZ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NZ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NZ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NZ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NZ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NZ" b="1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NZ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04" y="3127559"/>
                <a:ext cx="4512261" cy="87055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6979326" y="5172778"/>
            <a:ext cx="0" cy="69645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77000" y="5311351"/>
                <a:ext cx="415299" cy="400105"/>
              </a:xfrm>
              <a:prstGeom prst="rect">
                <a:avLst/>
              </a:prstGeom>
              <a:noFill/>
            </p:spPr>
            <p:txBody>
              <a:bodyPr wrap="none" lIns="121917" tIns="60958" rIns="121917" bIns="6095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311351"/>
                <a:ext cx="415299" cy="40010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1046"/>
          <p:cNvSpPr txBox="1">
            <a:spLocks noChangeArrowheads="1"/>
          </p:cNvSpPr>
          <p:nvPr/>
        </p:nvSpPr>
        <p:spPr bwMode="auto">
          <a:xfrm>
            <a:off x="2072262" y="4944829"/>
            <a:ext cx="1080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Hyperbolic 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057400" y="5427619"/>
                <a:ext cx="1588512" cy="449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i="1" smtClean="0">
                          <a:latin typeface="Cambria Math"/>
                        </a:rPr>
                        <m:t>𝑎</m:t>
                      </m:r>
                      <m:r>
                        <a:rPr lang="en-NZ" sz="1200" i="1" smtClean="0">
                          <a:latin typeface="Cambria Math"/>
                        </a:rPr>
                        <m:t>=</m:t>
                      </m:r>
                      <m:r>
                        <a:rPr lang="en-NZ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N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2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NZ" sz="1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NZ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sz="12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  <m:r>
                            <a:rPr lang="en-NZ" sz="12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NZ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sz="1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NZ" sz="12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NZ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sz="12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  <m:r>
                            <a:rPr lang="en-NZ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NZ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sz="1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NZ" sz="12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427619"/>
                <a:ext cx="1588512" cy="449739"/>
              </a:xfrm>
              <a:prstGeom prst="rect">
                <a:avLst/>
              </a:prstGeom>
              <a:blipFill>
                <a:blip r:embed="rId27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5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8274"/>
          <a:stretch/>
        </p:blipFill>
        <p:spPr bwMode="auto">
          <a:xfrm>
            <a:off x="138166" y="4842529"/>
            <a:ext cx="1919234" cy="177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6310" y="6562982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10" y="6562982"/>
                <a:ext cx="169084" cy="276999"/>
              </a:xfrm>
              <a:prstGeom prst="rect">
                <a:avLst/>
              </a:prstGeom>
              <a:blipFill>
                <a:blip r:embed="rId2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09934" y="4083452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4083452"/>
                <a:ext cx="169084" cy="276999"/>
              </a:xfrm>
              <a:prstGeom prst="rect">
                <a:avLst/>
              </a:prstGeom>
              <a:blipFill>
                <a:blip r:embed="rId30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19695" y="194095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95" y="1940951"/>
                <a:ext cx="169084" cy="276999"/>
              </a:xfrm>
              <a:prstGeom prst="rect">
                <a:avLst/>
              </a:prstGeom>
              <a:blipFill>
                <a:blip r:embed="rId3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-20406" y="558032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06" y="5580321"/>
                <a:ext cx="186781" cy="276999"/>
              </a:xfrm>
              <a:prstGeom prst="rect">
                <a:avLst/>
              </a:prstGeom>
              <a:blipFill>
                <a:blip r:embed="rId32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7074" y="304987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" y="3049871"/>
                <a:ext cx="186781" cy="276999"/>
              </a:xfrm>
              <a:prstGeom prst="rect">
                <a:avLst/>
              </a:prstGeom>
              <a:blipFill>
                <a:blip r:embed="rId33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786" y="82345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6" y="823455"/>
                <a:ext cx="186781" cy="276999"/>
              </a:xfrm>
              <a:prstGeom prst="rect">
                <a:avLst/>
              </a:prstGeom>
              <a:blipFill>
                <a:blip r:embed="rId3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5" grpId="0" animBg="1"/>
      <p:bldP spid="50" grpId="0"/>
      <p:bldP spid="51" grpId="0"/>
      <p:bldP spid="52" grpId="0"/>
      <p:bldP spid="53" grpId="0"/>
      <p:bldP spid="57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849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networks and </a:t>
            </a:r>
            <a:r>
              <a:rPr lang="en-US" sz="2400" b="1" dirty="0" err="1" smtClean="0"/>
              <a:t>overfitting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759690"/>
            <a:ext cx="3313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“Small” neural network</a:t>
            </a:r>
          </a:p>
          <a:p>
            <a:pPr algn="ctr"/>
            <a:r>
              <a:rPr lang="en-US" sz="2000" dirty="0" smtClean="0"/>
              <a:t>(fewer parameters; more prone to </a:t>
            </a:r>
            <a:r>
              <a:rPr lang="en-US" sz="2000" dirty="0" err="1" smtClean="0"/>
              <a:t>underfitting</a:t>
            </a:r>
            <a:r>
              <a:rPr lang="en-US" sz="2000" dirty="0" smtClean="0"/>
              <a:t>, high bias)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1" y="759690"/>
            <a:ext cx="3538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“Large” neural network</a:t>
            </a:r>
          </a:p>
          <a:p>
            <a:pPr algn="ctr"/>
            <a:r>
              <a:rPr lang="en-US" sz="2000" dirty="0" smtClean="0"/>
              <a:t>(more parameters; more prone to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, low bias)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9945" y="2418035"/>
            <a:ext cx="1337343" cy="817360"/>
            <a:chOff x="1253012" y="2038350"/>
            <a:chExt cx="1642588" cy="752940"/>
          </a:xfrm>
        </p:grpSpPr>
        <p:sp>
          <p:nvSpPr>
            <p:cNvPr id="6" name="Oval 5"/>
            <p:cNvSpPr/>
            <p:nvPr/>
          </p:nvSpPr>
          <p:spPr>
            <a:xfrm>
              <a:off x="1253012" y="242197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55668" y="210209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991554" y="20383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6"/>
            </p:cNvCxnSpPr>
            <p:nvPr/>
          </p:nvCxnSpPr>
          <p:spPr>
            <a:xfrm flipV="1">
              <a:off x="1468343" y="2145111"/>
              <a:ext cx="525867" cy="637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6"/>
              <a:endCxn id="8" idx="2"/>
            </p:cNvCxnSpPr>
            <p:nvPr/>
          </p:nvCxnSpPr>
          <p:spPr>
            <a:xfrm flipV="1">
              <a:off x="1465687" y="2145110"/>
              <a:ext cx="525867" cy="3836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991553" y="2315497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7" idx="6"/>
              <a:endCxn id="11" idx="2"/>
            </p:cNvCxnSpPr>
            <p:nvPr/>
          </p:nvCxnSpPr>
          <p:spPr>
            <a:xfrm>
              <a:off x="1468343" y="2208851"/>
              <a:ext cx="523210" cy="21340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11" idx="2"/>
            </p:cNvCxnSpPr>
            <p:nvPr/>
          </p:nvCxnSpPr>
          <p:spPr>
            <a:xfrm flipV="1">
              <a:off x="1465687" y="2422257"/>
              <a:ext cx="525866" cy="106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>
              <a:off x="1468343" y="2208851"/>
              <a:ext cx="525865" cy="47972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19" idx="2"/>
            </p:cNvCxnSpPr>
            <p:nvPr/>
          </p:nvCxnSpPr>
          <p:spPr>
            <a:xfrm>
              <a:off x="1465687" y="2528731"/>
              <a:ext cx="525867" cy="1557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9" idx="6"/>
              <a:endCxn id="20" idx="2"/>
            </p:cNvCxnSpPr>
            <p:nvPr/>
          </p:nvCxnSpPr>
          <p:spPr>
            <a:xfrm flipV="1">
              <a:off x="2204229" y="2361251"/>
              <a:ext cx="478696" cy="3232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20" idx="2"/>
            </p:cNvCxnSpPr>
            <p:nvPr/>
          </p:nvCxnSpPr>
          <p:spPr>
            <a:xfrm flipV="1">
              <a:off x="2204228" y="2361251"/>
              <a:ext cx="478697" cy="6100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6"/>
              <a:endCxn id="20" idx="2"/>
            </p:cNvCxnSpPr>
            <p:nvPr/>
          </p:nvCxnSpPr>
          <p:spPr>
            <a:xfrm>
              <a:off x="2204229" y="2145110"/>
              <a:ext cx="478696" cy="2161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991554" y="257777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82925" y="225449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992475" y="3857769"/>
            <a:ext cx="51053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Computationally more expensive.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dirty="0" smtClean="0"/>
              <a:t>We can use regularization to address overfitting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88849" y="385871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Computationally cheaper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3847012" y="962889"/>
            <a:ext cx="0" cy="467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173287" y="2171965"/>
            <a:ext cx="2384321" cy="1424984"/>
            <a:chOff x="5779980" y="1200150"/>
            <a:chExt cx="2888610" cy="1294778"/>
          </a:xfrm>
        </p:grpSpPr>
        <p:sp>
          <p:nvSpPr>
            <p:cNvPr id="144" name="Oval 143"/>
            <p:cNvSpPr/>
            <p:nvPr/>
          </p:nvSpPr>
          <p:spPr>
            <a:xfrm>
              <a:off x="5779980" y="193718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5779980" y="1688499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5779980" y="143981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651852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8" name="Straight Arrow Connector 147"/>
            <p:cNvCxnSpPr>
              <a:stCxn id="146" idx="6"/>
              <a:endCxn id="147" idx="2"/>
            </p:cNvCxnSpPr>
            <p:nvPr/>
          </p:nvCxnSpPr>
          <p:spPr>
            <a:xfrm flipV="1">
              <a:off x="5992655" y="1306911"/>
              <a:ext cx="525867" cy="23966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45" idx="6"/>
              <a:endCxn id="147" idx="2"/>
            </p:cNvCxnSpPr>
            <p:nvPr/>
          </p:nvCxnSpPr>
          <p:spPr>
            <a:xfrm flipV="1">
              <a:off x="5992655" y="1306911"/>
              <a:ext cx="525867" cy="4883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44" idx="6"/>
              <a:endCxn id="147" idx="2"/>
            </p:cNvCxnSpPr>
            <p:nvPr/>
          </p:nvCxnSpPr>
          <p:spPr>
            <a:xfrm flipV="1">
              <a:off x="5992655" y="1306911"/>
              <a:ext cx="525867" cy="737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51852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52" name="Straight Arrow Connector 151"/>
            <p:cNvCxnSpPr>
              <a:stCxn id="146" idx="6"/>
              <a:endCxn id="151" idx="2"/>
            </p:cNvCxnSpPr>
            <p:nvPr/>
          </p:nvCxnSpPr>
          <p:spPr>
            <a:xfrm>
              <a:off x="5992655" y="1546576"/>
              <a:ext cx="525866" cy="374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45" idx="6"/>
              <a:endCxn id="151" idx="2"/>
            </p:cNvCxnSpPr>
            <p:nvPr/>
          </p:nvCxnSpPr>
          <p:spPr>
            <a:xfrm flipV="1">
              <a:off x="5992655" y="1584059"/>
              <a:ext cx="525866" cy="2112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4" idx="6"/>
              <a:endCxn id="151" idx="2"/>
            </p:cNvCxnSpPr>
            <p:nvPr/>
          </p:nvCxnSpPr>
          <p:spPr>
            <a:xfrm flipV="1">
              <a:off x="5992655" y="1584059"/>
              <a:ext cx="525866" cy="4598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651852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56" name="Straight Arrow Connector 155"/>
            <p:cNvCxnSpPr>
              <a:stCxn id="146" idx="6"/>
              <a:endCxn id="155" idx="2"/>
            </p:cNvCxnSpPr>
            <p:nvPr/>
          </p:nvCxnSpPr>
          <p:spPr>
            <a:xfrm>
              <a:off x="5992655" y="1546576"/>
              <a:ext cx="525865" cy="3038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5" idx="6"/>
              <a:endCxn id="155" idx="2"/>
            </p:cNvCxnSpPr>
            <p:nvPr/>
          </p:nvCxnSpPr>
          <p:spPr>
            <a:xfrm>
              <a:off x="5992655" y="1795260"/>
              <a:ext cx="525865" cy="551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4" idx="6"/>
              <a:endCxn id="155" idx="2"/>
            </p:cNvCxnSpPr>
            <p:nvPr/>
          </p:nvCxnSpPr>
          <p:spPr>
            <a:xfrm flipV="1">
              <a:off x="5992655" y="1850381"/>
              <a:ext cx="525865" cy="1935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651852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0" name="Straight Arrow Connector 159"/>
            <p:cNvCxnSpPr>
              <a:stCxn id="146" idx="6"/>
              <a:endCxn id="159" idx="2"/>
            </p:cNvCxnSpPr>
            <p:nvPr/>
          </p:nvCxnSpPr>
          <p:spPr>
            <a:xfrm>
              <a:off x="5992655" y="1546576"/>
              <a:ext cx="525864" cy="5643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5" idx="6"/>
              <a:endCxn id="159" idx="2"/>
            </p:cNvCxnSpPr>
            <p:nvPr/>
          </p:nvCxnSpPr>
          <p:spPr>
            <a:xfrm>
              <a:off x="5992655" y="1795260"/>
              <a:ext cx="525864" cy="3156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44" idx="6"/>
              <a:endCxn id="159" idx="2"/>
            </p:cNvCxnSpPr>
            <p:nvPr/>
          </p:nvCxnSpPr>
          <p:spPr>
            <a:xfrm>
              <a:off x="5992655" y="2043943"/>
              <a:ext cx="525864" cy="669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651852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4" name="Straight Arrow Connector 163"/>
            <p:cNvCxnSpPr>
              <a:stCxn id="146" idx="6"/>
              <a:endCxn id="163" idx="2"/>
            </p:cNvCxnSpPr>
            <p:nvPr/>
          </p:nvCxnSpPr>
          <p:spPr>
            <a:xfrm>
              <a:off x="5992655" y="1546576"/>
              <a:ext cx="525867" cy="8352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45" idx="6"/>
              <a:endCxn id="163" idx="2"/>
            </p:cNvCxnSpPr>
            <p:nvPr/>
          </p:nvCxnSpPr>
          <p:spPr>
            <a:xfrm>
              <a:off x="5992655" y="1795260"/>
              <a:ext cx="525867" cy="5865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44" idx="6"/>
              <a:endCxn id="163" idx="2"/>
            </p:cNvCxnSpPr>
            <p:nvPr/>
          </p:nvCxnSpPr>
          <p:spPr>
            <a:xfrm>
              <a:off x="5992655" y="2043943"/>
              <a:ext cx="525867" cy="3378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708660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8" name="Straight Arrow Connector 167"/>
            <p:cNvCxnSpPr>
              <a:stCxn id="147" idx="6"/>
              <a:endCxn id="167" idx="2"/>
            </p:cNvCxnSpPr>
            <p:nvPr/>
          </p:nvCxnSpPr>
          <p:spPr>
            <a:xfrm flipV="1">
              <a:off x="673119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151" idx="6"/>
              <a:endCxn id="167" idx="2"/>
            </p:cNvCxnSpPr>
            <p:nvPr/>
          </p:nvCxnSpPr>
          <p:spPr>
            <a:xfrm flipV="1">
              <a:off x="673119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55" idx="6"/>
              <a:endCxn id="167" idx="2"/>
            </p:cNvCxnSpPr>
            <p:nvPr/>
          </p:nvCxnSpPr>
          <p:spPr>
            <a:xfrm flipV="1">
              <a:off x="673119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59" idx="6"/>
              <a:endCxn id="167" idx="2"/>
            </p:cNvCxnSpPr>
            <p:nvPr/>
          </p:nvCxnSpPr>
          <p:spPr>
            <a:xfrm flipV="1">
              <a:off x="673119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3" idx="6"/>
              <a:endCxn id="167" idx="2"/>
            </p:cNvCxnSpPr>
            <p:nvPr/>
          </p:nvCxnSpPr>
          <p:spPr>
            <a:xfrm flipV="1">
              <a:off x="673119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08660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" name="Straight Arrow Connector 173"/>
            <p:cNvCxnSpPr>
              <a:stCxn id="151" idx="6"/>
              <a:endCxn id="173" idx="2"/>
            </p:cNvCxnSpPr>
            <p:nvPr/>
          </p:nvCxnSpPr>
          <p:spPr>
            <a:xfrm>
              <a:off x="673119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55" idx="6"/>
              <a:endCxn id="173" idx="2"/>
            </p:cNvCxnSpPr>
            <p:nvPr/>
          </p:nvCxnSpPr>
          <p:spPr>
            <a:xfrm flipV="1">
              <a:off x="673119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59" idx="6"/>
              <a:endCxn id="173" idx="2"/>
            </p:cNvCxnSpPr>
            <p:nvPr/>
          </p:nvCxnSpPr>
          <p:spPr>
            <a:xfrm flipV="1">
              <a:off x="673119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3" idx="6"/>
              <a:endCxn id="179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47" idx="6"/>
              <a:endCxn id="173" idx="2"/>
            </p:cNvCxnSpPr>
            <p:nvPr/>
          </p:nvCxnSpPr>
          <p:spPr>
            <a:xfrm>
              <a:off x="673119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08797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0" name="Straight Arrow Connector 179"/>
            <p:cNvCxnSpPr>
              <a:stCxn id="155" idx="6"/>
              <a:endCxn id="179" idx="2"/>
            </p:cNvCxnSpPr>
            <p:nvPr/>
          </p:nvCxnSpPr>
          <p:spPr>
            <a:xfrm flipV="1">
              <a:off x="673119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59" idx="6"/>
              <a:endCxn id="179" idx="2"/>
            </p:cNvCxnSpPr>
            <p:nvPr/>
          </p:nvCxnSpPr>
          <p:spPr>
            <a:xfrm flipV="1">
              <a:off x="673119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63" idx="6"/>
              <a:endCxn id="179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51" idx="6"/>
              <a:endCxn id="179" idx="2"/>
            </p:cNvCxnSpPr>
            <p:nvPr/>
          </p:nvCxnSpPr>
          <p:spPr>
            <a:xfrm>
              <a:off x="673119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47" idx="6"/>
              <a:endCxn id="179" idx="2"/>
            </p:cNvCxnSpPr>
            <p:nvPr/>
          </p:nvCxnSpPr>
          <p:spPr>
            <a:xfrm>
              <a:off x="673119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708660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6" name="Straight Arrow Connector 185"/>
            <p:cNvCxnSpPr>
              <a:stCxn id="159" idx="6"/>
              <a:endCxn id="185" idx="2"/>
            </p:cNvCxnSpPr>
            <p:nvPr/>
          </p:nvCxnSpPr>
          <p:spPr>
            <a:xfrm flipV="1">
              <a:off x="673119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63" idx="6"/>
              <a:endCxn id="185" idx="2"/>
            </p:cNvCxnSpPr>
            <p:nvPr/>
          </p:nvCxnSpPr>
          <p:spPr>
            <a:xfrm flipV="1">
              <a:off x="673119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55" idx="6"/>
              <a:endCxn id="185" idx="2"/>
            </p:cNvCxnSpPr>
            <p:nvPr/>
          </p:nvCxnSpPr>
          <p:spPr>
            <a:xfrm>
              <a:off x="673119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51" idx="6"/>
              <a:endCxn id="185" idx="2"/>
            </p:cNvCxnSpPr>
            <p:nvPr/>
          </p:nvCxnSpPr>
          <p:spPr>
            <a:xfrm>
              <a:off x="673119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47" idx="6"/>
              <a:endCxn id="185" idx="2"/>
            </p:cNvCxnSpPr>
            <p:nvPr/>
          </p:nvCxnSpPr>
          <p:spPr>
            <a:xfrm>
              <a:off x="673119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708660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2" name="Straight Arrow Connector 191"/>
            <p:cNvCxnSpPr>
              <a:stCxn id="163" idx="6"/>
              <a:endCxn id="191" idx="2"/>
            </p:cNvCxnSpPr>
            <p:nvPr/>
          </p:nvCxnSpPr>
          <p:spPr>
            <a:xfrm>
              <a:off x="673119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59" idx="6"/>
              <a:endCxn id="191" idx="2"/>
            </p:cNvCxnSpPr>
            <p:nvPr/>
          </p:nvCxnSpPr>
          <p:spPr>
            <a:xfrm>
              <a:off x="673119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55" idx="6"/>
              <a:endCxn id="191" idx="2"/>
            </p:cNvCxnSpPr>
            <p:nvPr/>
          </p:nvCxnSpPr>
          <p:spPr>
            <a:xfrm>
              <a:off x="673119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51" idx="6"/>
              <a:endCxn id="191" idx="2"/>
            </p:cNvCxnSpPr>
            <p:nvPr/>
          </p:nvCxnSpPr>
          <p:spPr>
            <a:xfrm>
              <a:off x="673119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47" idx="6"/>
              <a:endCxn id="191" idx="2"/>
            </p:cNvCxnSpPr>
            <p:nvPr/>
          </p:nvCxnSpPr>
          <p:spPr>
            <a:xfrm>
              <a:off x="673119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455915" y="1333055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8" name="Straight Arrow Connector 197"/>
            <p:cNvCxnSpPr>
              <a:endCxn id="197" idx="2"/>
            </p:cNvCxnSpPr>
            <p:nvPr/>
          </p:nvCxnSpPr>
          <p:spPr>
            <a:xfrm>
              <a:off x="7871042" y="1306910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197" idx="2"/>
            </p:cNvCxnSpPr>
            <p:nvPr/>
          </p:nvCxnSpPr>
          <p:spPr>
            <a:xfrm flipV="1">
              <a:off x="7871041" y="1439816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197" idx="2"/>
            </p:cNvCxnSpPr>
            <p:nvPr/>
          </p:nvCxnSpPr>
          <p:spPr>
            <a:xfrm flipV="1">
              <a:off x="7872413" y="1439816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endCxn id="197" idx="2"/>
            </p:cNvCxnSpPr>
            <p:nvPr/>
          </p:nvCxnSpPr>
          <p:spPr>
            <a:xfrm flipV="1">
              <a:off x="7871041" y="1439816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197" idx="2"/>
            </p:cNvCxnSpPr>
            <p:nvPr/>
          </p:nvCxnSpPr>
          <p:spPr>
            <a:xfrm flipV="1">
              <a:off x="7871040" y="1439816"/>
              <a:ext cx="584875" cy="9483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/>
            <p:cNvSpPr/>
            <p:nvPr/>
          </p:nvSpPr>
          <p:spPr>
            <a:xfrm>
              <a:off x="8455914" y="16121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4" name="Straight Arrow Connector 203"/>
            <p:cNvCxnSpPr>
              <a:endCxn id="203" idx="2"/>
            </p:cNvCxnSpPr>
            <p:nvPr/>
          </p:nvCxnSpPr>
          <p:spPr>
            <a:xfrm>
              <a:off x="7871041" y="1585974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endCxn id="203" idx="2"/>
            </p:cNvCxnSpPr>
            <p:nvPr/>
          </p:nvCxnSpPr>
          <p:spPr>
            <a:xfrm flipV="1">
              <a:off x="7871041" y="171888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203" idx="2"/>
            </p:cNvCxnSpPr>
            <p:nvPr/>
          </p:nvCxnSpPr>
          <p:spPr>
            <a:xfrm flipV="1">
              <a:off x="7872413" y="1718880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203" idx="2"/>
            </p:cNvCxnSpPr>
            <p:nvPr/>
          </p:nvCxnSpPr>
          <p:spPr>
            <a:xfrm flipV="1">
              <a:off x="7871040" y="1718880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endCxn id="203" idx="2"/>
            </p:cNvCxnSpPr>
            <p:nvPr/>
          </p:nvCxnSpPr>
          <p:spPr>
            <a:xfrm>
              <a:off x="7871042" y="1306910"/>
              <a:ext cx="584872" cy="4119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8455913" y="186644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0" name="Straight Arrow Connector 209"/>
            <p:cNvCxnSpPr>
              <a:endCxn id="209" idx="2"/>
            </p:cNvCxnSpPr>
            <p:nvPr/>
          </p:nvCxnSpPr>
          <p:spPr>
            <a:xfrm>
              <a:off x="7871041" y="1840299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endCxn id="209" idx="2"/>
            </p:cNvCxnSpPr>
            <p:nvPr/>
          </p:nvCxnSpPr>
          <p:spPr>
            <a:xfrm flipV="1">
              <a:off x="7871040" y="1973204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endCxn id="209" idx="2"/>
            </p:cNvCxnSpPr>
            <p:nvPr/>
          </p:nvCxnSpPr>
          <p:spPr>
            <a:xfrm flipV="1">
              <a:off x="7872412" y="1973204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09" idx="2"/>
            </p:cNvCxnSpPr>
            <p:nvPr/>
          </p:nvCxnSpPr>
          <p:spPr>
            <a:xfrm>
              <a:off x="7871041" y="1587380"/>
              <a:ext cx="584872" cy="3858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endCxn id="209" idx="2"/>
            </p:cNvCxnSpPr>
            <p:nvPr/>
          </p:nvCxnSpPr>
          <p:spPr>
            <a:xfrm>
              <a:off x="7871042" y="1306910"/>
              <a:ext cx="584871" cy="6662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455915" y="21354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6" name="Straight Arrow Connector 215"/>
            <p:cNvCxnSpPr>
              <a:endCxn id="215" idx="2"/>
            </p:cNvCxnSpPr>
            <p:nvPr/>
          </p:nvCxnSpPr>
          <p:spPr>
            <a:xfrm>
              <a:off x="7871042" y="2109305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5" idx="2"/>
            </p:cNvCxnSpPr>
            <p:nvPr/>
          </p:nvCxnSpPr>
          <p:spPr>
            <a:xfrm flipV="1">
              <a:off x="7871041" y="224221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endCxn id="215" idx="2"/>
            </p:cNvCxnSpPr>
            <p:nvPr/>
          </p:nvCxnSpPr>
          <p:spPr>
            <a:xfrm>
              <a:off x="7872413" y="1845116"/>
              <a:ext cx="583501" cy="3970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endCxn id="215" idx="2"/>
            </p:cNvCxnSpPr>
            <p:nvPr/>
          </p:nvCxnSpPr>
          <p:spPr>
            <a:xfrm>
              <a:off x="7871041" y="1587380"/>
              <a:ext cx="584873" cy="6548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endCxn id="215" idx="2"/>
            </p:cNvCxnSpPr>
            <p:nvPr/>
          </p:nvCxnSpPr>
          <p:spPr>
            <a:xfrm>
              <a:off x="7871042" y="1306910"/>
              <a:ext cx="584873" cy="93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>
              <a:off x="708660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708660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708660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708660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08660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65468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7" name="Straight Arrow Connector 226"/>
            <p:cNvCxnSpPr>
              <a:stCxn id="221" idx="6"/>
              <a:endCxn id="226" idx="2"/>
            </p:cNvCxnSpPr>
            <p:nvPr/>
          </p:nvCxnSpPr>
          <p:spPr>
            <a:xfrm flipV="1">
              <a:off x="729927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2" idx="6"/>
              <a:endCxn id="226" idx="2"/>
            </p:cNvCxnSpPr>
            <p:nvPr/>
          </p:nvCxnSpPr>
          <p:spPr>
            <a:xfrm flipV="1">
              <a:off x="729927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3" idx="6"/>
              <a:endCxn id="226" idx="2"/>
            </p:cNvCxnSpPr>
            <p:nvPr/>
          </p:nvCxnSpPr>
          <p:spPr>
            <a:xfrm flipV="1">
              <a:off x="729927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4" idx="6"/>
              <a:endCxn id="226" idx="2"/>
            </p:cNvCxnSpPr>
            <p:nvPr/>
          </p:nvCxnSpPr>
          <p:spPr>
            <a:xfrm flipV="1">
              <a:off x="729927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225" idx="6"/>
              <a:endCxn id="226" idx="2"/>
            </p:cNvCxnSpPr>
            <p:nvPr/>
          </p:nvCxnSpPr>
          <p:spPr>
            <a:xfrm flipV="1">
              <a:off x="729927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765468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33" name="Straight Arrow Connector 232"/>
            <p:cNvCxnSpPr>
              <a:stCxn id="222" idx="6"/>
              <a:endCxn id="232" idx="2"/>
            </p:cNvCxnSpPr>
            <p:nvPr/>
          </p:nvCxnSpPr>
          <p:spPr>
            <a:xfrm>
              <a:off x="729927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223" idx="6"/>
              <a:endCxn id="232" idx="2"/>
            </p:cNvCxnSpPr>
            <p:nvPr/>
          </p:nvCxnSpPr>
          <p:spPr>
            <a:xfrm flipV="1">
              <a:off x="729927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224" idx="6"/>
              <a:endCxn id="232" idx="2"/>
            </p:cNvCxnSpPr>
            <p:nvPr/>
          </p:nvCxnSpPr>
          <p:spPr>
            <a:xfrm flipV="1">
              <a:off x="729927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225" idx="6"/>
              <a:endCxn id="238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21" idx="6"/>
              <a:endCxn id="232" idx="2"/>
            </p:cNvCxnSpPr>
            <p:nvPr/>
          </p:nvCxnSpPr>
          <p:spPr>
            <a:xfrm>
              <a:off x="729927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765605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39" name="Straight Arrow Connector 238"/>
            <p:cNvCxnSpPr>
              <a:stCxn id="223" idx="6"/>
              <a:endCxn id="238" idx="2"/>
            </p:cNvCxnSpPr>
            <p:nvPr/>
          </p:nvCxnSpPr>
          <p:spPr>
            <a:xfrm flipV="1">
              <a:off x="729927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4" idx="6"/>
              <a:endCxn id="238" idx="2"/>
            </p:cNvCxnSpPr>
            <p:nvPr/>
          </p:nvCxnSpPr>
          <p:spPr>
            <a:xfrm flipV="1">
              <a:off x="729927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225" idx="6"/>
              <a:endCxn id="238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22" idx="6"/>
              <a:endCxn id="238" idx="2"/>
            </p:cNvCxnSpPr>
            <p:nvPr/>
          </p:nvCxnSpPr>
          <p:spPr>
            <a:xfrm>
              <a:off x="729927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21" idx="6"/>
              <a:endCxn id="238" idx="2"/>
            </p:cNvCxnSpPr>
            <p:nvPr/>
          </p:nvCxnSpPr>
          <p:spPr>
            <a:xfrm>
              <a:off x="729927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765468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5" name="Straight Arrow Connector 244"/>
            <p:cNvCxnSpPr>
              <a:stCxn id="224" idx="6"/>
              <a:endCxn id="244" idx="2"/>
            </p:cNvCxnSpPr>
            <p:nvPr/>
          </p:nvCxnSpPr>
          <p:spPr>
            <a:xfrm flipV="1">
              <a:off x="729927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stCxn id="225" idx="6"/>
              <a:endCxn id="244" idx="2"/>
            </p:cNvCxnSpPr>
            <p:nvPr/>
          </p:nvCxnSpPr>
          <p:spPr>
            <a:xfrm flipV="1">
              <a:off x="729927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223" idx="6"/>
              <a:endCxn id="244" idx="2"/>
            </p:cNvCxnSpPr>
            <p:nvPr/>
          </p:nvCxnSpPr>
          <p:spPr>
            <a:xfrm>
              <a:off x="729927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stCxn id="222" idx="6"/>
              <a:endCxn id="244" idx="2"/>
            </p:cNvCxnSpPr>
            <p:nvPr/>
          </p:nvCxnSpPr>
          <p:spPr>
            <a:xfrm>
              <a:off x="729927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221" idx="6"/>
              <a:endCxn id="244" idx="2"/>
            </p:cNvCxnSpPr>
            <p:nvPr/>
          </p:nvCxnSpPr>
          <p:spPr>
            <a:xfrm>
              <a:off x="729927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>
              <a:off x="765468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1" name="Straight Arrow Connector 250"/>
            <p:cNvCxnSpPr>
              <a:stCxn id="225" idx="6"/>
              <a:endCxn id="250" idx="2"/>
            </p:cNvCxnSpPr>
            <p:nvPr/>
          </p:nvCxnSpPr>
          <p:spPr>
            <a:xfrm>
              <a:off x="729927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24" idx="6"/>
              <a:endCxn id="250" idx="2"/>
            </p:cNvCxnSpPr>
            <p:nvPr/>
          </p:nvCxnSpPr>
          <p:spPr>
            <a:xfrm>
              <a:off x="729927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23" idx="6"/>
              <a:endCxn id="250" idx="2"/>
            </p:cNvCxnSpPr>
            <p:nvPr/>
          </p:nvCxnSpPr>
          <p:spPr>
            <a:xfrm>
              <a:off x="729927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22" idx="6"/>
              <a:endCxn id="250" idx="2"/>
            </p:cNvCxnSpPr>
            <p:nvPr/>
          </p:nvCxnSpPr>
          <p:spPr>
            <a:xfrm>
              <a:off x="729927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221" idx="6"/>
              <a:endCxn id="250" idx="2"/>
            </p:cNvCxnSpPr>
            <p:nvPr/>
          </p:nvCxnSpPr>
          <p:spPr>
            <a:xfrm>
              <a:off x="729927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r="66859"/>
          <a:stretch/>
        </p:blipFill>
        <p:spPr>
          <a:xfrm>
            <a:off x="1154144" y="4806586"/>
            <a:ext cx="1986109" cy="1999661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2"/>
          <a:srcRect l="67112"/>
          <a:stretch/>
        </p:blipFill>
        <p:spPr>
          <a:xfrm>
            <a:off x="5559704" y="4818802"/>
            <a:ext cx="1970939" cy="199966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06440" y="4756292"/>
            <a:ext cx="37338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741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8264978" cy="1325563"/>
          </a:xfrm>
        </p:spPr>
        <p:txBody>
          <a:bodyPr>
            <a:noAutofit/>
          </a:bodyPr>
          <a:lstStyle/>
          <a:p>
            <a:r>
              <a:rPr lang="en-NZ" sz="1800" dirty="0" smtClean="0"/>
              <a:t>The reason why deep models work so well is that a lot </a:t>
            </a:r>
            <a:r>
              <a:rPr lang="en-NZ" sz="1800" dirty="0"/>
              <a:t>of natural phenomena tend to have a hierarchical structure of features that deep models naturally capture</a:t>
            </a:r>
            <a:br>
              <a:rPr lang="en-NZ" sz="1800" dirty="0"/>
            </a:br>
            <a:endParaRPr lang="en-US" sz="1800" dirty="0"/>
          </a:p>
        </p:txBody>
      </p:sp>
      <p:pic>
        <p:nvPicPr>
          <p:cNvPr id="5" name="Picture 2" descr="Image result for deep learning ima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76" r="-3137" b="4003"/>
          <a:stretch/>
        </p:blipFill>
        <p:spPr bwMode="auto">
          <a:xfrm>
            <a:off x="0" y="1613029"/>
            <a:ext cx="4531571" cy="44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1" b="23492"/>
          <a:stretch/>
        </p:blipFill>
        <p:spPr>
          <a:xfrm>
            <a:off x="4369450" y="1331943"/>
            <a:ext cx="4686300" cy="2957030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369450" y="4929142"/>
            <a:ext cx="4524179" cy="1449886"/>
          </a:xfrm>
        </p:spPr>
        <p:txBody>
          <a:bodyPr>
            <a:normAutofit fontScale="62500" lnSpcReduction="20000"/>
          </a:bodyPr>
          <a:lstStyle/>
          <a:p>
            <a:r>
              <a:rPr lang="en-NZ" dirty="0" smtClean="0"/>
              <a:t>Hierarchical representations creates </a:t>
            </a:r>
            <a:r>
              <a:rPr lang="en-NZ" dirty="0" smtClean="0">
                <a:solidFill>
                  <a:srgbClr val="FF0000"/>
                </a:solidFill>
              </a:rPr>
              <a:t>parameter efficiency</a:t>
            </a:r>
            <a:r>
              <a:rPr lang="en-NZ" dirty="0" smtClean="0"/>
              <a:t> since higher-level representations share lower level parameters</a:t>
            </a:r>
          </a:p>
          <a:p>
            <a:r>
              <a:rPr lang="en-NZ" dirty="0" smtClean="0"/>
              <a:t>Hierarchical representations are key for the generalization abilities of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representations for neural networks: tensors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20661"/>
          </a:xfrm>
        </p:spPr>
        <p:txBody>
          <a:bodyPr>
            <a:normAutofit fontScale="70000" lnSpcReduction="20000"/>
          </a:bodyPr>
          <a:lstStyle/>
          <a:p>
            <a:r>
              <a:rPr lang="en-NZ" dirty="0" smtClean="0"/>
              <a:t>All modern machine-learning </a:t>
            </a:r>
            <a:r>
              <a:rPr lang="en-NZ" dirty="0"/>
              <a:t>systems use </a:t>
            </a:r>
            <a:r>
              <a:rPr lang="en-NZ" dirty="0" smtClean="0"/>
              <a:t>tensors as </a:t>
            </a:r>
            <a:r>
              <a:rPr lang="en-NZ" dirty="0"/>
              <a:t>their basic data </a:t>
            </a:r>
            <a:r>
              <a:rPr lang="en-NZ" dirty="0" smtClean="0"/>
              <a:t>structure</a:t>
            </a:r>
          </a:p>
          <a:p>
            <a:pPr lvl="1"/>
            <a:r>
              <a:rPr lang="en-NZ" dirty="0"/>
              <a:t>At its core, a tensor is a container for data—almost always numerical </a:t>
            </a:r>
            <a:r>
              <a:rPr lang="en-NZ" dirty="0" smtClean="0"/>
              <a:t>data </a:t>
            </a:r>
          </a:p>
          <a:p>
            <a:r>
              <a:rPr lang="en-NZ" dirty="0" smtClean="0"/>
              <a:t>You are already </a:t>
            </a:r>
            <a:r>
              <a:rPr lang="en-NZ" dirty="0"/>
              <a:t>familiar with matrices, which are 2D </a:t>
            </a:r>
            <a:r>
              <a:rPr lang="en-NZ" dirty="0" smtClean="0"/>
              <a:t>tensors</a:t>
            </a:r>
            <a:endParaRPr lang="en-NZ" dirty="0"/>
          </a:p>
          <a:p>
            <a:r>
              <a:rPr lang="en-NZ" dirty="0"/>
              <a:t>tensors are a generalization of matrices to an arbitrary number of dimensions</a:t>
            </a:r>
          </a:p>
          <a:p>
            <a:pPr lvl="1"/>
            <a:r>
              <a:rPr lang="en-NZ" dirty="0" smtClean="0"/>
              <a:t>in </a:t>
            </a:r>
            <a:r>
              <a:rPr lang="en-NZ" dirty="0"/>
              <a:t>the context of tensors, a </a:t>
            </a:r>
            <a:r>
              <a:rPr lang="en-NZ" i="1" dirty="0"/>
              <a:t>dimension </a:t>
            </a:r>
            <a:r>
              <a:rPr lang="en-NZ" dirty="0"/>
              <a:t>is often called an </a:t>
            </a:r>
            <a:r>
              <a:rPr lang="en-NZ" i="1" dirty="0" smtClean="0"/>
              <a:t>axis</a:t>
            </a:r>
            <a:endParaRPr lang="en-N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t="5054" r="1727" b="14370"/>
          <a:stretch/>
        </p:blipFill>
        <p:spPr bwMode="auto">
          <a:xfrm>
            <a:off x="1701799" y="3713146"/>
            <a:ext cx="6076061" cy="314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Scalars (0D tensors):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3979" cy="4351338"/>
          </a:xfrm>
        </p:spPr>
        <p:txBody>
          <a:bodyPr/>
          <a:lstStyle/>
          <a:p>
            <a:r>
              <a:rPr lang="en-NZ" dirty="0" smtClean="0"/>
              <a:t>A tensor </a:t>
            </a:r>
            <a:r>
              <a:rPr lang="en-NZ" dirty="0"/>
              <a:t>that contains only one number is called a </a:t>
            </a:r>
            <a:r>
              <a:rPr lang="en-NZ" i="1" dirty="0"/>
              <a:t>scalar </a:t>
            </a:r>
            <a:r>
              <a:rPr lang="en-NZ" dirty="0"/>
              <a:t>(or scalar tensor, or </a:t>
            </a:r>
            <a:r>
              <a:rPr lang="en-NZ" dirty="0" smtClean="0"/>
              <a:t>0-dimensional tensor</a:t>
            </a:r>
            <a:r>
              <a:rPr lang="en-NZ" dirty="0"/>
              <a:t>, or 0D tensor</a:t>
            </a:r>
            <a:r>
              <a:rPr lang="en-NZ" dirty="0" smtClean="0"/>
              <a:t>)</a:t>
            </a:r>
          </a:p>
          <a:p>
            <a:r>
              <a:rPr lang="en-NZ" dirty="0"/>
              <a:t>You can display the number of axes of a </a:t>
            </a:r>
            <a:r>
              <a:rPr lang="en-NZ" dirty="0" err="1"/>
              <a:t>Numpy</a:t>
            </a:r>
            <a:r>
              <a:rPr lang="en-NZ" dirty="0"/>
              <a:t> tensor via the </a:t>
            </a:r>
            <a:r>
              <a:rPr lang="en-NZ" sz="2400" dirty="0" err="1"/>
              <a:t>ndim</a:t>
            </a:r>
            <a:r>
              <a:rPr lang="en-NZ" sz="2400" dirty="0"/>
              <a:t> </a:t>
            </a:r>
            <a:r>
              <a:rPr lang="en-NZ" dirty="0"/>
              <a:t>attribute; </a:t>
            </a:r>
            <a:endParaRPr lang="en-NZ" dirty="0" smtClean="0"/>
          </a:p>
          <a:p>
            <a:r>
              <a:rPr lang="en-NZ" dirty="0" smtClean="0"/>
              <a:t>a scalar tensor has 0 axes (</a:t>
            </a:r>
            <a:r>
              <a:rPr lang="en-NZ" sz="2400" dirty="0" err="1" smtClean="0"/>
              <a:t>ndim</a:t>
            </a:r>
            <a:r>
              <a:rPr lang="en-NZ" sz="2400" dirty="0" smtClean="0"/>
              <a:t> == 0</a:t>
            </a:r>
            <a:r>
              <a:rPr lang="en-NZ" dirty="0" smtClean="0"/>
              <a:t>). The number of axes of a tensor is also called its </a:t>
            </a:r>
            <a:r>
              <a:rPr lang="en-NZ" i="1" dirty="0" smtClean="0"/>
              <a:t>rank</a:t>
            </a:r>
            <a:r>
              <a:rPr lang="en-NZ" dirty="0" smtClean="0"/>
              <a:t>.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450646" y="5103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NZ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NZ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ndim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66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i="1" dirty="0"/>
              <a:t>Vectors (1D tensors)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64832"/>
          </a:xfrm>
        </p:spPr>
        <p:txBody>
          <a:bodyPr>
            <a:normAutofit fontScale="70000" lnSpcReduction="20000"/>
          </a:bodyPr>
          <a:lstStyle/>
          <a:p>
            <a:r>
              <a:rPr lang="en-NZ" dirty="0" smtClean="0"/>
              <a:t>An array of numbers is called a </a:t>
            </a:r>
            <a:r>
              <a:rPr lang="en-NZ" i="1" dirty="0" smtClean="0"/>
              <a:t>vector</a:t>
            </a:r>
            <a:r>
              <a:rPr lang="en-NZ" dirty="0" smtClean="0"/>
              <a:t>, or 1D tensor</a:t>
            </a:r>
          </a:p>
          <a:p>
            <a:r>
              <a:rPr lang="en-NZ" dirty="0" smtClean="0"/>
              <a:t>A 1D tensor is said to have exactly one axis.</a:t>
            </a:r>
          </a:p>
          <a:p>
            <a:r>
              <a:rPr lang="en-NZ" dirty="0" smtClean="0"/>
              <a:t>In the code example below the vector x has five entries and so is called a </a:t>
            </a:r>
            <a:r>
              <a:rPr lang="en-NZ" i="1" dirty="0" smtClean="0"/>
              <a:t>5-dimensional vector</a:t>
            </a:r>
            <a:r>
              <a:rPr lang="en-NZ" dirty="0" smtClean="0"/>
              <a:t>. Don’t confuse a 5D vector with a 5D tensor! A 5D vector has only one axis and has five dimensions along its axis, whereas a 5D tensor has five axes (and may have any number of dimensions along each axis). </a:t>
            </a:r>
          </a:p>
          <a:p>
            <a:r>
              <a:rPr lang="en-NZ" i="1" dirty="0" smtClean="0"/>
              <a:t>Dimensionality </a:t>
            </a:r>
            <a:r>
              <a:rPr lang="en-NZ" dirty="0" smtClean="0"/>
              <a:t>can denote either the number of entries along a specific axis (as in the case of our 5D vector) or the number of axes in a tensor (such as a 5D tensor), which can be very confusing at times. </a:t>
            </a:r>
          </a:p>
          <a:p>
            <a:r>
              <a:rPr lang="en-NZ" dirty="0" smtClean="0"/>
              <a:t>In the latter case, it’s technically more correct to talk about </a:t>
            </a:r>
            <a:r>
              <a:rPr lang="en-NZ" i="1" dirty="0" smtClean="0"/>
              <a:t>a tensor of rank 5 </a:t>
            </a:r>
            <a:r>
              <a:rPr lang="en-NZ" dirty="0" smtClean="0"/>
              <a:t>(the rank of a tensor being the number of axes), but the ambiguous notation </a:t>
            </a:r>
            <a:r>
              <a:rPr lang="en-NZ" i="1" dirty="0" smtClean="0"/>
              <a:t>5D tensor </a:t>
            </a:r>
            <a:r>
              <a:rPr lang="en-NZ" dirty="0" smtClean="0"/>
              <a:t>is common regardless.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2286000" y="525122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NZ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</a:p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NZ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ndim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35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i="1" dirty="0"/>
              <a:t>Matrices (2D tensors)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13718"/>
          </a:xfrm>
        </p:spPr>
        <p:txBody>
          <a:bodyPr/>
          <a:lstStyle/>
          <a:p>
            <a:r>
              <a:rPr lang="en-NZ" dirty="0"/>
              <a:t>An array of vectors is a </a:t>
            </a:r>
            <a:r>
              <a:rPr lang="en-NZ" i="1" dirty="0"/>
              <a:t>matrix</a:t>
            </a:r>
            <a:r>
              <a:rPr lang="en-NZ" dirty="0"/>
              <a:t>, or 2D </a:t>
            </a:r>
            <a:r>
              <a:rPr lang="en-NZ" dirty="0" smtClean="0"/>
              <a:t>tensor</a:t>
            </a:r>
          </a:p>
          <a:p>
            <a:r>
              <a:rPr lang="en-NZ" dirty="0" smtClean="0"/>
              <a:t>A </a:t>
            </a:r>
            <a:r>
              <a:rPr lang="en-NZ" dirty="0"/>
              <a:t>matrix has two axes (often referred </a:t>
            </a:r>
            <a:r>
              <a:rPr lang="en-NZ" dirty="0" smtClean="0"/>
              <a:t>to </a:t>
            </a:r>
            <a:r>
              <a:rPr lang="en-NZ" i="1" dirty="0" smtClean="0"/>
              <a:t>rows </a:t>
            </a:r>
            <a:r>
              <a:rPr lang="en-NZ" dirty="0"/>
              <a:t>and </a:t>
            </a:r>
            <a:r>
              <a:rPr lang="en-NZ" i="1" dirty="0"/>
              <a:t>columns</a:t>
            </a:r>
            <a:r>
              <a:rPr lang="en-NZ" dirty="0"/>
              <a:t>). </a:t>
            </a:r>
            <a:endParaRPr lang="en-NZ" dirty="0" smtClean="0"/>
          </a:p>
          <a:p>
            <a:r>
              <a:rPr lang="en-NZ" dirty="0" smtClean="0"/>
              <a:t>You </a:t>
            </a:r>
            <a:r>
              <a:rPr lang="en-NZ" dirty="0"/>
              <a:t>can visually interpret a matrix as a rectangular grid of numbers.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430745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NZ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array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78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79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36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&gt;&gt;&gt;</a:t>
            </a:r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NZ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NZ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ndim</a:t>
            </a:r>
            <a:endParaRPr lang="en-NZ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997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2676</TotalTime>
  <Words>3668</Words>
  <Application>Microsoft Office PowerPoint</Application>
  <PresentationFormat>On-screen Show (4:3)</PresentationFormat>
  <Paragraphs>338</Paragraphs>
  <Slides>29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body</vt:lpstr>
      <vt:lpstr>Calibri Light</vt:lpstr>
      <vt:lpstr>Cambria Math</vt:lpstr>
      <vt:lpstr>Consolas</vt:lpstr>
      <vt:lpstr>Courier New</vt:lpstr>
      <vt:lpstr>Gill Sans</vt:lpstr>
      <vt:lpstr>ヒラギノ角ゴ ProN W3</vt:lpstr>
      <vt:lpstr>Office Theme</vt:lpstr>
      <vt:lpstr>Visio</vt:lpstr>
      <vt:lpstr>More deep learning &amp; Introduction to Keras</vt:lpstr>
      <vt:lpstr>Artificial neural networks: computational architecture overview</vt:lpstr>
      <vt:lpstr>The nonlinear activation function g </vt:lpstr>
      <vt:lpstr>PowerPoint Presentation</vt:lpstr>
      <vt:lpstr>The reason why deep models work so well is that a lot of natural phenomena tend to have a hierarchical structure of features that deep models naturally capture </vt:lpstr>
      <vt:lpstr>Data representations for neural networks: tensors</vt:lpstr>
      <vt:lpstr>Scalars (0D tensors):</vt:lpstr>
      <vt:lpstr>Vectors (1D tensors)</vt:lpstr>
      <vt:lpstr>Matrices (2D tensors)</vt:lpstr>
      <vt:lpstr>3D tensors and higher-dimensional tensors</vt:lpstr>
      <vt:lpstr>Key attributes of tensors</vt:lpstr>
      <vt:lpstr>Real-world examples of data tensors</vt:lpstr>
      <vt:lpstr>The notion of data batches</vt:lpstr>
      <vt:lpstr>Vectorized computation</vt:lpstr>
      <vt:lpstr>Anatomy of a neural network</vt:lpstr>
      <vt:lpstr>Layers: the building blocks of deep learning</vt:lpstr>
      <vt:lpstr>Models: networks of layers</vt:lpstr>
      <vt:lpstr>Loss functions and optimizers: keys to configuring the learning process</vt:lpstr>
      <vt:lpstr>Optimizer: The engine of neural networks (gradient-based optimization)</vt:lpstr>
      <vt:lpstr>Conceptual overview of deep learning pipeline</vt:lpstr>
      <vt:lpstr>Training loop </vt:lpstr>
      <vt:lpstr>Evaluating machine learning models</vt:lpstr>
      <vt:lpstr>Evaluating machine learning models</vt:lpstr>
      <vt:lpstr>Training, validation, and test sets</vt:lpstr>
      <vt:lpstr>K-FOLD CROSS VALIDATION</vt:lpstr>
      <vt:lpstr>PowerPoint Presentation</vt:lpstr>
      <vt:lpstr>PowerPoint Presentation</vt:lpstr>
      <vt:lpstr>PowerPoint Presentation</vt:lpstr>
      <vt:lpstr>Recommended resources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Deep learning libraries</dc:title>
  <dc:creator>David Rozado</dc:creator>
  <cp:lastModifiedBy>David Rozado</cp:lastModifiedBy>
  <cp:revision>157</cp:revision>
  <dcterms:created xsi:type="dcterms:W3CDTF">2016-08-12T21:08:07Z</dcterms:created>
  <dcterms:modified xsi:type="dcterms:W3CDTF">2019-03-15T21:19:35Z</dcterms:modified>
</cp:coreProperties>
</file>