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9" r:id="rId3"/>
    <p:sldId id="315" r:id="rId4"/>
    <p:sldId id="327" r:id="rId5"/>
    <p:sldId id="270" r:id="rId6"/>
    <p:sldId id="358" r:id="rId7"/>
    <p:sldId id="359" r:id="rId8"/>
    <p:sldId id="378" r:id="rId9"/>
    <p:sldId id="360" r:id="rId10"/>
    <p:sldId id="362" r:id="rId11"/>
    <p:sldId id="361" r:id="rId12"/>
    <p:sldId id="368" r:id="rId13"/>
    <p:sldId id="390" r:id="rId14"/>
    <p:sldId id="383" r:id="rId15"/>
    <p:sldId id="384" r:id="rId16"/>
    <p:sldId id="385" r:id="rId17"/>
    <p:sldId id="386" r:id="rId18"/>
    <p:sldId id="387" r:id="rId19"/>
    <p:sldId id="388" r:id="rId20"/>
    <p:sldId id="389" r:id="rId21"/>
    <p:sldId id="272" r:id="rId22"/>
    <p:sldId id="305" r:id="rId23"/>
    <p:sldId id="316" r:id="rId24"/>
    <p:sldId id="274" r:id="rId25"/>
    <p:sldId id="372" r:id="rId26"/>
    <p:sldId id="376" r:id="rId27"/>
    <p:sldId id="374" r:id="rId28"/>
    <p:sldId id="375" r:id="rId29"/>
    <p:sldId id="377" r:id="rId30"/>
    <p:sldId id="328" r:id="rId31"/>
    <p:sldId id="379" r:id="rId32"/>
    <p:sldId id="329" r:id="rId33"/>
    <p:sldId id="380" r:id="rId34"/>
    <p:sldId id="335" r:id="rId35"/>
    <p:sldId id="330" r:id="rId36"/>
    <p:sldId id="3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9" autoAdjust="0"/>
    <p:restoredTop sz="69767" autoAdjust="0"/>
  </p:normalViewPr>
  <p:slideViewPr>
    <p:cSldViewPr>
      <p:cViewPr varScale="1">
        <p:scale>
          <a:sx n="80" d="100"/>
          <a:sy n="80" d="100"/>
        </p:scale>
        <p:origin x="256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364B1-6588-4E2A-9CEC-1E3CF3AED71C}" type="datetimeFigureOut">
              <a:rPr lang="en-US" smtClean="0"/>
              <a:t>4/17/2019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C001E-1386-4B6C-A283-C5E9C00025FE}" type="slidenum">
              <a:rPr lang="en-US" smtClean="0"/>
              <a:t>‹#›</a:t>
            </a:fld>
            <a:endParaRPr lang="en-US"/>
          </a:p>
        </p:txBody>
      </p:sp>
    </p:spTree>
    <p:extLst>
      <p:ext uri="{BB962C8B-B14F-4D97-AF65-F5344CB8AC3E}">
        <p14:creationId xmlns:p14="http://schemas.microsoft.com/office/powerpoint/2010/main" val="399682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vectors are the basis of a more comprehensive geometry of words. Not only will Rome, Paris, Berlin and Beijing cluster near each other, but they will each have similar distances in </a:t>
            </a:r>
            <a:r>
              <a:rPr lang="en-US" dirty="0" err="1" smtClean="0"/>
              <a:t>vectorspace</a:t>
            </a:r>
            <a:r>
              <a:rPr lang="en-US" dirty="0" smtClean="0"/>
              <a:t> to the countries whose capitals they are; i.e. Rome - Italy = Beijing - China. And if you only knew that Rome was the capital of Italy, and were wondering about the capital of China, then the equation Rome -Italy + China would return Beijing. No kidding.</a:t>
            </a:r>
          </a:p>
          <a:p>
            <a:endParaRPr lang="en-US" dirty="0"/>
          </a:p>
        </p:txBody>
      </p:sp>
      <p:sp>
        <p:nvSpPr>
          <p:cNvPr id="4" name="Slide Number Placeholder 3"/>
          <p:cNvSpPr>
            <a:spLocks noGrp="1"/>
          </p:cNvSpPr>
          <p:nvPr>
            <p:ph type="sldNum" sz="quarter" idx="10"/>
          </p:nvPr>
        </p:nvSpPr>
        <p:spPr/>
        <p:txBody>
          <a:bodyPr/>
          <a:lstStyle/>
          <a:p>
            <a:fld id="{DD3C001E-1386-4B6C-A283-C5E9C00025FE}" type="slidenum">
              <a:rPr lang="en-US" smtClean="0"/>
              <a:t>26</a:t>
            </a:fld>
            <a:endParaRPr lang="en-US"/>
          </a:p>
        </p:txBody>
      </p:sp>
    </p:spTree>
    <p:extLst>
      <p:ext uri="{BB962C8B-B14F-4D97-AF65-F5344CB8AC3E}">
        <p14:creationId xmlns:p14="http://schemas.microsoft.com/office/powerpoint/2010/main" val="128691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1.png"/><Relationship Id="rId1" Type="http://schemas.openxmlformats.org/officeDocument/2006/relationships/slideLayout" Target="../slideLayouts/slideLayout2.xml"/><Relationship Id="rId4" Type="http://schemas.openxmlformats.org/officeDocument/2006/relationships/image" Target="../media/image312.png"/></Relationships>
</file>

<file path=ppt/slides/_rels/slide33.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media/image140.png"/><Relationship Id="rId18" Type="http://schemas.openxmlformats.org/officeDocument/2006/relationships/image" Target="../media/image190.png"/><Relationship Id="rId26" Type="http://schemas.openxmlformats.org/officeDocument/2006/relationships/image" Target="../media/image270.png"/><Relationship Id="rId39" Type="http://schemas.openxmlformats.org/officeDocument/2006/relationships/image" Target="../media/image400.png"/><Relationship Id="rId21" Type="http://schemas.openxmlformats.org/officeDocument/2006/relationships/image" Target="../media/image220.png"/><Relationship Id="rId34" Type="http://schemas.openxmlformats.org/officeDocument/2006/relationships/image" Target="../media/image350.png"/><Relationship Id="rId42" Type="http://schemas.openxmlformats.org/officeDocument/2006/relationships/image" Target="../media/image43.png"/><Relationship Id="rId47" Type="http://schemas.openxmlformats.org/officeDocument/2006/relationships/image" Target="../media/image48.png"/><Relationship Id="rId50" Type="http://schemas.openxmlformats.org/officeDocument/2006/relationships/image" Target="../media/image51.png"/><Relationship Id="rId55"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69.png"/><Relationship Id="rId7" Type="http://schemas.openxmlformats.org/officeDocument/2006/relationships/image" Target="../media/image80.png"/><Relationship Id="rId71" Type="http://schemas.openxmlformats.org/officeDocument/2006/relationships/image" Target="../media/image72.png"/><Relationship Id="rId2" Type="http://schemas.openxmlformats.org/officeDocument/2006/relationships/image" Target="../media/image310.png"/><Relationship Id="rId16" Type="http://schemas.openxmlformats.org/officeDocument/2006/relationships/image" Target="../media/image170.png"/><Relationship Id="rId29" Type="http://schemas.openxmlformats.org/officeDocument/2006/relationships/image" Target="../media/image300.png"/><Relationship Id="rId11" Type="http://schemas.openxmlformats.org/officeDocument/2006/relationships/image" Target="../media/image120.png"/><Relationship Id="rId24" Type="http://schemas.openxmlformats.org/officeDocument/2006/relationships/image" Target="../media/image250.png"/><Relationship Id="rId32" Type="http://schemas.openxmlformats.org/officeDocument/2006/relationships/image" Target="../media/image330.png"/><Relationship Id="rId37" Type="http://schemas.openxmlformats.org/officeDocument/2006/relationships/image" Target="../media/image380.png"/><Relationship Id="rId40" Type="http://schemas.openxmlformats.org/officeDocument/2006/relationships/image" Target="../media/image411.png"/><Relationship Id="rId45" Type="http://schemas.openxmlformats.org/officeDocument/2006/relationships/image" Target="../media/image46.png"/><Relationship Id="rId53" Type="http://schemas.openxmlformats.org/officeDocument/2006/relationships/image" Target="../media/image54.png"/><Relationship Id="rId58" Type="http://schemas.openxmlformats.org/officeDocument/2006/relationships/image" Target="../media/image59.png"/><Relationship Id="rId66" Type="http://schemas.openxmlformats.org/officeDocument/2006/relationships/image" Target="../media/image67.png"/><Relationship Id="rId5" Type="http://schemas.openxmlformats.org/officeDocument/2006/relationships/image" Target="../media/image610.png"/><Relationship Id="rId15" Type="http://schemas.openxmlformats.org/officeDocument/2006/relationships/image" Target="../media/image160.png"/><Relationship Id="rId23" Type="http://schemas.openxmlformats.org/officeDocument/2006/relationships/image" Target="../media/image240.png"/><Relationship Id="rId28" Type="http://schemas.openxmlformats.org/officeDocument/2006/relationships/image" Target="../media/image290.png"/><Relationship Id="rId36" Type="http://schemas.openxmlformats.org/officeDocument/2006/relationships/image" Target="../media/image370.png"/><Relationship Id="rId49" Type="http://schemas.openxmlformats.org/officeDocument/2006/relationships/image" Target="../media/image50.png"/><Relationship Id="rId57" Type="http://schemas.openxmlformats.org/officeDocument/2006/relationships/image" Target="../media/image58.png"/><Relationship Id="rId61" Type="http://schemas.openxmlformats.org/officeDocument/2006/relationships/image" Target="../media/image62.png"/><Relationship Id="rId10" Type="http://schemas.openxmlformats.org/officeDocument/2006/relationships/image" Target="../media/image111.png"/><Relationship Id="rId19" Type="http://schemas.openxmlformats.org/officeDocument/2006/relationships/image" Target="../media/image200.png"/><Relationship Id="rId31" Type="http://schemas.openxmlformats.org/officeDocument/2006/relationships/image" Target="../media/image320.png"/><Relationship Id="rId44" Type="http://schemas.openxmlformats.org/officeDocument/2006/relationships/image" Target="../media/image45.png"/><Relationship Id="rId52" Type="http://schemas.openxmlformats.org/officeDocument/2006/relationships/image" Target="../media/image53.png"/><Relationship Id="rId60" Type="http://schemas.openxmlformats.org/officeDocument/2006/relationships/image" Target="../media/image61.png"/><Relationship Id="rId65" Type="http://schemas.openxmlformats.org/officeDocument/2006/relationships/image" Target="../media/image66.png"/><Relationship Id="rId73" Type="http://schemas.openxmlformats.org/officeDocument/2006/relationships/image" Target="../media/image74.png"/><Relationship Id="rId4" Type="http://schemas.openxmlformats.org/officeDocument/2006/relationships/image" Target="../media/image510.png"/><Relationship Id="rId9" Type="http://schemas.openxmlformats.org/officeDocument/2006/relationships/image" Target="../media/image100.png"/><Relationship Id="rId14" Type="http://schemas.openxmlformats.org/officeDocument/2006/relationships/image" Target="../media/image150.png"/><Relationship Id="rId22" Type="http://schemas.openxmlformats.org/officeDocument/2006/relationships/image" Target="../media/image230.png"/><Relationship Id="rId27" Type="http://schemas.openxmlformats.org/officeDocument/2006/relationships/image" Target="../media/image280.png"/><Relationship Id="rId30" Type="http://schemas.openxmlformats.org/officeDocument/2006/relationships/image" Target="../media/image311.png"/><Relationship Id="rId35" Type="http://schemas.openxmlformats.org/officeDocument/2006/relationships/image" Target="../media/image360.png"/><Relationship Id="rId43" Type="http://schemas.openxmlformats.org/officeDocument/2006/relationships/image" Target="../media/image44.png"/><Relationship Id="rId48" Type="http://schemas.openxmlformats.org/officeDocument/2006/relationships/image" Target="../media/image49.png"/><Relationship Id="rId56" Type="http://schemas.openxmlformats.org/officeDocument/2006/relationships/image" Target="../media/image57.png"/><Relationship Id="rId64" Type="http://schemas.openxmlformats.org/officeDocument/2006/relationships/image" Target="../media/image65.png"/><Relationship Id="rId69" Type="http://schemas.openxmlformats.org/officeDocument/2006/relationships/image" Target="../media/image70.png"/><Relationship Id="rId8" Type="http://schemas.openxmlformats.org/officeDocument/2006/relationships/image" Target="../media/image90.png"/><Relationship Id="rId51" Type="http://schemas.openxmlformats.org/officeDocument/2006/relationships/image" Target="../media/image52.png"/><Relationship Id="rId72" Type="http://schemas.openxmlformats.org/officeDocument/2006/relationships/image" Target="../media/image73.png"/><Relationship Id="rId3" Type="http://schemas.openxmlformats.org/officeDocument/2006/relationships/image" Target="../media/image410.png"/><Relationship Id="rId12" Type="http://schemas.openxmlformats.org/officeDocument/2006/relationships/image" Target="../media/image130.png"/><Relationship Id="rId17" Type="http://schemas.openxmlformats.org/officeDocument/2006/relationships/image" Target="../media/image180.png"/><Relationship Id="rId25" Type="http://schemas.openxmlformats.org/officeDocument/2006/relationships/image" Target="../media/image260.png"/><Relationship Id="rId33" Type="http://schemas.openxmlformats.org/officeDocument/2006/relationships/image" Target="../media/image340.png"/><Relationship Id="rId38" Type="http://schemas.openxmlformats.org/officeDocument/2006/relationships/image" Target="../media/image390.png"/><Relationship Id="rId46" Type="http://schemas.openxmlformats.org/officeDocument/2006/relationships/image" Target="../media/image47.png"/><Relationship Id="rId59" Type="http://schemas.openxmlformats.org/officeDocument/2006/relationships/image" Target="../media/image60.png"/><Relationship Id="rId67" Type="http://schemas.openxmlformats.org/officeDocument/2006/relationships/image" Target="../media/image68.png"/><Relationship Id="rId20" Type="http://schemas.openxmlformats.org/officeDocument/2006/relationships/image" Target="../media/image210.png"/><Relationship Id="rId41" Type="http://schemas.openxmlformats.org/officeDocument/2006/relationships/image" Target="../media/image420.png"/><Relationship Id="rId54" Type="http://schemas.openxmlformats.org/officeDocument/2006/relationships/image" Target="../media/image55.png"/><Relationship Id="rId62" Type="http://schemas.openxmlformats.org/officeDocument/2006/relationships/image" Target="../media/image63.png"/><Relationship Id="rId70"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sz="4000" dirty="0" smtClean="0"/>
              <a:t>Word Vectors/Word </a:t>
            </a:r>
            <a:r>
              <a:rPr lang="en-NZ" sz="4000" dirty="0" err="1" smtClean="0"/>
              <a:t>Embeddings</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1320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91200" cy="1143000"/>
          </a:xfrm>
        </p:spPr>
        <p:txBody>
          <a:bodyPr>
            <a:normAutofit/>
          </a:bodyPr>
          <a:lstStyle/>
          <a:p>
            <a:r>
              <a:rPr lang="en-US" dirty="0" smtClean="0"/>
              <a:t>Word2vec training data</a:t>
            </a:r>
            <a:endParaRPr lang="en-US" dirty="0"/>
          </a:p>
        </p:txBody>
      </p:sp>
      <p:pic>
        <p:nvPicPr>
          <p:cNvPr id="1026" name="Picture 2" descr="Train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6843"/>
            <a:ext cx="7418155" cy="4429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55832" y="3276600"/>
            <a:ext cx="1676400" cy="3785652"/>
          </a:xfrm>
          <a:prstGeom prst="rect">
            <a:avLst/>
          </a:prstGeom>
          <a:noFill/>
        </p:spPr>
        <p:txBody>
          <a:bodyPr wrap="square" rtlCol="0">
            <a:spAutoFit/>
          </a:bodyPr>
          <a:lstStyle/>
          <a:p>
            <a:r>
              <a:rPr lang="en-US" sz="1200" dirty="0" smtClean="0"/>
              <a:t>(the, red)</a:t>
            </a:r>
          </a:p>
          <a:p>
            <a:r>
              <a:rPr lang="en-US" sz="1200" dirty="0" smtClean="0"/>
              <a:t>(the, an)</a:t>
            </a:r>
          </a:p>
          <a:p>
            <a:endParaRPr lang="en-US" sz="1200" dirty="0" smtClean="0"/>
          </a:p>
          <a:p>
            <a:endParaRPr lang="en-US" sz="1200" dirty="0" smtClean="0"/>
          </a:p>
          <a:p>
            <a:r>
              <a:rPr lang="en-US" sz="1200" dirty="0" smtClean="0"/>
              <a:t>(quick, table)</a:t>
            </a:r>
          </a:p>
          <a:p>
            <a:r>
              <a:rPr lang="en-US" sz="1200" dirty="0" smtClean="0"/>
              <a:t>(quick, school)</a:t>
            </a:r>
          </a:p>
          <a:p>
            <a:r>
              <a:rPr lang="en-US" sz="1200" dirty="0" smtClean="0"/>
              <a:t>(quick, due)</a:t>
            </a:r>
          </a:p>
          <a:p>
            <a:endParaRPr lang="en-US" sz="1200" dirty="0" smtClean="0"/>
          </a:p>
          <a:p>
            <a:endParaRPr lang="en-US" sz="1200" dirty="0" smtClean="0"/>
          </a:p>
          <a:p>
            <a:r>
              <a:rPr lang="en-US" sz="1200" dirty="0" smtClean="0"/>
              <a:t>(brown, psychology)</a:t>
            </a:r>
          </a:p>
          <a:p>
            <a:r>
              <a:rPr lang="en-US" sz="1200" dirty="0" smtClean="0"/>
              <a:t>(brown, name)</a:t>
            </a:r>
          </a:p>
          <a:p>
            <a:r>
              <a:rPr lang="en-US" sz="1200" dirty="0" smtClean="0"/>
              <a:t>(brown, published)</a:t>
            </a:r>
          </a:p>
          <a:p>
            <a:r>
              <a:rPr lang="en-US" sz="1200" dirty="0" smtClean="0"/>
              <a:t>(brown, microphone)</a:t>
            </a:r>
          </a:p>
          <a:p>
            <a:endParaRPr lang="en-US" sz="1200" dirty="0" smtClean="0"/>
          </a:p>
          <a:p>
            <a:r>
              <a:rPr lang="en-US" sz="1200" dirty="0" smtClean="0"/>
              <a:t>(fox, institutional)</a:t>
            </a:r>
          </a:p>
          <a:p>
            <a:r>
              <a:rPr lang="en-US" sz="1200" dirty="0" smtClean="0"/>
              <a:t>(fox, statement)</a:t>
            </a:r>
          </a:p>
          <a:p>
            <a:r>
              <a:rPr lang="en-US" sz="1200" dirty="0"/>
              <a:t>(fox, </a:t>
            </a:r>
            <a:r>
              <a:rPr lang="en-US" sz="1200" dirty="0" smtClean="0"/>
              <a:t>project)</a:t>
            </a:r>
            <a:endParaRPr lang="en-US" sz="1200" dirty="0"/>
          </a:p>
          <a:p>
            <a:r>
              <a:rPr lang="en-US" sz="1200" dirty="0"/>
              <a:t>(fox, </a:t>
            </a:r>
            <a:r>
              <a:rPr lang="en-US" sz="1200" dirty="0" smtClean="0"/>
              <a:t>research)</a:t>
            </a:r>
            <a:endParaRPr lang="en-US" sz="1200" dirty="0"/>
          </a:p>
          <a:p>
            <a:endParaRPr lang="en-US" sz="1200" dirty="0" smtClean="0"/>
          </a:p>
          <a:p>
            <a:endParaRPr lang="en-US" sz="1200" dirty="0"/>
          </a:p>
        </p:txBody>
      </p:sp>
      <p:sp>
        <p:nvSpPr>
          <p:cNvPr id="4" name="TextBox 3"/>
          <p:cNvSpPr txBox="1"/>
          <p:nvPr/>
        </p:nvSpPr>
        <p:spPr>
          <a:xfrm>
            <a:off x="5715000" y="2400801"/>
            <a:ext cx="1386323" cy="923330"/>
          </a:xfrm>
          <a:prstGeom prst="rect">
            <a:avLst/>
          </a:prstGeom>
          <a:solidFill>
            <a:schemeClr val="bg1"/>
          </a:solidFill>
        </p:spPr>
        <p:txBody>
          <a:bodyPr wrap="square" rtlCol="0">
            <a:spAutoFit/>
          </a:bodyPr>
          <a:lstStyle/>
          <a:p>
            <a:r>
              <a:rPr lang="en-US" dirty="0" smtClean="0"/>
              <a:t>Positive </a:t>
            </a:r>
          </a:p>
          <a:p>
            <a:r>
              <a:rPr lang="en-US" dirty="0" smtClean="0"/>
              <a:t>training samples</a:t>
            </a:r>
            <a:endParaRPr lang="en-US" dirty="0"/>
          </a:p>
        </p:txBody>
      </p:sp>
      <p:sp>
        <p:nvSpPr>
          <p:cNvPr id="6" name="TextBox 5"/>
          <p:cNvSpPr txBox="1"/>
          <p:nvPr/>
        </p:nvSpPr>
        <p:spPr>
          <a:xfrm>
            <a:off x="7543800" y="2400801"/>
            <a:ext cx="1386323" cy="923330"/>
          </a:xfrm>
          <a:prstGeom prst="rect">
            <a:avLst/>
          </a:prstGeom>
          <a:solidFill>
            <a:schemeClr val="bg1"/>
          </a:solidFill>
        </p:spPr>
        <p:txBody>
          <a:bodyPr wrap="square" rtlCol="0">
            <a:spAutoFit/>
          </a:bodyPr>
          <a:lstStyle/>
          <a:p>
            <a:r>
              <a:rPr lang="en-US" dirty="0" smtClean="0"/>
              <a:t>Negative </a:t>
            </a:r>
          </a:p>
          <a:p>
            <a:r>
              <a:rPr lang="en-US" dirty="0" smtClean="0"/>
              <a:t>training samples</a:t>
            </a:r>
            <a:endParaRPr lang="en-US" dirty="0"/>
          </a:p>
        </p:txBody>
      </p:sp>
      <p:sp>
        <p:nvSpPr>
          <p:cNvPr id="5" name="Rectangle 4"/>
          <p:cNvSpPr/>
          <p:nvPr/>
        </p:nvSpPr>
        <p:spPr>
          <a:xfrm>
            <a:off x="4904953" y="1947157"/>
            <a:ext cx="2196370" cy="307777"/>
          </a:xfrm>
          <a:prstGeom prst="rect">
            <a:avLst/>
          </a:prstGeom>
        </p:spPr>
        <p:txBody>
          <a:bodyPr wrap="none">
            <a:spAutoFit/>
          </a:bodyPr>
          <a:lstStyle/>
          <a:p>
            <a:r>
              <a:rPr lang="en-US" sz="1400" dirty="0" smtClean="0"/>
              <a:t>(</a:t>
            </a:r>
            <a:r>
              <a:rPr lang="en-US" sz="1400" dirty="0" smtClean="0">
                <a:solidFill>
                  <a:schemeClr val="accent1"/>
                </a:solidFill>
              </a:rPr>
              <a:t>target word</a:t>
            </a:r>
            <a:r>
              <a:rPr lang="en-US" sz="1400" dirty="0" smtClean="0"/>
              <a:t>, context word)</a:t>
            </a:r>
            <a:endParaRPr lang="en-US" sz="1400" dirty="0"/>
          </a:p>
        </p:txBody>
      </p:sp>
      <p:sp>
        <p:nvSpPr>
          <p:cNvPr id="8" name="Rectangle 7"/>
          <p:cNvSpPr/>
          <p:nvPr/>
        </p:nvSpPr>
        <p:spPr>
          <a:xfrm>
            <a:off x="7010400" y="1949663"/>
            <a:ext cx="2220801" cy="307777"/>
          </a:xfrm>
          <a:prstGeom prst="rect">
            <a:avLst/>
          </a:prstGeom>
        </p:spPr>
        <p:txBody>
          <a:bodyPr wrap="none">
            <a:spAutoFit/>
          </a:bodyPr>
          <a:lstStyle/>
          <a:p>
            <a:r>
              <a:rPr lang="en-US" sz="1400" dirty="0" smtClean="0"/>
              <a:t>(</a:t>
            </a:r>
            <a:r>
              <a:rPr lang="en-US" sz="1400" dirty="0" smtClean="0">
                <a:solidFill>
                  <a:schemeClr val="accent1"/>
                </a:solidFill>
              </a:rPr>
              <a:t>target word</a:t>
            </a:r>
            <a:r>
              <a:rPr lang="en-US" sz="1400" dirty="0" smtClean="0"/>
              <a:t>, random word)</a:t>
            </a:r>
            <a:endParaRPr lang="en-US" sz="1400" dirty="0"/>
          </a:p>
        </p:txBody>
      </p:sp>
      <p:cxnSp>
        <p:nvCxnSpPr>
          <p:cNvPr id="9" name="Straight Connector 8"/>
          <p:cNvCxnSpPr/>
          <p:nvPr/>
        </p:nvCxnSpPr>
        <p:spPr>
          <a:xfrm>
            <a:off x="7010400" y="1905000"/>
            <a:ext cx="0" cy="4876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913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4691"/>
            <a:ext cx="3505200" cy="438709"/>
          </a:xfrm>
        </p:spPr>
        <p:txBody>
          <a:bodyPr>
            <a:noAutofit/>
          </a:bodyPr>
          <a:lstStyle/>
          <a:p>
            <a:r>
              <a:rPr lang="en-US" sz="2800" dirty="0" smtClean="0"/>
              <a:t>Learning word vectors</a:t>
            </a:r>
            <a:endParaRPr lang="en-US" sz="2800" dirty="0"/>
          </a:p>
        </p:txBody>
      </p:sp>
      <p:sp>
        <p:nvSpPr>
          <p:cNvPr id="3" name="Content Placeholder 2"/>
          <p:cNvSpPr>
            <a:spLocks noGrp="1"/>
          </p:cNvSpPr>
          <p:nvPr>
            <p:ph idx="1"/>
          </p:nvPr>
        </p:nvSpPr>
        <p:spPr>
          <a:xfrm>
            <a:off x="152400" y="589547"/>
            <a:ext cx="3962400" cy="2362200"/>
          </a:xfrm>
        </p:spPr>
        <p:txBody>
          <a:bodyPr>
            <a:normAutofit/>
          </a:bodyPr>
          <a:lstStyle/>
          <a:p>
            <a:r>
              <a:rPr lang="en-US" sz="2000" dirty="0"/>
              <a:t>Word2vec offers two different neural network architectures to learn word </a:t>
            </a:r>
            <a:r>
              <a:rPr lang="en-US" sz="2000" dirty="0" err="1"/>
              <a:t>embeddings</a:t>
            </a:r>
            <a:r>
              <a:rPr lang="en-US" sz="2000" dirty="0"/>
              <a:t>: a Continuous Bag-of-Words model (CBOW) , and a Continuous Skip-gram model. </a:t>
            </a:r>
          </a:p>
          <a:p>
            <a:endParaRPr lang="en-US" sz="20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927684"/>
            <a:ext cx="62198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stretch>
            <a:fillRect/>
          </a:stretch>
        </p:blipFill>
        <p:spPr>
          <a:xfrm>
            <a:off x="4677008" y="94691"/>
            <a:ext cx="4487045" cy="2645893"/>
          </a:xfrm>
          <a:prstGeom prst="rect">
            <a:avLst/>
          </a:prstGeom>
        </p:spPr>
      </p:pic>
    </p:spTree>
    <p:extLst>
      <p:ext uri="{BB962C8B-B14F-4D97-AF65-F5344CB8AC3E}">
        <p14:creationId xmlns:p14="http://schemas.microsoft.com/office/powerpoint/2010/main" val="951750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of word2vec</a:t>
            </a:r>
            <a:endParaRPr lang="en-US" dirty="0"/>
          </a:p>
        </p:txBody>
      </p:sp>
      <p:sp>
        <p:nvSpPr>
          <p:cNvPr id="3" name="Content Placeholder 2"/>
          <p:cNvSpPr>
            <a:spLocks noGrp="1"/>
          </p:cNvSpPr>
          <p:nvPr>
            <p:ph idx="1"/>
          </p:nvPr>
        </p:nvSpPr>
        <p:spPr/>
        <p:txBody>
          <a:bodyPr>
            <a:normAutofit fontScale="62500" lnSpcReduction="20000"/>
          </a:bodyPr>
          <a:lstStyle/>
          <a:p>
            <a:r>
              <a:rPr lang="en-US" dirty="0"/>
              <a:t>If two different words have very similar “contexts” (that is, what words are likely to appear around them), then our model needs to output very similar results for these two words. And one way for the network to output similar context predictions for these two words is if </a:t>
            </a:r>
            <a:r>
              <a:rPr lang="en-US" i="1" dirty="0"/>
              <a:t>the word vectors are similar</a:t>
            </a:r>
            <a:r>
              <a:rPr lang="en-US" dirty="0"/>
              <a:t>. So, if two words have similar contexts, then </a:t>
            </a:r>
            <a:r>
              <a:rPr lang="en-US" dirty="0" smtClean="0"/>
              <a:t>the word2vec network </a:t>
            </a:r>
            <a:r>
              <a:rPr lang="en-US" dirty="0"/>
              <a:t>is motivated to learn similar word vectors for these two words! </a:t>
            </a:r>
            <a:endParaRPr lang="en-US" dirty="0" smtClean="0"/>
          </a:p>
          <a:p>
            <a:r>
              <a:rPr lang="en-US" dirty="0" smtClean="0"/>
              <a:t>And </a:t>
            </a:r>
            <a:r>
              <a:rPr lang="en-US" dirty="0"/>
              <a:t>what does it mean for two words to have similar contexts? I think you could expect that synonyms like “intelligent” and “smart” would have very similar contexts. Or that words that are related, like “engine” and “transmission”, would probably have similar contexts as well</a:t>
            </a:r>
            <a:r>
              <a:rPr lang="en-US" dirty="0" smtClean="0"/>
              <a:t>.</a:t>
            </a:r>
          </a:p>
          <a:p>
            <a:r>
              <a:rPr lang="en-US" dirty="0" smtClean="0">
                <a:solidFill>
                  <a:srgbClr val="333333"/>
                </a:solidFill>
                <a:latin typeface="Lato" panose="020F0502020204030203" pitchFamily="34" charset="0"/>
              </a:rPr>
              <a:t>Notice that the Word2vec </a:t>
            </a:r>
            <a:r>
              <a:rPr lang="en-US" dirty="0">
                <a:solidFill>
                  <a:srgbClr val="333333"/>
                </a:solidFill>
                <a:latin typeface="Lato" panose="020F0502020204030203" pitchFamily="34" charset="0"/>
              </a:rPr>
              <a:t>algorithm has never been taught a single rule of English syntax. It knows nothing about the world, and is unassociated with any rules-based symbolic logic or knowledge </a:t>
            </a:r>
            <a:r>
              <a:rPr lang="en-US" dirty="0" smtClean="0">
                <a:solidFill>
                  <a:srgbClr val="333333"/>
                </a:solidFill>
                <a:latin typeface="Lato" panose="020F0502020204030203" pitchFamily="34" charset="0"/>
              </a:rPr>
              <a:t>graph.</a:t>
            </a:r>
          </a:p>
          <a:p>
            <a:r>
              <a:rPr lang="en-US" dirty="0" smtClean="0">
                <a:solidFill>
                  <a:srgbClr val="333333"/>
                </a:solidFill>
                <a:latin typeface="Lato" panose="020F0502020204030203" pitchFamily="34" charset="0"/>
              </a:rPr>
              <a:t>And </a:t>
            </a:r>
            <a:r>
              <a:rPr lang="en-US" dirty="0">
                <a:solidFill>
                  <a:srgbClr val="333333"/>
                </a:solidFill>
                <a:latin typeface="Lato" panose="020F0502020204030203" pitchFamily="34" charset="0"/>
              </a:rPr>
              <a:t>yet it learns more, in a flexible and automated fashion, than most knowledge graphs will learn after </a:t>
            </a:r>
            <a:r>
              <a:rPr lang="en-US" dirty="0" smtClean="0">
                <a:solidFill>
                  <a:srgbClr val="333333"/>
                </a:solidFill>
                <a:latin typeface="Lato" panose="020F0502020204030203" pitchFamily="34" charset="0"/>
              </a:rPr>
              <a:t>years </a:t>
            </a:r>
            <a:r>
              <a:rPr lang="en-US" dirty="0">
                <a:solidFill>
                  <a:srgbClr val="333333"/>
                </a:solidFill>
                <a:latin typeface="Lato" panose="020F0502020204030203" pitchFamily="34" charset="0"/>
              </a:rPr>
              <a:t>of human </a:t>
            </a:r>
            <a:r>
              <a:rPr lang="en-US" dirty="0" smtClean="0">
                <a:solidFill>
                  <a:srgbClr val="333333"/>
                </a:solidFill>
                <a:latin typeface="Lato" panose="020F0502020204030203" pitchFamily="34" charset="0"/>
              </a:rPr>
              <a:t>labor refinement.</a:t>
            </a:r>
            <a:endParaRPr lang="en-US" dirty="0"/>
          </a:p>
          <a:p>
            <a:endParaRPr lang="en-US" dirty="0"/>
          </a:p>
        </p:txBody>
      </p:sp>
    </p:spTree>
    <p:extLst>
      <p:ext uri="{BB962C8B-B14F-4D97-AF65-F5344CB8AC3E}">
        <p14:creationId xmlns:p14="http://schemas.microsoft.com/office/powerpoint/2010/main" val="4016749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096000" cy="1143000"/>
          </a:xfrm>
        </p:spPr>
        <p:txBody>
          <a:bodyPr>
            <a:normAutofit fontScale="90000"/>
          </a:bodyPr>
          <a:lstStyle/>
          <a:p>
            <a:r>
              <a:rPr lang="en-NZ" sz="3600" dirty="0" smtClean="0"/>
              <a:t>Estimating word similarity: cosine similarity (i.e. dot product)</a:t>
            </a:r>
            <a:endParaRPr lang="en-NZ" sz="3600" dirty="0"/>
          </a:p>
        </p:txBody>
      </p:sp>
      <p:pic>
        <p:nvPicPr>
          <p:cNvPr id="35" name="Picture 2" descr="https://www.mathsisfun.com/algebra/images/cosine-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537" y="492135"/>
            <a:ext cx="2275658" cy="1077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6" name="TextBox 35"/>
              <p:cNvSpPr txBox="1"/>
              <p:nvPr/>
            </p:nvSpPr>
            <p:spPr>
              <a:xfrm>
                <a:off x="6705600" y="89972"/>
                <a:ext cx="130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NZ" b="0" i="0" smtClean="0">
                          <a:latin typeface="Cambria Math"/>
                        </a:rPr>
                        <m:t>y</m:t>
                      </m:r>
                      <m:r>
                        <a:rPr lang="en-NZ" b="0" i="0" smtClean="0">
                          <a:latin typeface="Cambria Math"/>
                        </a:rPr>
                        <m:t>=</m:t>
                      </m:r>
                      <m:r>
                        <m:rPr>
                          <m:sty m:val="p"/>
                        </m:rPr>
                        <a:rPr lang="en-NZ" b="0" i="0" smtClean="0">
                          <a:latin typeface="Cambria Math"/>
                        </a:rPr>
                        <m:t>cos</m:t>
                      </m:r>
                      <m:r>
                        <a:rPr lang="en-NZ" b="0" i="1" smtClean="0">
                          <a:latin typeface="Cambria Math"/>
                        </a:rPr>
                        <m:t>⁡(</m:t>
                      </m:r>
                      <m:r>
                        <a:rPr lang="en-NZ" b="0" i="1" smtClean="0">
                          <a:latin typeface="Cambria Math"/>
                        </a:rPr>
                        <m:t>𝑥</m:t>
                      </m:r>
                      <m:r>
                        <a:rPr lang="en-NZ" b="0" i="1" smtClean="0">
                          <a:latin typeface="Cambria Math"/>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6705600" y="89972"/>
                <a:ext cx="1300934" cy="369332"/>
              </a:xfrm>
              <a:prstGeom prst="rect">
                <a:avLst/>
              </a:prstGeom>
              <a:blipFill>
                <a:blip r:embed="rId4"/>
                <a:stretch>
                  <a:fillRect b="-13333"/>
                </a:stretch>
              </a:blipFill>
            </p:spPr>
            <p:txBody>
              <a:bodyPr/>
              <a:lstStyle/>
              <a:p>
                <a:r>
                  <a:rPr lang="en-NZ">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682" y="1828800"/>
            <a:ext cx="6938852" cy="4914668"/>
          </a:xfrm>
          <a:prstGeom prst="rect">
            <a:avLst/>
          </a:prstGeom>
        </p:spPr>
      </p:pic>
    </p:spTree>
    <p:extLst>
      <p:ext uri="{BB962C8B-B14F-4D97-AF65-F5344CB8AC3E}">
        <p14:creationId xmlns:p14="http://schemas.microsoft.com/office/powerpoint/2010/main" val="253981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095"/>
            <a:ext cx="8229600" cy="411162"/>
          </a:xfrm>
        </p:spPr>
        <p:txBody>
          <a:bodyPr>
            <a:normAutofit fontScale="90000"/>
          </a:bodyPr>
          <a:lstStyle/>
          <a:p>
            <a:r>
              <a:rPr lang="en-NZ" dirty="0" smtClean="0"/>
              <a:t>Training word2vec </a:t>
            </a:r>
            <a:endParaRPr lang="en-NZ" dirty="0"/>
          </a:p>
        </p:txBody>
      </p:sp>
      <p:pic>
        <p:nvPicPr>
          <p:cNvPr id="4" name="Picture 3"/>
          <p:cNvPicPr>
            <a:picLocks noChangeAspect="1"/>
          </p:cNvPicPr>
          <p:nvPr/>
        </p:nvPicPr>
        <p:blipFill>
          <a:blip r:embed="rId2"/>
          <a:stretch>
            <a:fillRect/>
          </a:stretch>
        </p:blipFill>
        <p:spPr>
          <a:xfrm>
            <a:off x="201369" y="1905000"/>
            <a:ext cx="8893661" cy="4248001"/>
          </a:xfrm>
          <a:prstGeom prst="rect">
            <a:avLst/>
          </a:prstGeom>
        </p:spPr>
      </p:pic>
      <p:sp>
        <p:nvSpPr>
          <p:cNvPr id="5" name="TextBox 4"/>
          <p:cNvSpPr txBox="1"/>
          <p:nvPr/>
        </p:nvSpPr>
        <p:spPr>
          <a:xfrm>
            <a:off x="201369" y="990600"/>
            <a:ext cx="8790231" cy="523220"/>
          </a:xfrm>
          <a:prstGeom prst="rect">
            <a:avLst/>
          </a:prstGeom>
          <a:noFill/>
        </p:spPr>
        <p:txBody>
          <a:bodyPr wrap="square" rtlCol="0">
            <a:spAutoFit/>
          </a:bodyPr>
          <a:lstStyle/>
          <a:p>
            <a:r>
              <a:rPr lang="en-NZ" sz="2800" dirty="0" smtClean="0"/>
              <a:t>Get a huge corpus of natural language text</a:t>
            </a:r>
            <a:endParaRPr lang="en-NZ" sz="2800" dirty="0"/>
          </a:p>
        </p:txBody>
      </p:sp>
    </p:spTree>
    <p:extLst>
      <p:ext uri="{BB962C8B-B14F-4D97-AF65-F5344CB8AC3E}">
        <p14:creationId xmlns:p14="http://schemas.microsoft.com/office/powerpoint/2010/main" val="1302023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095"/>
            <a:ext cx="8229600" cy="411162"/>
          </a:xfrm>
        </p:spPr>
        <p:txBody>
          <a:bodyPr>
            <a:normAutofit fontScale="90000"/>
          </a:bodyPr>
          <a:lstStyle/>
          <a:p>
            <a:r>
              <a:rPr lang="en-NZ" dirty="0" smtClean="0"/>
              <a:t>Training word2vec </a:t>
            </a:r>
            <a:endParaRPr lang="en-NZ" dirty="0"/>
          </a:p>
        </p:txBody>
      </p:sp>
      <p:sp>
        <p:nvSpPr>
          <p:cNvPr id="5" name="TextBox 4"/>
          <p:cNvSpPr txBox="1"/>
          <p:nvPr/>
        </p:nvSpPr>
        <p:spPr>
          <a:xfrm>
            <a:off x="253084" y="678935"/>
            <a:ext cx="8790231" cy="830997"/>
          </a:xfrm>
          <a:prstGeom prst="rect">
            <a:avLst/>
          </a:prstGeom>
          <a:noFill/>
        </p:spPr>
        <p:txBody>
          <a:bodyPr wrap="square" rtlCol="0">
            <a:spAutoFit/>
          </a:bodyPr>
          <a:lstStyle/>
          <a:p>
            <a:r>
              <a:rPr lang="en-NZ" sz="2400" dirty="0" smtClean="0"/>
              <a:t>Transform the text corpus into a structure format X with a target column y</a:t>
            </a:r>
          </a:p>
        </p:txBody>
      </p:sp>
      <p:pic>
        <p:nvPicPr>
          <p:cNvPr id="2050" name="Picture 2" descr="https://jalammar.github.io/images/word2vec/skipgram-sliding-window-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 y="2480273"/>
            <a:ext cx="8220075" cy="42450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91400" y="3124200"/>
            <a:ext cx="1219200" cy="323165"/>
          </a:xfrm>
          <a:prstGeom prst="rect">
            <a:avLst/>
          </a:prstGeom>
          <a:solidFill>
            <a:schemeClr val="bg1"/>
          </a:solidFill>
        </p:spPr>
        <p:txBody>
          <a:bodyPr wrap="square" rtlCol="0">
            <a:spAutoFit/>
          </a:bodyPr>
          <a:lstStyle/>
          <a:p>
            <a:r>
              <a:rPr lang="en-NZ" sz="1500" dirty="0" smtClean="0">
                <a:solidFill>
                  <a:srgbClr val="E9789E"/>
                </a:solidFill>
              </a:rPr>
              <a:t>Output word</a:t>
            </a:r>
            <a:endParaRPr lang="en-NZ" sz="1500" dirty="0">
              <a:solidFill>
                <a:srgbClr val="E9789E"/>
              </a:solidFill>
            </a:endParaRPr>
          </a:p>
        </p:txBody>
      </p:sp>
    </p:spTree>
    <p:extLst>
      <p:ext uri="{BB962C8B-B14F-4D97-AF65-F5344CB8AC3E}">
        <p14:creationId xmlns:p14="http://schemas.microsoft.com/office/powerpoint/2010/main" val="2430927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095"/>
            <a:ext cx="8229600" cy="411162"/>
          </a:xfrm>
        </p:spPr>
        <p:txBody>
          <a:bodyPr>
            <a:normAutofit fontScale="90000"/>
          </a:bodyPr>
          <a:lstStyle/>
          <a:p>
            <a:r>
              <a:rPr lang="en-NZ" dirty="0" smtClean="0"/>
              <a:t>Training word2vec </a:t>
            </a:r>
            <a:endParaRPr lang="en-NZ" dirty="0"/>
          </a:p>
        </p:txBody>
      </p:sp>
      <p:sp>
        <p:nvSpPr>
          <p:cNvPr id="5" name="TextBox 4"/>
          <p:cNvSpPr txBox="1"/>
          <p:nvPr/>
        </p:nvSpPr>
        <p:spPr>
          <a:xfrm>
            <a:off x="365801" y="834018"/>
            <a:ext cx="8790231" cy="1631216"/>
          </a:xfrm>
          <a:prstGeom prst="rect">
            <a:avLst/>
          </a:prstGeom>
          <a:noFill/>
        </p:spPr>
        <p:txBody>
          <a:bodyPr wrap="square" rtlCol="0">
            <a:spAutoFit/>
          </a:bodyPr>
          <a:lstStyle/>
          <a:p>
            <a:r>
              <a:rPr lang="en-NZ" sz="2000" dirty="0" smtClean="0"/>
              <a:t>Create a target column (y) to label the data </a:t>
            </a:r>
          </a:p>
          <a:p>
            <a:r>
              <a:rPr lang="en-NZ" sz="2000" dirty="0" smtClean="0"/>
              <a:t>The target label 1 only refers to rows where the input word and output word are adjacent (share contexts) in the corpus</a:t>
            </a:r>
          </a:p>
          <a:p>
            <a:r>
              <a:rPr lang="en-NZ" sz="2000" dirty="0" smtClean="0"/>
              <a:t>The target label 0 refers to pairs of input words and random words taken from the corpus</a:t>
            </a:r>
            <a:endParaRPr lang="en-NZ" sz="2000" dirty="0"/>
          </a:p>
        </p:txBody>
      </p:sp>
      <p:pic>
        <p:nvPicPr>
          <p:cNvPr id="7" name="Picture 2" descr="https://jalammar.github.io/images/word2vec/word2vec-negative-sampl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90440"/>
            <a:ext cx="7455340" cy="405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55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 y="1524000"/>
            <a:ext cx="3685428" cy="3840163"/>
          </a:xfrm>
        </p:spPr>
        <p:txBody>
          <a:bodyPr>
            <a:normAutofit/>
          </a:bodyPr>
          <a:lstStyle/>
          <a:p>
            <a:r>
              <a:rPr lang="en-NZ" sz="2000" dirty="0" smtClean="0"/>
              <a:t>Use a neural network whose task is to predict the output word from the input word (i.e. predict the context of the input word)</a:t>
            </a:r>
            <a:endParaRPr lang="en-NZ" sz="2000" dirty="0"/>
          </a:p>
        </p:txBody>
      </p:sp>
      <p:pic>
        <p:nvPicPr>
          <p:cNvPr id="4" name="Picture 3"/>
          <p:cNvPicPr>
            <a:picLocks noChangeAspect="1"/>
          </p:cNvPicPr>
          <p:nvPr/>
        </p:nvPicPr>
        <p:blipFill>
          <a:blip r:embed="rId2"/>
          <a:stretch>
            <a:fillRect/>
          </a:stretch>
        </p:blipFill>
        <p:spPr>
          <a:xfrm>
            <a:off x="4419600" y="0"/>
            <a:ext cx="4648200" cy="3415763"/>
          </a:xfrm>
          <a:prstGeom prst="rect">
            <a:avLst/>
          </a:prstGeom>
        </p:spPr>
      </p:pic>
      <p:sp>
        <p:nvSpPr>
          <p:cNvPr id="7" name="Title 1"/>
          <p:cNvSpPr txBox="1">
            <a:spLocks/>
          </p:cNvSpPr>
          <p:nvPr/>
        </p:nvSpPr>
        <p:spPr>
          <a:xfrm>
            <a:off x="477253" y="228600"/>
            <a:ext cx="2799347"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3600" dirty="0" smtClean="0"/>
              <a:t>Training word2vec </a:t>
            </a:r>
            <a:endParaRPr lang="en-NZ" sz="3600" dirty="0"/>
          </a:p>
        </p:txBody>
      </p:sp>
      <p:pic>
        <p:nvPicPr>
          <p:cNvPr id="8" name="Picture 7"/>
          <p:cNvPicPr>
            <a:picLocks noChangeAspect="1"/>
          </p:cNvPicPr>
          <p:nvPr/>
        </p:nvPicPr>
        <p:blipFill rotWithShape="1">
          <a:blip r:embed="rId3"/>
          <a:srcRect l="5115" t="5468" r="7929" b="1436"/>
          <a:stretch/>
        </p:blipFill>
        <p:spPr>
          <a:xfrm>
            <a:off x="4419600" y="3886200"/>
            <a:ext cx="4419600" cy="2651760"/>
          </a:xfrm>
          <a:prstGeom prst="rect">
            <a:avLst/>
          </a:prstGeom>
        </p:spPr>
      </p:pic>
      <p:pic>
        <p:nvPicPr>
          <p:cNvPr id="9" name="Picture 8"/>
          <p:cNvPicPr>
            <a:picLocks noChangeAspect="1"/>
          </p:cNvPicPr>
          <p:nvPr/>
        </p:nvPicPr>
        <p:blipFill rotWithShape="1">
          <a:blip r:embed="rId4"/>
          <a:srcRect l="3344" t="30825" r="6163" b="12521"/>
          <a:stretch/>
        </p:blipFill>
        <p:spPr>
          <a:xfrm>
            <a:off x="152400" y="3657600"/>
            <a:ext cx="3581400" cy="990600"/>
          </a:xfrm>
          <a:prstGeom prst="rect">
            <a:avLst/>
          </a:prstGeom>
        </p:spPr>
      </p:pic>
    </p:spTree>
    <p:extLst>
      <p:ext uri="{BB962C8B-B14F-4D97-AF65-F5344CB8AC3E}">
        <p14:creationId xmlns:p14="http://schemas.microsoft.com/office/powerpoint/2010/main" val="2385909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1" y="166075"/>
            <a:ext cx="4876800" cy="3840163"/>
          </a:xfrm>
        </p:spPr>
        <p:txBody>
          <a:bodyPr>
            <a:normAutofit/>
          </a:bodyPr>
          <a:lstStyle/>
          <a:p>
            <a:pPr marL="0" indent="0">
              <a:buNone/>
            </a:pPr>
            <a:r>
              <a:rPr lang="en-NZ" sz="1800" dirty="0"/>
              <a:t>At the start of the training process, we initialize these matrices with random values. Then we start the training process. In each training step, we take one positive example and its associated negative examples.</a:t>
            </a:r>
            <a:endParaRPr lang="en-NZ" sz="1200" dirty="0"/>
          </a:p>
        </p:txBody>
      </p:sp>
      <p:pic>
        <p:nvPicPr>
          <p:cNvPr id="4" name="Picture 3"/>
          <p:cNvPicPr>
            <a:picLocks noChangeAspect="1"/>
          </p:cNvPicPr>
          <p:nvPr/>
        </p:nvPicPr>
        <p:blipFill>
          <a:blip r:embed="rId2"/>
          <a:stretch>
            <a:fillRect/>
          </a:stretch>
        </p:blipFill>
        <p:spPr>
          <a:xfrm>
            <a:off x="2153653" y="1524000"/>
            <a:ext cx="6722072" cy="4939763"/>
          </a:xfrm>
          <a:prstGeom prst="rect">
            <a:avLst/>
          </a:prstGeom>
        </p:spPr>
      </p:pic>
      <p:sp>
        <p:nvSpPr>
          <p:cNvPr id="7" name="Title 1"/>
          <p:cNvSpPr txBox="1">
            <a:spLocks/>
          </p:cNvSpPr>
          <p:nvPr/>
        </p:nvSpPr>
        <p:spPr>
          <a:xfrm>
            <a:off x="-208546" y="269940"/>
            <a:ext cx="4475747"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3600" dirty="0" smtClean="0"/>
              <a:t>Training word2vec </a:t>
            </a:r>
            <a:endParaRPr lang="en-NZ" sz="3600" dirty="0"/>
          </a:p>
        </p:txBody>
      </p:sp>
      <p:pic>
        <p:nvPicPr>
          <p:cNvPr id="3074" name="Picture 2" descr="https://jalammar.github.io/images/word2vec/word2vec-embedding-context-matrix.png"/>
          <p:cNvPicPr>
            <a:picLocks noChangeAspect="1" noChangeArrowheads="1"/>
          </p:cNvPicPr>
          <p:nvPr/>
        </p:nvPicPr>
        <p:blipFill rotWithShape="1">
          <a:blip r:embed="rId3">
            <a:extLst>
              <a:ext uri="{28A0092B-C50C-407E-A947-70E740481C1C}">
                <a14:useLocalDpi xmlns:a14="http://schemas.microsoft.com/office/drawing/2010/main" val="0"/>
              </a:ext>
            </a:extLst>
          </a:blip>
          <a:srcRect l="11468" t="17486" r="54600" b="10383"/>
          <a:stretch/>
        </p:blipFill>
        <p:spPr bwMode="auto">
          <a:xfrm>
            <a:off x="152400" y="3733800"/>
            <a:ext cx="1981201"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jalammar.github.io/images/word2vec/word2vec-embedding-context-matrix.png"/>
          <p:cNvPicPr>
            <a:picLocks noChangeAspect="1" noChangeArrowheads="1"/>
          </p:cNvPicPr>
          <p:nvPr/>
        </p:nvPicPr>
        <p:blipFill rotWithShape="1">
          <a:blip r:embed="rId3">
            <a:extLst>
              <a:ext uri="{28A0092B-C50C-407E-A947-70E740481C1C}">
                <a14:useLocalDpi xmlns:a14="http://schemas.microsoft.com/office/drawing/2010/main" val="0"/>
              </a:ext>
            </a:extLst>
          </a:blip>
          <a:srcRect l="61338" t="17487" r="9951" b="9718"/>
          <a:stretch/>
        </p:blipFill>
        <p:spPr bwMode="auto">
          <a:xfrm>
            <a:off x="477253" y="1196037"/>
            <a:ext cx="1676400" cy="253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14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jalammar.github.io/images/word2vec/word2vec-training-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2909"/>
            <a:ext cx="5228840" cy="29257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jalammar.github.io/images/word2vec/word2vec-lookup-embedding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949621"/>
            <a:ext cx="8905875" cy="390837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08546" y="269940"/>
            <a:ext cx="4475747"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3600" dirty="0" smtClean="0"/>
              <a:t>Training word2vec </a:t>
            </a:r>
            <a:endParaRPr lang="en-NZ" sz="3600" dirty="0"/>
          </a:p>
        </p:txBody>
      </p:sp>
      <p:pic>
        <p:nvPicPr>
          <p:cNvPr id="2" name="Picture 1"/>
          <p:cNvPicPr>
            <a:picLocks noChangeAspect="1"/>
          </p:cNvPicPr>
          <p:nvPr/>
        </p:nvPicPr>
        <p:blipFill>
          <a:blip r:embed="rId4"/>
          <a:stretch>
            <a:fillRect/>
          </a:stretch>
        </p:blipFill>
        <p:spPr>
          <a:xfrm>
            <a:off x="609600" y="791659"/>
            <a:ext cx="2339687" cy="2205086"/>
          </a:xfrm>
          <a:prstGeom prst="rect">
            <a:avLst/>
          </a:prstGeom>
        </p:spPr>
      </p:pic>
    </p:spTree>
    <p:extLst>
      <p:ext uri="{BB962C8B-B14F-4D97-AF65-F5344CB8AC3E}">
        <p14:creationId xmlns:p14="http://schemas.microsoft.com/office/powerpoint/2010/main" val="3219961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How to handle text in a deep model</a:t>
            </a:r>
            <a:endParaRPr lang="en-US" dirty="0"/>
          </a:p>
        </p:txBody>
      </p:sp>
      <p:sp>
        <p:nvSpPr>
          <p:cNvPr id="3" name="Content Placeholder 2"/>
          <p:cNvSpPr>
            <a:spLocks noGrp="1"/>
          </p:cNvSpPr>
          <p:nvPr>
            <p:ph idx="1"/>
          </p:nvPr>
        </p:nvSpPr>
        <p:spPr/>
        <p:txBody>
          <a:bodyPr>
            <a:normAutofit fontScale="85000" lnSpcReduction="20000"/>
          </a:bodyPr>
          <a:lstStyle/>
          <a:p>
            <a:r>
              <a:rPr lang="en-NZ" dirty="0" smtClean="0"/>
              <a:t>Imagine you want to:</a:t>
            </a:r>
          </a:p>
          <a:p>
            <a:pPr lvl="1"/>
            <a:r>
              <a:rPr lang="en-NZ" dirty="0" smtClean="0"/>
              <a:t>classify a document</a:t>
            </a:r>
          </a:p>
          <a:p>
            <a:pPr lvl="2"/>
            <a:r>
              <a:rPr lang="en-NZ" dirty="0" smtClean="0"/>
              <a:t>Is it talking about politics, business, science?</a:t>
            </a:r>
          </a:p>
          <a:p>
            <a:pPr lvl="1"/>
            <a:r>
              <a:rPr lang="en-NZ" dirty="0" smtClean="0"/>
              <a:t>Summarize a document</a:t>
            </a:r>
          </a:p>
          <a:p>
            <a:pPr lvl="1"/>
            <a:r>
              <a:rPr lang="en-NZ" dirty="0" smtClean="0"/>
              <a:t>Carry out sentiment analysis</a:t>
            </a:r>
          </a:p>
          <a:p>
            <a:pPr lvl="1"/>
            <a:r>
              <a:rPr lang="en-NZ" dirty="0" smtClean="0"/>
              <a:t>Do language translation</a:t>
            </a:r>
          </a:p>
          <a:p>
            <a:pPr lvl="1"/>
            <a:r>
              <a:rPr lang="en-NZ" dirty="0" smtClean="0"/>
              <a:t>Search for information</a:t>
            </a:r>
          </a:p>
          <a:p>
            <a:pPr lvl="1"/>
            <a:r>
              <a:rPr lang="en-NZ" dirty="0" smtClean="0"/>
              <a:t>Match customers to online advertisement</a:t>
            </a:r>
          </a:p>
          <a:p>
            <a:pPr lvl="1"/>
            <a:r>
              <a:rPr lang="en-NZ" dirty="0" smtClean="0"/>
              <a:t>Create Chat bots/dialogue agents</a:t>
            </a:r>
          </a:p>
          <a:p>
            <a:pPr lvl="1"/>
            <a:r>
              <a:rPr lang="en-NZ" dirty="0" smtClean="0"/>
              <a:t> …</a:t>
            </a:r>
          </a:p>
          <a:p>
            <a:r>
              <a:rPr lang="en-NZ" dirty="0" smtClean="0"/>
              <a:t>What all this tasks have in common is that they need to work with human natural language</a:t>
            </a:r>
            <a:endParaRPr lang="en-US" dirty="0"/>
          </a:p>
        </p:txBody>
      </p:sp>
    </p:spTree>
    <p:extLst>
      <p:ext uri="{BB962C8B-B14F-4D97-AF65-F5344CB8AC3E}">
        <p14:creationId xmlns:p14="http://schemas.microsoft.com/office/powerpoint/2010/main" val="4089055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8546" y="269940"/>
            <a:ext cx="4475747"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NZ" sz="3600" dirty="0" smtClean="0"/>
              <a:t>Training word2vec </a:t>
            </a:r>
            <a:endParaRPr lang="en-NZ" sz="3600" dirty="0"/>
          </a:p>
        </p:txBody>
      </p:sp>
      <p:pic>
        <p:nvPicPr>
          <p:cNvPr id="7170" name="Picture 2" descr="https://jalammar.github.io/images/word2vec/word2vec-training-upd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4454"/>
            <a:ext cx="7038974" cy="39635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990600"/>
            <a:ext cx="4572000" cy="1200329"/>
          </a:xfrm>
          <a:prstGeom prst="rect">
            <a:avLst/>
          </a:prstGeom>
        </p:spPr>
        <p:txBody>
          <a:bodyPr>
            <a:spAutoFit/>
          </a:bodyPr>
          <a:lstStyle/>
          <a:p>
            <a:r>
              <a:rPr lang="en-NZ" dirty="0"/>
              <a:t>We can now use </a:t>
            </a:r>
            <a:r>
              <a:rPr lang="en-NZ" dirty="0" smtClean="0"/>
              <a:t>the </a:t>
            </a:r>
            <a:r>
              <a:rPr lang="en-NZ" dirty="0"/>
              <a:t>error score to adjust the </a:t>
            </a:r>
            <a:r>
              <a:rPr lang="en-NZ" dirty="0" err="1"/>
              <a:t>embeddings</a:t>
            </a:r>
            <a:r>
              <a:rPr lang="en-NZ" dirty="0"/>
              <a:t> of not, thou, </a:t>
            </a:r>
            <a:r>
              <a:rPr lang="en-NZ" dirty="0" err="1"/>
              <a:t>aaron</a:t>
            </a:r>
            <a:r>
              <a:rPr lang="en-NZ" dirty="0"/>
              <a:t>, and taco so that the next time we make this calculation, the result would be closer to the target scores.</a:t>
            </a:r>
          </a:p>
        </p:txBody>
      </p:sp>
      <p:pic>
        <p:nvPicPr>
          <p:cNvPr id="8" name="Picture 7"/>
          <p:cNvPicPr>
            <a:picLocks noChangeAspect="1"/>
          </p:cNvPicPr>
          <p:nvPr/>
        </p:nvPicPr>
        <p:blipFill>
          <a:blip r:embed="rId3"/>
          <a:stretch>
            <a:fillRect/>
          </a:stretch>
        </p:blipFill>
        <p:spPr>
          <a:xfrm>
            <a:off x="5928461" y="193728"/>
            <a:ext cx="3196489" cy="2348963"/>
          </a:xfrm>
          <a:prstGeom prst="rect">
            <a:avLst/>
          </a:prstGeom>
        </p:spPr>
      </p:pic>
    </p:spTree>
    <p:extLst>
      <p:ext uri="{BB962C8B-B14F-4D97-AF65-F5344CB8AC3E}">
        <p14:creationId xmlns:p14="http://schemas.microsoft.com/office/powerpoint/2010/main" val="1799582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096962"/>
          </a:xfrm>
        </p:spPr>
        <p:txBody>
          <a:bodyPr>
            <a:normAutofit fontScale="90000"/>
          </a:bodyPr>
          <a:lstStyle/>
          <a:p>
            <a:r>
              <a:rPr lang="en-NZ" sz="3600" dirty="0" smtClean="0"/>
              <a:t>Vector space where the word </a:t>
            </a:r>
            <a:r>
              <a:rPr lang="en-NZ" sz="3600" dirty="0" err="1" smtClean="0"/>
              <a:t>embeddings</a:t>
            </a:r>
            <a:r>
              <a:rPr lang="en-NZ" sz="3600" dirty="0" smtClean="0"/>
              <a:t> live after training</a:t>
            </a:r>
            <a:endParaRPr lang="en-US" sz="3600" dirty="0"/>
          </a:p>
        </p:txBody>
      </p:sp>
      <p:sp>
        <p:nvSpPr>
          <p:cNvPr id="3" name="Content Placeholder 2"/>
          <p:cNvSpPr>
            <a:spLocks noGrp="1"/>
          </p:cNvSpPr>
          <p:nvPr>
            <p:ph idx="1"/>
          </p:nvPr>
        </p:nvSpPr>
        <p:spPr>
          <a:xfrm>
            <a:off x="380999" y="1371600"/>
            <a:ext cx="8628993" cy="2550521"/>
          </a:xfrm>
        </p:spPr>
        <p:txBody>
          <a:bodyPr>
            <a:noAutofit/>
          </a:bodyPr>
          <a:lstStyle/>
          <a:p>
            <a:r>
              <a:rPr lang="en-NZ" sz="2400" dirty="0" smtClean="0"/>
              <a:t>Remember that a word </a:t>
            </a:r>
            <a:r>
              <a:rPr lang="en-NZ" sz="2400" dirty="0" err="1" smtClean="0"/>
              <a:t>Embeddings</a:t>
            </a:r>
            <a:r>
              <a:rPr lang="en-NZ" sz="2400" dirty="0" smtClean="0"/>
              <a:t> is just a mapping of words to distributed representations in the form of vectors</a:t>
            </a:r>
          </a:p>
          <a:p>
            <a:r>
              <a:rPr lang="en-NZ" sz="2400" dirty="0" smtClean="0"/>
              <a:t>Vector </a:t>
            </a:r>
            <a:r>
              <a:rPr lang="en-NZ" sz="2400" dirty="0" err="1" smtClean="0"/>
              <a:t>embeddings</a:t>
            </a:r>
            <a:r>
              <a:rPr lang="en-NZ" sz="2400" dirty="0" smtClean="0"/>
              <a:t> will be close to each other in vector space when the words they represent have similar meanings</a:t>
            </a:r>
          </a:p>
          <a:p>
            <a:r>
              <a:rPr lang="en-NZ" sz="2400" dirty="0" smtClean="0"/>
              <a:t>This is extremely useful for generalization: the holy Grail of artificial intelligence</a:t>
            </a:r>
            <a:endParaRPr lang="en-US" sz="2400"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50721"/>
            <a:ext cx="5154525" cy="2573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09593" y="4699021"/>
            <a:ext cx="3200400" cy="1477328"/>
          </a:xfrm>
          <a:prstGeom prst="rect">
            <a:avLst/>
          </a:prstGeom>
          <a:noFill/>
        </p:spPr>
        <p:txBody>
          <a:bodyPr wrap="square" rtlCol="0">
            <a:spAutoFit/>
          </a:bodyPr>
          <a:lstStyle/>
          <a:p>
            <a:r>
              <a:rPr lang="en-NZ" dirty="0" smtClean="0"/>
              <a:t>A model no longer has to learn new things for every way there is to talk about a cat, it can generalize from this particular pattern of cat-like things</a:t>
            </a:r>
            <a:endParaRPr lang="en-US" dirty="0"/>
          </a:p>
        </p:txBody>
      </p:sp>
    </p:spTree>
    <p:extLst>
      <p:ext uri="{BB962C8B-B14F-4D97-AF65-F5344CB8AC3E}">
        <p14:creationId xmlns:p14="http://schemas.microsoft.com/office/powerpoint/2010/main" val="795922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Word similarities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84872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36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Closest words to “Sweden”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828800"/>
            <a:ext cx="692467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676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529"/>
            <a:ext cx="8229600" cy="495830"/>
          </a:xfrm>
        </p:spPr>
        <p:txBody>
          <a:bodyPr>
            <a:normAutofit fontScale="90000"/>
          </a:bodyPr>
          <a:lstStyle/>
          <a:p>
            <a:r>
              <a:rPr lang="en-US" dirty="0" err="1" smtClean="0"/>
              <a:t>tSNE</a:t>
            </a:r>
            <a:r>
              <a:rPr lang="en-US" dirty="0" smtClean="0"/>
              <a:t> </a:t>
            </a:r>
            <a:endParaRPr lang="en-US" dirty="0"/>
          </a:p>
        </p:txBody>
      </p:sp>
      <p:sp>
        <p:nvSpPr>
          <p:cNvPr id="3" name="Content Placeholder 2"/>
          <p:cNvSpPr>
            <a:spLocks noGrp="1"/>
          </p:cNvSpPr>
          <p:nvPr>
            <p:ph idx="1"/>
          </p:nvPr>
        </p:nvSpPr>
        <p:spPr>
          <a:xfrm>
            <a:off x="228600" y="704078"/>
            <a:ext cx="8915400" cy="2635451"/>
          </a:xfrm>
        </p:spPr>
        <p:txBody>
          <a:bodyPr>
            <a:noAutofit/>
          </a:bodyPr>
          <a:lstStyle/>
          <a:p>
            <a:r>
              <a:rPr lang="en-NZ" sz="2000" dirty="0" smtClean="0"/>
              <a:t>Word </a:t>
            </a:r>
            <a:r>
              <a:rPr lang="en-NZ" sz="2000" dirty="0" err="1" smtClean="0"/>
              <a:t>embeddings</a:t>
            </a:r>
            <a:r>
              <a:rPr lang="en-NZ" sz="2000" dirty="0" smtClean="0"/>
              <a:t> usually consist of 100 to 1000 dimensions</a:t>
            </a:r>
          </a:p>
          <a:p>
            <a:r>
              <a:rPr lang="en-NZ" sz="2000" dirty="0" smtClean="0"/>
              <a:t>We cannot visualize those vector spaces</a:t>
            </a:r>
          </a:p>
          <a:p>
            <a:r>
              <a:rPr lang="en-NZ" sz="2000" dirty="0" smtClean="0"/>
              <a:t>We need to use dimensionality reduction techniques to project a high dimensional vector space of the word </a:t>
            </a:r>
            <a:r>
              <a:rPr lang="en-NZ" sz="2000" dirty="0" err="1" smtClean="0"/>
              <a:t>embeddings</a:t>
            </a:r>
            <a:r>
              <a:rPr lang="en-NZ" sz="2000" dirty="0" smtClean="0"/>
              <a:t> into 2 or 3 dimensions so we can visualize it</a:t>
            </a:r>
            <a:endParaRPr lang="en-NZ" sz="2000" dirty="0"/>
          </a:p>
          <a:p>
            <a:r>
              <a:rPr lang="en-NZ" sz="2000" dirty="0" smtClean="0"/>
              <a:t>We could use PCA, but there is an even better technique</a:t>
            </a:r>
          </a:p>
          <a:p>
            <a:pPr lvl="1"/>
            <a:r>
              <a:rPr lang="en-NZ" sz="1800" dirty="0" smtClean="0"/>
              <a:t> </a:t>
            </a:r>
            <a:r>
              <a:rPr lang="en-US" sz="1800" dirty="0"/>
              <a:t>t-Distributed Stochastic Neighbor Embedding (t-SNE) </a:t>
            </a:r>
            <a:endParaRPr lang="en-NZ" sz="1800" dirty="0" smtClean="0"/>
          </a:p>
          <a:p>
            <a:r>
              <a:rPr lang="en-US" sz="2000" dirty="0" err="1" smtClean="0"/>
              <a:t>tSNE</a:t>
            </a:r>
            <a:r>
              <a:rPr lang="en-US" sz="2000" dirty="0" smtClean="0"/>
              <a:t>  allows you to project a high dimensional word vector space into just 2 dimensions</a:t>
            </a:r>
            <a:endParaRPr lang="en-US" sz="20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095" t="20126" r="65675" b="26320"/>
          <a:stretch/>
        </p:blipFill>
        <p:spPr bwMode="auto">
          <a:xfrm>
            <a:off x="908703" y="3966001"/>
            <a:ext cx="1375873" cy="2632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31" t="6546" r="7534" b="5124"/>
          <a:stretch/>
        </p:blipFill>
        <p:spPr bwMode="auto">
          <a:xfrm>
            <a:off x="3962400" y="3649133"/>
            <a:ext cx="5181600" cy="3208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04103" y="4470915"/>
            <a:ext cx="1556047" cy="577081"/>
          </a:xfrm>
          <a:prstGeom prst="rect">
            <a:avLst/>
          </a:prstGeom>
          <a:noFill/>
        </p:spPr>
        <p:txBody>
          <a:bodyPr wrap="square" rtlCol="0">
            <a:spAutoFit/>
          </a:bodyPr>
          <a:lstStyle/>
          <a:p>
            <a:pPr algn="ctr"/>
            <a:r>
              <a:rPr lang="en-NZ" sz="1050" dirty="0" smtClean="0"/>
              <a:t>High  dimensional space projected into two-dimensional space</a:t>
            </a:r>
            <a:endParaRPr lang="en-US" sz="1050" dirty="0"/>
          </a:p>
        </p:txBody>
      </p:sp>
      <p:sp>
        <p:nvSpPr>
          <p:cNvPr id="8" name="Right Arrow 7"/>
          <p:cNvSpPr/>
          <p:nvPr/>
        </p:nvSpPr>
        <p:spPr>
          <a:xfrm>
            <a:off x="2190572" y="5156715"/>
            <a:ext cx="1784647" cy="4365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5697" y="5097387"/>
                <a:ext cx="9741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b="0" i="1" smtClean="0">
                          <a:latin typeface="Cambria Math"/>
                        </a:rPr>
                        <m:t>𝑜𝑣𝑒𝑛</m:t>
                      </m:r>
                      <m:r>
                        <a:rPr lang="en-NZ" b="0" i="1" smtClean="0">
                          <a:latin typeface="Cambria Math"/>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697" y="5097387"/>
                <a:ext cx="974113"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3836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600" dirty="0" smtClean="0"/>
              <a:t>The word vector space </a:t>
            </a:r>
            <a:r>
              <a:rPr lang="en-NZ" sz="3600" dirty="0"/>
              <a:t>also </a:t>
            </a:r>
            <a:r>
              <a:rPr lang="en-NZ" sz="3600" dirty="0" smtClean="0"/>
              <a:t>contains </a:t>
            </a:r>
            <a:r>
              <a:rPr lang="en-NZ" sz="3600" dirty="0"/>
              <a:t>interesting </a:t>
            </a:r>
            <a:r>
              <a:rPr lang="en-NZ" sz="3600" dirty="0" smtClean="0"/>
              <a:t>linear semantic structures</a:t>
            </a:r>
            <a:endParaRPr 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76906"/>
            <a:ext cx="6719888" cy="520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8000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Linear </a:t>
            </a:r>
            <a:r>
              <a:rPr lang="en-NZ" sz="2800" dirty="0" smtClean="0"/>
              <a:t>semantic structure </a:t>
            </a:r>
            <a:r>
              <a:rPr lang="en-NZ" sz="2800" dirty="0"/>
              <a:t>of the word vector space</a:t>
            </a:r>
            <a:endParaRPr lang="en-US" sz="2800" dirty="0"/>
          </a:p>
        </p:txBody>
      </p:sp>
      <p:pic>
        <p:nvPicPr>
          <p:cNvPr id="4" name="Picture 3"/>
          <p:cNvPicPr>
            <a:picLocks noChangeAspect="1"/>
          </p:cNvPicPr>
          <p:nvPr/>
        </p:nvPicPr>
        <p:blipFill rotWithShape="1">
          <a:blip r:embed="rId3"/>
          <a:srcRect b="15433"/>
          <a:stretch/>
        </p:blipFill>
        <p:spPr>
          <a:xfrm>
            <a:off x="548640" y="1752600"/>
            <a:ext cx="8046720" cy="4876800"/>
          </a:xfrm>
          <a:prstGeom prst="rect">
            <a:avLst/>
          </a:prstGeom>
        </p:spPr>
      </p:pic>
    </p:spTree>
    <p:extLst>
      <p:ext uri="{BB962C8B-B14F-4D97-AF65-F5344CB8AC3E}">
        <p14:creationId xmlns:p14="http://schemas.microsoft.com/office/powerpoint/2010/main" val="372851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Syntactic structure </a:t>
            </a:r>
            <a:r>
              <a:rPr lang="en-NZ" dirty="0"/>
              <a:t>of the word vector space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48427"/>
            <a:ext cx="6219824" cy="481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98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Syntactic Regularities in vector space</a:t>
            </a:r>
            <a:endParaRPr lang="en-US" dirty="0"/>
          </a:p>
        </p:txBody>
      </p:sp>
      <p:pic>
        <p:nvPicPr>
          <p:cNvPr id="5" name="Picture 4"/>
          <p:cNvPicPr>
            <a:picLocks noChangeAspect="1"/>
          </p:cNvPicPr>
          <p:nvPr/>
        </p:nvPicPr>
        <p:blipFill>
          <a:blip r:embed="rId2"/>
          <a:stretch>
            <a:fillRect/>
          </a:stretch>
        </p:blipFill>
        <p:spPr>
          <a:xfrm>
            <a:off x="647700" y="1828800"/>
            <a:ext cx="7848600" cy="4383666"/>
          </a:xfrm>
          <a:prstGeom prst="rect">
            <a:avLst/>
          </a:prstGeom>
        </p:spPr>
      </p:pic>
    </p:spTree>
    <p:extLst>
      <p:ext uri="{BB962C8B-B14F-4D97-AF65-F5344CB8AC3E}">
        <p14:creationId xmlns:p14="http://schemas.microsoft.com/office/powerpoint/2010/main" val="3811591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52" y="3352800"/>
            <a:ext cx="8853848"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52400"/>
            <a:ext cx="8229600" cy="3048000"/>
          </a:xfrm>
        </p:spPr>
        <p:txBody>
          <a:bodyPr>
            <a:normAutofit/>
          </a:bodyPr>
          <a:lstStyle/>
          <a:p>
            <a:r>
              <a:rPr lang="en-US" dirty="0"/>
              <a:t>When we inspect these visualizations it becomes apparent that the vectors capture some general, and in fact quite useful, semantic </a:t>
            </a:r>
            <a:r>
              <a:rPr lang="en-US" dirty="0" smtClean="0"/>
              <a:t>and syntactic information </a:t>
            </a:r>
            <a:r>
              <a:rPr lang="en-US" dirty="0"/>
              <a:t>about words and their relationships to one another. </a:t>
            </a:r>
            <a:endParaRPr lang="en-US" dirty="0" smtClean="0"/>
          </a:p>
        </p:txBody>
      </p:sp>
    </p:spTree>
    <p:extLst>
      <p:ext uri="{BB962C8B-B14F-4D97-AF65-F5344CB8AC3E}">
        <p14:creationId xmlns:p14="http://schemas.microsoft.com/office/powerpoint/2010/main" val="1197057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issue with representing words for machine learning algorithms</a:t>
            </a:r>
            <a:endParaRPr lang="en-US" dirty="0"/>
          </a:p>
        </p:txBody>
      </p:sp>
      <p:sp>
        <p:nvSpPr>
          <p:cNvPr id="3" name="Content Placeholder 2"/>
          <p:cNvSpPr>
            <a:spLocks noGrp="1"/>
          </p:cNvSpPr>
          <p:nvPr>
            <p:ph idx="1"/>
          </p:nvPr>
        </p:nvSpPr>
        <p:spPr>
          <a:xfrm>
            <a:off x="457200" y="1600201"/>
            <a:ext cx="8229600" cy="1789330"/>
          </a:xfrm>
        </p:spPr>
        <p:txBody>
          <a:bodyPr>
            <a:normAutofit fontScale="70000" lnSpcReduction="20000"/>
          </a:bodyPr>
          <a:lstStyle/>
          <a:p>
            <a:r>
              <a:rPr lang="en-NZ" dirty="0" smtClean="0"/>
              <a:t>Machine learning algorithms need numerical data (vectors) as input</a:t>
            </a:r>
          </a:p>
          <a:p>
            <a:r>
              <a:rPr lang="en-NZ" dirty="0" smtClean="0"/>
              <a:t>Several methods have been used in the past to transform words into numerical representations with sub optimal results</a:t>
            </a:r>
          </a:p>
          <a:p>
            <a:r>
              <a:rPr lang="en-NZ" dirty="0" smtClean="0"/>
              <a:t>Working with vectors of indexes does not work well with machine learning algorithms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203" t="45833" r="21437" b="8335"/>
          <a:stretch/>
        </p:blipFill>
        <p:spPr bwMode="auto">
          <a:xfrm>
            <a:off x="3505199" y="3505200"/>
            <a:ext cx="542789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95400" y="4724400"/>
            <a:ext cx="2209800" cy="646331"/>
          </a:xfrm>
          <a:prstGeom prst="rect">
            <a:avLst/>
          </a:prstGeom>
          <a:noFill/>
        </p:spPr>
        <p:txBody>
          <a:bodyPr wrap="square" rtlCol="0">
            <a:spAutoFit/>
          </a:bodyPr>
          <a:lstStyle/>
          <a:p>
            <a:r>
              <a:rPr lang="en-NZ" dirty="0" smtClean="0"/>
              <a:t>associating each word with an index</a:t>
            </a:r>
            <a:endParaRPr lang="en-US" dirty="0"/>
          </a:p>
        </p:txBody>
      </p:sp>
    </p:spTree>
    <p:extLst>
      <p:ext uri="{BB962C8B-B14F-4D97-AF65-F5344CB8AC3E}">
        <p14:creationId xmlns:p14="http://schemas.microsoft.com/office/powerpoint/2010/main" val="4025950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with word vectors</a:t>
            </a:r>
            <a:endParaRPr lang="en-US" dirty="0"/>
          </a:p>
        </p:txBody>
      </p:sp>
      <p:sp>
        <p:nvSpPr>
          <p:cNvPr id="3" name="Content Placeholder 2"/>
          <p:cNvSpPr>
            <a:spLocks noGrp="1"/>
          </p:cNvSpPr>
          <p:nvPr>
            <p:ph idx="1"/>
          </p:nvPr>
        </p:nvSpPr>
        <p:spPr>
          <a:xfrm>
            <a:off x="457200" y="1600201"/>
            <a:ext cx="8229600" cy="2514600"/>
          </a:xfrm>
        </p:spPr>
        <p:txBody>
          <a:bodyPr>
            <a:normAutofit fontScale="70000" lnSpcReduction="20000"/>
          </a:bodyPr>
          <a:lstStyle/>
          <a:p>
            <a:r>
              <a:rPr lang="en-US" i="1" dirty="0" smtClean="0"/>
              <a:t>Specifically</a:t>
            </a:r>
            <a:r>
              <a:rPr lang="en-US" i="1" dirty="0"/>
              <a:t>, the regularities are observed as constant vector offsets between pairs of words sharing a particular relationship. For example, if we </a:t>
            </a:r>
            <a:r>
              <a:rPr lang="en-US" i="1" dirty="0" smtClean="0"/>
              <a:t>focus </a:t>
            </a:r>
            <a:r>
              <a:rPr lang="en-US" i="1" dirty="0"/>
              <a:t>on the singular/plural relation, we observe </a:t>
            </a:r>
            <a:endParaRPr lang="en-US" i="1" dirty="0" smtClean="0"/>
          </a:p>
          <a:p>
            <a:pPr lvl="1"/>
            <a:r>
              <a:rPr lang="en-US" i="1" dirty="0" err="1" smtClean="0"/>
              <a:t>v</a:t>
            </a:r>
            <a:r>
              <a:rPr lang="en-US" i="1" baseline="-25000" dirty="0" err="1" smtClean="0"/>
              <a:t>kings</a:t>
            </a:r>
            <a:r>
              <a:rPr lang="en-US" i="1" dirty="0"/>
              <a:t> – </a:t>
            </a:r>
            <a:r>
              <a:rPr lang="en-US" i="1" dirty="0" err="1" smtClean="0"/>
              <a:t>v</a:t>
            </a:r>
            <a:r>
              <a:rPr lang="en-US" i="1" baseline="-25000" dirty="0" err="1" smtClean="0"/>
              <a:t>king</a:t>
            </a:r>
            <a:r>
              <a:rPr lang="en-US" i="1" dirty="0"/>
              <a:t> ≈ </a:t>
            </a:r>
            <a:r>
              <a:rPr lang="en-US" i="1" dirty="0" err="1" smtClean="0"/>
              <a:t>v</a:t>
            </a:r>
            <a:r>
              <a:rPr lang="en-US" i="1" baseline="-25000" dirty="0" err="1" smtClean="0"/>
              <a:t>queens</a:t>
            </a:r>
            <a:r>
              <a:rPr lang="en-US" i="1" dirty="0"/>
              <a:t> – </a:t>
            </a:r>
            <a:r>
              <a:rPr lang="en-US" i="1" dirty="0" err="1" smtClean="0"/>
              <a:t>v</a:t>
            </a:r>
            <a:r>
              <a:rPr lang="en-US" i="1" baseline="-25000" dirty="0" err="1" smtClean="0"/>
              <a:t>queen</a:t>
            </a:r>
            <a:r>
              <a:rPr lang="en-US" i="1" dirty="0" smtClean="0"/>
              <a:t> </a:t>
            </a:r>
          </a:p>
          <a:p>
            <a:r>
              <a:rPr lang="en-US" i="1" dirty="0" smtClean="0"/>
              <a:t>Perhaps </a:t>
            </a:r>
            <a:r>
              <a:rPr lang="en-US" i="1" dirty="0"/>
              <a:t>more surprisingly, we find that this is also the case for a variety of semantic </a:t>
            </a:r>
            <a:r>
              <a:rPr lang="en-US" i="1" dirty="0" smtClean="0"/>
              <a:t>relations</a:t>
            </a:r>
          </a:p>
          <a:p>
            <a:pPr lvl="1"/>
            <a:r>
              <a:rPr lang="en-US" i="1" dirty="0" err="1" smtClean="0"/>
              <a:t>v</a:t>
            </a:r>
            <a:r>
              <a:rPr lang="en-US" i="1" baseline="-25000" dirty="0" err="1" smtClean="0"/>
              <a:t>woman</a:t>
            </a:r>
            <a:r>
              <a:rPr lang="en-US" i="1" dirty="0"/>
              <a:t> – </a:t>
            </a:r>
            <a:r>
              <a:rPr lang="en-US" i="1" dirty="0" err="1" smtClean="0"/>
              <a:t>v</a:t>
            </a:r>
            <a:r>
              <a:rPr lang="en-US" i="1" baseline="-25000" dirty="0" err="1" smtClean="0"/>
              <a:t>man</a:t>
            </a:r>
            <a:r>
              <a:rPr lang="en-US" i="1" dirty="0"/>
              <a:t> ≈ </a:t>
            </a:r>
            <a:r>
              <a:rPr lang="en-US" i="1" dirty="0" smtClean="0"/>
              <a:t>v</a:t>
            </a:r>
            <a:r>
              <a:rPr lang="en-US" i="1" baseline="-25000" dirty="0" smtClean="0"/>
              <a:t>aunt</a:t>
            </a:r>
            <a:r>
              <a:rPr lang="en-US" i="1" dirty="0"/>
              <a:t> – </a:t>
            </a:r>
            <a:r>
              <a:rPr lang="en-US" i="1" dirty="0" err="1" smtClean="0"/>
              <a:t>v</a:t>
            </a:r>
            <a:r>
              <a:rPr lang="en-US" i="1" baseline="-25000" dirty="0" err="1" smtClean="0"/>
              <a:t>uncle</a:t>
            </a:r>
            <a:r>
              <a:rPr lang="en-US" i="1" dirty="0" smtClean="0"/>
              <a:t> </a:t>
            </a:r>
            <a:r>
              <a:rPr lang="en-US" i="1" dirty="0"/>
              <a:t>≈ </a:t>
            </a:r>
            <a:r>
              <a:rPr lang="en-US" i="1" dirty="0" err="1" smtClean="0"/>
              <a:t>v</a:t>
            </a:r>
            <a:r>
              <a:rPr lang="en-US" i="1" baseline="-25000" dirty="0" err="1" smtClean="0"/>
              <a:t>queen</a:t>
            </a:r>
            <a:r>
              <a:rPr lang="en-US" i="1" dirty="0"/>
              <a:t> – </a:t>
            </a:r>
            <a:r>
              <a:rPr lang="en-US" i="1" dirty="0" err="1" smtClean="0"/>
              <a:t>v</a:t>
            </a:r>
            <a:r>
              <a:rPr lang="en-US" i="1" baseline="-25000" dirty="0" err="1" smtClean="0"/>
              <a:t>king</a:t>
            </a:r>
            <a:endParaRPr lang="en-US" i="1" dirty="0"/>
          </a:p>
        </p:txBody>
      </p:sp>
      <p:pic>
        <p:nvPicPr>
          <p:cNvPr id="4" name="Picture 3"/>
          <p:cNvPicPr>
            <a:picLocks noChangeAspect="1"/>
          </p:cNvPicPr>
          <p:nvPr/>
        </p:nvPicPr>
        <p:blipFill>
          <a:blip r:embed="rId2"/>
          <a:stretch>
            <a:fillRect/>
          </a:stretch>
        </p:blipFill>
        <p:spPr>
          <a:xfrm>
            <a:off x="5562600" y="4114801"/>
            <a:ext cx="2838450" cy="2209800"/>
          </a:xfrm>
          <a:prstGeom prst="rect">
            <a:avLst/>
          </a:prstGeom>
        </p:spPr>
      </p:pic>
      <p:pic>
        <p:nvPicPr>
          <p:cNvPr id="5" name="Picture 4"/>
          <p:cNvPicPr>
            <a:picLocks noChangeAspect="1"/>
          </p:cNvPicPr>
          <p:nvPr/>
        </p:nvPicPr>
        <p:blipFill>
          <a:blip r:embed="rId3"/>
          <a:stretch>
            <a:fillRect/>
          </a:stretch>
        </p:blipFill>
        <p:spPr>
          <a:xfrm>
            <a:off x="1219200" y="4114801"/>
            <a:ext cx="2848897" cy="2103436"/>
          </a:xfrm>
          <a:prstGeom prst="rect">
            <a:avLst/>
          </a:prstGeom>
        </p:spPr>
      </p:pic>
      <p:sp>
        <p:nvSpPr>
          <p:cNvPr id="6" name="TextBox 5"/>
          <p:cNvSpPr txBox="1"/>
          <p:nvPr/>
        </p:nvSpPr>
        <p:spPr>
          <a:xfrm>
            <a:off x="5562600" y="6324601"/>
            <a:ext cx="2838450" cy="369332"/>
          </a:xfrm>
          <a:prstGeom prst="rect">
            <a:avLst/>
          </a:prstGeom>
          <a:noFill/>
        </p:spPr>
        <p:txBody>
          <a:bodyPr wrap="square" rtlCol="0">
            <a:spAutoFit/>
          </a:bodyPr>
          <a:lstStyle/>
          <a:p>
            <a:r>
              <a:rPr lang="en-US" dirty="0" smtClean="0"/>
              <a:t>Semantic regularity</a:t>
            </a:r>
            <a:endParaRPr lang="en-US" dirty="0"/>
          </a:p>
        </p:txBody>
      </p:sp>
      <p:sp>
        <p:nvSpPr>
          <p:cNvPr id="7" name="TextBox 6"/>
          <p:cNvSpPr txBox="1"/>
          <p:nvPr/>
        </p:nvSpPr>
        <p:spPr>
          <a:xfrm>
            <a:off x="1447800" y="6218237"/>
            <a:ext cx="2838450" cy="369332"/>
          </a:xfrm>
          <a:prstGeom prst="rect">
            <a:avLst/>
          </a:prstGeom>
          <a:noFill/>
        </p:spPr>
        <p:txBody>
          <a:bodyPr wrap="square" rtlCol="0">
            <a:spAutoFit/>
          </a:bodyPr>
          <a:lstStyle/>
          <a:p>
            <a:r>
              <a:rPr lang="en-US" dirty="0" smtClean="0"/>
              <a:t>Syntactic regularity</a:t>
            </a:r>
            <a:endParaRPr lang="en-US" dirty="0"/>
          </a:p>
        </p:txBody>
      </p:sp>
    </p:spTree>
    <p:extLst>
      <p:ext uri="{BB962C8B-B14F-4D97-AF65-F5344CB8AC3E}">
        <p14:creationId xmlns:p14="http://schemas.microsoft.com/office/powerpoint/2010/main" val="3192912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Content Placeholder 2"/>
          <p:cNvSpPr>
            <a:spLocks noGrp="1"/>
          </p:cNvSpPr>
          <p:nvPr>
            <p:ph idx="1"/>
          </p:nvPr>
        </p:nvSpPr>
        <p:spPr>
          <a:xfrm>
            <a:off x="457200" y="1600201"/>
            <a:ext cx="8229600" cy="2362200"/>
          </a:xfrm>
        </p:spPr>
        <p:txBody>
          <a:bodyPr>
            <a:normAutofit fontScale="85000" lnSpcReduction="10000"/>
          </a:bodyPr>
          <a:lstStyle/>
          <a:p>
            <a:r>
              <a:rPr lang="en-US" dirty="0"/>
              <a:t>We can also use element-wise addition of vector elements to ask questions such as ‘German + airlines’ and by looking at the closest tokens to the composite vector come up with impressive </a:t>
            </a:r>
            <a:r>
              <a:rPr lang="en-US" dirty="0" smtClean="0"/>
              <a:t>answers</a:t>
            </a:r>
          </a:p>
          <a:p>
            <a:r>
              <a:rPr lang="en-US" dirty="0" smtClean="0"/>
              <a:t>Huge implications for information retrieval</a:t>
            </a:r>
            <a:endParaRPr lang="en-US" dirty="0"/>
          </a:p>
        </p:txBody>
      </p:sp>
      <p:pic>
        <p:nvPicPr>
          <p:cNvPr id="4" name="Picture 3"/>
          <p:cNvPicPr>
            <a:picLocks noChangeAspect="1"/>
          </p:cNvPicPr>
          <p:nvPr/>
        </p:nvPicPr>
        <p:blipFill>
          <a:blip r:embed="rId2"/>
          <a:stretch>
            <a:fillRect/>
          </a:stretch>
        </p:blipFill>
        <p:spPr>
          <a:xfrm>
            <a:off x="653143" y="4326671"/>
            <a:ext cx="7837714" cy="1828800"/>
          </a:xfrm>
          <a:prstGeom prst="rect">
            <a:avLst/>
          </a:prstGeom>
        </p:spPr>
      </p:pic>
    </p:spTree>
    <p:extLst>
      <p:ext uri="{BB962C8B-B14F-4D97-AF65-F5344CB8AC3E}">
        <p14:creationId xmlns:p14="http://schemas.microsoft.com/office/powerpoint/2010/main" val="1669965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9143999" cy="3886200"/>
              </a:xfrm>
            </p:spPr>
            <p:txBody>
              <a:bodyPr>
                <a:normAutofit fontScale="70000" lnSpcReduction="20000"/>
              </a:bodyPr>
              <a:lstStyle/>
              <a:p>
                <a:r>
                  <a:rPr lang="en-US" dirty="0" smtClean="0"/>
                  <a:t>Somewhat </a:t>
                </a:r>
                <a:r>
                  <a:rPr lang="en-US" dirty="0"/>
                  <a:t>surprisingly, it was found that similarity of word representations goes beyond simple </a:t>
                </a:r>
                <a:r>
                  <a:rPr lang="en-US" dirty="0" err="1"/>
                  <a:t>syntatic</a:t>
                </a:r>
                <a:r>
                  <a:rPr lang="en-US" dirty="0"/>
                  <a:t> regularities. Using a word offset technique where simple algebraic operations are performed on the word vectors, it was shown for example that </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𝑘𝑖𝑛𝑔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𝑚𝑎𝑛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𝑤𝑜𝑚𝑎𝑛</m:t>
                        </m:r>
                      </m:sub>
                    </m:sSub>
                  </m:oMath>
                </a14:m>
                <a:endParaRPr lang="en-US" baseline="-25000" dirty="0" smtClean="0"/>
              </a:p>
              <a:p>
                <a:r>
                  <a:rPr lang="en-US" dirty="0" smtClean="0"/>
                  <a:t>results </a:t>
                </a:r>
                <a:r>
                  <a:rPr lang="en-US" dirty="0"/>
                  <a:t>in a vector that is closest to the vector representation of the word </a:t>
                </a:r>
                <a:r>
                  <a:rPr lang="en-US" dirty="0" smtClean="0"/>
                  <a:t>Queen</a:t>
                </a:r>
                <a:endParaRPr lang="en-US" dirty="0"/>
              </a:p>
              <a:p>
                <a:r>
                  <a:rPr lang="en-US" dirty="0" smtClean="0"/>
                  <a:t>That is,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𝑚𝑎𝑛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𝑤𝑜𝑚𝑎𝑛</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𝑞𝑢𝑒𝑒𝑛</m:t>
                        </m:r>
                      </m:sub>
                    </m:sSub>
                  </m:oMath>
                </a14:m>
                <a:endParaRPr lang="en-US" baseline="-25000" dirty="0"/>
              </a:p>
              <a:p>
                <a:r>
                  <a:rPr lang="en-US" sz="2900" dirty="0" smtClean="0"/>
                  <a:t>This is called analogical reasoning and it is very powerful since vector algebra can then be used to find out the answer to word analogies</a:t>
                </a:r>
              </a:p>
              <a:p>
                <a:r>
                  <a:rPr lang="en-US" sz="2900" dirty="0" smtClean="0"/>
                  <a:t>Man is to King as woman is to…</a:t>
                </a:r>
                <a:endParaRPr lang="en-US" sz="29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9143999" cy="3886200"/>
              </a:xfrm>
              <a:blipFill>
                <a:blip r:embed="rId2"/>
                <a:stretch>
                  <a:fillRect l="-733" t="-2665" r="-2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35531" y="4144964"/>
            <a:ext cx="4546269" cy="2636836"/>
          </a:xfrm>
          <a:prstGeom prst="rect">
            <a:avLst/>
          </a:prstGeom>
        </p:spPr>
      </p:pic>
      <p:cxnSp>
        <p:nvCxnSpPr>
          <p:cNvPr id="10" name="Straight Arrow Connector 9"/>
          <p:cNvCxnSpPr/>
          <p:nvPr/>
        </p:nvCxnSpPr>
        <p:spPr>
          <a:xfrm flipV="1">
            <a:off x="3378531" y="5002170"/>
            <a:ext cx="304800" cy="914401"/>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530931" y="4009638"/>
                <a:ext cx="1323567"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𝑘𝑖𝑛𝑔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𝑚𝑎𝑛</m:t>
                          </m:r>
                        </m:sub>
                      </m:sSub>
                    </m:oMath>
                  </m:oMathPara>
                </a14:m>
                <a:endParaRPr lang="en-US" baseline="-25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530931" y="4009638"/>
                <a:ext cx="1323567" cy="299569"/>
              </a:xfrm>
              <a:prstGeom prst="rect">
                <a:avLst/>
              </a:prstGeom>
              <a:blipFill>
                <a:blip r:embed="rId4"/>
                <a:stretch>
                  <a:fillRect l="-2765" r="-1382" b="-28571"/>
                </a:stretch>
              </a:blipFill>
            </p:spPr>
            <p:txBody>
              <a:bodyPr/>
              <a:lstStyle/>
              <a:p>
                <a:r>
                  <a:rPr lang="en-US">
                    <a:noFill/>
                  </a:rPr>
                  <a:t> </a:t>
                </a:r>
              </a:p>
            </p:txBody>
          </p:sp>
        </mc:Fallback>
      </mc:AlternateContent>
    </p:spTree>
    <p:extLst>
      <p:ext uri="{BB962C8B-B14F-4D97-AF65-F5344CB8AC3E}">
        <p14:creationId xmlns:p14="http://schemas.microsoft.com/office/powerpoint/2010/main" val="30993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11111E-6 -4.81481E-6 L 0.06667 0.08635 " pathEditMode="relative" rAng="0" ptsTypes="AA">
                                      <p:cBhvr>
                                        <p:cTn id="18" dur="2000" fill="hold"/>
                                        <p:tgtEl>
                                          <p:spTgt spid="10"/>
                                        </p:tgtEl>
                                        <p:attrNameLst>
                                          <p:attrName>ppt_x</p:attrName>
                                          <p:attrName>ppt_y</p:attrName>
                                        </p:attrNameLst>
                                      </p:cBhvr>
                                      <p:rCtr x="3333"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of the concept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524000"/>
            <a:ext cx="5029200" cy="5029200"/>
          </a:xfrm>
          <a:prstGeom prst="rect">
            <a:avLst/>
          </a:prstGeom>
        </p:spPr>
      </p:pic>
    </p:spTree>
    <p:extLst>
      <p:ext uri="{BB962C8B-B14F-4D97-AF65-F5344CB8AC3E}">
        <p14:creationId xmlns:p14="http://schemas.microsoft.com/office/powerpoint/2010/main" val="1195950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Word analogies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44" y="2743200"/>
            <a:ext cx="8461886"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47800" y="2057400"/>
            <a:ext cx="3581400" cy="369332"/>
          </a:xfrm>
          <a:prstGeom prst="rect">
            <a:avLst/>
          </a:prstGeom>
          <a:noFill/>
        </p:spPr>
        <p:txBody>
          <a:bodyPr wrap="square" rtlCol="0">
            <a:spAutoFit/>
          </a:bodyPr>
          <a:lstStyle/>
          <a:p>
            <a:r>
              <a:rPr lang="en-NZ" dirty="0" smtClean="0"/>
              <a:t>Paris is to France what Italy is to…</a:t>
            </a:r>
            <a:endParaRPr lang="en-US" dirty="0"/>
          </a:p>
        </p:txBody>
      </p:sp>
      <p:sp>
        <p:nvSpPr>
          <p:cNvPr id="4" name="Oval 3"/>
          <p:cNvSpPr/>
          <p:nvPr/>
        </p:nvSpPr>
        <p:spPr>
          <a:xfrm>
            <a:off x="1524000" y="3429000"/>
            <a:ext cx="2966587"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urved Connector 6"/>
          <p:cNvCxnSpPr/>
          <p:nvPr/>
        </p:nvCxnSpPr>
        <p:spPr>
          <a:xfrm>
            <a:off x="4648200" y="2242066"/>
            <a:ext cx="1981200" cy="14155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9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905000"/>
          </a:xfrm>
        </p:spPr>
        <p:txBody>
          <a:bodyPr/>
          <a:lstStyle/>
          <a:p>
            <a:r>
              <a:rPr lang="en-US" dirty="0"/>
              <a:t>Here are some more results achieved using the same technique:</a:t>
            </a:r>
          </a:p>
        </p:txBody>
      </p:sp>
      <p:pic>
        <p:nvPicPr>
          <p:cNvPr id="4" name="Picture 3"/>
          <p:cNvPicPr>
            <a:picLocks noChangeAspect="1"/>
          </p:cNvPicPr>
          <p:nvPr/>
        </p:nvPicPr>
        <p:blipFill>
          <a:blip r:embed="rId2"/>
          <a:stretch>
            <a:fillRect/>
          </a:stretch>
        </p:blipFill>
        <p:spPr>
          <a:xfrm>
            <a:off x="697423" y="2743200"/>
            <a:ext cx="7749153" cy="3810000"/>
          </a:xfrm>
          <a:prstGeom prst="rect">
            <a:avLst/>
          </a:prstGeom>
        </p:spPr>
      </p:pic>
    </p:spTree>
    <p:extLst>
      <p:ext uri="{BB962C8B-B14F-4D97-AF65-F5344CB8AC3E}">
        <p14:creationId xmlns:p14="http://schemas.microsoft.com/office/powerpoint/2010/main" val="3742639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p:cNvSpPr txBox="1"/>
          <p:nvPr/>
        </p:nvSpPr>
        <p:spPr>
          <a:xfrm>
            <a:off x="4699881" y="3791356"/>
            <a:ext cx="1265529" cy="1015663"/>
          </a:xfrm>
          <a:prstGeom prst="rect">
            <a:avLst/>
          </a:prstGeom>
          <a:noFill/>
        </p:spPr>
        <p:txBody>
          <a:bodyPr wrap="square" rtlCol="0">
            <a:spAutoFit/>
          </a:bodyPr>
          <a:lstStyle/>
          <a:p>
            <a:pPr algn="ctr"/>
            <a:r>
              <a:rPr lang="en-US" sz="1200" dirty="0" smtClean="0"/>
              <a:t>Dimensionality reduction of word </a:t>
            </a:r>
            <a:r>
              <a:rPr lang="en-US" sz="1200" dirty="0" err="1" smtClean="0"/>
              <a:t>embeddings</a:t>
            </a:r>
            <a:r>
              <a:rPr lang="en-US" sz="1200" dirty="0" smtClean="0"/>
              <a:t> from 7D to 2D</a:t>
            </a:r>
            <a:endParaRPr lang="en-US" sz="1200" dirty="0"/>
          </a:p>
        </p:txBody>
      </p:sp>
      <p:sp>
        <p:nvSpPr>
          <p:cNvPr id="21" name="TextBox 20"/>
          <p:cNvSpPr txBox="1"/>
          <p:nvPr/>
        </p:nvSpPr>
        <p:spPr>
          <a:xfrm>
            <a:off x="4699881" y="998343"/>
            <a:ext cx="1265529" cy="1015663"/>
          </a:xfrm>
          <a:prstGeom prst="rect">
            <a:avLst/>
          </a:prstGeom>
          <a:noFill/>
        </p:spPr>
        <p:txBody>
          <a:bodyPr wrap="square" rtlCol="0">
            <a:spAutoFit/>
          </a:bodyPr>
          <a:lstStyle/>
          <a:p>
            <a:pPr algn="ctr"/>
            <a:r>
              <a:rPr lang="en-US" sz="1200" dirty="0" smtClean="0"/>
              <a:t>Dimensionality reduction of word </a:t>
            </a:r>
            <a:r>
              <a:rPr lang="en-US" sz="1200" dirty="0" err="1" smtClean="0"/>
              <a:t>embeddings</a:t>
            </a:r>
            <a:r>
              <a:rPr lang="en-US" sz="1200" dirty="0" smtClean="0"/>
              <a:t> from 7D to 2D</a:t>
            </a:r>
            <a:endParaRPr lang="en-US" sz="1200" dirty="0"/>
          </a:p>
        </p:txBody>
      </p:sp>
      <p:sp>
        <p:nvSpPr>
          <p:cNvPr id="2" name="Rectangle 1"/>
          <p:cNvSpPr/>
          <p:nvPr/>
        </p:nvSpPr>
        <p:spPr>
          <a:xfrm>
            <a:off x="5915836" y="627601"/>
            <a:ext cx="3121270" cy="255269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mc:AlternateContent xmlns:mc="http://schemas.openxmlformats.org/markup-compatibility/2006" xmlns:a14="http://schemas.microsoft.com/office/drawing/2010/main">
        <mc:Choice Requires="a14">
          <p:sp>
            <p:nvSpPr>
              <p:cNvPr id="3" name="TextBox 2"/>
              <p:cNvSpPr txBox="1"/>
              <p:nvPr/>
            </p:nvSpPr>
            <p:spPr>
              <a:xfrm>
                <a:off x="450390" y="948525"/>
                <a:ext cx="6668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FF0000"/>
                          </a:solidFill>
                          <a:latin typeface="Cambria Math" panose="02040503050406030204" pitchFamily="18" charset="0"/>
                        </a:rPr>
                        <m:t>𝒄𝒂𝒕</m:t>
                      </m:r>
                      <m:r>
                        <a:rPr lang="en-US" b="1" i="1" smtClean="0">
                          <a:solidFill>
                            <a:srgbClr val="FF0000"/>
                          </a:solidFill>
                          <a:latin typeface="Cambria Math" panose="02040503050406030204" pitchFamily="18" charset="0"/>
                        </a:rPr>
                        <m:t>→</m:t>
                      </m:r>
                    </m:oMath>
                  </m:oMathPara>
                </a14:m>
                <a:endParaRPr lang="en-NZ" b="1"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0390" y="948525"/>
                <a:ext cx="666849" cy="276999"/>
              </a:xfrm>
              <a:prstGeom prst="rect">
                <a:avLst/>
              </a:prstGeom>
              <a:blipFill>
                <a:blip r:embed="rId2"/>
                <a:stretch>
                  <a:fillRect l="-7339" r="-4587"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07995" y="1513776"/>
                <a:ext cx="1005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00B050"/>
                          </a:solidFill>
                          <a:latin typeface="Cambria Math" panose="02040503050406030204" pitchFamily="18" charset="0"/>
                        </a:rPr>
                        <m:t>𝒌𝒊𝒕𝒕𝒆𝒏</m:t>
                      </m:r>
                      <m:r>
                        <a:rPr lang="en-US" b="1" i="1" smtClean="0">
                          <a:solidFill>
                            <a:srgbClr val="00B050"/>
                          </a:solidFill>
                          <a:latin typeface="Cambria Math" panose="02040503050406030204" pitchFamily="18" charset="0"/>
                        </a:rPr>
                        <m:t>→</m:t>
                      </m:r>
                    </m:oMath>
                  </m:oMathPara>
                </a14:m>
                <a:endParaRPr lang="en-NZ" b="1" dirty="0">
                  <a:solidFill>
                    <a:srgbClr val="00B05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7995" y="1513776"/>
                <a:ext cx="1005083" cy="276999"/>
              </a:xfrm>
              <a:prstGeom prst="rect">
                <a:avLst/>
              </a:prstGeom>
              <a:blipFill>
                <a:blip r:embed="rId3"/>
                <a:stretch>
                  <a:fillRect l="-6061" r="-2424"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24338" y="873078"/>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0.6</m:t>
                      </m:r>
                    </m:oMath>
                  </m:oMathPara>
                </a14:m>
                <a:endParaRPr lang="en-NZ" sz="1600" dirty="0">
                  <a:solidFill>
                    <a:srgbClr val="FF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124338" y="873078"/>
                <a:ext cx="504222" cy="41323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37225" y="867215"/>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0.9</m:t>
                      </m:r>
                    </m:oMath>
                  </m:oMathPara>
                </a14:m>
                <a:endParaRPr lang="en-NZ" sz="1600"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37225" y="867215"/>
                <a:ext cx="504222" cy="4132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143274" y="867215"/>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0.1</m:t>
                      </m:r>
                    </m:oMath>
                  </m:oMathPara>
                </a14:m>
                <a:endParaRPr lang="en-NZ" sz="16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143274" y="867215"/>
                <a:ext cx="504222" cy="4132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656161" y="870144"/>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0.4</m:t>
                      </m:r>
                    </m:oMath>
                  </m:oMathPara>
                </a14:m>
                <a:endParaRPr lang="en-NZ" sz="16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656161" y="870144"/>
                <a:ext cx="504222" cy="41323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162210" y="86939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−0.7</m:t>
                      </m:r>
                    </m:oMath>
                  </m:oMathPara>
                </a14:m>
                <a:endParaRPr lang="en-NZ" sz="1600"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162210" y="869396"/>
                <a:ext cx="504222" cy="413239"/>
              </a:xfrm>
              <a:prstGeom prst="rect">
                <a:avLst/>
              </a:prstGeom>
              <a:blipFill>
                <a:blip r:embed="rId8"/>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675097" y="872325"/>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−0.3</m:t>
                      </m:r>
                    </m:oMath>
                  </m:oMathPara>
                </a14:m>
                <a:endParaRPr lang="en-NZ" sz="1600"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675097" y="872325"/>
                <a:ext cx="504222" cy="413239"/>
              </a:xfrm>
              <a:prstGeom prst="rect">
                <a:avLst/>
              </a:prstGeom>
              <a:blipFill>
                <a:blip r:embed="rId9"/>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24338" y="144381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0.5</m:t>
                      </m:r>
                    </m:oMath>
                  </m:oMathPara>
                </a14:m>
                <a:endParaRPr lang="en-NZ" sz="1600" dirty="0">
                  <a:solidFill>
                    <a:srgbClr val="00B05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124338" y="1443816"/>
                <a:ext cx="504222" cy="41323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637225" y="143795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0.8</m:t>
                      </m:r>
                    </m:oMath>
                  </m:oMathPara>
                </a14:m>
                <a:endParaRPr lang="en-NZ" sz="1600"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637225" y="1437953"/>
                <a:ext cx="504222" cy="41323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143274" y="143795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−0.1</m:t>
                      </m:r>
                    </m:oMath>
                  </m:oMathPara>
                </a14:m>
                <a:endParaRPr lang="en-NZ" sz="1600" dirty="0">
                  <a:solidFill>
                    <a:srgbClr val="00B05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2143274" y="1437953"/>
                <a:ext cx="504222" cy="413239"/>
              </a:xfrm>
              <a:prstGeom prst="rect">
                <a:avLst/>
              </a:prstGeom>
              <a:blipFill>
                <a:blip r:embed="rId12"/>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656161" y="1440882"/>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0.2</m:t>
                      </m:r>
                    </m:oMath>
                  </m:oMathPara>
                </a14:m>
                <a:endParaRPr lang="en-NZ" sz="1600" dirty="0">
                  <a:solidFill>
                    <a:srgbClr val="00B05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2656161" y="1440882"/>
                <a:ext cx="504222" cy="41323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162210" y="1440134"/>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−0.6</m:t>
                      </m:r>
                    </m:oMath>
                  </m:oMathPara>
                </a14:m>
                <a:endParaRPr lang="en-NZ" sz="1600" dirty="0">
                  <a:solidFill>
                    <a:srgbClr val="00B05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162210" y="1440134"/>
                <a:ext cx="504222" cy="413239"/>
              </a:xfrm>
              <a:prstGeom prst="rect">
                <a:avLst/>
              </a:prstGeom>
              <a:blipFill>
                <a:blip r:embed="rId14"/>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675097" y="144306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−0.5</m:t>
                      </m:r>
                    </m:oMath>
                  </m:oMathPara>
                </a14:m>
                <a:endParaRPr lang="en-NZ" sz="1600" dirty="0">
                  <a:solidFill>
                    <a:srgbClr val="00B05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675097" y="1443063"/>
                <a:ext cx="504222" cy="413239"/>
              </a:xfrm>
              <a:prstGeom prst="rect">
                <a:avLst/>
              </a:prstGeom>
              <a:blipFill>
                <a:blip r:embed="rId15"/>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58417" y="2108197"/>
                <a:ext cx="7486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00B0F0"/>
                          </a:solidFill>
                          <a:latin typeface="Cambria Math" panose="02040503050406030204" pitchFamily="18" charset="0"/>
                        </a:rPr>
                        <m:t>𝒅𝒐𝒈</m:t>
                      </m:r>
                      <m:r>
                        <a:rPr lang="en-US" b="1" i="1" smtClean="0">
                          <a:solidFill>
                            <a:srgbClr val="00B0F0"/>
                          </a:solidFill>
                          <a:latin typeface="Cambria Math" panose="02040503050406030204" pitchFamily="18" charset="0"/>
                        </a:rPr>
                        <m:t>→</m:t>
                      </m:r>
                    </m:oMath>
                  </m:oMathPara>
                </a14:m>
                <a:endParaRPr lang="en-NZ" b="1" dirty="0">
                  <a:solidFill>
                    <a:srgbClr val="00B0F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58417" y="2108197"/>
                <a:ext cx="748603" cy="276999"/>
              </a:xfrm>
              <a:prstGeom prst="rect">
                <a:avLst/>
              </a:prstGeom>
              <a:blipFill>
                <a:blip r:embed="rId16"/>
                <a:stretch>
                  <a:fillRect l="-11382" t="-6667" r="-325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136062" y="204462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0.7</m:t>
                      </m:r>
                    </m:oMath>
                  </m:oMathPara>
                </a14:m>
                <a:endParaRPr lang="en-NZ" sz="1600" dirty="0">
                  <a:solidFill>
                    <a:srgbClr val="00B0F0"/>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136062" y="2044627"/>
                <a:ext cx="504222" cy="41323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648949" y="204755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−0.1</m:t>
                      </m:r>
                    </m:oMath>
                  </m:oMathPara>
                </a14:m>
                <a:endParaRPr lang="en-NZ" sz="1600" dirty="0">
                  <a:solidFill>
                    <a:srgbClr val="00B0F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648949" y="2047556"/>
                <a:ext cx="504222" cy="413239"/>
              </a:xfrm>
              <a:prstGeom prst="rect">
                <a:avLst/>
              </a:prstGeom>
              <a:blipFill>
                <a:blip r:embed="rId18"/>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2154998" y="204755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0.4</m:t>
                      </m:r>
                    </m:oMath>
                  </m:oMathPara>
                </a14:m>
                <a:endParaRPr lang="en-NZ" sz="1600" dirty="0">
                  <a:solidFill>
                    <a:srgbClr val="00B0F0"/>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2154998" y="2047556"/>
                <a:ext cx="504222" cy="41323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667885" y="2050485"/>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0.3</m:t>
                      </m:r>
                    </m:oMath>
                  </m:oMathPara>
                </a14:m>
                <a:endParaRPr lang="en-NZ" sz="1600" dirty="0">
                  <a:solidFill>
                    <a:srgbClr val="00B0F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2667885" y="2050485"/>
                <a:ext cx="504222" cy="413239"/>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173934" y="204973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−0.4</m:t>
                      </m:r>
                    </m:oMath>
                  </m:oMathPara>
                </a14:m>
                <a:endParaRPr lang="en-NZ" sz="1600" dirty="0">
                  <a:solidFill>
                    <a:srgbClr val="00B0F0"/>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3173934" y="2049737"/>
                <a:ext cx="504222" cy="413239"/>
              </a:xfrm>
              <a:prstGeom prst="rect">
                <a:avLst/>
              </a:prstGeom>
              <a:blipFill>
                <a:blip r:embed="rId21"/>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686821" y="2043874"/>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F0"/>
                          </a:solidFill>
                          <a:latin typeface="Cambria Math" panose="02040503050406030204" pitchFamily="18" charset="0"/>
                        </a:rPr>
                        <m:t>−0.1</m:t>
                      </m:r>
                    </m:oMath>
                  </m:oMathPara>
                </a14:m>
                <a:endParaRPr lang="en-NZ" sz="1600" dirty="0">
                  <a:solidFill>
                    <a:srgbClr val="00B0F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3686821" y="2043874"/>
                <a:ext cx="504222" cy="413239"/>
              </a:xfrm>
              <a:prstGeom prst="rect">
                <a:avLst/>
              </a:prstGeom>
              <a:blipFill>
                <a:blip r:embed="rId22"/>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2586" y="2692688"/>
                <a:ext cx="1096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837E7D"/>
                          </a:solidFill>
                          <a:latin typeface="Cambria Math" panose="02040503050406030204" pitchFamily="18" charset="0"/>
                        </a:rPr>
                        <m:t>𝒉𝒐𝒖𝒔𝒆</m:t>
                      </m:r>
                      <m:r>
                        <a:rPr lang="en-US" b="1" i="1" smtClean="0">
                          <a:solidFill>
                            <a:srgbClr val="837E7D"/>
                          </a:solidFill>
                          <a:latin typeface="Cambria Math" panose="02040503050406030204" pitchFamily="18" charset="0"/>
                        </a:rPr>
                        <m:t>𝒔</m:t>
                      </m:r>
                      <m:r>
                        <a:rPr lang="en-US" b="1" i="1" smtClean="0">
                          <a:solidFill>
                            <a:srgbClr val="837E7D"/>
                          </a:solidFill>
                          <a:latin typeface="Cambria Math" panose="02040503050406030204" pitchFamily="18" charset="0"/>
                        </a:rPr>
                        <m:t>→</m:t>
                      </m:r>
                    </m:oMath>
                  </m:oMathPara>
                </a14:m>
                <a:endParaRPr lang="en-NZ" b="1" dirty="0">
                  <a:solidFill>
                    <a:srgbClr val="837E7D"/>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2586" y="2692688"/>
                <a:ext cx="1096454" cy="276999"/>
              </a:xfrm>
              <a:prstGeom prst="rect">
                <a:avLst/>
              </a:prstGeom>
              <a:blipFill>
                <a:blip r:embed="rId23"/>
                <a:stretch>
                  <a:fillRect l="-5000" t="-2222" r="-2778"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140881" y="261980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−0.8</m:t>
                      </m:r>
                    </m:oMath>
                  </m:oMathPara>
                </a14:m>
                <a:endParaRPr lang="en-NZ" sz="1600" dirty="0">
                  <a:solidFill>
                    <a:srgbClr val="837E7D"/>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1140881" y="2619807"/>
                <a:ext cx="504222" cy="413239"/>
              </a:xfrm>
              <a:prstGeom prst="rect">
                <a:avLst/>
              </a:prstGeom>
              <a:blipFill>
                <a:blip r:embed="rId24"/>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653768" y="262273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−0.4</m:t>
                      </m:r>
                    </m:oMath>
                  </m:oMathPara>
                </a14:m>
                <a:endParaRPr lang="en-NZ" sz="1600" dirty="0">
                  <a:solidFill>
                    <a:srgbClr val="837E7D"/>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1653768" y="2622736"/>
                <a:ext cx="504222" cy="413239"/>
              </a:xfrm>
              <a:prstGeom prst="rect">
                <a:avLst/>
              </a:prstGeom>
              <a:blipFill>
                <a:blip r:embed="rId25"/>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159817" y="262273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−0.5</m:t>
                      </m:r>
                    </m:oMath>
                  </m:oMathPara>
                </a14:m>
                <a:endParaRPr lang="en-NZ" sz="1600" dirty="0">
                  <a:solidFill>
                    <a:srgbClr val="837E7D"/>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2159817" y="2622736"/>
                <a:ext cx="504222" cy="413239"/>
              </a:xfrm>
              <a:prstGeom prst="rect">
                <a:avLst/>
              </a:prstGeom>
              <a:blipFill>
                <a:blip r:embed="rId26"/>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672704" y="261687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r>
                      <a:rPr lang="en-NZ" sz="1600" b="0" i="1" smtClean="0">
                        <a:solidFill>
                          <a:srgbClr val="837E7D"/>
                        </a:solidFill>
                        <a:latin typeface="Cambria Math" panose="02040503050406030204" pitchFamily="18" charset="0"/>
                      </a:rPr>
                      <m:t>0.</m:t>
                    </m:r>
                  </m:oMath>
                </a14:m>
                <a:r>
                  <a:rPr lang="en-NZ" sz="1600" dirty="0" smtClean="0">
                    <a:solidFill>
                      <a:srgbClr val="837E7D"/>
                    </a:solidFill>
                  </a:rPr>
                  <a:t>1</a:t>
                </a:r>
                <a:endParaRPr lang="en-NZ" sz="1600" dirty="0">
                  <a:solidFill>
                    <a:srgbClr val="837E7D"/>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2672704" y="2616873"/>
                <a:ext cx="504222" cy="413239"/>
              </a:xfrm>
              <a:prstGeom prst="rect">
                <a:avLst/>
              </a:prstGeom>
              <a:blipFill>
                <a:blip r:embed="rId27"/>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3178753" y="2616125"/>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−0.9</m:t>
                      </m:r>
                    </m:oMath>
                  </m:oMathPara>
                </a14:m>
                <a:endParaRPr lang="en-NZ" sz="1600" dirty="0">
                  <a:solidFill>
                    <a:srgbClr val="837E7D"/>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3178753" y="2616125"/>
                <a:ext cx="504222" cy="413239"/>
              </a:xfrm>
              <a:prstGeom prst="rect">
                <a:avLst/>
              </a:prstGeom>
              <a:blipFill>
                <a:blip r:embed="rId28"/>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3691640" y="2619054"/>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0.3</m:t>
                      </m:r>
                    </m:oMath>
                  </m:oMathPara>
                </a14:m>
                <a:endParaRPr lang="en-NZ" sz="1600" dirty="0">
                  <a:solidFill>
                    <a:srgbClr val="837E7D"/>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3691640" y="2619054"/>
                <a:ext cx="504222" cy="413239"/>
              </a:xfrm>
              <a:prstGeom prst="rect">
                <a:avLst/>
              </a:prstGeom>
              <a:blipFill>
                <a:blip r:embed="rId29"/>
                <a:stretch>
                  <a:fillRect/>
                </a:stretch>
              </a:blipFill>
            </p:spPr>
            <p:txBody>
              <a:bodyPr/>
              <a:lstStyle/>
              <a:p>
                <a:r>
                  <a:rPr lang="en-US">
                    <a:noFill/>
                  </a:rPr>
                  <a:t> </a:t>
                </a:r>
              </a:p>
            </p:txBody>
          </p:sp>
        </mc:Fallback>
      </mc:AlternateContent>
      <p:sp>
        <p:nvSpPr>
          <p:cNvPr id="39" name="TextBox 38"/>
          <p:cNvSpPr txBox="1"/>
          <p:nvPr/>
        </p:nvSpPr>
        <p:spPr>
          <a:xfrm rot="18459905">
            <a:off x="991193" y="241160"/>
            <a:ext cx="1143000" cy="316523"/>
          </a:xfrm>
          <a:prstGeom prst="rect">
            <a:avLst/>
          </a:prstGeom>
          <a:noFill/>
        </p:spPr>
        <p:txBody>
          <a:bodyPr wrap="square" rtlCol="0">
            <a:spAutoFit/>
          </a:bodyPr>
          <a:lstStyle/>
          <a:p>
            <a:r>
              <a:rPr lang="en-NZ" sz="1400" dirty="0"/>
              <a:t>l</a:t>
            </a:r>
            <a:r>
              <a:rPr lang="en-NZ" sz="1400" dirty="0" smtClean="0"/>
              <a:t>iving being</a:t>
            </a:r>
            <a:endParaRPr lang="en-NZ" sz="1400" dirty="0"/>
          </a:p>
        </p:txBody>
      </p:sp>
      <p:sp>
        <p:nvSpPr>
          <p:cNvPr id="40" name="TextBox 39"/>
          <p:cNvSpPr txBox="1"/>
          <p:nvPr/>
        </p:nvSpPr>
        <p:spPr>
          <a:xfrm rot="18459905">
            <a:off x="1526939" y="240111"/>
            <a:ext cx="1143000" cy="316523"/>
          </a:xfrm>
          <a:prstGeom prst="rect">
            <a:avLst/>
          </a:prstGeom>
          <a:noFill/>
        </p:spPr>
        <p:txBody>
          <a:bodyPr wrap="square" rtlCol="0">
            <a:spAutoFit/>
          </a:bodyPr>
          <a:lstStyle/>
          <a:p>
            <a:r>
              <a:rPr lang="en-NZ" sz="1400" dirty="0" smtClean="0"/>
              <a:t>feline</a:t>
            </a:r>
            <a:endParaRPr lang="en-NZ" sz="1400" dirty="0"/>
          </a:p>
        </p:txBody>
      </p:sp>
      <p:sp>
        <p:nvSpPr>
          <p:cNvPr id="41" name="TextBox 40"/>
          <p:cNvSpPr txBox="1"/>
          <p:nvPr/>
        </p:nvSpPr>
        <p:spPr>
          <a:xfrm rot="18459905">
            <a:off x="3587772" y="175047"/>
            <a:ext cx="1143000" cy="316523"/>
          </a:xfrm>
          <a:prstGeom prst="rect">
            <a:avLst/>
          </a:prstGeom>
          <a:noFill/>
        </p:spPr>
        <p:txBody>
          <a:bodyPr wrap="square" rtlCol="0">
            <a:spAutoFit/>
          </a:bodyPr>
          <a:lstStyle/>
          <a:p>
            <a:r>
              <a:rPr lang="en-NZ" sz="1400" dirty="0" smtClean="0"/>
              <a:t>verb</a:t>
            </a:r>
            <a:endParaRPr lang="en-NZ" sz="1400" dirty="0"/>
          </a:p>
        </p:txBody>
      </p:sp>
      <p:sp>
        <p:nvSpPr>
          <p:cNvPr id="42" name="TextBox 41"/>
          <p:cNvSpPr txBox="1"/>
          <p:nvPr/>
        </p:nvSpPr>
        <p:spPr>
          <a:xfrm rot="18459905">
            <a:off x="4231490" y="195860"/>
            <a:ext cx="1143000" cy="316523"/>
          </a:xfrm>
          <a:prstGeom prst="rect">
            <a:avLst/>
          </a:prstGeom>
          <a:noFill/>
        </p:spPr>
        <p:txBody>
          <a:bodyPr wrap="square" rtlCol="0">
            <a:spAutoFit/>
          </a:bodyPr>
          <a:lstStyle/>
          <a:p>
            <a:r>
              <a:rPr lang="en-NZ" sz="1400" dirty="0" smtClean="0"/>
              <a:t>plural</a:t>
            </a:r>
            <a:endParaRPr lang="en-NZ" sz="1400" dirty="0"/>
          </a:p>
        </p:txBody>
      </p:sp>
      <p:sp>
        <p:nvSpPr>
          <p:cNvPr id="43" name="TextBox 42"/>
          <p:cNvSpPr txBox="1"/>
          <p:nvPr/>
        </p:nvSpPr>
        <p:spPr>
          <a:xfrm rot="18459905">
            <a:off x="3110435" y="178280"/>
            <a:ext cx="1143000" cy="316523"/>
          </a:xfrm>
          <a:prstGeom prst="rect">
            <a:avLst/>
          </a:prstGeom>
          <a:noFill/>
        </p:spPr>
        <p:txBody>
          <a:bodyPr wrap="square" rtlCol="0">
            <a:spAutoFit/>
          </a:bodyPr>
          <a:lstStyle/>
          <a:p>
            <a:r>
              <a:rPr lang="en-NZ" sz="1400" dirty="0" smtClean="0"/>
              <a:t>royalty</a:t>
            </a:r>
            <a:endParaRPr lang="en-NZ" sz="1400" dirty="0"/>
          </a:p>
        </p:txBody>
      </p:sp>
      <p:sp>
        <p:nvSpPr>
          <p:cNvPr id="44" name="TextBox 43"/>
          <p:cNvSpPr txBox="1"/>
          <p:nvPr/>
        </p:nvSpPr>
        <p:spPr>
          <a:xfrm rot="18459905">
            <a:off x="2578416" y="191092"/>
            <a:ext cx="1143000" cy="316523"/>
          </a:xfrm>
          <a:prstGeom prst="rect">
            <a:avLst/>
          </a:prstGeom>
          <a:noFill/>
        </p:spPr>
        <p:txBody>
          <a:bodyPr wrap="square" rtlCol="0">
            <a:spAutoFit/>
          </a:bodyPr>
          <a:lstStyle/>
          <a:p>
            <a:r>
              <a:rPr lang="en-NZ" sz="1400" dirty="0" smtClean="0"/>
              <a:t>gender</a:t>
            </a:r>
            <a:endParaRPr lang="en-NZ" sz="1400" dirty="0"/>
          </a:p>
        </p:txBody>
      </p:sp>
      <mc:AlternateContent xmlns:mc="http://schemas.openxmlformats.org/markup-compatibility/2006" xmlns:a14="http://schemas.microsoft.com/office/drawing/2010/main">
        <mc:Choice Requires="a14">
          <p:sp>
            <p:nvSpPr>
              <p:cNvPr id="45" name="Rectangle 44"/>
              <p:cNvSpPr/>
              <p:nvPr/>
            </p:nvSpPr>
            <p:spPr>
              <a:xfrm>
                <a:off x="4180233" y="86917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0000"/>
                          </a:solidFill>
                          <a:latin typeface="Cambria Math" panose="02040503050406030204" pitchFamily="18" charset="0"/>
                        </a:rPr>
                        <m:t>−0.2</m:t>
                      </m:r>
                    </m:oMath>
                  </m:oMathPara>
                </a14:m>
                <a:endParaRPr lang="en-NZ" sz="1600" dirty="0">
                  <a:solidFill>
                    <a:srgbClr val="FF0000"/>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4180233" y="869170"/>
                <a:ext cx="504222" cy="413239"/>
              </a:xfrm>
              <a:prstGeom prst="rect">
                <a:avLst/>
              </a:prstGeom>
              <a:blipFill>
                <a:blip r:embed="rId30"/>
                <a:stretch>
                  <a:fillRect l="-2381"/>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4180233" y="1443816"/>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00B050"/>
                          </a:solidFill>
                          <a:latin typeface="Cambria Math" panose="02040503050406030204" pitchFamily="18" charset="0"/>
                        </a:rPr>
                        <m:t>−0.1</m:t>
                      </m:r>
                    </m:oMath>
                  </m:oMathPara>
                </a14:m>
                <a:endParaRPr lang="en-NZ" sz="1600" dirty="0">
                  <a:solidFill>
                    <a:srgbClr val="00B050"/>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4180233" y="1443816"/>
                <a:ext cx="504222" cy="413239"/>
              </a:xfrm>
              <a:prstGeom prst="rect">
                <a:avLst/>
              </a:prstGeom>
              <a:blipFill>
                <a:blip r:embed="rId31"/>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191957" y="204462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rgbClr val="00B0F0"/>
                          </a:solidFill>
                          <a:latin typeface="Cambria Math" panose="02040503050406030204" pitchFamily="18" charset="0"/>
                        </a:rPr>
                        <m:t>−</m:t>
                      </m:r>
                      <m:r>
                        <a:rPr lang="en-NZ" sz="1600" b="0" i="1" smtClean="0">
                          <a:solidFill>
                            <a:srgbClr val="00B0F0"/>
                          </a:solidFill>
                          <a:latin typeface="Cambria Math" panose="02040503050406030204" pitchFamily="18" charset="0"/>
                        </a:rPr>
                        <m:t>0.</m:t>
                      </m:r>
                      <m:r>
                        <a:rPr lang="en-US" sz="1600" b="0" i="1" smtClean="0">
                          <a:solidFill>
                            <a:srgbClr val="00B0F0"/>
                          </a:solidFill>
                          <a:latin typeface="Cambria Math" panose="02040503050406030204" pitchFamily="18" charset="0"/>
                        </a:rPr>
                        <m:t>3</m:t>
                      </m:r>
                    </m:oMath>
                  </m:oMathPara>
                </a14:m>
                <a:endParaRPr lang="en-NZ" sz="1600" dirty="0">
                  <a:solidFill>
                    <a:srgbClr val="00B0F0"/>
                  </a:solidFill>
                </a:endParaRPr>
              </a:p>
            </p:txBody>
          </p:sp>
        </mc:Choice>
        <mc:Fallback xmlns="">
          <p:sp>
            <p:nvSpPr>
              <p:cNvPr id="47" name="Rectangle 46"/>
              <p:cNvSpPr>
                <a:spLocks noRot="1" noChangeAspect="1" noMove="1" noResize="1" noEditPoints="1" noAdjustHandles="1" noChangeArrowheads="1" noChangeShapeType="1" noTextEdit="1"/>
              </p:cNvSpPr>
              <p:nvPr/>
            </p:nvSpPr>
            <p:spPr>
              <a:xfrm>
                <a:off x="4191957" y="2044627"/>
                <a:ext cx="504222" cy="413239"/>
              </a:xfrm>
              <a:prstGeom prst="rect">
                <a:avLst/>
              </a:prstGeom>
              <a:blipFill>
                <a:blip r:embed="rId32"/>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196776" y="261980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837E7D"/>
                          </a:solidFill>
                          <a:latin typeface="Cambria Math" panose="02040503050406030204" pitchFamily="18" charset="0"/>
                        </a:rPr>
                        <m:t>0.</m:t>
                      </m:r>
                      <m:r>
                        <a:rPr lang="en-US" sz="1600" b="0" i="1" smtClean="0">
                          <a:solidFill>
                            <a:srgbClr val="837E7D"/>
                          </a:solidFill>
                          <a:latin typeface="Cambria Math" panose="02040503050406030204" pitchFamily="18" charset="0"/>
                        </a:rPr>
                        <m:t>8</m:t>
                      </m:r>
                    </m:oMath>
                  </m:oMathPara>
                </a14:m>
                <a:endParaRPr lang="en-NZ" sz="1600" dirty="0">
                  <a:solidFill>
                    <a:srgbClr val="837E7D"/>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4196776" y="2619807"/>
                <a:ext cx="504222" cy="413239"/>
              </a:xfrm>
              <a:prstGeom prst="rect">
                <a:avLst/>
              </a:prstGeom>
              <a:blipFill>
                <a:blip r:embed="rId33"/>
                <a:stretch>
                  <a:fillRect/>
                </a:stretch>
              </a:blipFill>
            </p:spPr>
            <p:txBody>
              <a:bodyPr/>
              <a:lstStyle/>
              <a:p>
                <a:r>
                  <a:rPr lang="en-US">
                    <a:noFill/>
                  </a:rPr>
                  <a:t> </a:t>
                </a:r>
              </a:p>
            </p:txBody>
          </p:sp>
        </mc:Fallback>
      </mc:AlternateContent>
      <p:sp>
        <p:nvSpPr>
          <p:cNvPr id="49" name="TextBox 48"/>
          <p:cNvSpPr txBox="1"/>
          <p:nvPr/>
        </p:nvSpPr>
        <p:spPr>
          <a:xfrm rot="18459905">
            <a:off x="2080136" y="195058"/>
            <a:ext cx="1143000" cy="316523"/>
          </a:xfrm>
          <a:prstGeom prst="rect">
            <a:avLst/>
          </a:prstGeom>
          <a:noFill/>
        </p:spPr>
        <p:txBody>
          <a:bodyPr wrap="square" rtlCol="0">
            <a:spAutoFit/>
          </a:bodyPr>
          <a:lstStyle/>
          <a:p>
            <a:r>
              <a:rPr lang="en-NZ" sz="1400" dirty="0" smtClean="0"/>
              <a:t>human</a:t>
            </a:r>
            <a:endParaRPr lang="en-NZ" sz="1400" dirty="0"/>
          </a:p>
        </p:txBody>
      </p:sp>
      <mc:AlternateContent xmlns:mc="http://schemas.openxmlformats.org/markup-compatibility/2006" xmlns:a14="http://schemas.microsoft.com/office/drawing/2010/main">
        <mc:Choice Requires="a14">
          <p:sp>
            <p:nvSpPr>
              <p:cNvPr id="50" name="TextBox 49"/>
              <p:cNvSpPr txBox="1"/>
              <p:nvPr/>
            </p:nvSpPr>
            <p:spPr>
              <a:xfrm>
                <a:off x="343972" y="3667889"/>
                <a:ext cx="8175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chemeClr val="tx1"/>
                          </a:solidFill>
                          <a:latin typeface="Cambria Math" panose="02040503050406030204" pitchFamily="18" charset="0"/>
                        </a:rPr>
                        <m:t>𝒎𝒂𝒏</m:t>
                      </m:r>
                      <m:r>
                        <a:rPr lang="en-US" b="1" i="1" smtClean="0">
                          <a:solidFill>
                            <a:schemeClr val="tx1"/>
                          </a:solidFill>
                          <a:latin typeface="Cambria Math" panose="02040503050406030204" pitchFamily="18" charset="0"/>
                        </a:rPr>
                        <m:t>→</m:t>
                      </m:r>
                    </m:oMath>
                  </m:oMathPara>
                </a14:m>
                <a:endParaRPr lang="en-NZ" b="1" dirty="0">
                  <a:solidFill>
                    <a:schemeClr val="tx1"/>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43972" y="3667889"/>
                <a:ext cx="817531" cy="276999"/>
              </a:xfrm>
              <a:prstGeom prst="rect">
                <a:avLst/>
              </a:prstGeom>
              <a:blipFill>
                <a:blip r:embed="rId34"/>
                <a:stretch>
                  <a:fillRect l="-3704"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3303" y="4232016"/>
                <a:ext cx="11317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FA32C6"/>
                          </a:solidFill>
                          <a:latin typeface="Cambria Math" panose="02040503050406030204" pitchFamily="18" charset="0"/>
                        </a:rPr>
                        <m:t>𝒘𝒐𝒎𝒂𝒏</m:t>
                      </m:r>
                      <m:r>
                        <a:rPr lang="en-US" b="1" i="1" smtClean="0">
                          <a:solidFill>
                            <a:srgbClr val="FA32C6"/>
                          </a:solidFill>
                          <a:latin typeface="Cambria Math" panose="02040503050406030204" pitchFamily="18" charset="0"/>
                        </a:rPr>
                        <m:t>→</m:t>
                      </m:r>
                    </m:oMath>
                  </m:oMathPara>
                </a14:m>
                <a:endParaRPr lang="en-NZ" b="1" dirty="0">
                  <a:solidFill>
                    <a:srgbClr val="FA32C6"/>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3303" y="4232016"/>
                <a:ext cx="1131720" cy="276999"/>
              </a:xfrm>
              <a:prstGeom prst="rect">
                <a:avLst/>
              </a:prstGeom>
              <a:blipFill>
                <a:blip r:embed="rId35"/>
                <a:stretch>
                  <a:fillRect l="-2703"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1171793" y="3593912"/>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0.6</m:t>
                      </m:r>
                    </m:oMath>
                  </m:oMathPara>
                </a14:m>
                <a:endParaRPr lang="en-NZ" sz="1600" dirty="0">
                  <a:solidFill>
                    <a:schemeClr val="tx1"/>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1171793" y="3593912"/>
                <a:ext cx="504222" cy="413239"/>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684680" y="3596841"/>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−0.2</m:t>
                      </m:r>
                    </m:oMath>
                  </m:oMathPara>
                </a14:m>
                <a:endParaRPr lang="en-NZ" sz="1600" dirty="0">
                  <a:solidFill>
                    <a:schemeClr val="tx1"/>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1684680" y="3596841"/>
                <a:ext cx="504222" cy="413239"/>
              </a:xfrm>
              <a:prstGeom prst="rect">
                <a:avLst/>
              </a:prstGeom>
              <a:blipFill>
                <a:blip r:embed="rId37"/>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2190729" y="3596841"/>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0.8</m:t>
                      </m:r>
                    </m:oMath>
                  </m:oMathPara>
                </a14:m>
                <a:endParaRPr lang="en-NZ" sz="1600" dirty="0">
                  <a:solidFill>
                    <a:schemeClr val="tx1"/>
                  </a:solidFill>
                </a:endParaRPr>
              </a:p>
            </p:txBody>
          </p:sp>
        </mc:Choice>
        <mc:Fallback xmlns="">
          <p:sp>
            <p:nvSpPr>
              <p:cNvPr id="54" name="Rectangle 53"/>
              <p:cNvSpPr>
                <a:spLocks noRot="1" noChangeAspect="1" noMove="1" noResize="1" noEditPoints="1" noAdjustHandles="1" noChangeArrowheads="1" noChangeShapeType="1" noTextEdit="1"/>
              </p:cNvSpPr>
              <p:nvPr/>
            </p:nvSpPr>
            <p:spPr>
              <a:xfrm>
                <a:off x="2190729" y="3596841"/>
                <a:ext cx="504222" cy="413239"/>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2703616" y="359977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0.9</m:t>
                      </m:r>
                    </m:oMath>
                  </m:oMathPara>
                </a14:m>
                <a:endParaRPr lang="en-NZ" sz="1600" dirty="0">
                  <a:solidFill>
                    <a:schemeClr val="tx1"/>
                  </a:solidFill>
                </a:endParaRPr>
              </a:p>
            </p:txBody>
          </p:sp>
        </mc:Choice>
        <mc:Fallback xmlns="">
          <p:sp>
            <p:nvSpPr>
              <p:cNvPr id="55" name="Rectangle 54"/>
              <p:cNvSpPr>
                <a:spLocks noRot="1" noChangeAspect="1" noMove="1" noResize="1" noEditPoints="1" noAdjustHandles="1" noChangeArrowheads="1" noChangeShapeType="1" noTextEdit="1"/>
              </p:cNvSpPr>
              <p:nvPr/>
            </p:nvSpPr>
            <p:spPr>
              <a:xfrm>
                <a:off x="2703616" y="3599770"/>
                <a:ext cx="504222" cy="413239"/>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209665" y="3599022"/>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−0.1</m:t>
                      </m:r>
                    </m:oMath>
                  </m:oMathPara>
                </a14:m>
                <a:endParaRPr lang="en-NZ" sz="1600" dirty="0">
                  <a:solidFill>
                    <a:schemeClr val="tx1"/>
                  </a:solidFill>
                </a:endParaRPr>
              </a:p>
            </p:txBody>
          </p:sp>
        </mc:Choice>
        <mc:Fallback xmlns="">
          <p:sp>
            <p:nvSpPr>
              <p:cNvPr id="56" name="Rectangle 55"/>
              <p:cNvSpPr>
                <a:spLocks noRot="1" noChangeAspect="1" noMove="1" noResize="1" noEditPoints="1" noAdjustHandles="1" noChangeArrowheads="1" noChangeShapeType="1" noTextEdit="1"/>
              </p:cNvSpPr>
              <p:nvPr/>
            </p:nvSpPr>
            <p:spPr>
              <a:xfrm>
                <a:off x="3209665" y="3599022"/>
                <a:ext cx="504222" cy="413239"/>
              </a:xfrm>
              <a:prstGeom prst="rect">
                <a:avLst/>
              </a:prstGeom>
              <a:blipFill>
                <a:blip r:embed="rId40"/>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3722552" y="3593159"/>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−0.9</m:t>
                      </m:r>
                    </m:oMath>
                  </m:oMathPara>
                </a14:m>
                <a:endParaRPr lang="en-NZ" sz="1600" dirty="0">
                  <a:solidFill>
                    <a:schemeClr val="tx1"/>
                  </a:solidFill>
                </a:endParaRPr>
              </a:p>
            </p:txBody>
          </p:sp>
        </mc:Choice>
        <mc:Fallback xmlns="">
          <p:sp>
            <p:nvSpPr>
              <p:cNvPr id="57" name="Rectangle 56"/>
              <p:cNvSpPr>
                <a:spLocks noRot="1" noChangeAspect="1" noMove="1" noResize="1" noEditPoints="1" noAdjustHandles="1" noChangeArrowheads="1" noChangeShapeType="1" noTextEdit="1"/>
              </p:cNvSpPr>
              <p:nvPr/>
            </p:nvSpPr>
            <p:spPr>
              <a:xfrm>
                <a:off x="3722552" y="3593159"/>
                <a:ext cx="504222" cy="413239"/>
              </a:xfrm>
              <a:prstGeom prst="rect">
                <a:avLst/>
              </a:prstGeom>
              <a:blipFill>
                <a:blip r:embed="rId41"/>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171793" y="416465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0.7</m:t>
                      </m:r>
                    </m:oMath>
                  </m:oMathPara>
                </a14:m>
                <a:endParaRPr lang="en-NZ" sz="1600" dirty="0">
                  <a:solidFill>
                    <a:srgbClr val="FA32C6"/>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1171793" y="4164650"/>
                <a:ext cx="504222" cy="413239"/>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1684680" y="4167579"/>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0.3</m:t>
                      </m:r>
                    </m:oMath>
                  </m:oMathPara>
                </a14:m>
                <a:endParaRPr lang="en-NZ" sz="1600" dirty="0">
                  <a:solidFill>
                    <a:srgbClr val="FA32C6"/>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1684680" y="4167579"/>
                <a:ext cx="504222" cy="413239"/>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2190729" y="4167579"/>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0.9</m:t>
                      </m:r>
                    </m:oMath>
                  </m:oMathPara>
                </a14:m>
                <a:endParaRPr lang="en-NZ" sz="1600" dirty="0">
                  <a:solidFill>
                    <a:srgbClr val="FA32C6"/>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2190729" y="4167579"/>
                <a:ext cx="504222" cy="413239"/>
              </a:xfrm>
              <a:prstGeom prst="rect">
                <a:avLst/>
              </a:prstGeom>
              <a:blipFill>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2703616" y="4170508"/>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−0.7</m:t>
                      </m:r>
                    </m:oMath>
                  </m:oMathPara>
                </a14:m>
                <a:endParaRPr lang="en-NZ" sz="1600" dirty="0">
                  <a:solidFill>
                    <a:srgbClr val="FA32C6"/>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2703616" y="4170508"/>
                <a:ext cx="504222" cy="413239"/>
              </a:xfrm>
              <a:prstGeom prst="rect">
                <a:avLst/>
              </a:prstGeom>
              <a:blipFill>
                <a:blip r:embed="rId45"/>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3209665" y="416976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0.1</m:t>
                      </m:r>
                    </m:oMath>
                  </m:oMathPara>
                </a14:m>
                <a:endParaRPr lang="en-NZ" sz="1600" dirty="0">
                  <a:solidFill>
                    <a:srgbClr val="FA32C6"/>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3209665" y="4169760"/>
                <a:ext cx="504222" cy="413239"/>
              </a:xfrm>
              <a:prstGeom prst="rect">
                <a:avLst/>
              </a:prstGeom>
              <a:blipFill>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3722552" y="416389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−0.5</m:t>
                      </m:r>
                    </m:oMath>
                  </m:oMathPara>
                </a14:m>
                <a:endParaRPr lang="en-NZ" sz="1600" dirty="0">
                  <a:solidFill>
                    <a:srgbClr val="FA32C6"/>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3722552" y="4163897"/>
                <a:ext cx="504222" cy="413239"/>
              </a:xfrm>
              <a:prstGeom prst="rect">
                <a:avLst/>
              </a:prstGeom>
              <a:blipFill>
                <a:blip r:embed="rId47"/>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98623" y="4836509"/>
                <a:ext cx="8415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FFC000"/>
                          </a:solidFill>
                          <a:latin typeface="Cambria Math" panose="02040503050406030204" pitchFamily="18" charset="0"/>
                        </a:rPr>
                        <m:t>𝒌𝒊𝒏𝒈</m:t>
                      </m:r>
                      <m:r>
                        <a:rPr lang="en-US" b="1" i="1" smtClean="0">
                          <a:solidFill>
                            <a:srgbClr val="FFC000"/>
                          </a:solidFill>
                          <a:latin typeface="Cambria Math" panose="02040503050406030204" pitchFamily="18" charset="0"/>
                        </a:rPr>
                        <m:t>→</m:t>
                      </m:r>
                    </m:oMath>
                  </m:oMathPara>
                </a14:m>
                <a:endParaRPr lang="en-NZ" b="1" dirty="0">
                  <a:solidFill>
                    <a:srgbClr val="FFC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298623" y="4836509"/>
                <a:ext cx="841576" cy="276999"/>
              </a:xfrm>
              <a:prstGeom prst="rect">
                <a:avLst/>
              </a:prstGeom>
              <a:blipFill>
                <a:blip r:embed="rId48"/>
                <a:stretch>
                  <a:fillRect l="-10145" t="-4348" r="-3623"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183517" y="4765461"/>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0.5</m:t>
                      </m:r>
                    </m:oMath>
                  </m:oMathPara>
                </a14:m>
                <a:endParaRPr lang="en-NZ" sz="1600" dirty="0">
                  <a:solidFill>
                    <a:srgbClr val="FFC000"/>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1183517" y="4765461"/>
                <a:ext cx="504222" cy="413239"/>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1696404" y="476839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−0.4</m:t>
                      </m:r>
                    </m:oMath>
                  </m:oMathPara>
                </a14:m>
                <a:endParaRPr lang="en-NZ" sz="1600" dirty="0">
                  <a:solidFill>
                    <a:srgbClr val="FFC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1696404" y="4768390"/>
                <a:ext cx="504222" cy="413239"/>
              </a:xfrm>
              <a:prstGeom prst="rect">
                <a:avLst/>
              </a:prstGeom>
              <a:blipFill>
                <a:blip r:embed="rId50"/>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2202453" y="476839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0.7</m:t>
                      </m:r>
                    </m:oMath>
                  </m:oMathPara>
                </a14:m>
                <a:endParaRPr lang="en-NZ" sz="1600" dirty="0">
                  <a:solidFill>
                    <a:srgbClr val="FFC000"/>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2202453" y="4768390"/>
                <a:ext cx="504222" cy="413239"/>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715340" y="4762527"/>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0.8</m:t>
                      </m:r>
                    </m:oMath>
                  </m:oMathPara>
                </a14:m>
                <a:endParaRPr lang="en-NZ" sz="1600" dirty="0">
                  <a:solidFill>
                    <a:srgbClr val="FFC000"/>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2715340" y="4762527"/>
                <a:ext cx="504222" cy="413239"/>
              </a:xfrm>
              <a:prstGeom prst="rect">
                <a:avLst/>
              </a:prstGeom>
              <a:blipFill>
                <a:blip r:embed="rId5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3221389" y="4761779"/>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0.9</m:t>
                      </m:r>
                    </m:oMath>
                  </m:oMathPara>
                </a14:m>
                <a:endParaRPr lang="en-NZ" sz="1600" dirty="0">
                  <a:solidFill>
                    <a:srgbClr val="FFC000"/>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3221389" y="4761779"/>
                <a:ext cx="504222" cy="413239"/>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3734276" y="4764708"/>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−0.7</m:t>
                      </m:r>
                    </m:oMath>
                  </m:oMathPara>
                </a14:m>
                <a:endParaRPr lang="en-NZ" sz="1600" dirty="0">
                  <a:solidFill>
                    <a:srgbClr val="FFC000"/>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a:off x="3734276" y="4764708"/>
                <a:ext cx="504222" cy="413239"/>
              </a:xfrm>
              <a:prstGeom prst="rect">
                <a:avLst/>
              </a:prstGeom>
              <a:blipFill>
                <a:blip r:embed="rId54"/>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161661" y="5395558"/>
                <a:ext cx="1001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1" i="1" smtClean="0">
                          <a:solidFill>
                            <a:srgbClr val="7030A0"/>
                          </a:solidFill>
                          <a:latin typeface="Cambria Math" panose="02040503050406030204" pitchFamily="18" charset="0"/>
                        </a:rPr>
                        <m:t>𝒒𝒖𝒆𝒆𝒏</m:t>
                      </m:r>
                      <m:r>
                        <a:rPr lang="en-US" b="1" i="1" smtClean="0">
                          <a:solidFill>
                            <a:srgbClr val="7030A0"/>
                          </a:solidFill>
                          <a:latin typeface="Cambria Math" panose="02040503050406030204" pitchFamily="18" charset="0"/>
                        </a:rPr>
                        <m:t>→</m:t>
                      </m:r>
                    </m:oMath>
                  </m:oMathPara>
                </a14:m>
                <a:endParaRPr lang="en-NZ" b="1" dirty="0">
                  <a:solidFill>
                    <a:srgbClr val="7030A0"/>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161661" y="5395558"/>
                <a:ext cx="1001877" cy="276999"/>
              </a:xfrm>
              <a:prstGeom prst="rect">
                <a:avLst/>
              </a:prstGeom>
              <a:blipFill>
                <a:blip r:embed="rId55"/>
                <a:stretch>
                  <a:fillRect l="-5488" r="-3049"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1188336" y="534943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0.8</m:t>
                      </m:r>
                    </m:oMath>
                  </m:oMathPara>
                </a14:m>
                <a:endParaRPr lang="en-NZ" sz="1600" dirty="0">
                  <a:solidFill>
                    <a:srgbClr val="7030A0"/>
                  </a:solidFill>
                </a:endParaRPr>
              </a:p>
            </p:txBody>
          </p:sp>
        </mc:Choice>
        <mc:Fallback xmlns="">
          <p:sp>
            <p:nvSpPr>
              <p:cNvPr id="72" name="Rectangle 71"/>
              <p:cNvSpPr>
                <a:spLocks noRot="1" noChangeAspect="1" noMove="1" noResize="1" noEditPoints="1" noAdjustHandles="1" noChangeArrowheads="1" noChangeShapeType="1" noTextEdit="1"/>
              </p:cNvSpPr>
              <p:nvPr/>
            </p:nvSpPr>
            <p:spPr>
              <a:xfrm>
                <a:off x="1188336" y="5349433"/>
                <a:ext cx="504222" cy="413239"/>
              </a:xfrm>
              <a:prstGeom prst="rect">
                <a:avLst/>
              </a:prstGeom>
              <a:blipFill>
                <a:blip r:embed="rId5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1701223" y="534357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−0.1</m:t>
                      </m:r>
                    </m:oMath>
                  </m:oMathPara>
                </a14:m>
                <a:endParaRPr lang="en-NZ" sz="1600" dirty="0">
                  <a:solidFill>
                    <a:srgbClr val="7030A0"/>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1701223" y="5343570"/>
                <a:ext cx="504222" cy="413239"/>
              </a:xfrm>
              <a:prstGeom prst="rect">
                <a:avLst/>
              </a:prstGeom>
              <a:blipFill>
                <a:blip r:embed="rId57"/>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2207272" y="534357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0.8</m:t>
                      </m:r>
                    </m:oMath>
                  </m:oMathPara>
                </a14:m>
                <a:endParaRPr lang="en-NZ" sz="1600" dirty="0">
                  <a:solidFill>
                    <a:srgbClr val="7030A0"/>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2207272" y="5343570"/>
                <a:ext cx="504222" cy="413239"/>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2720159" y="5346499"/>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−0.9</m:t>
                      </m:r>
                    </m:oMath>
                  </m:oMathPara>
                </a14:m>
                <a:endParaRPr lang="en-NZ" sz="1600" dirty="0">
                  <a:solidFill>
                    <a:srgbClr val="7030A0"/>
                  </a:solidFill>
                </a:endParaRPr>
              </a:p>
            </p:txBody>
          </p:sp>
        </mc:Choice>
        <mc:Fallback xmlns="">
          <p:sp>
            <p:nvSpPr>
              <p:cNvPr id="75" name="Rectangle 74"/>
              <p:cNvSpPr>
                <a:spLocks noRot="1" noChangeAspect="1" noMove="1" noResize="1" noEditPoints="1" noAdjustHandles="1" noChangeArrowheads="1" noChangeShapeType="1" noTextEdit="1"/>
              </p:cNvSpPr>
              <p:nvPr/>
            </p:nvSpPr>
            <p:spPr>
              <a:xfrm>
                <a:off x="2720159" y="5346499"/>
                <a:ext cx="504222" cy="413239"/>
              </a:xfrm>
              <a:prstGeom prst="rect">
                <a:avLst/>
              </a:prstGeom>
              <a:blipFill>
                <a:blip r:embed="rId59"/>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3226208" y="5345751"/>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0.8</m:t>
                      </m:r>
                    </m:oMath>
                  </m:oMathPara>
                </a14:m>
                <a:endParaRPr lang="en-NZ" sz="1600" dirty="0">
                  <a:solidFill>
                    <a:srgbClr val="7030A0"/>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3226208" y="5345751"/>
                <a:ext cx="504222" cy="413239"/>
              </a:xfrm>
              <a:prstGeom prst="rect">
                <a:avLst/>
              </a:prstGeom>
              <a:blipFill>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739095" y="534868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−0.5</m:t>
                      </m:r>
                    </m:oMath>
                  </m:oMathPara>
                </a14:m>
                <a:endParaRPr lang="en-NZ" sz="1600" dirty="0">
                  <a:solidFill>
                    <a:srgbClr val="7030A0"/>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3739095" y="5348680"/>
                <a:ext cx="504222" cy="413239"/>
              </a:xfrm>
              <a:prstGeom prst="rect">
                <a:avLst/>
              </a:prstGeom>
              <a:blipFill>
                <a:blip r:embed="rId61"/>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4227688" y="3593912"/>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chemeClr val="tx1"/>
                          </a:solidFill>
                          <a:latin typeface="Cambria Math" panose="02040503050406030204" pitchFamily="18" charset="0"/>
                        </a:rPr>
                        <m:t>−0.7</m:t>
                      </m:r>
                    </m:oMath>
                  </m:oMathPara>
                </a14:m>
                <a:endParaRPr lang="en-NZ" sz="1600" dirty="0">
                  <a:solidFill>
                    <a:schemeClr val="tx1"/>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4227688" y="3593912"/>
                <a:ext cx="504222" cy="413239"/>
              </a:xfrm>
              <a:prstGeom prst="rect">
                <a:avLst/>
              </a:prstGeom>
              <a:blipFill>
                <a:blip r:embed="rId62"/>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4227688" y="4164650"/>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A32C6"/>
                          </a:solidFill>
                          <a:latin typeface="Cambria Math" panose="02040503050406030204" pitchFamily="18" charset="0"/>
                        </a:rPr>
                        <m:t>−0.4</m:t>
                      </m:r>
                    </m:oMath>
                  </m:oMathPara>
                </a14:m>
                <a:endParaRPr lang="en-NZ" sz="1600" dirty="0">
                  <a:solidFill>
                    <a:srgbClr val="FA32C6"/>
                  </a:solidFill>
                </a:endParaRPr>
              </a:p>
            </p:txBody>
          </p:sp>
        </mc:Choice>
        <mc:Fallback xmlns="">
          <p:sp>
            <p:nvSpPr>
              <p:cNvPr id="79" name="Rectangle 78"/>
              <p:cNvSpPr>
                <a:spLocks noRot="1" noChangeAspect="1" noMove="1" noResize="1" noEditPoints="1" noAdjustHandles="1" noChangeArrowheads="1" noChangeShapeType="1" noTextEdit="1"/>
              </p:cNvSpPr>
              <p:nvPr/>
            </p:nvSpPr>
            <p:spPr>
              <a:xfrm>
                <a:off x="4227688" y="4164650"/>
                <a:ext cx="504222" cy="413239"/>
              </a:xfrm>
              <a:prstGeom prst="rect">
                <a:avLst/>
              </a:prstGeom>
              <a:blipFill>
                <a:blip r:embed="rId63"/>
                <a:stretch>
                  <a:fillRect l="-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4239412" y="4765461"/>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FFC000"/>
                          </a:solidFill>
                          <a:latin typeface="Cambria Math" panose="02040503050406030204" pitchFamily="18" charset="0"/>
                        </a:rPr>
                        <m:t>−0.6</m:t>
                      </m:r>
                    </m:oMath>
                  </m:oMathPara>
                </a14:m>
                <a:endParaRPr lang="en-NZ" sz="1600" dirty="0">
                  <a:solidFill>
                    <a:srgbClr val="FFC000"/>
                  </a:solidFill>
                </a:endParaRPr>
              </a:p>
            </p:txBody>
          </p:sp>
        </mc:Choice>
        <mc:Fallback xmlns="">
          <p:sp>
            <p:nvSpPr>
              <p:cNvPr id="80" name="Rectangle 79"/>
              <p:cNvSpPr>
                <a:spLocks noRot="1" noChangeAspect="1" noMove="1" noResize="1" noEditPoints="1" noAdjustHandles="1" noChangeArrowheads="1" noChangeShapeType="1" noTextEdit="1"/>
              </p:cNvSpPr>
              <p:nvPr/>
            </p:nvSpPr>
            <p:spPr>
              <a:xfrm>
                <a:off x="4239412" y="4765461"/>
                <a:ext cx="504222" cy="413239"/>
              </a:xfrm>
              <a:prstGeom prst="rect">
                <a:avLst/>
              </a:prstGeom>
              <a:blipFill>
                <a:blip r:embed="rId64"/>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4244231" y="5349433"/>
                <a:ext cx="504222" cy="4132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NZ" sz="1600" b="0" i="1" smtClean="0">
                          <a:solidFill>
                            <a:srgbClr val="7030A0"/>
                          </a:solidFill>
                          <a:latin typeface="Cambria Math" panose="02040503050406030204" pitchFamily="18" charset="0"/>
                        </a:rPr>
                        <m:t>−0.9</m:t>
                      </m:r>
                    </m:oMath>
                  </m:oMathPara>
                </a14:m>
                <a:endParaRPr lang="en-NZ" sz="1600" dirty="0">
                  <a:solidFill>
                    <a:srgbClr val="7030A0"/>
                  </a:solidFill>
                </a:endParaRPr>
              </a:p>
            </p:txBody>
          </p:sp>
        </mc:Choice>
        <mc:Fallback xmlns="">
          <p:sp>
            <p:nvSpPr>
              <p:cNvPr id="81" name="Rectangle 80"/>
              <p:cNvSpPr>
                <a:spLocks noRot="1" noChangeAspect="1" noMove="1" noResize="1" noEditPoints="1" noAdjustHandles="1" noChangeArrowheads="1" noChangeShapeType="1" noTextEdit="1"/>
              </p:cNvSpPr>
              <p:nvPr/>
            </p:nvSpPr>
            <p:spPr>
              <a:xfrm>
                <a:off x="4244231" y="5349433"/>
                <a:ext cx="504222" cy="413239"/>
              </a:xfrm>
              <a:prstGeom prst="rect">
                <a:avLst/>
              </a:prstGeom>
              <a:blipFill>
                <a:blip r:embed="rId65"/>
                <a:stretch>
                  <a:fillRect l="-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6620600" y="1276426"/>
                <a:ext cx="5934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solidFill>
                            <a:srgbClr val="FF0000"/>
                          </a:solidFill>
                          <a:latin typeface="Cambria Math" panose="02040503050406030204" pitchFamily="18" charset="0"/>
                        </a:rPr>
                        <m:t>𝒄𝒂𝒕</m:t>
                      </m:r>
                    </m:oMath>
                  </m:oMathPara>
                </a14:m>
                <a:endParaRPr lang="en-NZ" dirty="0"/>
              </a:p>
            </p:txBody>
          </p:sp>
        </mc:Choice>
        <mc:Fallback xmlns="">
          <p:sp>
            <p:nvSpPr>
              <p:cNvPr id="85" name="Rectangle 84"/>
              <p:cNvSpPr>
                <a:spLocks noRot="1" noChangeAspect="1" noMove="1" noResize="1" noEditPoints="1" noAdjustHandles="1" noChangeArrowheads="1" noChangeShapeType="1" noTextEdit="1"/>
              </p:cNvSpPr>
              <p:nvPr/>
            </p:nvSpPr>
            <p:spPr>
              <a:xfrm>
                <a:off x="6620600" y="1276426"/>
                <a:ext cx="593431" cy="369332"/>
              </a:xfrm>
              <a:prstGeom prst="rect">
                <a:avLst/>
              </a:prstGeom>
              <a:blipFill>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p:nvPr/>
            </p:nvSpPr>
            <p:spPr>
              <a:xfrm>
                <a:off x="6833348" y="1458374"/>
                <a:ext cx="9316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solidFill>
                            <a:srgbClr val="00B050"/>
                          </a:solidFill>
                          <a:latin typeface="Cambria Math" panose="02040503050406030204" pitchFamily="18" charset="0"/>
                        </a:rPr>
                        <m:t>𝒌𝒊𝒕𝒕𝒆𝒏</m:t>
                      </m:r>
                    </m:oMath>
                  </m:oMathPara>
                </a14:m>
                <a:endParaRPr lang="en-NZ" dirty="0"/>
              </a:p>
            </p:txBody>
          </p:sp>
        </mc:Choice>
        <mc:Fallback xmlns="">
          <p:sp>
            <p:nvSpPr>
              <p:cNvPr id="86" name="Rectangle 85"/>
              <p:cNvSpPr>
                <a:spLocks noRot="1" noChangeAspect="1" noMove="1" noResize="1" noEditPoints="1" noAdjustHandles="1" noChangeArrowheads="1" noChangeShapeType="1" noTextEdit="1"/>
              </p:cNvSpPr>
              <p:nvPr/>
            </p:nvSpPr>
            <p:spPr>
              <a:xfrm>
                <a:off x="6833348" y="1458374"/>
                <a:ext cx="931665" cy="369332"/>
              </a:xfrm>
              <a:prstGeom prst="rect">
                <a:avLst/>
              </a:prstGeom>
              <a:blipFill>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6035648" y="908791"/>
                <a:ext cx="675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smtClean="0">
                          <a:solidFill>
                            <a:srgbClr val="00B0F0"/>
                          </a:solidFill>
                          <a:latin typeface="Cambria Math" panose="02040503050406030204" pitchFamily="18" charset="0"/>
                        </a:rPr>
                        <m:t>𝒅𝒐𝒈</m:t>
                      </m:r>
                    </m:oMath>
                  </m:oMathPara>
                </a14:m>
                <a:endParaRPr lang="en-NZ" dirty="0"/>
              </a:p>
            </p:txBody>
          </p:sp>
        </mc:Choice>
        <mc:Fallback xmlns="">
          <p:sp>
            <p:nvSpPr>
              <p:cNvPr id="87" name="Rectangle 86"/>
              <p:cNvSpPr>
                <a:spLocks noRot="1" noChangeAspect="1" noMove="1" noResize="1" noEditPoints="1" noAdjustHandles="1" noChangeArrowheads="1" noChangeShapeType="1" noTextEdit="1"/>
              </p:cNvSpPr>
              <p:nvPr/>
            </p:nvSpPr>
            <p:spPr>
              <a:xfrm>
                <a:off x="6035648" y="908791"/>
                <a:ext cx="675185" cy="369332"/>
              </a:xfrm>
              <a:prstGeom prst="rect">
                <a:avLst/>
              </a:prstGeom>
              <a:blipFill>
                <a:blip r:embed="rId6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8069696" y="2363196"/>
                <a:ext cx="10230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smtClean="0">
                          <a:solidFill>
                            <a:srgbClr val="837E7D"/>
                          </a:solidFill>
                          <a:latin typeface="Cambria Math" panose="02040503050406030204" pitchFamily="18" charset="0"/>
                        </a:rPr>
                        <m:t>𝒉𝒐𝒖𝒔𝒆</m:t>
                      </m:r>
                      <m:r>
                        <a:rPr lang="en-US" b="1" i="1" smtClean="0">
                          <a:solidFill>
                            <a:srgbClr val="837E7D"/>
                          </a:solidFill>
                          <a:latin typeface="Cambria Math" panose="02040503050406030204" pitchFamily="18" charset="0"/>
                        </a:rPr>
                        <m:t>𝒔</m:t>
                      </m:r>
                    </m:oMath>
                  </m:oMathPara>
                </a14:m>
                <a:endParaRPr lang="en-NZ" dirty="0"/>
              </a:p>
            </p:txBody>
          </p:sp>
        </mc:Choice>
        <mc:Fallback xmlns="">
          <p:sp>
            <p:nvSpPr>
              <p:cNvPr id="88" name="Rectangle 87"/>
              <p:cNvSpPr>
                <a:spLocks noRot="1" noChangeAspect="1" noMove="1" noResize="1" noEditPoints="1" noAdjustHandles="1" noChangeArrowheads="1" noChangeShapeType="1" noTextEdit="1"/>
              </p:cNvSpPr>
              <p:nvPr/>
            </p:nvSpPr>
            <p:spPr>
              <a:xfrm>
                <a:off x="8069696" y="2363196"/>
                <a:ext cx="1023037" cy="369332"/>
              </a:xfrm>
              <a:prstGeom prst="rect">
                <a:avLst/>
              </a:prstGeom>
              <a:blipFill>
                <a:blip r:embed="rId69"/>
                <a:stretch>
                  <a:fillRect/>
                </a:stretch>
              </a:blipFill>
            </p:spPr>
            <p:txBody>
              <a:bodyPr/>
              <a:lstStyle/>
              <a:p>
                <a:r>
                  <a:rPr lang="en-US">
                    <a:noFill/>
                  </a:rPr>
                  <a:t> </a:t>
                </a:r>
              </a:p>
            </p:txBody>
          </p:sp>
        </mc:Fallback>
      </mc:AlternateContent>
      <p:sp>
        <p:nvSpPr>
          <p:cNvPr id="90" name="Rectangle 89"/>
          <p:cNvSpPr/>
          <p:nvPr/>
        </p:nvSpPr>
        <p:spPr>
          <a:xfrm>
            <a:off x="5944808" y="3407060"/>
            <a:ext cx="3121270" cy="255269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mc:AlternateContent xmlns:mc="http://schemas.openxmlformats.org/markup-compatibility/2006" xmlns:a14="http://schemas.microsoft.com/office/drawing/2010/main">
        <mc:Choice Requires="a14">
          <p:sp>
            <p:nvSpPr>
              <p:cNvPr id="99" name="Rectangle 98"/>
              <p:cNvSpPr/>
              <p:nvPr/>
            </p:nvSpPr>
            <p:spPr>
              <a:xfrm>
                <a:off x="6070038" y="4230508"/>
                <a:ext cx="744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latin typeface="Cambria Math" panose="02040503050406030204" pitchFamily="18" charset="0"/>
                        </a:rPr>
                        <m:t>𝒎𝒂𝒏</m:t>
                      </m:r>
                    </m:oMath>
                  </m:oMathPara>
                </a14:m>
                <a:endParaRPr lang="en-NZ" b="1" dirty="0"/>
              </a:p>
            </p:txBody>
          </p:sp>
        </mc:Choice>
        <mc:Fallback xmlns="">
          <p:sp>
            <p:nvSpPr>
              <p:cNvPr id="99" name="Rectangle 98"/>
              <p:cNvSpPr>
                <a:spLocks noRot="1" noChangeAspect="1" noMove="1" noResize="1" noEditPoints="1" noAdjustHandles="1" noChangeArrowheads="1" noChangeShapeType="1" noTextEdit="1"/>
              </p:cNvSpPr>
              <p:nvPr/>
            </p:nvSpPr>
            <p:spPr>
              <a:xfrm>
                <a:off x="6070038" y="4230508"/>
                <a:ext cx="744113" cy="369332"/>
              </a:xfrm>
              <a:prstGeom prst="rect">
                <a:avLst/>
              </a:prstGeom>
              <a:blipFill>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7157889" y="3530529"/>
                <a:ext cx="1058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solidFill>
                            <a:srgbClr val="FA32C6"/>
                          </a:solidFill>
                          <a:latin typeface="Cambria Math" panose="02040503050406030204" pitchFamily="18" charset="0"/>
                        </a:rPr>
                        <m:t>𝒘𝒐𝒎𝒂𝒏</m:t>
                      </m:r>
                    </m:oMath>
                  </m:oMathPara>
                </a14:m>
                <a:endParaRPr lang="en-NZ" dirty="0"/>
              </a:p>
            </p:txBody>
          </p:sp>
        </mc:Choice>
        <mc:Fallback xmlns="">
          <p:sp>
            <p:nvSpPr>
              <p:cNvPr id="100" name="Rectangle 99"/>
              <p:cNvSpPr>
                <a:spLocks noRot="1" noChangeAspect="1" noMove="1" noResize="1" noEditPoints="1" noAdjustHandles="1" noChangeArrowheads="1" noChangeShapeType="1" noTextEdit="1"/>
              </p:cNvSpPr>
              <p:nvPr/>
            </p:nvSpPr>
            <p:spPr>
              <a:xfrm>
                <a:off x="7157889" y="3530529"/>
                <a:ext cx="1058303" cy="369332"/>
              </a:xfrm>
              <a:prstGeom prst="rect">
                <a:avLst/>
              </a:prstGeom>
              <a:blipFill>
                <a:blip r:embed="rId7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7748013" y="5452753"/>
                <a:ext cx="7681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solidFill>
                            <a:srgbClr val="FFC000"/>
                          </a:solidFill>
                          <a:latin typeface="Cambria Math" panose="02040503050406030204" pitchFamily="18" charset="0"/>
                        </a:rPr>
                        <m:t>𝒌𝒊𝒏𝒈</m:t>
                      </m:r>
                    </m:oMath>
                  </m:oMathPara>
                </a14:m>
                <a:endParaRPr lang="en-NZ" dirty="0"/>
              </a:p>
            </p:txBody>
          </p:sp>
        </mc:Choice>
        <mc:Fallback xmlns="">
          <p:sp>
            <p:nvSpPr>
              <p:cNvPr id="101" name="Rectangle 100"/>
              <p:cNvSpPr>
                <a:spLocks noRot="1" noChangeAspect="1" noMove="1" noResize="1" noEditPoints="1" noAdjustHandles="1" noChangeArrowheads="1" noChangeShapeType="1" noTextEdit="1"/>
              </p:cNvSpPr>
              <p:nvPr/>
            </p:nvSpPr>
            <p:spPr>
              <a:xfrm>
                <a:off x="7748013" y="5452753"/>
                <a:ext cx="768159" cy="369332"/>
              </a:xfrm>
              <a:prstGeom prst="rect">
                <a:avLst/>
              </a:prstGeom>
              <a:blipFill>
                <a:blip r:embed="rId7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p:cNvSpPr/>
              <p:nvPr/>
            </p:nvSpPr>
            <p:spPr>
              <a:xfrm>
                <a:off x="8180328" y="4538560"/>
                <a:ext cx="9284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NZ" b="1" i="1">
                          <a:solidFill>
                            <a:srgbClr val="7030A0"/>
                          </a:solidFill>
                          <a:latin typeface="Cambria Math" panose="02040503050406030204" pitchFamily="18" charset="0"/>
                        </a:rPr>
                        <m:t>𝒒𝒖𝒆𝒆𝒏</m:t>
                      </m:r>
                    </m:oMath>
                  </m:oMathPara>
                </a14:m>
                <a:endParaRPr lang="en-NZ" dirty="0"/>
              </a:p>
            </p:txBody>
          </p:sp>
        </mc:Choice>
        <mc:Fallback xmlns="">
          <p:sp>
            <p:nvSpPr>
              <p:cNvPr id="102" name="Rectangle 101"/>
              <p:cNvSpPr>
                <a:spLocks noRot="1" noChangeAspect="1" noMove="1" noResize="1" noEditPoints="1" noAdjustHandles="1" noChangeArrowheads="1" noChangeShapeType="1" noTextEdit="1"/>
              </p:cNvSpPr>
              <p:nvPr/>
            </p:nvSpPr>
            <p:spPr>
              <a:xfrm>
                <a:off x="8180328" y="4538560"/>
                <a:ext cx="928459" cy="369332"/>
              </a:xfrm>
              <a:prstGeom prst="rect">
                <a:avLst/>
              </a:prstGeom>
              <a:blipFill>
                <a:blip r:embed="rId73"/>
                <a:stretch>
                  <a:fillRect b="-6667"/>
                </a:stretch>
              </a:blipFill>
            </p:spPr>
            <p:txBody>
              <a:bodyPr/>
              <a:lstStyle/>
              <a:p>
                <a:r>
                  <a:rPr lang="en-US">
                    <a:noFill/>
                  </a:rPr>
                  <a:t> </a:t>
                </a:r>
              </a:p>
            </p:txBody>
          </p:sp>
        </mc:Fallback>
      </mc:AlternateContent>
      <p:cxnSp>
        <p:nvCxnSpPr>
          <p:cNvPr id="104" name="Straight Connector 103"/>
          <p:cNvCxnSpPr>
            <a:endCxn id="91" idx="3"/>
          </p:cNvCxnSpPr>
          <p:nvPr/>
        </p:nvCxnSpPr>
        <p:spPr>
          <a:xfrm flipV="1">
            <a:off x="6766157" y="3891130"/>
            <a:ext cx="530937" cy="568775"/>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V="1">
            <a:off x="7885050" y="4949995"/>
            <a:ext cx="530937" cy="568775"/>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887404" y="2012379"/>
            <a:ext cx="901689" cy="16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a:off x="4862537" y="4792768"/>
            <a:ext cx="901689" cy="16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Left Brace 5"/>
          <p:cNvSpPr/>
          <p:nvPr/>
        </p:nvSpPr>
        <p:spPr>
          <a:xfrm rot="16200000">
            <a:off x="467566" y="5808590"/>
            <a:ext cx="242438" cy="827012"/>
          </a:xfrm>
          <a:prstGeom prst="leftBrace">
            <a:avLst>
              <a:gd name="adj1" fmla="val 274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6" name="Left Brace 105"/>
          <p:cNvSpPr/>
          <p:nvPr/>
        </p:nvSpPr>
        <p:spPr>
          <a:xfrm rot="16200000">
            <a:off x="2840910" y="4453625"/>
            <a:ext cx="242438" cy="3531130"/>
          </a:xfrm>
          <a:prstGeom prst="leftBrace">
            <a:avLst>
              <a:gd name="adj1" fmla="val 274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7" name="Left Brace 106"/>
          <p:cNvSpPr/>
          <p:nvPr/>
        </p:nvSpPr>
        <p:spPr>
          <a:xfrm rot="16200000">
            <a:off x="5231861" y="5721203"/>
            <a:ext cx="242438" cy="981085"/>
          </a:xfrm>
          <a:prstGeom prst="leftBrace">
            <a:avLst>
              <a:gd name="adj1" fmla="val 274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Left Brace 107"/>
          <p:cNvSpPr/>
          <p:nvPr/>
        </p:nvSpPr>
        <p:spPr>
          <a:xfrm rot="16200000">
            <a:off x="7378629" y="4638365"/>
            <a:ext cx="242438" cy="3121407"/>
          </a:xfrm>
          <a:prstGeom prst="leftBrace">
            <a:avLst>
              <a:gd name="adj1" fmla="val 274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223513" y="6294921"/>
            <a:ext cx="730543" cy="369332"/>
          </a:xfrm>
          <a:prstGeom prst="rect">
            <a:avLst/>
          </a:prstGeom>
          <a:noFill/>
        </p:spPr>
        <p:txBody>
          <a:bodyPr wrap="square" rtlCol="0">
            <a:spAutoFit/>
          </a:bodyPr>
          <a:lstStyle/>
          <a:p>
            <a:r>
              <a:rPr lang="en-US" dirty="0"/>
              <a:t>W</a:t>
            </a:r>
            <a:r>
              <a:rPr lang="en-US" dirty="0" smtClean="0"/>
              <a:t>ord</a:t>
            </a:r>
            <a:endParaRPr lang="en-US" dirty="0"/>
          </a:p>
        </p:txBody>
      </p:sp>
      <p:sp>
        <p:nvSpPr>
          <p:cNvPr id="110" name="TextBox 109"/>
          <p:cNvSpPr txBox="1"/>
          <p:nvPr/>
        </p:nvSpPr>
        <p:spPr>
          <a:xfrm>
            <a:off x="2177145" y="6332965"/>
            <a:ext cx="2289348" cy="369332"/>
          </a:xfrm>
          <a:prstGeom prst="rect">
            <a:avLst/>
          </a:prstGeom>
          <a:noFill/>
        </p:spPr>
        <p:txBody>
          <a:bodyPr wrap="square" rtlCol="0">
            <a:spAutoFit/>
          </a:bodyPr>
          <a:lstStyle/>
          <a:p>
            <a:r>
              <a:rPr lang="en-US" dirty="0" smtClean="0"/>
              <a:t>Word embedding</a:t>
            </a:r>
            <a:endParaRPr lang="en-US" dirty="0"/>
          </a:p>
        </p:txBody>
      </p:sp>
      <p:sp>
        <p:nvSpPr>
          <p:cNvPr id="111" name="TextBox 110"/>
          <p:cNvSpPr txBox="1"/>
          <p:nvPr/>
        </p:nvSpPr>
        <p:spPr>
          <a:xfrm>
            <a:off x="4427150" y="6274732"/>
            <a:ext cx="1834042" cy="646331"/>
          </a:xfrm>
          <a:prstGeom prst="rect">
            <a:avLst/>
          </a:prstGeom>
          <a:noFill/>
        </p:spPr>
        <p:txBody>
          <a:bodyPr wrap="square" rtlCol="0">
            <a:spAutoFit/>
          </a:bodyPr>
          <a:lstStyle/>
          <a:p>
            <a:pPr algn="ctr"/>
            <a:r>
              <a:rPr lang="en-US" dirty="0" smtClean="0"/>
              <a:t>Dimensionality reduction</a:t>
            </a:r>
            <a:endParaRPr lang="en-US" dirty="0"/>
          </a:p>
        </p:txBody>
      </p:sp>
      <p:sp>
        <p:nvSpPr>
          <p:cNvPr id="112" name="TextBox 111"/>
          <p:cNvSpPr txBox="1"/>
          <p:nvPr/>
        </p:nvSpPr>
        <p:spPr>
          <a:xfrm>
            <a:off x="6396035" y="6270727"/>
            <a:ext cx="2276178" cy="646331"/>
          </a:xfrm>
          <a:prstGeom prst="rect">
            <a:avLst/>
          </a:prstGeom>
          <a:noFill/>
        </p:spPr>
        <p:txBody>
          <a:bodyPr wrap="square" rtlCol="0">
            <a:spAutoFit/>
          </a:bodyPr>
          <a:lstStyle/>
          <a:p>
            <a:pPr algn="ctr"/>
            <a:r>
              <a:rPr lang="en-US" dirty="0" smtClean="0"/>
              <a:t>Visualization of word </a:t>
            </a:r>
            <a:r>
              <a:rPr lang="en-US" dirty="0" err="1" smtClean="0"/>
              <a:t>embeddings</a:t>
            </a:r>
            <a:r>
              <a:rPr lang="en-US" dirty="0" smtClean="0"/>
              <a:t>  in 2D</a:t>
            </a:r>
            <a:endParaRPr lang="en-US" dirty="0"/>
          </a:p>
        </p:txBody>
      </p:sp>
      <p:cxnSp>
        <p:nvCxnSpPr>
          <p:cNvPr id="23" name="Straight Arrow Connector 22"/>
          <p:cNvCxnSpPr>
            <a:endCxn id="87" idx="2"/>
          </p:cNvCxnSpPr>
          <p:nvPr/>
        </p:nvCxnSpPr>
        <p:spPr>
          <a:xfrm flipV="1">
            <a:off x="5946738" y="1278123"/>
            <a:ext cx="426503" cy="1889993"/>
          </a:xfrm>
          <a:prstGeom prst="straightConnector1">
            <a:avLst/>
          </a:prstGeom>
          <a:ln w="50800">
            <a:solidFill>
              <a:srgbClr val="04B1F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5964888" y="1593105"/>
            <a:ext cx="801269" cy="157444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920655" y="1686936"/>
            <a:ext cx="1018023" cy="1489096"/>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5915836" y="2749898"/>
            <a:ext cx="2735938" cy="400427"/>
          </a:xfrm>
          <a:prstGeom prst="straightConnector1">
            <a:avLst/>
          </a:prstGeom>
          <a:ln w="50800">
            <a:solidFill>
              <a:srgbClr val="837E7D"/>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5952517" y="4486662"/>
            <a:ext cx="784323" cy="1462397"/>
          </a:xfrm>
          <a:prstGeom prst="straightConnector1">
            <a:avLst/>
          </a:prstGeom>
          <a:ln w="50800">
            <a:solidFill>
              <a:srgbClr val="585858"/>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5940932" y="3838285"/>
            <a:ext cx="1476237" cy="2098532"/>
          </a:xfrm>
          <a:prstGeom prst="straightConnector1">
            <a:avLst/>
          </a:prstGeom>
          <a:ln w="50800">
            <a:solidFill>
              <a:srgbClr val="FA32C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5945751" y="5518770"/>
            <a:ext cx="1939299" cy="430240"/>
          </a:xfrm>
          <a:prstGeom prst="straightConnector1">
            <a:avLst/>
          </a:prstGeom>
          <a:ln w="50800">
            <a:solidFill>
              <a:srgbClr val="FFC104"/>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5964888" y="4925118"/>
            <a:ext cx="2471757" cy="1023893"/>
          </a:xfrm>
          <a:prstGeom prst="straightConnector1">
            <a:avLst/>
          </a:prstGeom>
          <a:ln w="508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6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 issue with representing words for machine learning algorithms</a:t>
            </a:r>
            <a:endParaRPr lang="en-US" dirty="0"/>
          </a:p>
        </p:txBody>
      </p:sp>
      <p:sp>
        <p:nvSpPr>
          <p:cNvPr id="3" name="Content Placeholder 2"/>
          <p:cNvSpPr>
            <a:spLocks noGrp="1"/>
          </p:cNvSpPr>
          <p:nvPr>
            <p:ph idx="1"/>
          </p:nvPr>
        </p:nvSpPr>
        <p:spPr>
          <a:xfrm>
            <a:off x="152400" y="4168702"/>
            <a:ext cx="5410200" cy="2460697"/>
          </a:xfrm>
        </p:spPr>
        <p:txBody>
          <a:bodyPr>
            <a:noAutofit/>
          </a:bodyPr>
          <a:lstStyle/>
          <a:p>
            <a:endParaRPr lang="en-US" sz="1600" dirty="0"/>
          </a:p>
          <a:p>
            <a:r>
              <a:rPr lang="en-NZ" sz="1600" dirty="0" smtClean="0"/>
              <a:t>Notice that the typical vocabulary size of a human language will be between 10,000 and 200,000 words</a:t>
            </a:r>
          </a:p>
          <a:p>
            <a:pPr lvl="1"/>
            <a:r>
              <a:rPr lang="en-NZ" sz="1600" dirty="0" smtClean="0"/>
              <a:t>One hot encoded vectors are extremely sparse and wasteful</a:t>
            </a:r>
          </a:p>
          <a:p>
            <a:endParaRPr lang="en-NZ" sz="1600" dirty="0"/>
          </a:p>
          <a:p>
            <a:r>
              <a:rPr lang="en-US" sz="1600" dirty="0" smtClean="0"/>
              <a:t>Using such an encoding, there’s no meaningful comparison we can make between word vectors other than equality testing (i.e. </a:t>
            </a:r>
            <a:r>
              <a:rPr lang="en-NZ" sz="1600" dirty="0" smtClean="0"/>
              <a:t>no way of conveying semantic </a:t>
            </a:r>
            <a:r>
              <a:rPr lang="en-NZ" sz="1600" dirty="0"/>
              <a:t>or syntactic relatedness between </a:t>
            </a:r>
            <a:r>
              <a:rPr lang="en-NZ" sz="1600" dirty="0" smtClean="0"/>
              <a:t>words</a:t>
            </a:r>
            <a:r>
              <a:rPr lang="en-US" sz="1600" dirty="0" smtClean="0"/>
              <a:t>)</a:t>
            </a:r>
          </a:p>
          <a:p>
            <a:endParaRPr lang="en-US" sz="1600" dirty="0"/>
          </a:p>
          <a:p>
            <a:endParaRPr lang="en-US" sz="1600" dirty="0"/>
          </a:p>
        </p:txBody>
      </p:sp>
      <p:pic>
        <p:nvPicPr>
          <p:cNvPr id="4" name="Picture 3"/>
          <p:cNvPicPr>
            <a:picLocks noChangeAspect="1"/>
          </p:cNvPicPr>
          <p:nvPr/>
        </p:nvPicPr>
        <p:blipFill rotWithShape="1">
          <a:blip r:embed="rId2"/>
          <a:srcRect l="1332" t="10041" r="4000" b="2929"/>
          <a:stretch/>
        </p:blipFill>
        <p:spPr>
          <a:xfrm>
            <a:off x="2209800" y="2787027"/>
            <a:ext cx="3733800" cy="1367307"/>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253" y="4289718"/>
            <a:ext cx="3576197" cy="2339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609600" y="1752601"/>
            <a:ext cx="8229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sz="2000" dirty="0" smtClean="0"/>
              <a:t>An improvement over vectors of indexes is the one hot encoding of words </a:t>
            </a:r>
          </a:p>
          <a:p>
            <a:r>
              <a:rPr lang="en-US" sz="2000" dirty="0" smtClean="0"/>
              <a:t>Suppose our vocabulary has only five words: King, Queen, Man, Woman, and Child. We could encode the word ‘Queen’ as: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234027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 issue with representing words for machine learning algorithms</a:t>
            </a:r>
            <a:endParaRPr lang="en-US" dirty="0"/>
          </a:p>
        </p:txBody>
      </p:sp>
      <p:sp>
        <p:nvSpPr>
          <p:cNvPr id="3" name="Content Placeholder 2"/>
          <p:cNvSpPr>
            <a:spLocks noGrp="1"/>
          </p:cNvSpPr>
          <p:nvPr>
            <p:ph idx="1"/>
          </p:nvPr>
        </p:nvSpPr>
        <p:spPr>
          <a:xfrm>
            <a:off x="457200" y="1600200"/>
            <a:ext cx="8610600" cy="2440786"/>
          </a:xfrm>
        </p:spPr>
        <p:txBody>
          <a:bodyPr>
            <a:normAutofit fontScale="62500" lnSpcReduction="20000"/>
          </a:bodyPr>
          <a:lstStyle/>
          <a:p>
            <a:r>
              <a:rPr lang="en-NZ" dirty="0" smtClean="0"/>
              <a:t>Semantic ambiguity</a:t>
            </a:r>
          </a:p>
          <a:p>
            <a:r>
              <a:rPr lang="en-NZ" dirty="0" smtClean="0"/>
              <a:t>We often use different words to mean almost the same thing</a:t>
            </a:r>
          </a:p>
          <a:p>
            <a:r>
              <a:rPr lang="en-NZ" dirty="0" smtClean="0"/>
              <a:t>Like with image recognition, when we have things that are similar, it is very useful to share parameters</a:t>
            </a:r>
          </a:p>
          <a:p>
            <a:r>
              <a:rPr lang="en-NZ" dirty="0" smtClean="0"/>
              <a:t>How do we represent words to a machine learning algorithm?</a:t>
            </a:r>
          </a:p>
          <a:p>
            <a:pPr lvl="1"/>
            <a:r>
              <a:rPr lang="en-NZ" dirty="0" smtClean="0"/>
              <a:t>Discrete representations don’t work well</a:t>
            </a:r>
          </a:p>
          <a:p>
            <a:r>
              <a:rPr lang="en-NZ" dirty="0" smtClean="0"/>
              <a:t>The previous 2 methods do not provide an efficient way of comparing word similarity</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40986"/>
            <a:ext cx="4152900" cy="280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739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Distributional semantics</a:t>
            </a:r>
          </a:p>
        </p:txBody>
      </p:sp>
      <p:sp>
        <p:nvSpPr>
          <p:cNvPr id="3" name="Content Placeholder 2"/>
          <p:cNvSpPr>
            <a:spLocks noGrp="1"/>
          </p:cNvSpPr>
          <p:nvPr>
            <p:ph idx="1"/>
          </p:nvPr>
        </p:nvSpPr>
        <p:spPr>
          <a:xfrm>
            <a:off x="457200" y="1066800"/>
            <a:ext cx="5943600" cy="4648201"/>
          </a:xfrm>
        </p:spPr>
        <p:txBody>
          <a:bodyPr>
            <a:normAutofit fontScale="77500" lnSpcReduction="20000"/>
          </a:bodyPr>
          <a:lstStyle/>
          <a:p>
            <a:r>
              <a:rPr lang="en-US" dirty="0" smtClean="0"/>
              <a:t>Research </a:t>
            </a:r>
            <a:r>
              <a:rPr lang="en-US" dirty="0"/>
              <a:t>area that develops and studies theories and methods for quantifying and categorizing semantic similarities between linguistic items based on their distributional properties in large samples of language </a:t>
            </a:r>
            <a:r>
              <a:rPr lang="en-US" dirty="0" smtClean="0"/>
              <a:t>data</a:t>
            </a:r>
          </a:p>
          <a:p>
            <a:r>
              <a:rPr lang="en-US" dirty="0"/>
              <a:t>The </a:t>
            </a:r>
            <a:r>
              <a:rPr lang="en-US" b="1" dirty="0"/>
              <a:t>distributional hypothesis</a:t>
            </a:r>
            <a:r>
              <a:rPr lang="en-US" dirty="0"/>
              <a:t> in linguistics </a:t>
            </a:r>
            <a:r>
              <a:rPr lang="en-US" dirty="0" smtClean="0"/>
              <a:t>postulates that </a:t>
            </a:r>
            <a:r>
              <a:rPr lang="en-US" b="1" dirty="0" smtClean="0"/>
              <a:t>words </a:t>
            </a:r>
            <a:r>
              <a:rPr lang="en-US" b="1" dirty="0"/>
              <a:t>that are used </a:t>
            </a:r>
            <a:r>
              <a:rPr lang="en-US" b="1" dirty="0" smtClean="0"/>
              <a:t>in </a:t>
            </a:r>
            <a:r>
              <a:rPr lang="en-US" b="1" dirty="0"/>
              <a:t>the same contexts tend to purport similar </a:t>
            </a:r>
            <a:r>
              <a:rPr lang="en-US" b="1" dirty="0" smtClean="0"/>
              <a:t>meanings</a:t>
            </a:r>
          </a:p>
          <a:p>
            <a:r>
              <a:rPr lang="en-US" dirty="0" smtClean="0"/>
              <a:t>The </a:t>
            </a:r>
            <a:r>
              <a:rPr lang="en-US" dirty="0"/>
              <a:t>underlying </a:t>
            </a:r>
            <a:r>
              <a:rPr lang="en-US" dirty="0" smtClean="0"/>
              <a:t>idea was popularized </a:t>
            </a:r>
            <a:r>
              <a:rPr lang="en-US" dirty="0"/>
              <a:t>by </a:t>
            </a:r>
            <a:r>
              <a:rPr lang="en-US" dirty="0" smtClean="0"/>
              <a:t>Firth in 1957</a:t>
            </a:r>
          </a:p>
          <a:p>
            <a:pPr lvl="1"/>
            <a:r>
              <a:rPr lang="en-US" dirty="0" smtClean="0"/>
              <a:t>“a </a:t>
            </a:r>
            <a:r>
              <a:rPr lang="en-US" dirty="0"/>
              <a:t>word </a:t>
            </a:r>
            <a:r>
              <a:rPr lang="en-US" dirty="0" smtClean="0"/>
              <a:t>can be characterized </a:t>
            </a:r>
            <a:r>
              <a:rPr lang="en-US" dirty="0"/>
              <a:t>by the company it keeps</a:t>
            </a:r>
            <a:r>
              <a:rPr lang="en-US" dirty="0" smtClean="0"/>
              <a:t>"</a:t>
            </a:r>
            <a:endParaRPr lang="en-US" dirty="0"/>
          </a:p>
        </p:txBody>
      </p:sp>
      <p:pic>
        <p:nvPicPr>
          <p:cNvPr id="4" name="Picture 3"/>
          <p:cNvPicPr>
            <a:picLocks noChangeAspect="1"/>
          </p:cNvPicPr>
          <p:nvPr/>
        </p:nvPicPr>
        <p:blipFill>
          <a:blip r:embed="rId2"/>
          <a:stretch>
            <a:fillRect/>
          </a:stretch>
        </p:blipFill>
        <p:spPr>
          <a:xfrm>
            <a:off x="6705599" y="1752600"/>
            <a:ext cx="2295707" cy="3276600"/>
          </a:xfrm>
          <a:prstGeom prst="rect">
            <a:avLst/>
          </a:prstGeom>
        </p:spPr>
      </p:pic>
      <p:sp>
        <p:nvSpPr>
          <p:cNvPr id="5" name="Rectangle 4"/>
          <p:cNvSpPr/>
          <p:nvPr/>
        </p:nvSpPr>
        <p:spPr>
          <a:xfrm>
            <a:off x="6934200" y="5033211"/>
            <a:ext cx="1351204" cy="369332"/>
          </a:xfrm>
          <a:prstGeom prst="rect">
            <a:avLst/>
          </a:prstGeom>
        </p:spPr>
        <p:txBody>
          <a:bodyPr wrap="none">
            <a:spAutoFit/>
          </a:bodyPr>
          <a:lstStyle/>
          <a:p>
            <a:r>
              <a:rPr lang="en-US" dirty="0"/>
              <a:t>John R. Firth</a:t>
            </a:r>
          </a:p>
        </p:txBody>
      </p:sp>
      <mc:AlternateContent xmlns:mc="http://schemas.openxmlformats.org/markup-compatibility/2006" xmlns:a14="http://schemas.microsoft.com/office/drawing/2010/main">
        <mc:Choice Requires="a14">
          <p:sp>
            <p:nvSpPr>
              <p:cNvPr id="7" name="TextBox 6"/>
              <p:cNvSpPr txBox="1"/>
              <p:nvPr/>
            </p:nvSpPr>
            <p:spPr>
              <a:xfrm>
                <a:off x="3429000" y="5450627"/>
                <a:ext cx="5715000" cy="1407373"/>
              </a:xfrm>
              <a:prstGeom prst="rect">
                <a:avLst/>
              </a:prstGeom>
              <a:noFill/>
            </p:spPr>
            <p:txBody>
              <a:bodyPr wrap="square" rtlCol="0">
                <a:spAutoFit/>
              </a:bodyPr>
              <a:lstStyle/>
              <a:p>
                <a:r>
                  <a:rPr lang="en-US" dirty="0" smtClean="0"/>
                  <a:t>I need to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smtClean="0">
                                  <a:solidFill>
                                    <a:srgbClr val="00B050"/>
                                  </a:solidFill>
                                  <a:latin typeface="Cambria Math" panose="02040503050406030204" pitchFamily="18" charset="0"/>
                                </a:rPr>
                                <m:t>𝑙</m:t>
                              </m:r>
                              <m:r>
                                <a:rPr lang="en-US" i="1">
                                  <a:solidFill>
                                    <a:srgbClr val="00B050"/>
                                  </a:solidFill>
                                  <a:latin typeface="Cambria Math" panose="02040503050406030204" pitchFamily="18" charset="0"/>
                                </a:rPr>
                                <m:t>𝑒𝑎𝑟𝑛</m:t>
                              </m:r>
                            </m:e>
                          </m:mr>
                          <m:mr>
                            <m:e>
                              <m:r>
                                <a:rPr lang="en-US" b="0" i="1" smtClean="0">
                                  <a:solidFill>
                                    <a:srgbClr val="FF0000"/>
                                  </a:solidFill>
                                  <a:latin typeface="Cambria Math" panose="02040503050406030204" pitchFamily="18" charset="0"/>
                                </a:rPr>
                                <m:t>h𝑒</m:t>
                              </m:r>
                            </m:e>
                          </m:mr>
                          <m:mr>
                            <m:e>
                              <m:eqArr>
                                <m:eqArrPr>
                                  <m:ctrlPr>
                                    <a:rPr lang="en-US" i="1">
                                      <a:latin typeface="Cambria Math" panose="02040503050406030204" pitchFamily="18" charset="0"/>
                                    </a:rPr>
                                  </m:ctrlPr>
                                </m:eqArrPr>
                                <m:e>
                                  <m:r>
                                    <a:rPr lang="en-US" b="0" i="1" smtClean="0">
                                      <a:solidFill>
                                        <a:srgbClr val="00B050"/>
                                      </a:solidFill>
                                      <a:latin typeface="Cambria Math" panose="02040503050406030204" pitchFamily="18" charset="0"/>
                                    </a:rPr>
                                    <m:t>𝑠𝑡𝑢𝑑𝑦</m:t>
                                  </m:r>
                                </m:e>
                                <m:e>
                                  <m:r>
                                    <a:rPr lang="en-US" b="0" i="1" smtClean="0">
                                      <a:solidFill>
                                        <a:srgbClr val="FF0000"/>
                                      </a:solidFill>
                                      <a:latin typeface="Cambria Math" panose="02040503050406030204" pitchFamily="18" charset="0"/>
                                    </a:rPr>
                                    <m:t>𝑐𝑎𝑟</m:t>
                                  </m:r>
                                </m:e>
                                <m:e>
                                  <m:r>
                                    <a:rPr lang="en-US" b="0" i="1" smtClean="0">
                                      <a:solidFill>
                                        <a:schemeClr val="accent6">
                                          <a:lumMod val="75000"/>
                                        </a:schemeClr>
                                      </a:solidFill>
                                      <a:latin typeface="Cambria Math" panose="02040503050406030204" pitchFamily="18" charset="0"/>
                                    </a:rPr>
                                    <m:t>𝑑𝑎𝑛𝑐𝑒</m:t>
                                  </m:r>
                                </m:e>
                              </m:eqArr>
                            </m:e>
                          </m:mr>
                        </m:m>
                      </m:e>
                    </m:d>
                  </m:oMath>
                </a14:m>
                <a:r>
                  <a:rPr lang="en-US" dirty="0" smtClean="0"/>
                  <a:t> for the exam tomorrow</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00" y="5450627"/>
                <a:ext cx="5715000" cy="1407373"/>
              </a:xfrm>
              <a:prstGeom prst="rect">
                <a:avLst/>
              </a:prstGeom>
              <a:blipFill>
                <a:blip r:embed="rId3"/>
                <a:stretch>
                  <a:fillRect l="-961"/>
                </a:stretch>
              </a:blipFill>
            </p:spPr>
            <p:txBody>
              <a:bodyPr/>
              <a:lstStyle/>
              <a:p>
                <a:r>
                  <a:rPr lang="en-US">
                    <a:noFill/>
                  </a:rPr>
                  <a:t> </a:t>
                </a:r>
              </a:p>
            </p:txBody>
          </p:sp>
        </mc:Fallback>
      </mc:AlternateContent>
    </p:spTree>
    <p:extLst>
      <p:ext uri="{BB962C8B-B14F-4D97-AF65-F5344CB8AC3E}">
        <p14:creationId xmlns:p14="http://schemas.microsoft.com/office/powerpoint/2010/main" val="424451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NZ" dirty="0" smtClean="0"/>
              <a:t>Word </a:t>
            </a:r>
            <a:r>
              <a:rPr lang="en-NZ" dirty="0" err="1" smtClean="0"/>
              <a:t>Embeddings</a:t>
            </a:r>
            <a:r>
              <a:rPr lang="en-NZ" dirty="0" smtClean="0"/>
              <a:t>/word vectors</a:t>
            </a:r>
            <a:endParaRPr lang="en-US" dirty="0"/>
          </a:p>
        </p:txBody>
      </p:sp>
      <p:sp>
        <p:nvSpPr>
          <p:cNvPr id="3" name="Content Placeholder 2"/>
          <p:cNvSpPr>
            <a:spLocks noGrp="1"/>
          </p:cNvSpPr>
          <p:nvPr>
            <p:ph idx="1"/>
          </p:nvPr>
        </p:nvSpPr>
        <p:spPr>
          <a:xfrm>
            <a:off x="40105" y="917908"/>
            <a:ext cx="6236367" cy="2282492"/>
          </a:xfrm>
        </p:spPr>
        <p:txBody>
          <a:bodyPr>
            <a:noAutofit/>
          </a:bodyPr>
          <a:lstStyle/>
          <a:p>
            <a:r>
              <a:rPr lang="en-NZ" sz="1400" dirty="0" smtClean="0"/>
              <a:t>Word </a:t>
            </a:r>
            <a:r>
              <a:rPr lang="en-NZ" sz="1400" dirty="0" err="1" smtClean="0"/>
              <a:t>embeddings</a:t>
            </a:r>
            <a:r>
              <a:rPr lang="en-NZ" sz="1400" dirty="0" smtClean="0"/>
              <a:t> and Word vectors are equivalent </a:t>
            </a:r>
            <a:r>
              <a:rPr lang="en-NZ" sz="1400" dirty="0" smtClean="0"/>
              <a:t>terms</a:t>
            </a:r>
            <a:endParaRPr lang="en-NZ" sz="1400" dirty="0" smtClean="0"/>
          </a:p>
          <a:p>
            <a:r>
              <a:rPr lang="en-US" sz="1400" dirty="0" smtClean="0"/>
              <a:t>Word </a:t>
            </a:r>
            <a:r>
              <a:rPr lang="en-US" sz="1400" dirty="0" err="1" smtClean="0"/>
              <a:t>embeddings</a:t>
            </a:r>
            <a:r>
              <a:rPr lang="en-US" sz="1400" dirty="0" smtClean="0"/>
              <a:t> are</a:t>
            </a:r>
            <a:r>
              <a:rPr lang="en-US" sz="1400" dirty="0"/>
              <a:t> </a:t>
            </a:r>
            <a:r>
              <a:rPr lang="en-US" sz="1400" i="1" dirty="0"/>
              <a:t>distributed</a:t>
            </a:r>
            <a:r>
              <a:rPr lang="en-US" sz="1400" dirty="0"/>
              <a:t> representation of a </a:t>
            </a:r>
            <a:r>
              <a:rPr lang="en-US" sz="1400" dirty="0" smtClean="0"/>
              <a:t>word</a:t>
            </a:r>
          </a:p>
          <a:p>
            <a:r>
              <a:rPr lang="en-US" sz="1400" dirty="0" smtClean="0"/>
              <a:t>Take </a:t>
            </a:r>
            <a:r>
              <a:rPr lang="en-US" sz="1400" dirty="0"/>
              <a:t>a vector with several hundred dimensions (say </a:t>
            </a:r>
            <a:r>
              <a:rPr lang="en-US" sz="1400" dirty="0" smtClean="0"/>
              <a:t>100)</a:t>
            </a:r>
          </a:p>
          <a:p>
            <a:r>
              <a:rPr lang="en-US" sz="1400" dirty="0" smtClean="0"/>
              <a:t>Each </a:t>
            </a:r>
            <a:r>
              <a:rPr lang="en-US" sz="1400" dirty="0"/>
              <a:t>word </a:t>
            </a:r>
            <a:r>
              <a:rPr lang="en-US" sz="1400" dirty="0" smtClean="0"/>
              <a:t>can be </a:t>
            </a:r>
            <a:r>
              <a:rPr lang="en-US" sz="1400" dirty="0" err="1"/>
              <a:t>representated</a:t>
            </a:r>
            <a:r>
              <a:rPr lang="en-US" sz="1400" dirty="0"/>
              <a:t> by a distribution of weights across those </a:t>
            </a:r>
            <a:r>
              <a:rPr lang="en-US" sz="1400" dirty="0" smtClean="0"/>
              <a:t>elements</a:t>
            </a:r>
          </a:p>
          <a:p>
            <a:r>
              <a:rPr lang="en-US" sz="1400" dirty="0" smtClean="0"/>
              <a:t>So </a:t>
            </a:r>
            <a:r>
              <a:rPr lang="en-US" sz="1400" dirty="0"/>
              <a:t>instead of a one-to-one mapping between an element in the </a:t>
            </a:r>
            <a:r>
              <a:rPr lang="en-US" sz="1400" dirty="0" smtClean="0"/>
              <a:t>one hot encoded vector </a:t>
            </a:r>
            <a:r>
              <a:rPr lang="en-US" sz="1400" dirty="0"/>
              <a:t>and a word, the representation of a word is spread across all of the elements in the vector, and each element in the vector contributes to the definition of many </a:t>
            </a:r>
            <a:r>
              <a:rPr lang="en-US" sz="1400" dirty="0" smtClean="0"/>
              <a:t>words</a:t>
            </a:r>
          </a:p>
          <a:p>
            <a:r>
              <a:rPr lang="en-US" sz="1400" dirty="0"/>
              <a:t>Such a vector comes to represent in </a:t>
            </a:r>
            <a:r>
              <a:rPr lang="en-US" sz="1400" dirty="0" smtClean="0"/>
              <a:t>an abstract </a:t>
            </a:r>
            <a:r>
              <a:rPr lang="en-US" sz="1400" dirty="0"/>
              <a:t>way the ‘meaning’ of a word. </a:t>
            </a:r>
            <a:endParaRPr lang="en-NZ" sz="1400" dirty="0" smtClean="0"/>
          </a:p>
          <a:p>
            <a:r>
              <a:rPr lang="en-US" sz="1400" dirty="0" smtClean="0"/>
              <a:t>Using neural networks trained on a </a:t>
            </a:r>
            <a:r>
              <a:rPr lang="en-US" sz="1400" dirty="0"/>
              <a:t>large </a:t>
            </a:r>
            <a:r>
              <a:rPr lang="en-US" sz="1400" dirty="0" smtClean="0"/>
              <a:t>corpus, </a:t>
            </a:r>
            <a:r>
              <a:rPr lang="en-US" sz="1400" dirty="0"/>
              <a:t>it’s possible to learn word vectors that are able to capture the relationships between words in a surprisingly expressive way</a:t>
            </a:r>
            <a:r>
              <a:rPr lang="en-US" sz="1400" dirty="0" smtClean="0"/>
              <a:t>.</a:t>
            </a:r>
          </a:p>
          <a:p>
            <a:r>
              <a:rPr lang="en-US" sz="1400" dirty="0" smtClean="0"/>
              <a:t>We </a:t>
            </a:r>
            <a:r>
              <a:rPr lang="en-US" sz="1400" dirty="0"/>
              <a:t>can </a:t>
            </a:r>
            <a:r>
              <a:rPr lang="en-US" sz="1400" dirty="0" smtClean="0"/>
              <a:t>then use </a:t>
            </a:r>
            <a:r>
              <a:rPr lang="en-US" sz="1400" dirty="0"/>
              <a:t>the vectors as inputs to a neural </a:t>
            </a:r>
            <a:r>
              <a:rPr lang="en-US" sz="1400" dirty="0" smtClean="0"/>
              <a:t>network for natural language processing tasks</a:t>
            </a:r>
            <a:endParaRPr lang="en-NZ" sz="1400" dirty="0"/>
          </a:p>
          <a:p>
            <a:endParaRPr lang="en-NZ" sz="1400" dirty="0" smtClean="0"/>
          </a:p>
          <a:p>
            <a:endParaRPr lang="en-NZ" sz="1400" dirty="0" smtClean="0"/>
          </a:p>
          <a:p>
            <a:endParaRPr lang="en-US" sz="14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65" t="8079" r="12299" b="8435"/>
          <a:stretch/>
        </p:blipFill>
        <p:spPr bwMode="auto">
          <a:xfrm>
            <a:off x="1295400" y="4495800"/>
            <a:ext cx="6628511"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6312568" y="917907"/>
            <a:ext cx="2819400" cy="3196893"/>
          </a:xfrm>
          <a:prstGeom prst="rect">
            <a:avLst/>
          </a:prstGeom>
        </p:spPr>
      </p:pic>
    </p:spTree>
    <p:extLst>
      <p:ext uri="{BB962C8B-B14F-4D97-AF65-F5344CB8AC3E}">
        <p14:creationId xmlns:p14="http://schemas.microsoft.com/office/powerpoint/2010/main" val="3974995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Word vectors have been </a:t>
            </a:r>
            <a:r>
              <a:rPr lang="en-US" sz="3200" dirty="0" smtClean="0"/>
              <a:t>instrumental to </a:t>
            </a:r>
            <a:r>
              <a:rPr lang="en-US" sz="3200" dirty="0"/>
              <a:t>massively improve many NLP </a:t>
            </a:r>
            <a:r>
              <a:rPr lang="en-US" sz="3200" dirty="0" smtClean="0"/>
              <a:t>applications </a:t>
            </a:r>
            <a:endParaRPr lang="en-US" sz="3200" dirty="0"/>
          </a:p>
        </p:txBody>
      </p:sp>
      <p:sp>
        <p:nvSpPr>
          <p:cNvPr id="3" name="Content Placeholder 2"/>
          <p:cNvSpPr>
            <a:spLocks noGrp="1"/>
          </p:cNvSpPr>
          <p:nvPr>
            <p:ph idx="1"/>
          </p:nvPr>
        </p:nvSpPr>
        <p:spPr/>
        <p:txBody>
          <a:bodyPr/>
          <a:lstStyle/>
          <a:p>
            <a:pPr lvl="1"/>
            <a:r>
              <a:rPr lang="en-US" dirty="0"/>
              <a:t>M</a:t>
            </a:r>
            <a:r>
              <a:rPr lang="en-US" dirty="0" smtClean="0"/>
              <a:t>achine translation</a:t>
            </a:r>
          </a:p>
          <a:p>
            <a:pPr lvl="1"/>
            <a:r>
              <a:rPr lang="en-US" dirty="0" smtClean="0"/>
              <a:t>Text classification</a:t>
            </a:r>
          </a:p>
          <a:p>
            <a:pPr lvl="1"/>
            <a:r>
              <a:rPr lang="en-US" dirty="0" smtClean="0"/>
              <a:t>Sentiment analysis</a:t>
            </a:r>
          </a:p>
          <a:p>
            <a:pPr lvl="1"/>
            <a:r>
              <a:rPr lang="en-US" dirty="0" smtClean="0"/>
              <a:t>Information </a:t>
            </a:r>
            <a:r>
              <a:rPr lang="en-US" dirty="0"/>
              <a:t>retrieval </a:t>
            </a:r>
            <a:r>
              <a:rPr lang="en-US" dirty="0" smtClean="0"/>
              <a:t>(search engine </a:t>
            </a:r>
            <a:r>
              <a:rPr lang="en-US" dirty="0"/>
              <a:t>searchers) </a:t>
            </a:r>
            <a:endParaRPr lang="en-US" dirty="0" smtClean="0"/>
          </a:p>
          <a:p>
            <a:pPr lvl="1"/>
            <a:r>
              <a:rPr lang="en-US" dirty="0" smtClean="0"/>
              <a:t>Question </a:t>
            </a:r>
            <a:r>
              <a:rPr lang="en-US" dirty="0"/>
              <a:t>answering </a:t>
            </a:r>
            <a:r>
              <a:rPr lang="en-US" dirty="0" smtClean="0"/>
              <a:t>systems</a:t>
            </a:r>
          </a:p>
          <a:p>
            <a:pPr lvl="1"/>
            <a:r>
              <a:rPr lang="en-US" dirty="0" smtClean="0"/>
              <a:t>Recommender systems</a:t>
            </a:r>
          </a:p>
          <a:p>
            <a:pPr lvl="1"/>
            <a:r>
              <a:rPr lang="en-US" dirty="0" smtClean="0"/>
              <a:t>Many others</a:t>
            </a:r>
            <a:endParaRPr lang="en-US" dirty="0"/>
          </a:p>
        </p:txBody>
      </p:sp>
    </p:spTree>
    <p:extLst>
      <p:ext uri="{BB962C8B-B14F-4D97-AF65-F5344CB8AC3E}">
        <p14:creationId xmlns:p14="http://schemas.microsoft.com/office/powerpoint/2010/main" val="183111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sp>
        <p:nvSpPr>
          <p:cNvPr id="3" name="Content Placeholder 2"/>
          <p:cNvSpPr>
            <a:spLocks noGrp="1"/>
          </p:cNvSpPr>
          <p:nvPr>
            <p:ph idx="1"/>
          </p:nvPr>
        </p:nvSpPr>
        <p:spPr>
          <a:xfrm>
            <a:off x="457200" y="1600201"/>
            <a:ext cx="8229600" cy="1295400"/>
          </a:xfrm>
        </p:spPr>
        <p:txBody>
          <a:bodyPr>
            <a:normAutofit fontScale="70000" lnSpcReduction="20000"/>
          </a:bodyPr>
          <a:lstStyle/>
          <a:p>
            <a:r>
              <a:rPr lang="en-US" dirty="0" smtClean="0"/>
              <a:t>Word2Vec is one way of learning those </a:t>
            </a:r>
            <a:r>
              <a:rPr lang="en-US" dirty="0" err="1" smtClean="0"/>
              <a:t>embeddings</a:t>
            </a:r>
            <a:endParaRPr lang="en-US" dirty="0" smtClean="0"/>
          </a:p>
          <a:p>
            <a:r>
              <a:rPr lang="en-US" dirty="0" smtClean="0"/>
              <a:t>Imagine </a:t>
            </a:r>
            <a:r>
              <a:rPr lang="en-US" dirty="0"/>
              <a:t>a sliding window over the text, that includes the central word currently in focus, together with the four words </a:t>
            </a:r>
            <a:r>
              <a:rPr lang="en-US" dirty="0" smtClean="0"/>
              <a:t>that </a:t>
            </a:r>
            <a:r>
              <a:rPr lang="en-US" dirty="0"/>
              <a:t>precede it, and the four words that follow it</a:t>
            </a:r>
          </a:p>
          <a:p>
            <a:endParaRPr lang="en-US" dirty="0"/>
          </a:p>
        </p:txBody>
      </p:sp>
      <p:pic>
        <p:nvPicPr>
          <p:cNvPr id="5" name="Picture 4"/>
          <p:cNvPicPr>
            <a:picLocks noChangeAspect="1"/>
          </p:cNvPicPr>
          <p:nvPr/>
        </p:nvPicPr>
        <p:blipFill>
          <a:blip r:embed="rId2"/>
          <a:stretch>
            <a:fillRect/>
          </a:stretch>
        </p:blipFill>
        <p:spPr>
          <a:xfrm>
            <a:off x="649536" y="3886200"/>
            <a:ext cx="8049296" cy="1905000"/>
          </a:xfrm>
          <a:prstGeom prst="rect">
            <a:avLst/>
          </a:prstGeom>
        </p:spPr>
      </p:pic>
    </p:spTree>
    <p:extLst>
      <p:ext uri="{BB962C8B-B14F-4D97-AF65-F5344CB8AC3E}">
        <p14:creationId xmlns:p14="http://schemas.microsoft.com/office/powerpoint/2010/main" val="3066113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1503</Words>
  <Application>Microsoft Office PowerPoint</Application>
  <PresentationFormat>On-screen Show (4:3)</PresentationFormat>
  <Paragraphs>247</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 Math</vt:lpstr>
      <vt:lpstr>Lato</vt:lpstr>
      <vt:lpstr>Office Theme</vt:lpstr>
      <vt:lpstr>Word Vectors/Word Embeddings</vt:lpstr>
      <vt:lpstr>How to handle text in a deep model</vt:lpstr>
      <vt:lpstr>The issue with representing words for machine learning algorithms</vt:lpstr>
      <vt:lpstr>The issue with representing words for machine learning algorithms</vt:lpstr>
      <vt:lpstr>The issue with representing words for machine learning algorithms</vt:lpstr>
      <vt:lpstr>Distributional semantics</vt:lpstr>
      <vt:lpstr>Word Embeddings/word vectors</vt:lpstr>
      <vt:lpstr>Word vectors have been instrumental to massively improve many NLP applications </vt:lpstr>
      <vt:lpstr>Word2Vec</vt:lpstr>
      <vt:lpstr>Word2vec training data</vt:lpstr>
      <vt:lpstr>Learning word vectors</vt:lpstr>
      <vt:lpstr>Intuition of word2vec</vt:lpstr>
      <vt:lpstr>Estimating word similarity: cosine similarity (i.e. dot product)</vt:lpstr>
      <vt:lpstr>Training word2vec </vt:lpstr>
      <vt:lpstr>Training word2vec </vt:lpstr>
      <vt:lpstr>Training word2vec </vt:lpstr>
      <vt:lpstr>PowerPoint Presentation</vt:lpstr>
      <vt:lpstr>PowerPoint Presentation</vt:lpstr>
      <vt:lpstr>PowerPoint Presentation</vt:lpstr>
      <vt:lpstr>PowerPoint Presentation</vt:lpstr>
      <vt:lpstr>Vector space where the word embeddings live after training</vt:lpstr>
      <vt:lpstr>Word similarities</vt:lpstr>
      <vt:lpstr>Closest words to “Sweden”</vt:lpstr>
      <vt:lpstr>tSNE </vt:lpstr>
      <vt:lpstr>The word vector space also contains interesting linear semantic structures</vt:lpstr>
      <vt:lpstr>Linear semantic structure of the word vector space</vt:lpstr>
      <vt:lpstr>Syntactic structure of the word vector space</vt:lpstr>
      <vt:lpstr>Syntactic Regularities in vector space</vt:lpstr>
      <vt:lpstr>PowerPoint Presentation</vt:lpstr>
      <vt:lpstr>Reasoning with word vectors</vt:lpstr>
      <vt:lpstr>Vector addition</vt:lpstr>
      <vt:lpstr>PowerPoint Presentation</vt:lpstr>
      <vt:lpstr>Animation of the concept</vt:lpstr>
      <vt:lpstr>Word analogies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Rozado</dc:creator>
  <cp:lastModifiedBy>David Rozado</cp:lastModifiedBy>
  <cp:revision>114</cp:revision>
  <dcterms:created xsi:type="dcterms:W3CDTF">2006-08-16T00:00:00Z</dcterms:created>
  <dcterms:modified xsi:type="dcterms:W3CDTF">2019-04-17T04:06:05Z</dcterms:modified>
</cp:coreProperties>
</file>