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41"/>
  </p:notesMasterIdLst>
  <p:sldIdLst>
    <p:sldId id="256" r:id="rId2"/>
    <p:sldId id="355" r:id="rId3"/>
    <p:sldId id="358" r:id="rId4"/>
    <p:sldId id="362" r:id="rId5"/>
    <p:sldId id="344" r:id="rId6"/>
    <p:sldId id="345" r:id="rId7"/>
    <p:sldId id="359" r:id="rId8"/>
    <p:sldId id="361" r:id="rId9"/>
    <p:sldId id="328" r:id="rId10"/>
    <p:sldId id="326" r:id="rId11"/>
    <p:sldId id="363" r:id="rId12"/>
    <p:sldId id="339" r:id="rId13"/>
    <p:sldId id="329" r:id="rId14"/>
    <p:sldId id="340" r:id="rId15"/>
    <p:sldId id="335" r:id="rId16"/>
    <p:sldId id="333" r:id="rId17"/>
    <p:sldId id="349" r:id="rId18"/>
    <p:sldId id="350" r:id="rId19"/>
    <p:sldId id="351" r:id="rId20"/>
    <p:sldId id="352" r:id="rId21"/>
    <p:sldId id="330" r:id="rId22"/>
    <p:sldId id="364" r:id="rId23"/>
    <p:sldId id="365" r:id="rId24"/>
    <p:sldId id="366" r:id="rId25"/>
    <p:sldId id="338" r:id="rId26"/>
    <p:sldId id="337" r:id="rId27"/>
    <p:sldId id="346" r:id="rId28"/>
    <p:sldId id="263" r:id="rId29"/>
    <p:sldId id="264" r:id="rId30"/>
    <p:sldId id="265" r:id="rId31"/>
    <p:sldId id="320" r:id="rId32"/>
    <p:sldId id="321" r:id="rId33"/>
    <p:sldId id="266" r:id="rId34"/>
    <p:sldId id="343" r:id="rId35"/>
    <p:sldId id="267" r:id="rId36"/>
    <p:sldId id="268" r:id="rId37"/>
    <p:sldId id="269" r:id="rId38"/>
    <p:sldId id="270" r:id="rId39"/>
    <p:sldId id="271" r:id="rId4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A82E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6" autoAdjust="0"/>
    <p:restoredTop sz="77442" autoAdjust="0"/>
  </p:normalViewPr>
  <p:slideViewPr>
    <p:cSldViewPr>
      <p:cViewPr varScale="1">
        <p:scale>
          <a:sx n="93" d="100"/>
          <a:sy n="93" d="100"/>
        </p:scale>
        <p:origin x="211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1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866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4702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0165" tIns="40083" rIns="80165" bIns="40083"/>
          <a:lstStyle>
            <a:lvl1pPr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marL="742950" indent="-28575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marL="11430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marL="16002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marL="20574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/>
            <a:fld id="{9E5A8C41-845F-4C58-836B-F36EF0392BFC}" type="slidenum">
              <a:rPr lang="en-GB" altLang="en-US" sz="42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 algn="ctr" eaLnBrk="1" hangingPunct="1"/>
              <a:t>25</a:t>
            </a:fld>
            <a:endParaRPr lang="en-GB" altLang="en-US" sz="420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/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676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0165" tIns="40083" rIns="80165" bIns="40083"/>
          <a:lstStyle>
            <a:lvl1pPr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marL="742950" indent="-28575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marL="11430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marL="16002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marL="20574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/>
            <a:fld id="{1DC2A8B6-13A9-41C9-834F-934A447BF938}" type="slidenum">
              <a:rPr lang="en-GB" altLang="en-US" sz="42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 algn="ctr" eaLnBrk="1" hangingPunct="1"/>
              <a:t>26</a:t>
            </a:fld>
            <a:endParaRPr lang="en-GB" altLang="en-US" sz="420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/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165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0165" tIns="40083" rIns="80165" bIns="40083"/>
          <a:lstStyle>
            <a:lvl1pPr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marL="742950" indent="-28575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marL="11430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marL="16002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marL="20574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/>
            <a:fld id="{1DC2A8B6-13A9-41C9-834F-934A447BF938}" type="slidenum">
              <a:rPr lang="en-GB" altLang="en-US" sz="42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 algn="ctr" eaLnBrk="1" hangingPunct="1"/>
              <a:t>27</a:t>
            </a:fld>
            <a:endParaRPr lang="en-GB" altLang="en-US" sz="420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/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165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360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255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360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710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360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756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360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894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360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01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360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4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0165" tIns="40083" rIns="80165" bIns="40083"/>
          <a:lstStyle>
            <a:lvl1pPr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marL="742950" indent="-28575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marL="11430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marL="16002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marL="20574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/>
            <a:fld id="{EC54D1AC-AE68-457D-B78E-78AB0C43492F}" type="slidenum">
              <a:rPr lang="en-GB" altLang="en-US" sz="42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 algn="ctr" eaLnBrk="1" hangingPunct="1"/>
              <a:t>4</a:t>
            </a:fld>
            <a:endParaRPr lang="en-GB" altLang="en-US" sz="420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/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303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360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11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360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394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360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28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360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7599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360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72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0165" tIns="40083" rIns="80165" bIns="40083"/>
          <a:lstStyle>
            <a:lvl1pPr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marL="742950" indent="-28575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marL="11430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marL="16002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marL="20574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/>
            <a:fld id="{1E53836F-E742-4008-AF57-F72F9F528215}" type="slidenum">
              <a:rPr lang="en-GB" altLang="en-US" sz="42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 algn="ctr" eaLnBrk="1" hangingPunct="1"/>
              <a:t>5</a:t>
            </a:fld>
            <a:endParaRPr lang="en-GB" altLang="en-US" sz="420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/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6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0165" tIns="40083" rIns="80165" bIns="40083"/>
          <a:lstStyle>
            <a:lvl1pPr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marL="742950" indent="-28575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marL="11430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marL="16002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marL="20574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/>
            <a:fld id="{1E53836F-E742-4008-AF57-F72F9F528215}" type="slidenum">
              <a:rPr lang="en-GB" altLang="en-US" sz="42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 algn="ctr" eaLnBrk="1" hangingPunct="1"/>
              <a:t>6</a:t>
            </a:fld>
            <a:endParaRPr lang="en-GB" altLang="en-US" sz="420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/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55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0165" tIns="40083" rIns="80165" bIns="40083"/>
          <a:lstStyle>
            <a:lvl1pPr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1pPr>
            <a:lvl2pPr marL="742950" indent="-28575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2pPr>
            <a:lvl3pPr marL="11430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3pPr>
            <a:lvl4pPr marL="16002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4pPr>
            <a:lvl5pPr marL="2057400" indent="-228600" algn="l" eaLnBrk="0" hangingPunct="0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/>
            <a:fld id="{D09D063E-AB76-406A-87F1-4D046E9D2C00}" type="slidenum">
              <a:rPr lang="en-GB" altLang="en-US" sz="42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rPr>
              <a:pPr algn="ctr" eaLnBrk="1" hangingPunct="1"/>
              <a:t>10</a:t>
            </a:fld>
            <a:endParaRPr lang="en-GB" altLang="en-US" sz="4200">
              <a:solidFill>
                <a:srgbClr val="000000"/>
              </a:solidFill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/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539750" lvl="1" indent="0" eaLnBrk="1">
              <a:buSzPct val="45000"/>
              <a:buFont typeface="Wingdings" panose="05000000000000000000" pitchFamily="2" charset="2"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endParaRPr lang="en-GB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0513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300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14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240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441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C4A4AC-9B47-41AF-9B80-3510C846B46C}" type="slidenum">
              <a:rPr lang="en-US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713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7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B286-F7A8-4521-B386-5154EBF8601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03A-50A9-4807-98C5-99F72A666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5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B286-F7A8-4521-B386-5154EBF8601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03A-50A9-4807-98C5-99F72A666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7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B286-F7A8-4521-B386-5154EBF8601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03A-50A9-4807-98C5-99F72A666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6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B286-F7A8-4521-B386-5154EBF8601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03A-50A9-4807-98C5-99F72A666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6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B286-F7A8-4521-B386-5154EBF8601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03A-50A9-4807-98C5-99F72A666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5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B286-F7A8-4521-B386-5154EBF8601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03A-50A9-4807-98C5-99F72A666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2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B286-F7A8-4521-B386-5154EBF8601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03A-50A9-4807-98C5-99F72A666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4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B286-F7A8-4521-B386-5154EBF8601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03A-50A9-4807-98C5-99F72A666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7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B286-F7A8-4521-B386-5154EBF8601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03A-50A9-4807-98C5-99F72A666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2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B286-F7A8-4521-B386-5154EBF8601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03A-50A9-4807-98C5-99F72A666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2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B286-F7A8-4521-B386-5154EBF8601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303A-50A9-4807-98C5-99F72A666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9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B286-F7A8-4521-B386-5154EBF8601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8303A-50A9-4807-98C5-99F72A666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5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2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ultivariate_statistic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4.png"/><Relationship Id="rId4" Type="http://schemas.openxmlformats.org/officeDocument/2006/relationships/image" Target="../media/image6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naconda.com/distribution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57338"/>
            <a:ext cx="8229600" cy="3613150"/>
          </a:xfrm>
        </p:spPr>
        <p:txBody>
          <a:bodyPr/>
          <a:lstStyle/>
          <a:p>
            <a:pPr marL="0" indent="368300" algn="ctr" eaLnBrk="1" hangingPunct="1"/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Python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Science Stack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/>
            </a:r>
            <a:b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ea typeface="ヒラギノ角ゴ ProN W3" charset="0"/>
              <a:cs typeface="ヒラギノ角ゴ ProN W3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22225" y="1052513"/>
            <a:ext cx="4478338" cy="5805487"/>
          </a:xfrm>
        </p:spPr>
        <p:txBody>
          <a:bodyPr tIns="31680">
            <a:normAutofit fontScale="92500" lnSpcReduction="10000"/>
          </a:bodyPr>
          <a:lstStyle/>
          <a:p>
            <a:pPr marL="430213" indent="-323850" eaLnBrk="1">
              <a:buSzPct val="45000"/>
              <a:buFont typeface="Wingdings" pitchFamily="2" charset="2"/>
              <a:buChar char="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endParaRPr lang="en-GB" altLang="en-US" sz="2400" dirty="0" smtClean="0">
              <a:solidFill>
                <a:schemeClr val="tx1"/>
              </a:solidFill>
              <a:sym typeface="Arial" charset="0"/>
            </a:endParaRPr>
          </a:p>
          <a:p>
            <a:pPr marL="430213" indent="-323850" eaLnBrk="1">
              <a:buSzPct val="45000"/>
              <a:buFont typeface="Wingdings" pitchFamily="2" charset="2"/>
              <a:buChar char="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GB" altLang="en-US" sz="2400" dirty="0" smtClean="0">
                <a:solidFill>
                  <a:schemeClr val="tx1"/>
                </a:solidFill>
                <a:sym typeface="Arial" charset="0"/>
              </a:rPr>
              <a:t>Machine learning for applications</a:t>
            </a:r>
          </a:p>
          <a:p>
            <a:pPr marL="862013" lvl="1" indent="-322263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GB" altLang="en-US" dirty="0"/>
              <a:t>Machine learning capabilities without having to hardcode the algorithms yourself</a:t>
            </a:r>
            <a:endParaRPr lang="en-GB" altLang="en-US" sz="1800" dirty="0" smtClean="0">
              <a:solidFill>
                <a:schemeClr val="tx1"/>
              </a:solidFill>
              <a:sym typeface="Arial" charset="0"/>
            </a:endParaRPr>
          </a:p>
          <a:p>
            <a:pPr marL="862013" lvl="1" indent="-322263" eaLnBrk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GB" altLang="en-US" sz="1800" dirty="0" smtClean="0">
                <a:solidFill>
                  <a:schemeClr val="tx1"/>
                </a:solidFill>
                <a:sym typeface="Arial" charset="0"/>
              </a:rPr>
              <a:t>Ease of use</a:t>
            </a:r>
          </a:p>
          <a:p>
            <a:pPr marL="862013" lvl="1" indent="-322263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GB" altLang="en-US" dirty="0"/>
              <a:t>Simplicity and </a:t>
            </a:r>
            <a:r>
              <a:rPr lang="en-GB" altLang="en-US" dirty="0" smtClean="0"/>
              <a:t>readability</a:t>
            </a:r>
          </a:p>
          <a:p>
            <a:pPr marL="862013" lvl="1" indent="-322263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GB" altLang="en-US" dirty="0"/>
              <a:t>Well Optimized</a:t>
            </a:r>
          </a:p>
          <a:p>
            <a:pPr marL="862013" lvl="1" indent="-322263" eaLnBrk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GB" altLang="en-US" sz="1800" dirty="0" smtClean="0">
                <a:solidFill>
                  <a:schemeClr val="tx1"/>
                </a:solidFill>
                <a:sym typeface="Arial" charset="0"/>
              </a:rPr>
              <a:t>A general-purpose high level language: Python </a:t>
            </a:r>
          </a:p>
          <a:p>
            <a:pPr marL="862013" lvl="1" indent="-322263" eaLnBrk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GB" altLang="en-US" sz="1800" dirty="0" smtClean="0">
                <a:solidFill>
                  <a:schemeClr val="tx1"/>
                </a:solidFill>
                <a:sym typeface="Arial" charset="0"/>
              </a:rPr>
              <a:t>Light and easy to install package</a:t>
            </a:r>
          </a:p>
          <a:p>
            <a:pPr marL="862013" lvl="1" indent="-322263" eaLnBrk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endParaRPr lang="en-GB" altLang="en-US" sz="1800" dirty="0" smtClean="0">
              <a:solidFill>
                <a:schemeClr val="tx1"/>
              </a:solidFill>
              <a:sym typeface="Arial" charset="0"/>
            </a:endParaRPr>
          </a:p>
          <a:p>
            <a:pPr marL="430213" indent="-323850" eaLnBrk="1">
              <a:buSzPct val="45000"/>
              <a:buFont typeface="Wingdings" pitchFamily="2" charset="2"/>
              <a:buChar char="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GB" altLang="en-US" sz="2400" dirty="0" smtClean="0">
                <a:solidFill>
                  <a:schemeClr val="tx1"/>
                </a:solidFill>
                <a:sym typeface="Arial" charset="0"/>
              </a:rPr>
              <a:t>High standards</a:t>
            </a:r>
          </a:p>
          <a:p>
            <a:pPr marL="862013" lvl="1" indent="-322263" eaLnBrk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GB" altLang="en-US" sz="1800" dirty="0" smtClean="0">
                <a:solidFill>
                  <a:schemeClr val="tx1"/>
                </a:solidFill>
                <a:sym typeface="Arial" charset="0"/>
              </a:rPr>
              <a:t>State-of-the-art algorithms</a:t>
            </a:r>
          </a:p>
          <a:p>
            <a:pPr marL="862013" lvl="1" indent="-322263" eaLnBrk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GB" altLang="en-US" sz="1800" dirty="0" smtClean="0">
                <a:solidFill>
                  <a:schemeClr val="tx1"/>
                </a:solidFill>
                <a:sym typeface="Arial" charset="0"/>
              </a:rPr>
              <a:t>High quality bindings: performance and fine control </a:t>
            </a:r>
          </a:p>
          <a:p>
            <a:pPr marL="862013" lvl="1" indent="-322263" eaLnBrk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endParaRPr lang="en-GB" altLang="en-US" sz="1800" dirty="0" smtClean="0">
              <a:solidFill>
                <a:schemeClr val="tx1"/>
              </a:solidFill>
              <a:sym typeface="Arial" charset="0"/>
            </a:endParaRPr>
          </a:p>
          <a:p>
            <a:pPr marL="430213" indent="-323850" eaLnBrk="1">
              <a:buSzPct val="45000"/>
              <a:buFont typeface="Wingdings" pitchFamily="2" charset="2"/>
              <a:buChar char="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GB" altLang="en-US" sz="2400" dirty="0" smtClean="0">
                <a:solidFill>
                  <a:schemeClr val="tx1"/>
                </a:solidFill>
                <a:sym typeface="Arial" charset="0"/>
              </a:rPr>
              <a:t>Open Source</a:t>
            </a:r>
          </a:p>
          <a:p>
            <a:pPr marL="862013" lvl="1" indent="-322263" eaLnBrk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GB" altLang="en-US" sz="1800" dirty="0" smtClean="0">
                <a:solidFill>
                  <a:schemeClr val="tx1"/>
                </a:solidFill>
                <a:sym typeface="Arial" charset="0"/>
              </a:rPr>
              <a:t>BSD license</a:t>
            </a:r>
          </a:p>
          <a:p>
            <a:pPr marL="862013" lvl="1" indent="-322263" eaLnBrk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GB" altLang="en-US" sz="1800" dirty="0" smtClean="0">
                <a:solidFill>
                  <a:schemeClr val="tx1"/>
                </a:solidFill>
                <a:sym typeface="Arial" charset="0"/>
              </a:rPr>
              <a:t>Community driven</a:t>
            </a:r>
            <a:endParaRPr lang="en-GB" altLang="en-US" sz="1800" dirty="0">
              <a:solidFill>
                <a:schemeClr val="tx1"/>
              </a:solidFill>
              <a:sym typeface="Arial" charset="0"/>
            </a:endParaRPr>
          </a:p>
          <a:p>
            <a:pPr marL="539750" eaLnBrk="1">
              <a:buSzPct val="45000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endParaRPr lang="en-GB" altLang="en-US" sz="1800" dirty="0" smtClean="0">
              <a:solidFill>
                <a:schemeClr val="tx1"/>
              </a:solidFill>
              <a:sym typeface="Arial" charset="0"/>
            </a:endParaRPr>
          </a:p>
          <a:p>
            <a:pPr marL="430213" indent="-323850" eaLnBrk="1"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endParaRPr lang="en-GB" altLang="en-US" sz="1800" dirty="0" smtClean="0">
              <a:solidFill>
                <a:schemeClr val="tx1"/>
              </a:solidFill>
              <a:sym typeface="Arial" charset="0"/>
            </a:endParaRPr>
          </a:p>
        </p:txBody>
      </p:sp>
      <p:sp>
        <p:nvSpPr>
          <p:cNvPr id="8196" name="Rectangle 1"/>
          <p:cNvSpPr>
            <a:spLocks noChangeArrowheads="1"/>
          </p:cNvSpPr>
          <p:nvPr/>
        </p:nvSpPr>
        <p:spPr bwMode="auto">
          <a:xfrm>
            <a:off x="4658519" y="5805264"/>
            <a:ext cx="446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rgbClr val="000000"/>
                </a:solidFill>
                <a:latin typeface="Gill Sans" charset="0"/>
                <a:sym typeface="Gill Sans" charset="0"/>
                <a:hlinkClick r:id="rId3"/>
              </a:rPr>
              <a:t>http://scikit-learn.org/stable/</a:t>
            </a:r>
            <a:r>
              <a:rPr lang="en-US" altLang="en-US" sz="2000">
                <a:solidFill>
                  <a:srgbClr val="000000"/>
                </a:solidFill>
                <a:latin typeface="Gill Sans" charset="0"/>
                <a:sym typeface="Gill Sans" charset="0"/>
              </a:rPr>
              <a:t> </a:t>
            </a:r>
          </a:p>
        </p:txBody>
      </p:sp>
      <p:pic>
        <p:nvPicPr>
          <p:cNvPr id="819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458" y="237699"/>
            <a:ext cx="4685111" cy="330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Box 1"/>
          <p:cNvSpPr txBox="1">
            <a:spLocks noChangeArrowheads="1"/>
          </p:cNvSpPr>
          <p:nvPr/>
        </p:nvSpPr>
        <p:spPr bwMode="auto">
          <a:xfrm>
            <a:off x="4479132" y="6205314"/>
            <a:ext cx="43926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600" dirty="0" smtClean="0">
                <a:solidFill>
                  <a:schemeClr val="tx1"/>
                </a:solidFill>
                <a:latin typeface="Gill Sans" charset="0"/>
                <a:sym typeface="Gill Sans" charset="0"/>
              </a:rPr>
              <a:t>Included by default in </a:t>
            </a:r>
            <a:r>
              <a:rPr lang="en-GB" altLang="en-US" sz="1600" dirty="0">
                <a:solidFill>
                  <a:schemeClr val="tx1"/>
                </a:solidFill>
                <a:latin typeface="Gill Sans" charset="0"/>
                <a:sym typeface="Gill Sans" charset="0"/>
              </a:rPr>
              <a:t>the Python Anaconda distribution</a:t>
            </a:r>
          </a:p>
          <a:p>
            <a:pPr algn="ctr" eaLnBrk="1" hangingPunct="1"/>
            <a:endParaRPr lang="en-US" altLang="en-US" sz="16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pic>
        <p:nvPicPr>
          <p:cNvPr id="7" name="Picture 4" descr="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2573804" cy="93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hays\Desktop\143 Computer Vision\slides\07\machine_learning_spectru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93"/>
          <a:stretch>
            <a:fillRect/>
          </a:stretch>
        </p:blipFill>
        <p:spPr bwMode="auto">
          <a:xfrm>
            <a:off x="4788024" y="3885400"/>
            <a:ext cx="3888432" cy="1972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19063"/>
            <a:ext cx="4843463" cy="9017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tx1"/>
                </a:solidFill>
              </a:rPr>
              <a:t>Supervised Learning</a:t>
            </a:r>
          </a:p>
        </p:txBody>
      </p:sp>
      <p:sp>
        <p:nvSpPr>
          <p:cNvPr id="40963" name="TextBox 1"/>
          <p:cNvSpPr txBox="1">
            <a:spLocks noChangeArrowheads="1"/>
          </p:cNvSpPr>
          <p:nvPr/>
        </p:nvSpPr>
        <p:spPr bwMode="auto">
          <a:xfrm>
            <a:off x="0" y="981075"/>
            <a:ext cx="39243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endParaRPr lang="en-US" altLang="en-US" sz="16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In Supervised Learning, we have a dataset consisting of both </a:t>
            </a:r>
            <a:r>
              <a:rPr lang="en-US" altLang="en-US" sz="1600" b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features</a:t>
            </a:r>
            <a:r>
              <a:rPr lang="en-US" altLang="en-US" sz="16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and </a:t>
            </a:r>
            <a:r>
              <a:rPr lang="en-US" altLang="en-US" sz="1600" b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labels</a:t>
            </a:r>
            <a:r>
              <a:rPr lang="en-US" altLang="en-US" sz="16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. The task is to construct an </a:t>
            </a:r>
            <a:r>
              <a:rPr lang="en-US" altLang="en-US" sz="1600" b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estimator/model</a:t>
            </a:r>
            <a:r>
              <a:rPr lang="en-US" altLang="en-US" sz="1600" dirty="0" smtClean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which is able to predict the </a:t>
            </a:r>
            <a:r>
              <a:rPr lang="en-US" altLang="en-US" sz="1600" b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label</a:t>
            </a:r>
            <a:r>
              <a:rPr lang="en-US" altLang="en-US" sz="16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of an object given the set of </a:t>
            </a:r>
            <a:r>
              <a:rPr lang="en-US" altLang="en-US" sz="1600" b="1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features</a:t>
            </a:r>
            <a:r>
              <a:rPr lang="en-US" altLang="en-US" sz="16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. </a:t>
            </a:r>
          </a:p>
          <a:p>
            <a:pPr lvl="1" eaLnBrk="1" hangingPunct="1">
              <a:buFontTx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Using our iris data as an example, we </a:t>
            </a:r>
            <a:r>
              <a:rPr lang="en-US" altLang="en-US" sz="16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can </a:t>
            </a:r>
            <a:r>
              <a:rPr lang="en-US" altLang="en-US" sz="16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try to predict the species of iris given a set of measurements of its flower.</a:t>
            </a:r>
          </a:p>
          <a:p>
            <a:pPr eaLnBrk="1" hangingPunct="1">
              <a:buFontTx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Supervised </a:t>
            </a:r>
            <a:r>
              <a:rPr lang="en-US" altLang="en-US" sz="16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learning can be further broken down into two categories, classification and regression. In classification, the label is </a:t>
            </a:r>
            <a:r>
              <a:rPr lang="en-US" altLang="en-US" sz="16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discrete (a finite set of categories), </a:t>
            </a:r>
            <a:r>
              <a:rPr lang="en-US" altLang="en-US" sz="16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while in regression, the label is </a:t>
            </a:r>
            <a:r>
              <a:rPr lang="en-US" altLang="en-US" sz="16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continuous (a continuous range of numbers). </a:t>
            </a:r>
            <a:endParaRPr lang="en-US" altLang="en-US" sz="16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Iris </a:t>
            </a:r>
            <a:r>
              <a:rPr lang="en-US" altLang="en-US" sz="16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labels are discrete, there are only 3 possible values. Therefore predicting the species based on flower measurements would be a classification task.</a:t>
            </a:r>
          </a:p>
          <a:p>
            <a:pPr eaLnBrk="1" hangingPunct="1">
              <a:buFontTx/>
              <a:buChar char="•"/>
            </a:pPr>
            <a:endParaRPr lang="en-US" altLang="en-US" sz="16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148580" y="2374090"/>
            <a:ext cx="199445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200" b="1" dirty="0">
                <a:solidFill>
                  <a:srgbClr val="00B050"/>
                </a:solidFill>
                <a:latin typeface="Gill Sans" charset="0"/>
                <a:sym typeface="Gill Sans" charset="0"/>
              </a:rPr>
              <a:t>y</a:t>
            </a:r>
            <a:r>
              <a:rPr lang="en-US" altLang="en-US" sz="4200" b="1" dirty="0">
                <a:latin typeface="Gill Sans" charset="0"/>
                <a:sym typeface="Gill Sans" charset="0"/>
              </a:rPr>
              <a:t> = </a:t>
            </a:r>
            <a:r>
              <a:rPr lang="en-US" altLang="en-US" sz="4200" b="1" dirty="0" smtClean="0">
                <a:solidFill>
                  <a:srgbClr val="0066FF"/>
                </a:solidFill>
                <a:latin typeface="Gill Sans" charset="0"/>
                <a:sym typeface="Gill Sans" charset="0"/>
              </a:rPr>
              <a:t>f</a:t>
            </a:r>
            <a:r>
              <a:rPr lang="en-US" altLang="en-US" sz="4200" b="1" dirty="0" smtClean="0">
                <a:latin typeface="Gill Sans" charset="0"/>
                <a:sym typeface="Gill Sans" charset="0"/>
              </a:rPr>
              <a:t>(</a:t>
            </a:r>
            <a:r>
              <a:rPr lang="en-US" altLang="en-US" sz="4200" b="1" dirty="0" smtClean="0">
                <a:solidFill>
                  <a:srgbClr val="FFC000"/>
                </a:solidFill>
                <a:latin typeface="Gill Sans" charset="0"/>
                <a:sym typeface="Gill Sans" charset="0"/>
              </a:rPr>
              <a:t>X</a:t>
            </a:r>
            <a:r>
              <a:rPr lang="en-US" altLang="en-US" sz="4200" b="1" dirty="0" smtClean="0">
                <a:latin typeface="Gill Sans" charset="0"/>
                <a:sym typeface="Gill Sans" charset="0"/>
              </a:rPr>
              <a:t>)</a:t>
            </a:r>
            <a:endParaRPr lang="en-US" altLang="en-US" sz="4200" b="1" dirty="0">
              <a:latin typeface="Gill Sans" charset="0"/>
              <a:sym typeface="Gill Sans" charset="0"/>
            </a:endParaRPr>
          </a:p>
        </p:txBody>
      </p:sp>
      <p:pic>
        <p:nvPicPr>
          <p:cNvPr id="40965" name="Picture 5" descr="C:\Users\drozado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9" r="47862"/>
          <a:stretch>
            <a:fillRect/>
          </a:stretch>
        </p:blipFill>
        <p:spPr bwMode="auto">
          <a:xfrm>
            <a:off x="4957544" y="139581"/>
            <a:ext cx="595312" cy="2424112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</p:pic>
      <p:pic>
        <p:nvPicPr>
          <p:cNvPr id="40966" name="Picture 7" descr="C:\Users\drozado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53" r="-5592"/>
          <a:stretch>
            <a:fillRect/>
          </a:stretch>
        </p:blipFill>
        <p:spPr bwMode="auto">
          <a:xfrm>
            <a:off x="5710019" y="114677"/>
            <a:ext cx="604837" cy="2424112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Rectangle 1"/>
          <p:cNvSpPr>
            <a:spLocks noChangeArrowheads="1"/>
          </p:cNvSpPr>
          <p:nvPr/>
        </p:nvSpPr>
        <p:spPr bwMode="auto">
          <a:xfrm>
            <a:off x="4032250" y="3141663"/>
            <a:ext cx="885825" cy="124142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4106863" y="3051175"/>
            <a:ext cx="887412" cy="124142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4227513" y="2906713"/>
            <a:ext cx="887412" cy="1243012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1200" dirty="0">
                <a:solidFill>
                  <a:srgbClr val="000000"/>
                </a:solidFill>
                <a:latin typeface="Gill Sans" charset="0"/>
                <a:sym typeface="Gill Sans" charset="0"/>
              </a:rPr>
              <a:t>Training Text, Images, </a:t>
            </a:r>
            <a:r>
              <a:rPr lang="en-NZ" altLang="en-US" sz="1200" dirty="0" err="1">
                <a:solidFill>
                  <a:srgbClr val="000000"/>
                </a:solidFill>
                <a:latin typeface="Gill Sans" charset="0"/>
                <a:sym typeface="Gill Sans" charset="0"/>
              </a:rPr>
              <a:t>etc</a:t>
            </a:r>
            <a:endParaRPr lang="en-US" altLang="en-US" sz="12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4035425" y="4703763"/>
            <a:ext cx="846138" cy="309562"/>
          </a:xfrm>
          <a:prstGeom prst="rect">
            <a:avLst/>
          </a:prstGeom>
          <a:solidFill>
            <a:srgbClr val="00B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4195763" y="4600575"/>
            <a:ext cx="847725" cy="309563"/>
          </a:xfrm>
          <a:prstGeom prst="rect">
            <a:avLst/>
          </a:prstGeom>
          <a:solidFill>
            <a:srgbClr val="00B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4411663" y="4457700"/>
            <a:ext cx="847725" cy="307975"/>
          </a:xfrm>
          <a:prstGeom prst="rect">
            <a:avLst/>
          </a:prstGeom>
          <a:solidFill>
            <a:srgbClr val="00B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>
                <a:solidFill>
                  <a:srgbClr val="000000"/>
                </a:solidFill>
                <a:latin typeface="Gill Sans" charset="0"/>
                <a:sym typeface="Gill Sans" charset="0"/>
              </a:rPr>
              <a:t>Labels</a:t>
            </a:r>
            <a:endParaRPr lang="en-US" altLang="en-US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77" name="Rectangle 18"/>
          <p:cNvSpPr>
            <a:spLocks noChangeArrowheads="1"/>
          </p:cNvSpPr>
          <p:nvPr/>
        </p:nvSpPr>
        <p:spPr bwMode="auto">
          <a:xfrm>
            <a:off x="4195763" y="5572125"/>
            <a:ext cx="887412" cy="124142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1200" dirty="0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Test </a:t>
            </a:r>
            <a:r>
              <a:rPr lang="en-NZ" altLang="en-US" sz="1200" dirty="0">
                <a:solidFill>
                  <a:srgbClr val="000000"/>
                </a:solidFill>
                <a:latin typeface="Gill Sans" charset="0"/>
                <a:sym typeface="Gill Sans" charset="0"/>
              </a:rPr>
              <a:t>Text, Images, </a:t>
            </a:r>
            <a:r>
              <a:rPr lang="en-NZ" altLang="en-US" sz="1200" dirty="0" err="1">
                <a:solidFill>
                  <a:srgbClr val="000000"/>
                </a:solidFill>
                <a:latin typeface="Gill Sans" charset="0"/>
                <a:sym typeface="Gill Sans" charset="0"/>
              </a:rPr>
              <a:t>etc</a:t>
            </a:r>
            <a:endParaRPr lang="en-US" altLang="en-US" sz="12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79" name="Oval 3"/>
          <p:cNvSpPr>
            <a:spLocks noChangeArrowheads="1"/>
          </p:cNvSpPr>
          <p:nvPr/>
        </p:nvSpPr>
        <p:spPr bwMode="auto">
          <a:xfrm>
            <a:off x="6875463" y="3597275"/>
            <a:ext cx="1152525" cy="12001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1100" dirty="0">
                <a:solidFill>
                  <a:srgbClr val="000000"/>
                </a:solidFill>
                <a:latin typeface="Gill Sans" charset="0"/>
                <a:sym typeface="Gill Sans" charset="0"/>
              </a:rPr>
              <a:t>Machine Learning Algorithm</a:t>
            </a:r>
            <a:endParaRPr lang="en-US" altLang="en-US" sz="11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81" name="Rectangle 22"/>
          <p:cNvSpPr>
            <a:spLocks noChangeArrowheads="1"/>
          </p:cNvSpPr>
          <p:nvPr/>
        </p:nvSpPr>
        <p:spPr bwMode="auto">
          <a:xfrm>
            <a:off x="8208912" y="5978525"/>
            <a:ext cx="827584" cy="402803"/>
          </a:xfrm>
          <a:prstGeom prst="rect">
            <a:avLst/>
          </a:prstGeom>
          <a:solidFill>
            <a:srgbClr val="00B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1050" dirty="0">
                <a:solidFill>
                  <a:srgbClr val="000000"/>
                </a:solidFill>
                <a:latin typeface="Gill Sans" charset="0"/>
                <a:sym typeface="Gill Sans" charset="0"/>
              </a:rPr>
              <a:t>Predicted </a:t>
            </a:r>
            <a:r>
              <a:rPr lang="en-NZ" altLang="en-US" sz="1050" dirty="0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Label y</a:t>
            </a:r>
            <a:endParaRPr lang="en-US" altLang="en-US" sz="105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82" name="Right Arrow 5"/>
          <p:cNvSpPr>
            <a:spLocks noChangeArrowheads="1"/>
          </p:cNvSpPr>
          <p:nvPr/>
        </p:nvSpPr>
        <p:spPr bwMode="auto">
          <a:xfrm>
            <a:off x="5318125" y="3573463"/>
            <a:ext cx="333375" cy="215900"/>
          </a:xfrm>
          <a:prstGeom prst="rightArrow">
            <a:avLst>
              <a:gd name="adj1" fmla="val 50000"/>
              <a:gd name="adj2" fmla="val 49912"/>
            </a:avLst>
          </a:prstGeom>
          <a:solidFill>
            <a:schemeClr val="accent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83" name="Right Arrow 24"/>
          <p:cNvSpPr>
            <a:spLocks noChangeArrowheads="1"/>
          </p:cNvSpPr>
          <p:nvPr/>
        </p:nvSpPr>
        <p:spPr bwMode="auto">
          <a:xfrm rot="1454964">
            <a:off x="6655750" y="3513878"/>
            <a:ext cx="334963" cy="215900"/>
          </a:xfrm>
          <a:prstGeom prst="rightArrow">
            <a:avLst>
              <a:gd name="adj1" fmla="val 50000"/>
              <a:gd name="adj2" fmla="val 50150"/>
            </a:avLst>
          </a:prstGeom>
          <a:solidFill>
            <a:schemeClr val="accent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84" name="Right Arrow 25"/>
          <p:cNvSpPr>
            <a:spLocks noChangeArrowheads="1"/>
          </p:cNvSpPr>
          <p:nvPr/>
        </p:nvSpPr>
        <p:spPr bwMode="auto">
          <a:xfrm rot="20484909">
            <a:off x="5304679" y="4683009"/>
            <a:ext cx="1013546" cy="144691"/>
          </a:xfrm>
          <a:prstGeom prst="rightArrow">
            <a:avLst>
              <a:gd name="adj1" fmla="val 50000"/>
              <a:gd name="adj2" fmla="val 49958"/>
            </a:avLst>
          </a:prstGeom>
          <a:solidFill>
            <a:schemeClr val="accent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85" name="Right Arrow 26"/>
          <p:cNvSpPr>
            <a:spLocks noChangeArrowheads="1"/>
          </p:cNvSpPr>
          <p:nvPr/>
        </p:nvSpPr>
        <p:spPr bwMode="auto">
          <a:xfrm>
            <a:off x="5220072" y="6093296"/>
            <a:ext cx="333375" cy="215900"/>
          </a:xfrm>
          <a:prstGeom prst="rightArrow">
            <a:avLst>
              <a:gd name="adj1" fmla="val 50000"/>
              <a:gd name="adj2" fmla="val 49912"/>
            </a:avLst>
          </a:prstGeom>
          <a:solidFill>
            <a:schemeClr val="accent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86" name="Right Arrow 27"/>
          <p:cNvSpPr>
            <a:spLocks noChangeArrowheads="1"/>
          </p:cNvSpPr>
          <p:nvPr/>
        </p:nvSpPr>
        <p:spPr bwMode="auto">
          <a:xfrm>
            <a:off x="6182841" y="6093296"/>
            <a:ext cx="333375" cy="215900"/>
          </a:xfrm>
          <a:prstGeom prst="rightArrow">
            <a:avLst>
              <a:gd name="adj1" fmla="val 50000"/>
              <a:gd name="adj2" fmla="val 49912"/>
            </a:avLst>
          </a:prstGeom>
          <a:solidFill>
            <a:schemeClr val="accent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87" name="Right Arrow 28"/>
          <p:cNvSpPr>
            <a:spLocks noChangeArrowheads="1"/>
          </p:cNvSpPr>
          <p:nvPr/>
        </p:nvSpPr>
        <p:spPr bwMode="auto">
          <a:xfrm>
            <a:off x="7956376" y="6093396"/>
            <a:ext cx="189433" cy="215924"/>
          </a:xfrm>
          <a:prstGeom prst="rightArrow">
            <a:avLst>
              <a:gd name="adj1" fmla="val 50000"/>
              <a:gd name="adj2" fmla="val 49912"/>
            </a:avLst>
          </a:prstGeom>
          <a:solidFill>
            <a:schemeClr val="accent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988" name="Right Arrow 29"/>
          <p:cNvSpPr>
            <a:spLocks noChangeArrowheads="1"/>
          </p:cNvSpPr>
          <p:nvPr/>
        </p:nvSpPr>
        <p:spPr bwMode="auto">
          <a:xfrm rot="5400000">
            <a:off x="7076281" y="5069682"/>
            <a:ext cx="534987" cy="215900"/>
          </a:xfrm>
          <a:prstGeom prst="rightArrow">
            <a:avLst>
              <a:gd name="adj1" fmla="val 50000"/>
              <a:gd name="adj2" fmla="val 50006"/>
            </a:avLst>
          </a:prstGeom>
          <a:solidFill>
            <a:schemeClr val="accent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pic>
        <p:nvPicPr>
          <p:cNvPr id="30" name="Picture 5" descr="C:\Users\drozado\Desktop\Pictur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9" r="47862"/>
          <a:stretch>
            <a:fillRect/>
          </a:stretch>
        </p:blipFill>
        <p:spPr bwMode="auto">
          <a:xfrm>
            <a:off x="5724128" y="2759243"/>
            <a:ext cx="406552" cy="1676064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</p:pic>
      <p:pic>
        <p:nvPicPr>
          <p:cNvPr id="31" name="Picture 5" descr="C:\Users\drozado\Desktop\Picture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1" t="94570" r="47862"/>
          <a:stretch/>
        </p:blipFill>
        <p:spPr bwMode="auto">
          <a:xfrm>
            <a:off x="5652120" y="6146304"/>
            <a:ext cx="413166" cy="91008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</p:pic>
      <p:pic>
        <p:nvPicPr>
          <p:cNvPr id="32" name="Picture 7" descr="C:\Users\drozado\Desktop\Picture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53" r="-5592"/>
          <a:stretch>
            <a:fillRect/>
          </a:stretch>
        </p:blipFill>
        <p:spPr bwMode="auto">
          <a:xfrm>
            <a:off x="6189305" y="2743422"/>
            <a:ext cx="427727" cy="1714277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6660232" y="5877272"/>
            <a:ext cx="1186169" cy="648072"/>
          </a:xfrm>
          <a:prstGeom prst="rect">
            <a:avLst/>
          </a:prstGeom>
          <a:solidFill>
            <a:srgbClr val="0066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Predictive model f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106863" y="5517232"/>
            <a:ext cx="492963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419610" y="5552641"/>
            <a:ext cx="1938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INFERENCE STAGE</a:t>
            </a:r>
            <a:endParaRPr lang="en-US" sz="1200" dirty="0"/>
          </a:p>
        </p:txBody>
      </p:sp>
      <p:pic>
        <p:nvPicPr>
          <p:cNvPr id="34" name="Picture 2" descr="C:\Users\hays\Desktop\143 Computer Vision\slides\07\machine_learning_spectrum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93"/>
          <a:stretch>
            <a:fillRect/>
          </a:stretch>
        </p:blipFill>
        <p:spPr bwMode="auto">
          <a:xfrm>
            <a:off x="6545853" y="373905"/>
            <a:ext cx="2534295" cy="1285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554183" y="260648"/>
            <a:ext cx="1330185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5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5400" dirty="0" smtClean="0">
                <a:solidFill>
                  <a:schemeClr val="tx1"/>
                </a:solidFill>
              </a:rPr>
              <a:t>Working in </a:t>
            </a:r>
            <a:r>
              <a:rPr lang="en-US" altLang="en-US" sz="5400" dirty="0" err="1" smtClean="0">
                <a:solidFill>
                  <a:schemeClr val="tx1"/>
                </a:solidFill>
              </a:rPr>
              <a:t>scikit</a:t>
            </a:r>
            <a:r>
              <a:rPr lang="en-US" altLang="en-US" sz="5400" dirty="0" smtClean="0">
                <a:solidFill>
                  <a:schemeClr val="tx1"/>
                </a:solidFill>
              </a:rPr>
              <a:t>-learn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736726"/>
            <a:ext cx="8219256" cy="4716610"/>
          </a:xfrm>
        </p:spPr>
        <p:txBody>
          <a:bodyPr>
            <a:normAutofit fontScale="92500" lnSpcReduction="20000"/>
          </a:bodyPr>
          <a:lstStyle/>
          <a:p>
            <a:pPr marL="285750" indent="-285750" eaLnBrk="1" hangingPunct="1">
              <a:buFontTx/>
              <a:buChar char="•"/>
            </a:pPr>
            <a:r>
              <a:rPr lang="en-US" altLang="en-US" sz="1800" dirty="0" smtClean="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Data in </a:t>
            </a:r>
            <a:r>
              <a:rPr lang="en-US" altLang="en-US" sz="1800" dirty="0" err="1" smtClean="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scikit</a:t>
            </a:r>
            <a:r>
              <a:rPr lang="en-US" altLang="en-US" sz="1800" dirty="0" smtClean="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-learn (and in most machine learning libraries) is usually represented as a 2d-array, X.</a:t>
            </a:r>
          </a:p>
          <a:p>
            <a:pPr marL="285750" indent="-285750" eaLnBrk="1" hangingPunct="1">
              <a:buFontTx/>
              <a:buChar char="•"/>
            </a:pPr>
            <a:endParaRPr lang="en-US" altLang="en-US" sz="1800" dirty="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285750" indent="-285750" eaLnBrk="1" hangingPunct="1">
              <a:buFontTx/>
              <a:buChar char="•"/>
            </a:pPr>
            <a:r>
              <a:rPr lang="en-US" altLang="en-US" sz="1800" dirty="0" smtClean="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The size of the array X is expected to be [</a:t>
            </a:r>
            <a:r>
              <a:rPr lang="en-US" altLang="en-US" sz="1800" dirty="0" err="1" smtClean="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n_samples</a:t>
            </a:r>
            <a:r>
              <a:rPr lang="en-US" altLang="en-US" sz="1800" dirty="0" smtClean="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by </a:t>
            </a:r>
            <a:r>
              <a:rPr lang="en-US" altLang="en-US" sz="1800" dirty="0" err="1" smtClean="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n_features</a:t>
            </a:r>
            <a:r>
              <a:rPr lang="en-US" altLang="en-US" sz="1800" dirty="0" smtClean="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] </a:t>
            </a:r>
          </a:p>
          <a:p>
            <a:pPr marL="285750" indent="-285750" eaLnBrk="1" hangingPunct="1">
              <a:buFontTx/>
              <a:buChar char="•"/>
            </a:pPr>
            <a:endParaRPr lang="en-US" altLang="en-US" sz="1800" dirty="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285750" indent="-285750" eaLnBrk="1" hangingPunct="1">
              <a:buFontTx/>
              <a:buChar char="•"/>
            </a:pPr>
            <a:r>
              <a:rPr lang="en-US" altLang="en-US" sz="1800" dirty="0" err="1" smtClean="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n_samples</a:t>
            </a:r>
            <a:r>
              <a:rPr lang="en-US" altLang="en-US" sz="1800" dirty="0" smtClean="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refers to the number of samples: each sample is an item to process (a row in X).</a:t>
            </a:r>
          </a:p>
          <a:p>
            <a:pPr marL="285750" lvl="2" indent="-285750" eaLnBrk="1" hangingPunct="1">
              <a:buFontTx/>
              <a:buChar char="•"/>
            </a:pPr>
            <a:endParaRPr lang="en-US" altLang="en-US" sz="1800" dirty="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285750" lvl="2" indent="-285750" eaLnBrk="1" hangingPunct="1">
              <a:buFontTx/>
              <a:buChar char="•"/>
            </a:pPr>
            <a:r>
              <a:rPr lang="en-US" altLang="en-US" sz="1800" dirty="0" smtClean="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A sample can be a document, a picture, a sound, a row in a database, or anything you can describe with a fixed set of quantitative traits</a:t>
            </a:r>
          </a:p>
          <a:p>
            <a:pPr marL="285750" indent="-285750" eaLnBrk="1" hangingPunct="1">
              <a:buFontTx/>
              <a:buChar char="•"/>
            </a:pPr>
            <a:endParaRPr lang="en-US" altLang="en-US" sz="1800" dirty="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285750" indent="-285750" eaLnBrk="1" hangingPunct="1">
              <a:buFontTx/>
              <a:buChar char="•"/>
            </a:pPr>
            <a:r>
              <a:rPr lang="en-US" altLang="en-US" sz="1800" dirty="0" err="1" smtClean="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n_features</a:t>
            </a:r>
            <a:r>
              <a:rPr lang="en-US" altLang="en-US" sz="1800" dirty="0" smtClean="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refers to the number of features or distinct traits that can be used to describe each item in a quantitative manner (a column in X). Features are generally real-valued, but may be </a:t>
            </a:r>
            <a:r>
              <a:rPr lang="en-US" altLang="en-US" sz="1800" dirty="0" err="1" smtClean="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boolean</a:t>
            </a:r>
            <a:r>
              <a:rPr lang="en-US" altLang="en-US" sz="1800" dirty="0" smtClean="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or discrete-valued in some cases</a:t>
            </a:r>
          </a:p>
          <a:p>
            <a:pPr marL="285750" indent="-285750" eaLnBrk="1" hangingPunct="1">
              <a:buFontTx/>
              <a:buChar char="•"/>
            </a:pPr>
            <a:endParaRPr lang="en-US" altLang="en-US" sz="1800" dirty="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285750" indent="-285750" eaLnBrk="1" hangingPunct="1">
              <a:buFontTx/>
              <a:buChar char="•"/>
            </a:pPr>
            <a:r>
              <a:rPr lang="en-US" altLang="en-US" sz="1800" dirty="0" smtClean="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You have to choose your features in advance, but you can have as few or as many features as you want </a:t>
            </a:r>
          </a:p>
          <a:p>
            <a:pPr marL="285750" indent="-285750" eaLnBrk="1" hangingPunct="1">
              <a:buFontTx/>
              <a:buChar char="•"/>
            </a:pPr>
            <a:endParaRPr lang="en-NZ" altLang="en-US" sz="1800" dirty="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marL="285750" indent="-285750" eaLnBrk="1" hangingPunct="1">
              <a:buFontTx/>
              <a:buChar char="•"/>
            </a:pPr>
            <a:r>
              <a:rPr lang="en-NZ" altLang="en-US" sz="1800" dirty="0" smtClean="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In classification tasks you also have a vector y (targets/labels) of size n</a:t>
            </a:r>
            <a:endParaRPr lang="en-US" altLang="en-US" sz="1800" dirty="0" smtClean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8636"/>
            <a:ext cx="1474787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5"/>
          <p:cNvSpPr>
            <a:spLocks noChangeArrowheads="1"/>
          </p:cNvSpPr>
          <p:nvPr/>
        </p:nvSpPr>
        <p:spPr bwMode="auto">
          <a:xfrm>
            <a:off x="1692275" y="1484313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15" name="Rectangle 86"/>
          <p:cNvSpPr>
            <a:spLocks noChangeArrowheads="1"/>
          </p:cNvSpPr>
          <p:nvPr/>
        </p:nvSpPr>
        <p:spPr bwMode="auto">
          <a:xfrm>
            <a:off x="2051050" y="148431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16" name="Rectangle 87"/>
          <p:cNvSpPr>
            <a:spLocks noChangeArrowheads="1"/>
          </p:cNvSpPr>
          <p:nvPr/>
        </p:nvSpPr>
        <p:spPr bwMode="auto">
          <a:xfrm>
            <a:off x="2411413" y="148431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17" name="Rectangle 88"/>
          <p:cNvSpPr>
            <a:spLocks noChangeArrowheads="1"/>
          </p:cNvSpPr>
          <p:nvPr/>
        </p:nvSpPr>
        <p:spPr bwMode="auto">
          <a:xfrm>
            <a:off x="2771775" y="148431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18" name="Rectangle 89"/>
          <p:cNvSpPr>
            <a:spLocks noChangeArrowheads="1"/>
          </p:cNvSpPr>
          <p:nvPr/>
        </p:nvSpPr>
        <p:spPr bwMode="auto">
          <a:xfrm>
            <a:off x="3132138" y="148431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19" name="Rectangle 90"/>
          <p:cNvSpPr>
            <a:spLocks noChangeArrowheads="1"/>
          </p:cNvSpPr>
          <p:nvPr/>
        </p:nvSpPr>
        <p:spPr bwMode="auto">
          <a:xfrm>
            <a:off x="3492500" y="1484313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20" name="Rectangle 91"/>
          <p:cNvSpPr>
            <a:spLocks noChangeArrowheads="1"/>
          </p:cNvSpPr>
          <p:nvPr/>
        </p:nvSpPr>
        <p:spPr bwMode="auto">
          <a:xfrm>
            <a:off x="3851275" y="148431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21" name="Rectangle 92"/>
          <p:cNvSpPr>
            <a:spLocks noChangeArrowheads="1"/>
          </p:cNvSpPr>
          <p:nvPr/>
        </p:nvSpPr>
        <p:spPr bwMode="auto">
          <a:xfrm>
            <a:off x="4211638" y="148431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22" name="Rectangle 93"/>
          <p:cNvSpPr>
            <a:spLocks noChangeArrowheads="1"/>
          </p:cNvSpPr>
          <p:nvPr/>
        </p:nvSpPr>
        <p:spPr bwMode="auto">
          <a:xfrm>
            <a:off x="4572000" y="148431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23" name="Rectangle 94"/>
          <p:cNvSpPr>
            <a:spLocks noChangeArrowheads="1"/>
          </p:cNvSpPr>
          <p:nvPr/>
        </p:nvSpPr>
        <p:spPr bwMode="auto">
          <a:xfrm>
            <a:off x="5580063" y="1484313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24" name="Rectangle 95"/>
          <p:cNvSpPr>
            <a:spLocks noChangeArrowheads="1"/>
          </p:cNvSpPr>
          <p:nvPr/>
        </p:nvSpPr>
        <p:spPr bwMode="auto">
          <a:xfrm>
            <a:off x="1692275" y="184467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25" name="Rectangle 96"/>
          <p:cNvSpPr>
            <a:spLocks noChangeArrowheads="1"/>
          </p:cNvSpPr>
          <p:nvPr/>
        </p:nvSpPr>
        <p:spPr bwMode="auto">
          <a:xfrm>
            <a:off x="2051050" y="184467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26" name="Rectangle 97"/>
          <p:cNvSpPr>
            <a:spLocks noChangeArrowheads="1"/>
          </p:cNvSpPr>
          <p:nvPr/>
        </p:nvSpPr>
        <p:spPr bwMode="auto">
          <a:xfrm>
            <a:off x="2411413" y="184467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27" name="Rectangle 98"/>
          <p:cNvSpPr>
            <a:spLocks noChangeArrowheads="1"/>
          </p:cNvSpPr>
          <p:nvPr/>
        </p:nvSpPr>
        <p:spPr bwMode="auto">
          <a:xfrm>
            <a:off x="2771775" y="184467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28" name="Rectangle 99"/>
          <p:cNvSpPr>
            <a:spLocks noChangeArrowheads="1"/>
          </p:cNvSpPr>
          <p:nvPr/>
        </p:nvSpPr>
        <p:spPr bwMode="auto">
          <a:xfrm>
            <a:off x="3132138" y="184467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29" name="Rectangle 100"/>
          <p:cNvSpPr>
            <a:spLocks noChangeArrowheads="1"/>
          </p:cNvSpPr>
          <p:nvPr/>
        </p:nvSpPr>
        <p:spPr bwMode="auto">
          <a:xfrm>
            <a:off x="3492500" y="184467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30" name="Rectangle 101"/>
          <p:cNvSpPr>
            <a:spLocks noChangeArrowheads="1"/>
          </p:cNvSpPr>
          <p:nvPr/>
        </p:nvSpPr>
        <p:spPr bwMode="auto">
          <a:xfrm>
            <a:off x="3851275" y="184467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31" name="Rectangle 102"/>
          <p:cNvSpPr>
            <a:spLocks noChangeArrowheads="1"/>
          </p:cNvSpPr>
          <p:nvPr/>
        </p:nvSpPr>
        <p:spPr bwMode="auto">
          <a:xfrm>
            <a:off x="4211638" y="184467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32" name="Rectangle 103"/>
          <p:cNvSpPr>
            <a:spLocks noChangeArrowheads="1"/>
          </p:cNvSpPr>
          <p:nvPr/>
        </p:nvSpPr>
        <p:spPr bwMode="auto">
          <a:xfrm>
            <a:off x="4572000" y="184467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33" name="Rectangle 104"/>
          <p:cNvSpPr>
            <a:spLocks noChangeArrowheads="1"/>
          </p:cNvSpPr>
          <p:nvPr/>
        </p:nvSpPr>
        <p:spPr bwMode="auto">
          <a:xfrm>
            <a:off x="5580063" y="1844675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34" name="Rectangle 105"/>
          <p:cNvSpPr>
            <a:spLocks noChangeArrowheads="1"/>
          </p:cNvSpPr>
          <p:nvPr/>
        </p:nvSpPr>
        <p:spPr bwMode="auto">
          <a:xfrm>
            <a:off x="1692275" y="2205038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35" name="Rectangle 106"/>
          <p:cNvSpPr>
            <a:spLocks noChangeArrowheads="1"/>
          </p:cNvSpPr>
          <p:nvPr/>
        </p:nvSpPr>
        <p:spPr bwMode="auto">
          <a:xfrm>
            <a:off x="2051050" y="220503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36" name="Rectangle 107"/>
          <p:cNvSpPr>
            <a:spLocks noChangeArrowheads="1"/>
          </p:cNvSpPr>
          <p:nvPr/>
        </p:nvSpPr>
        <p:spPr bwMode="auto">
          <a:xfrm>
            <a:off x="2411413" y="220503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37" name="Rectangle 108"/>
          <p:cNvSpPr>
            <a:spLocks noChangeArrowheads="1"/>
          </p:cNvSpPr>
          <p:nvPr/>
        </p:nvSpPr>
        <p:spPr bwMode="auto">
          <a:xfrm>
            <a:off x="2771775" y="220503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38" name="Rectangle 109"/>
          <p:cNvSpPr>
            <a:spLocks noChangeArrowheads="1"/>
          </p:cNvSpPr>
          <p:nvPr/>
        </p:nvSpPr>
        <p:spPr bwMode="auto">
          <a:xfrm>
            <a:off x="3132138" y="220503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39" name="Rectangle 110"/>
          <p:cNvSpPr>
            <a:spLocks noChangeArrowheads="1"/>
          </p:cNvSpPr>
          <p:nvPr/>
        </p:nvSpPr>
        <p:spPr bwMode="auto">
          <a:xfrm>
            <a:off x="3492500" y="2205038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40" name="Rectangle 111"/>
          <p:cNvSpPr>
            <a:spLocks noChangeArrowheads="1"/>
          </p:cNvSpPr>
          <p:nvPr/>
        </p:nvSpPr>
        <p:spPr bwMode="auto">
          <a:xfrm>
            <a:off x="3851275" y="220503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41" name="Rectangle 112"/>
          <p:cNvSpPr>
            <a:spLocks noChangeArrowheads="1"/>
          </p:cNvSpPr>
          <p:nvPr/>
        </p:nvSpPr>
        <p:spPr bwMode="auto">
          <a:xfrm>
            <a:off x="4211638" y="220503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42" name="Rectangle 113"/>
          <p:cNvSpPr>
            <a:spLocks noChangeArrowheads="1"/>
          </p:cNvSpPr>
          <p:nvPr/>
        </p:nvSpPr>
        <p:spPr bwMode="auto">
          <a:xfrm>
            <a:off x="4572000" y="220503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43" name="Rectangle 114"/>
          <p:cNvSpPr>
            <a:spLocks noChangeArrowheads="1"/>
          </p:cNvSpPr>
          <p:nvPr/>
        </p:nvSpPr>
        <p:spPr bwMode="auto">
          <a:xfrm>
            <a:off x="5580063" y="2205038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44" name="Rectangle 115"/>
          <p:cNvSpPr>
            <a:spLocks noChangeArrowheads="1"/>
          </p:cNvSpPr>
          <p:nvPr/>
        </p:nvSpPr>
        <p:spPr bwMode="auto">
          <a:xfrm>
            <a:off x="1692275" y="2565400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45" name="Rectangle 116"/>
          <p:cNvSpPr>
            <a:spLocks noChangeArrowheads="1"/>
          </p:cNvSpPr>
          <p:nvPr/>
        </p:nvSpPr>
        <p:spPr bwMode="auto">
          <a:xfrm>
            <a:off x="2051050" y="2565400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46" name="Rectangle 117"/>
          <p:cNvSpPr>
            <a:spLocks noChangeArrowheads="1"/>
          </p:cNvSpPr>
          <p:nvPr/>
        </p:nvSpPr>
        <p:spPr bwMode="auto">
          <a:xfrm>
            <a:off x="2411413" y="2565400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47" name="Rectangle 118"/>
          <p:cNvSpPr>
            <a:spLocks noChangeArrowheads="1"/>
          </p:cNvSpPr>
          <p:nvPr/>
        </p:nvSpPr>
        <p:spPr bwMode="auto">
          <a:xfrm>
            <a:off x="2771775" y="2565400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48" name="Rectangle 119"/>
          <p:cNvSpPr>
            <a:spLocks noChangeArrowheads="1"/>
          </p:cNvSpPr>
          <p:nvPr/>
        </p:nvSpPr>
        <p:spPr bwMode="auto">
          <a:xfrm>
            <a:off x="3132138" y="2565400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49" name="Rectangle 120"/>
          <p:cNvSpPr>
            <a:spLocks noChangeArrowheads="1"/>
          </p:cNvSpPr>
          <p:nvPr/>
        </p:nvSpPr>
        <p:spPr bwMode="auto">
          <a:xfrm>
            <a:off x="3492500" y="2565400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50" name="Rectangle 121"/>
          <p:cNvSpPr>
            <a:spLocks noChangeArrowheads="1"/>
          </p:cNvSpPr>
          <p:nvPr/>
        </p:nvSpPr>
        <p:spPr bwMode="auto">
          <a:xfrm>
            <a:off x="3851275" y="2565400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51" name="Rectangle 122"/>
          <p:cNvSpPr>
            <a:spLocks noChangeArrowheads="1"/>
          </p:cNvSpPr>
          <p:nvPr/>
        </p:nvSpPr>
        <p:spPr bwMode="auto">
          <a:xfrm>
            <a:off x="4211638" y="2565400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52" name="Rectangle 123"/>
          <p:cNvSpPr>
            <a:spLocks noChangeArrowheads="1"/>
          </p:cNvSpPr>
          <p:nvPr/>
        </p:nvSpPr>
        <p:spPr bwMode="auto">
          <a:xfrm>
            <a:off x="4572000" y="2565400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53" name="Rectangle 124"/>
          <p:cNvSpPr>
            <a:spLocks noChangeArrowheads="1"/>
          </p:cNvSpPr>
          <p:nvPr/>
        </p:nvSpPr>
        <p:spPr bwMode="auto">
          <a:xfrm>
            <a:off x="5580063" y="2565400"/>
            <a:ext cx="10080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54" name="Rectangle 125"/>
          <p:cNvSpPr>
            <a:spLocks noChangeArrowheads="1"/>
          </p:cNvSpPr>
          <p:nvPr/>
        </p:nvSpPr>
        <p:spPr bwMode="auto">
          <a:xfrm>
            <a:off x="1692275" y="292417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55" name="Rectangle 126"/>
          <p:cNvSpPr>
            <a:spLocks noChangeArrowheads="1"/>
          </p:cNvSpPr>
          <p:nvPr/>
        </p:nvSpPr>
        <p:spPr bwMode="auto">
          <a:xfrm>
            <a:off x="2051050" y="292417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56" name="Rectangle 127"/>
          <p:cNvSpPr>
            <a:spLocks noChangeArrowheads="1"/>
          </p:cNvSpPr>
          <p:nvPr/>
        </p:nvSpPr>
        <p:spPr bwMode="auto">
          <a:xfrm>
            <a:off x="2411413" y="292417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57" name="Rectangle 128"/>
          <p:cNvSpPr>
            <a:spLocks noChangeArrowheads="1"/>
          </p:cNvSpPr>
          <p:nvPr/>
        </p:nvSpPr>
        <p:spPr bwMode="auto">
          <a:xfrm>
            <a:off x="2771775" y="292417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58" name="Rectangle 129"/>
          <p:cNvSpPr>
            <a:spLocks noChangeArrowheads="1"/>
          </p:cNvSpPr>
          <p:nvPr/>
        </p:nvSpPr>
        <p:spPr bwMode="auto">
          <a:xfrm>
            <a:off x="3132138" y="292417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59" name="Rectangle 130"/>
          <p:cNvSpPr>
            <a:spLocks noChangeArrowheads="1"/>
          </p:cNvSpPr>
          <p:nvPr/>
        </p:nvSpPr>
        <p:spPr bwMode="auto">
          <a:xfrm>
            <a:off x="3492500" y="292417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60" name="Rectangle 131"/>
          <p:cNvSpPr>
            <a:spLocks noChangeArrowheads="1"/>
          </p:cNvSpPr>
          <p:nvPr/>
        </p:nvSpPr>
        <p:spPr bwMode="auto">
          <a:xfrm>
            <a:off x="3851275" y="292417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61" name="Rectangle 132"/>
          <p:cNvSpPr>
            <a:spLocks noChangeArrowheads="1"/>
          </p:cNvSpPr>
          <p:nvPr/>
        </p:nvSpPr>
        <p:spPr bwMode="auto">
          <a:xfrm>
            <a:off x="4211638" y="292417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62" name="Rectangle 133"/>
          <p:cNvSpPr>
            <a:spLocks noChangeArrowheads="1"/>
          </p:cNvSpPr>
          <p:nvPr/>
        </p:nvSpPr>
        <p:spPr bwMode="auto">
          <a:xfrm>
            <a:off x="4572000" y="292417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63" name="Rectangle 134"/>
          <p:cNvSpPr>
            <a:spLocks noChangeArrowheads="1"/>
          </p:cNvSpPr>
          <p:nvPr/>
        </p:nvSpPr>
        <p:spPr bwMode="auto">
          <a:xfrm>
            <a:off x="5580063" y="2924175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64" name="Rectangle 135"/>
          <p:cNvSpPr>
            <a:spLocks noChangeArrowheads="1"/>
          </p:cNvSpPr>
          <p:nvPr/>
        </p:nvSpPr>
        <p:spPr bwMode="auto">
          <a:xfrm>
            <a:off x="1692275" y="3284538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65" name="Rectangle 136"/>
          <p:cNvSpPr>
            <a:spLocks noChangeArrowheads="1"/>
          </p:cNvSpPr>
          <p:nvPr/>
        </p:nvSpPr>
        <p:spPr bwMode="auto">
          <a:xfrm>
            <a:off x="2051050" y="328453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66" name="Rectangle 137"/>
          <p:cNvSpPr>
            <a:spLocks noChangeArrowheads="1"/>
          </p:cNvSpPr>
          <p:nvPr/>
        </p:nvSpPr>
        <p:spPr bwMode="auto">
          <a:xfrm>
            <a:off x="2411413" y="328453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67" name="Rectangle 138"/>
          <p:cNvSpPr>
            <a:spLocks noChangeArrowheads="1"/>
          </p:cNvSpPr>
          <p:nvPr/>
        </p:nvSpPr>
        <p:spPr bwMode="auto">
          <a:xfrm>
            <a:off x="2771775" y="328453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68" name="Rectangle 139"/>
          <p:cNvSpPr>
            <a:spLocks noChangeArrowheads="1"/>
          </p:cNvSpPr>
          <p:nvPr/>
        </p:nvSpPr>
        <p:spPr bwMode="auto">
          <a:xfrm>
            <a:off x="3132138" y="328453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69" name="Rectangle 140"/>
          <p:cNvSpPr>
            <a:spLocks noChangeArrowheads="1"/>
          </p:cNvSpPr>
          <p:nvPr/>
        </p:nvSpPr>
        <p:spPr bwMode="auto">
          <a:xfrm>
            <a:off x="3492500" y="3284538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70" name="Rectangle 141"/>
          <p:cNvSpPr>
            <a:spLocks noChangeArrowheads="1"/>
          </p:cNvSpPr>
          <p:nvPr/>
        </p:nvSpPr>
        <p:spPr bwMode="auto">
          <a:xfrm>
            <a:off x="3851275" y="328453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71" name="Rectangle 142"/>
          <p:cNvSpPr>
            <a:spLocks noChangeArrowheads="1"/>
          </p:cNvSpPr>
          <p:nvPr/>
        </p:nvSpPr>
        <p:spPr bwMode="auto">
          <a:xfrm>
            <a:off x="4211638" y="328453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72" name="Rectangle 143"/>
          <p:cNvSpPr>
            <a:spLocks noChangeArrowheads="1"/>
          </p:cNvSpPr>
          <p:nvPr/>
        </p:nvSpPr>
        <p:spPr bwMode="auto">
          <a:xfrm>
            <a:off x="4572000" y="328453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73" name="Rectangle 144"/>
          <p:cNvSpPr>
            <a:spLocks noChangeArrowheads="1"/>
          </p:cNvSpPr>
          <p:nvPr/>
        </p:nvSpPr>
        <p:spPr bwMode="auto">
          <a:xfrm>
            <a:off x="5580063" y="3284538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74" name="Rectangle 145"/>
          <p:cNvSpPr>
            <a:spLocks noChangeArrowheads="1"/>
          </p:cNvSpPr>
          <p:nvPr/>
        </p:nvSpPr>
        <p:spPr bwMode="auto">
          <a:xfrm>
            <a:off x="1692275" y="3644900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75" name="Rectangle 146"/>
          <p:cNvSpPr>
            <a:spLocks noChangeArrowheads="1"/>
          </p:cNvSpPr>
          <p:nvPr/>
        </p:nvSpPr>
        <p:spPr bwMode="auto">
          <a:xfrm>
            <a:off x="2051050" y="3644900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76" name="Rectangle 147"/>
          <p:cNvSpPr>
            <a:spLocks noChangeArrowheads="1"/>
          </p:cNvSpPr>
          <p:nvPr/>
        </p:nvSpPr>
        <p:spPr bwMode="auto">
          <a:xfrm>
            <a:off x="2411413" y="3644900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77" name="Rectangle 148"/>
          <p:cNvSpPr>
            <a:spLocks noChangeArrowheads="1"/>
          </p:cNvSpPr>
          <p:nvPr/>
        </p:nvSpPr>
        <p:spPr bwMode="auto">
          <a:xfrm>
            <a:off x="2771775" y="3644900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78" name="Rectangle 149"/>
          <p:cNvSpPr>
            <a:spLocks noChangeArrowheads="1"/>
          </p:cNvSpPr>
          <p:nvPr/>
        </p:nvSpPr>
        <p:spPr bwMode="auto">
          <a:xfrm>
            <a:off x="3132138" y="3644900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79" name="Rectangle 150"/>
          <p:cNvSpPr>
            <a:spLocks noChangeArrowheads="1"/>
          </p:cNvSpPr>
          <p:nvPr/>
        </p:nvSpPr>
        <p:spPr bwMode="auto">
          <a:xfrm>
            <a:off x="3492500" y="3644900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80" name="Rectangle 151"/>
          <p:cNvSpPr>
            <a:spLocks noChangeArrowheads="1"/>
          </p:cNvSpPr>
          <p:nvPr/>
        </p:nvSpPr>
        <p:spPr bwMode="auto">
          <a:xfrm>
            <a:off x="3851275" y="3644900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81" name="Rectangle 152"/>
          <p:cNvSpPr>
            <a:spLocks noChangeArrowheads="1"/>
          </p:cNvSpPr>
          <p:nvPr/>
        </p:nvSpPr>
        <p:spPr bwMode="auto">
          <a:xfrm>
            <a:off x="4211638" y="3644900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82" name="Rectangle 153"/>
          <p:cNvSpPr>
            <a:spLocks noChangeArrowheads="1"/>
          </p:cNvSpPr>
          <p:nvPr/>
        </p:nvSpPr>
        <p:spPr bwMode="auto">
          <a:xfrm>
            <a:off x="4572000" y="3644900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83" name="Rectangle 154"/>
          <p:cNvSpPr>
            <a:spLocks noChangeArrowheads="1"/>
          </p:cNvSpPr>
          <p:nvPr/>
        </p:nvSpPr>
        <p:spPr bwMode="auto">
          <a:xfrm>
            <a:off x="5580063" y="3644900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6" name="TextBox 15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31840" y="116632"/>
            <a:ext cx="694741" cy="73866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57" name="TextBox 15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71872" y="44624"/>
            <a:ext cx="644344" cy="73866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3386" name="Rectangle 157"/>
          <p:cNvSpPr>
            <a:spLocks noChangeArrowheads="1"/>
          </p:cNvSpPr>
          <p:nvPr/>
        </p:nvSpPr>
        <p:spPr bwMode="auto">
          <a:xfrm>
            <a:off x="1692275" y="4005263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87" name="Rectangle 158"/>
          <p:cNvSpPr>
            <a:spLocks noChangeArrowheads="1"/>
          </p:cNvSpPr>
          <p:nvPr/>
        </p:nvSpPr>
        <p:spPr bwMode="auto">
          <a:xfrm>
            <a:off x="2051050" y="400526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88" name="Rectangle 159"/>
          <p:cNvSpPr>
            <a:spLocks noChangeArrowheads="1"/>
          </p:cNvSpPr>
          <p:nvPr/>
        </p:nvSpPr>
        <p:spPr bwMode="auto">
          <a:xfrm>
            <a:off x="2411413" y="400526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89" name="Rectangle 160"/>
          <p:cNvSpPr>
            <a:spLocks noChangeArrowheads="1"/>
          </p:cNvSpPr>
          <p:nvPr/>
        </p:nvSpPr>
        <p:spPr bwMode="auto">
          <a:xfrm>
            <a:off x="2771775" y="400526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90" name="Rectangle 161"/>
          <p:cNvSpPr>
            <a:spLocks noChangeArrowheads="1"/>
          </p:cNvSpPr>
          <p:nvPr/>
        </p:nvSpPr>
        <p:spPr bwMode="auto">
          <a:xfrm>
            <a:off x="3132138" y="400526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91" name="Rectangle 162"/>
          <p:cNvSpPr>
            <a:spLocks noChangeArrowheads="1"/>
          </p:cNvSpPr>
          <p:nvPr/>
        </p:nvSpPr>
        <p:spPr bwMode="auto">
          <a:xfrm>
            <a:off x="3492500" y="4005263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92" name="Rectangle 163"/>
          <p:cNvSpPr>
            <a:spLocks noChangeArrowheads="1"/>
          </p:cNvSpPr>
          <p:nvPr/>
        </p:nvSpPr>
        <p:spPr bwMode="auto">
          <a:xfrm>
            <a:off x="3851275" y="400526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93" name="Rectangle 164"/>
          <p:cNvSpPr>
            <a:spLocks noChangeArrowheads="1"/>
          </p:cNvSpPr>
          <p:nvPr/>
        </p:nvSpPr>
        <p:spPr bwMode="auto">
          <a:xfrm>
            <a:off x="4211638" y="400526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94" name="Rectangle 165"/>
          <p:cNvSpPr>
            <a:spLocks noChangeArrowheads="1"/>
          </p:cNvSpPr>
          <p:nvPr/>
        </p:nvSpPr>
        <p:spPr bwMode="auto">
          <a:xfrm>
            <a:off x="4572000" y="400526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95" name="Rectangle 166"/>
          <p:cNvSpPr>
            <a:spLocks noChangeArrowheads="1"/>
          </p:cNvSpPr>
          <p:nvPr/>
        </p:nvSpPr>
        <p:spPr bwMode="auto">
          <a:xfrm>
            <a:off x="1692275" y="4365625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96" name="Rectangle 167"/>
          <p:cNvSpPr>
            <a:spLocks noChangeArrowheads="1"/>
          </p:cNvSpPr>
          <p:nvPr/>
        </p:nvSpPr>
        <p:spPr bwMode="auto">
          <a:xfrm>
            <a:off x="2051050" y="4365625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97" name="Rectangle 168"/>
          <p:cNvSpPr>
            <a:spLocks noChangeArrowheads="1"/>
          </p:cNvSpPr>
          <p:nvPr/>
        </p:nvSpPr>
        <p:spPr bwMode="auto">
          <a:xfrm>
            <a:off x="2411413" y="4365625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98" name="Rectangle 169"/>
          <p:cNvSpPr>
            <a:spLocks noChangeArrowheads="1"/>
          </p:cNvSpPr>
          <p:nvPr/>
        </p:nvSpPr>
        <p:spPr bwMode="auto">
          <a:xfrm>
            <a:off x="2771775" y="4365625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399" name="Rectangle 170"/>
          <p:cNvSpPr>
            <a:spLocks noChangeArrowheads="1"/>
          </p:cNvSpPr>
          <p:nvPr/>
        </p:nvSpPr>
        <p:spPr bwMode="auto">
          <a:xfrm>
            <a:off x="3132138" y="4365625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00" name="Rectangle 171"/>
          <p:cNvSpPr>
            <a:spLocks noChangeArrowheads="1"/>
          </p:cNvSpPr>
          <p:nvPr/>
        </p:nvSpPr>
        <p:spPr bwMode="auto">
          <a:xfrm>
            <a:off x="3492500" y="4365625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01" name="Rectangle 172"/>
          <p:cNvSpPr>
            <a:spLocks noChangeArrowheads="1"/>
          </p:cNvSpPr>
          <p:nvPr/>
        </p:nvSpPr>
        <p:spPr bwMode="auto">
          <a:xfrm>
            <a:off x="3851275" y="4365625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02" name="Rectangle 173"/>
          <p:cNvSpPr>
            <a:spLocks noChangeArrowheads="1"/>
          </p:cNvSpPr>
          <p:nvPr/>
        </p:nvSpPr>
        <p:spPr bwMode="auto">
          <a:xfrm>
            <a:off x="4211638" y="4365625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03" name="Rectangle 174"/>
          <p:cNvSpPr>
            <a:spLocks noChangeArrowheads="1"/>
          </p:cNvSpPr>
          <p:nvPr/>
        </p:nvSpPr>
        <p:spPr bwMode="auto">
          <a:xfrm>
            <a:off x="4572000" y="4365625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04" name="Rectangle 175"/>
          <p:cNvSpPr>
            <a:spLocks noChangeArrowheads="1"/>
          </p:cNvSpPr>
          <p:nvPr/>
        </p:nvSpPr>
        <p:spPr bwMode="auto">
          <a:xfrm>
            <a:off x="1692275" y="4724400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05" name="Rectangle 176"/>
          <p:cNvSpPr>
            <a:spLocks noChangeArrowheads="1"/>
          </p:cNvSpPr>
          <p:nvPr/>
        </p:nvSpPr>
        <p:spPr bwMode="auto">
          <a:xfrm>
            <a:off x="2051050" y="4724400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06" name="Rectangle 177"/>
          <p:cNvSpPr>
            <a:spLocks noChangeArrowheads="1"/>
          </p:cNvSpPr>
          <p:nvPr/>
        </p:nvSpPr>
        <p:spPr bwMode="auto">
          <a:xfrm>
            <a:off x="2411413" y="4724400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07" name="Rectangle 178"/>
          <p:cNvSpPr>
            <a:spLocks noChangeArrowheads="1"/>
          </p:cNvSpPr>
          <p:nvPr/>
        </p:nvSpPr>
        <p:spPr bwMode="auto">
          <a:xfrm>
            <a:off x="2771775" y="4724400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08" name="Rectangle 179"/>
          <p:cNvSpPr>
            <a:spLocks noChangeArrowheads="1"/>
          </p:cNvSpPr>
          <p:nvPr/>
        </p:nvSpPr>
        <p:spPr bwMode="auto">
          <a:xfrm>
            <a:off x="3132138" y="4724400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09" name="Rectangle 180"/>
          <p:cNvSpPr>
            <a:spLocks noChangeArrowheads="1"/>
          </p:cNvSpPr>
          <p:nvPr/>
        </p:nvSpPr>
        <p:spPr bwMode="auto">
          <a:xfrm>
            <a:off x="3492500" y="4724400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10" name="Rectangle 181"/>
          <p:cNvSpPr>
            <a:spLocks noChangeArrowheads="1"/>
          </p:cNvSpPr>
          <p:nvPr/>
        </p:nvSpPr>
        <p:spPr bwMode="auto">
          <a:xfrm>
            <a:off x="3851275" y="4724400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11" name="Rectangle 182"/>
          <p:cNvSpPr>
            <a:spLocks noChangeArrowheads="1"/>
          </p:cNvSpPr>
          <p:nvPr/>
        </p:nvSpPr>
        <p:spPr bwMode="auto">
          <a:xfrm>
            <a:off x="4211638" y="4724400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12" name="Rectangle 183"/>
          <p:cNvSpPr>
            <a:spLocks noChangeArrowheads="1"/>
          </p:cNvSpPr>
          <p:nvPr/>
        </p:nvSpPr>
        <p:spPr bwMode="auto">
          <a:xfrm>
            <a:off x="4572000" y="4724400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13" name="Rectangle 184"/>
          <p:cNvSpPr>
            <a:spLocks noChangeArrowheads="1"/>
          </p:cNvSpPr>
          <p:nvPr/>
        </p:nvSpPr>
        <p:spPr bwMode="auto">
          <a:xfrm>
            <a:off x="1692275" y="5084763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14" name="Rectangle 185"/>
          <p:cNvSpPr>
            <a:spLocks noChangeArrowheads="1"/>
          </p:cNvSpPr>
          <p:nvPr/>
        </p:nvSpPr>
        <p:spPr bwMode="auto">
          <a:xfrm>
            <a:off x="2051050" y="508476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15" name="Rectangle 186"/>
          <p:cNvSpPr>
            <a:spLocks noChangeArrowheads="1"/>
          </p:cNvSpPr>
          <p:nvPr/>
        </p:nvSpPr>
        <p:spPr bwMode="auto">
          <a:xfrm>
            <a:off x="2411413" y="508476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16" name="Rectangle 187"/>
          <p:cNvSpPr>
            <a:spLocks noChangeArrowheads="1"/>
          </p:cNvSpPr>
          <p:nvPr/>
        </p:nvSpPr>
        <p:spPr bwMode="auto">
          <a:xfrm>
            <a:off x="2771775" y="508476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17" name="Rectangle 188"/>
          <p:cNvSpPr>
            <a:spLocks noChangeArrowheads="1"/>
          </p:cNvSpPr>
          <p:nvPr/>
        </p:nvSpPr>
        <p:spPr bwMode="auto">
          <a:xfrm>
            <a:off x="3132138" y="508476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18" name="Rectangle 189"/>
          <p:cNvSpPr>
            <a:spLocks noChangeArrowheads="1"/>
          </p:cNvSpPr>
          <p:nvPr/>
        </p:nvSpPr>
        <p:spPr bwMode="auto">
          <a:xfrm>
            <a:off x="3492500" y="5084763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19" name="Rectangle 190"/>
          <p:cNvSpPr>
            <a:spLocks noChangeArrowheads="1"/>
          </p:cNvSpPr>
          <p:nvPr/>
        </p:nvSpPr>
        <p:spPr bwMode="auto">
          <a:xfrm>
            <a:off x="3851275" y="508476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20" name="Rectangle 191"/>
          <p:cNvSpPr>
            <a:spLocks noChangeArrowheads="1"/>
          </p:cNvSpPr>
          <p:nvPr/>
        </p:nvSpPr>
        <p:spPr bwMode="auto">
          <a:xfrm>
            <a:off x="4211638" y="508476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21" name="Rectangle 192"/>
          <p:cNvSpPr>
            <a:spLocks noChangeArrowheads="1"/>
          </p:cNvSpPr>
          <p:nvPr/>
        </p:nvSpPr>
        <p:spPr bwMode="auto">
          <a:xfrm>
            <a:off x="4572000" y="508476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22" name="Rectangle 193"/>
          <p:cNvSpPr>
            <a:spLocks noChangeArrowheads="1"/>
          </p:cNvSpPr>
          <p:nvPr/>
        </p:nvSpPr>
        <p:spPr bwMode="auto">
          <a:xfrm>
            <a:off x="1692275" y="544512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23" name="Rectangle 194"/>
          <p:cNvSpPr>
            <a:spLocks noChangeArrowheads="1"/>
          </p:cNvSpPr>
          <p:nvPr/>
        </p:nvSpPr>
        <p:spPr bwMode="auto">
          <a:xfrm>
            <a:off x="2051050" y="544512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24" name="Rectangle 195"/>
          <p:cNvSpPr>
            <a:spLocks noChangeArrowheads="1"/>
          </p:cNvSpPr>
          <p:nvPr/>
        </p:nvSpPr>
        <p:spPr bwMode="auto">
          <a:xfrm>
            <a:off x="2411413" y="544512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25" name="Rectangle 196"/>
          <p:cNvSpPr>
            <a:spLocks noChangeArrowheads="1"/>
          </p:cNvSpPr>
          <p:nvPr/>
        </p:nvSpPr>
        <p:spPr bwMode="auto">
          <a:xfrm>
            <a:off x="2771775" y="544512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26" name="Rectangle 197"/>
          <p:cNvSpPr>
            <a:spLocks noChangeArrowheads="1"/>
          </p:cNvSpPr>
          <p:nvPr/>
        </p:nvSpPr>
        <p:spPr bwMode="auto">
          <a:xfrm>
            <a:off x="3132138" y="544512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27" name="Rectangle 198"/>
          <p:cNvSpPr>
            <a:spLocks noChangeArrowheads="1"/>
          </p:cNvSpPr>
          <p:nvPr/>
        </p:nvSpPr>
        <p:spPr bwMode="auto">
          <a:xfrm>
            <a:off x="3492500" y="544512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28" name="Rectangle 199"/>
          <p:cNvSpPr>
            <a:spLocks noChangeArrowheads="1"/>
          </p:cNvSpPr>
          <p:nvPr/>
        </p:nvSpPr>
        <p:spPr bwMode="auto">
          <a:xfrm>
            <a:off x="3851275" y="544512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29" name="Rectangle 200"/>
          <p:cNvSpPr>
            <a:spLocks noChangeArrowheads="1"/>
          </p:cNvSpPr>
          <p:nvPr/>
        </p:nvSpPr>
        <p:spPr bwMode="auto">
          <a:xfrm>
            <a:off x="4211638" y="544512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30" name="Rectangle 201"/>
          <p:cNvSpPr>
            <a:spLocks noChangeArrowheads="1"/>
          </p:cNvSpPr>
          <p:nvPr/>
        </p:nvSpPr>
        <p:spPr bwMode="auto">
          <a:xfrm>
            <a:off x="4572000" y="544512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31" name="Rectangle 202"/>
          <p:cNvSpPr>
            <a:spLocks noChangeArrowheads="1"/>
          </p:cNvSpPr>
          <p:nvPr/>
        </p:nvSpPr>
        <p:spPr bwMode="auto">
          <a:xfrm>
            <a:off x="1692275" y="5805488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32" name="Rectangle 203"/>
          <p:cNvSpPr>
            <a:spLocks noChangeArrowheads="1"/>
          </p:cNvSpPr>
          <p:nvPr/>
        </p:nvSpPr>
        <p:spPr bwMode="auto">
          <a:xfrm>
            <a:off x="2051050" y="580548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33" name="Rectangle 204"/>
          <p:cNvSpPr>
            <a:spLocks noChangeArrowheads="1"/>
          </p:cNvSpPr>
          <p:nvPr/>
        </p:nvSpPr>
        <p:spPr bwMode="auto">
          <a:xfrm>
            <a:off x="2411413" y="580548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34" name="Rectangle 205"/>
          <p:cNvSpPr>
            <a:spLocks noChangeArrowheads="1"/>
          </p:cNvSpPr>
          <p:nvPr/>
        </p:nvSpPr>
        <p:spPr bwMode="auto">
          <a:xfrm>
            <a:off x="2771775" y="580548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35" name="Rectangle 206"/>
          <p:cNvSpPr>
            <a:spLocks noChangeArrowheads="1"/>
          </p:cNvSpPr>
          <p:nvPr/>
        </p:nvSpPr>
        <p:spPr bwMode="auto">
          <a:xfrm>
            <a:off x="3132138" y="580548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36" name="Rectangle 207"/>
          <p:cNvSpPr>
            <a:spLocks noChangeArrowheads="1"/>
          </p:cNvSpPr>
          <p:nvPr/>
        </p:nvSpPr>
        <p:spPr bwMode="auto">
          <a:xfrm>
            <a:off x="3492500" y="5805488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37" name="Rectangle 208"/>
          <p:cNvSpPr>
            <a:spLocks noChangeArrowheads="1"/>
          </p:cNvSpPr>
          <p:nvPr/>
        </p:nvSpPr>
        <p:spPr bwMode="auto">
          <a:xfrm>
            <a:off x="3851275" y="580548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38" name="Rectangle 209"/>
          <p:cNvSpPr>
            <a:spLocks noChangeArrowheads="1"/>
          </p:cNvSpPr>
          <p:nvPr/>
        </p:nvSpPr>
        <p:spPr bwMode="auto">
          <a:xfrm>
            <a:off x="4211638" y="580548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39" name="Rectangle 210"/>
          <p:cNvSpPr>
            <a:spLocks noChangeArrowheads="1"/>
          </p:cNvSpPr>
          <p:nvPr/>
        </p:nvSpPr>
        <p:spPr bwMode="auto">
          <a:xfrm>
            <a:off x="4572000" y="580548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40" name="Rectangle 211"/>
          <p:cNvSpPr>
            <a:spLocks noChangeArrowheads="1"/>
          </p:cNvSpPr>
          <p:nvPr/>
        </p:nvSpPr>
        <p:spPr bwMode="auto">
          <a:xfrm>
            <a:off x="5580063" y="4005263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41" name="Rectangle 212"/>
          <p:cNvSpPr>
            <a:spLocks noChangeArrowheads="1"/>
          </p:cNvSpPr>
          <p:nvPr/>
        </p:nvSpPr>
        <p:spPr bwMode="auto">
          <a:xfrm>
            <a:off x="5580063" y="4365625"/>
            <a:ext cx="10080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42" name="Rectangle 213"/>
          <p:cNvSpPr>
            <a:spLocks noChangeArrowheads="1"/>
          </p:cNvSpPr>
          <p:nvPr/>
        </p:nvSpPr>
        <p:spPr bwMode="auto">
          <a:xfrm>
            <a:off x="5580063" y="4724400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43" name="Rectangle 214"/>
          <p:cNvSpPr>
            <a:spLocks noChangeArrowheads="1"/>
          </p:cNvSpPr>
          <p:nvPr/>
        </p:nvSpPr>
        <p:spPr bwMode="auto">
          <a:xfrm>
            <a:off x="5580063" y="5084763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44" name="Rectangle 215"/>
          <p:cNvSpPr>
            <a:spLocks noChangeArrowheads="1"/>
          </p:cNvSpPr>
          <p:nvPr/>
        </p:nvSpPr>
        <p:spPr bwMode="auto">
          <a:xfrm>
            <a:off x="5580063" y="5445125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45" name="Rectangle 216"/>
          <p:cNvSpPr>
            <a:spLocks noChangeArrowheads="1"/>
          </p:cNvSpPr>
          <p:nvPr/>
        </p:nvSpPr>
        <p:spPr bwMode="auto">
          <a:xfrm>
            <a:off x="5580063" y="5805488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46" name="Rectangle 226"/>
          <p:cNvSpPr>
            <a:spLocks noChangeArrowheads="1"/>
          </p:cNvSpPr>
          <p:nvPr/>
        </p:nvSpPr>
        <p:spPr bwMode="auto">
          <a:xfrm>
            <a:off x="1692275" y="1125538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47" name="Rectangle 227"/>
          <p:cNvSpPr>
            <a:spLocks noChangeArrowheads="1"/>
          </p:cNvSpPr>
          <p:nvPr/>
        </p:nvSpPr>
        <p:spPr bwMode="auto">
          <a:xfrm>
            <a:off x="2051050" y="1125538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48" name="Rectangle 228"/>
          <p:cNvSpPr>
            <a:spLocks noChangeArrowheads="1"/>
          </p:cNvSpPr>
          <p:nvPr/>
        </p:nvSpPr>
        <p:spPr bwMode="auto">
          <a:xfrm>
            <a:off x="2411413" y="1125538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49" name="Rectangle 229"/>
          <p:cNvSpPr>
            <a:spLocks noChangeArrowheads="1"/>
          </p:cNvSpPr>
          <p:nvPr/>
        </p:nvSpPr>
        <p:spPr bwMode="auto">
          <a:xfrm>
            <a:off x="2771775" y="1125538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50" name="Rectangle 230"/>
          <p:cNvSpPr>
            <a:spLocks noChangeArrowheads="1"/>
          </p:cNvSpPr>
          <p:nvPr/>
        </p:nvSpPr>
        <p:spPr bwMode="auto">
          <a:xfrm>
            <a:off x="3132138" y="1125538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51" name="Rectangle 231"/>
          <p:cNvSpPr>
            <a:spLocks noChangeArrowheads="1"/>
          </p:cNvSpPr>
          <p:nvPr/>
        </p:nvSpPr>
        <p:spPr bwMode="auto">
          <a:xfrm>
            <a:off x="3492500" y="1125538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52" name="Rectangle 232"/>
          <p:cNvSpPr>
            <a:spLocks noChangeArrowheads="1"/>
          </p:cNvSpPr>
          <p:nvPr/>
        </p:nvSpPr>
        <p:spPr bwMode="auto">
          <a:xfrm>
            <a:off x="3851275" y="1125538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53" name="Rectangle 233"/>
          <p:cNvSpPr>
            <a:spLocks noChangeArrowheads="1"/>
          </p:cNvSpPr>
          <p:nvPr/>
        </p:nvSpPr>
        <p:spPr bwMode="auto">
          <a:xfrm>
            <a:off x="4211638" y="1125538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54" name="Rectangle 234"/>
          <p:cNvSpPr>
            <a:spLocks noChangeArrowheads="1"/>
          </p:cNvSpPr>
          <p:nvPr/>
        </p:nvSpPr>
        <p:spPr bwMode="auto">
          <a:xfrm>
            <a:off x="4572000" y="1125538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455" name="Rectangle 235"/>
          <p:cNvSpPr>
            <a:spLocks noChangeArrowheads="1"/>
          </p:cNvSpPr>
          <p:nvPr/>
        </p:nvSpPr>
        <p:spPr bwMode="auto">
          <a:xfrm>
            <a:off x="5580063" y="1125538"/>
            <a:ext cx="10080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pic>
        <p:nvPicPr>
          <p:cNvPr id="13456" name="Picture 2" descr="http://www.grace-fp7.eu/sites/default/files/imagecache/Article-popup/article-images/Database_iStock_000020783950XSmall_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1" y="2852738"/>
            <a:ext cx="935658" cy="93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57" name="TextBox 243"/>
          <p:cNvSpPr txBox="1">
            <a:spLocks noChangeArrowheads="1"/>
          </p:cNvSpPr>
          <p:nvPr/>
        </p:nvSpPr>
        <p:spPr bwMode="auto">
          <a:xfrm>
            <a:off x="-483" y="2334567"/>
            <a:ext cx="1152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2400" dirty="0">
                <a:solidFill>
                  <a:srgbClr val="000000"/>
                </a:solidFill>
                <a:latin typeface="Gill Sans" charset="0"/>
                <a:sym typeface="Gill Sans" charset="0"/>
              </a:rPr>
              <a:t>DB</a:t>
            </a:r>
            <a:endParaRPr lang="en-US" altLang="en-US" sz="24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827584" y="1125539"/>
            <a:ext cx="864691" cy="219348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/>
          <p:cNvCxnSpPr/>
          <p:nvPr/>
        </p:nvCxnSpPr>
        <p:spPr bwMode="auto">
          <a:xfrm>
            <a:off x="827584" y="3319025"/>
            <a:ext cx="864691" cy="28468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5"/>
          <p:cNvSpPr>
            <a:spLocks noChangeArrowheads="1"/>
          </p:cNvSpPr>
          <p:nvPr/>
        </p:nvSpPr>
        <p:spPr bwMode="auto">
          <a:xfrm>
            <a:off x="792163" y="2052305"/>
            <a:ext cx="358775" cy="360362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39" name="Rectangle 86"/>
          <p:cNvSpPr>
            <a:spLocks noChangeArrowheads="1"/>
          </p:cNvSpPr>
          <p:nvPr/>
        </p:nvSpPr>
        <p:spPr bwMode="auto">
          <a:xfrm>
            <a:off x="1150938" y="2052305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40" name="Rectangle 87"/>
          <p:cNvSpPr>
            <a:spLocks noChangeArrowheads="1"/>
          </p:cNvSpPr>
          <p:nvPr/>
        </p:nvSpPr>
        <p:spPr bwMode="auto">
          <a:xfrm>
            <a:off x="1511301" y="2052305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41" name="Rectangle 88"/>
          <p:cNvSpPr>
            <a:spLocks noChangeArrowheads="1"/>
          </p:cNvSpPr>
          <p:nvPr/>
        </p:nvSpPr>
        <p:spPr bwMode="auto">
          <a:xfrm>
            <a:off x="1871663" y="2052305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42" name="Rectangle 89"/>
          <p:cNvSpPr>
            <a:spLocks noChangeArrowheads="1"/>
          </p:cNvSpPr>
          <p:nvPr/>
        </p:nvSpPr>
        <p:spPr bwMode="auto">
          <a:xfrm>
            <a:off x="2232026" y="2052305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43" name="Rectangle 90"/>
          <p:cNvSpPr>
            <a:spLocks noChangeArrowheads="1"/>
          </p:cNvSpPr>
          <p:nvPr/>
        </p:nvSpPr>
        <p:spPr bwMode="auto">
          <a:xfrm>
            <a:off x="2592388" y="2052305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44" name="Rectangle 91"/>
          <p:cNvSpPr>
            <a:spLocks noChangeArrowheads="1"/>
          </p:cNvSpPr>
          <p:nvPr/>
        </p:nvSpPr>
        <p:spPr bwMode="auto">
          <a:xfrm>
            <a:off x="2951163" y="2052305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45" name="Rectangle 92"/>
          <p:cNvSpPr>
            <a:spLocks noChangeArrowheads="1"/>
          </p:cNvSpPr>
          <p:nvPr/>
        </p:nvSpPr>
        <p:spPr bwMode="auto">
          <a:xfrm>
            <a:off x="3311526" y="2052305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46" name="Rectangle 93"/>
          <p:cNvSpPr>
            <a:spLocks noChangeArrowheads="1"/>
          </p:cNvSpPr>
          <p:nvPr/>
        </p:nvSpPr>
        <p:spPr bwMode="auto">
          <a:xfrm>
            <a:off x="3671888" y="2052305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47" name="Rectangle 94"/>
          <p:cNvSpPr>
            <a:spLocks noChangeArrowheads="1"/>
          </p:cNvSpPr>
          <p:nvPr/>
        </p:nvSpPr>
        <p:spPr bwMode="auto">
          <a:xfrm>
            <a:off x="4679951" y="2052305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48" name="Rectangle 95"/>
          <p:cNvSpPr>
            <a:spLocks noChangeArrowheads="1"/>
          </p:cNvSpPr>
          <p:nvPr/>
        </p:nvSpPr>
        <p:spPr bwMode="auto">
          <a:xfrm>
            <a:off x="792163" y="2412667"/>
            <a:ext cx="358775" cy="360363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49" name="Rectangle 96"/>
          <p:cNvSpPr>
            <a:spLocks noChangeArrowheads="1"/>
          </p:cNvSpPr>
          <p:nvPr/>
        </p:nvSpPr>
        <p:spPr bwMode="auto">
          <a:xfrm>
            <a:off x="1150938" y="2412667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50" name="Rectangle 97"/>
          <p:cNvSpPr>
            <a:spLocks noChangeArrowheads="1"/>
          </p:cNvSpPr>
          <p:nvPr/>
        </p:nvSpPr>
        <p:spPr bwMode="auto">
          <a:xfrm>
            <a:off x="1511301" y="2412667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51" name="Rectangle 98"/>
          <p:cNvSpPr>
            <a:spLocks noChangeArrowheads="1"/>
          </p:cNvSpPr>
          <p:nvPr/>
        </p:nvSpPr>
        <p:spPr bwMode="auto">
          <a:xfrm>
            <a:off x="1871663" y="2412667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52" name="Rectangle 99"/>
          <p:cNvSpPr>
            <a:spLocks noChangeArrowheads="1"/>
          </p:cNvSpPr>
          <p:nvPr/>
        </p:nvSpPr>
        <p:spPr bwMode="auto">
          <a:xfrm>
            <a:off x="2232026" y="2412667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53" name="Rectangle 100"/>
          <p:cNvSpPr>
            <a:spLocks noChangeArrowheads="1"/>
          </p:cNvSpPr>
          <p:nvPr/>
        </p:nvSpPr>
        <p:spPr bwMode="auto">
          <a:xfrm>
            <a:off x="2592388" y="2412667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54" name="Rectangle 101"/>
          <p:cNvSpPr>
            <a:spLocks noChangeArrowheads="1"/>
          </p:cNvSpPr>
          <p:nvPr/>
        </p:nvSpPr>
        <p:spPr bwMode="auto">
          <a:xfrm>
            <a:off x="2951163" y="2412667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55" name="Rectangle 102"/>
          <p:cNvSpPr>
            <a:spLocks noChangeArrowheads="1"/>
          </p:cNvSpPr>
          <p:nvPr/>
        </p:nvSpPr>
        <p:spPr bwMode="auto">
          <a:xfrm>
            <a:off x="3311526" y="2412667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56" name="Rectangle 103"/>
          <p:cNvSpPr>
            <a:spLocks noChangeArrowheads="1"/>
          </p:cNvSpPr>
          <p:nvPr/>
        </p:nvSpPr>
        <p:spPr bwMode="auto">
          <a:xfrm>
            <a:off x="3671888" y="2412667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57" name="Rectangle 104"/>
          <p:cNvSpPr>
            <a:spLocks noChangeArrowheads="1"/>
          </p:cNvSpPr>
          <p:nvPr/>
        </p:nvSpPr>
        <p:spPr bwMode="auto">
          <a:xfrm>
            <a:off x="4679951" y="2412667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58" name="Rectangle 105"/>
          <p:cNvSpPr>
            <a:spLocks noChangeArrowheads="1"/>
          </p:cNvSpPr>
          <p:nvPr/>
        </p:nvSpPr>
        <p:spPr bwMode="auto">
          <a:xfrm>
            <a:off x="792163" y="2773030"/>
            <a:ext cx="358775" cy="360362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59" name="Rectangle 106"/>
          <p:cNvSpPr>
            <a:spLocks noChangeArrowheads="1"/>
          </p:cNvSpPr>
          <p:nvPr/>
        </p:nvSpPr>
        <p:spPr bwMode="auto">
          <a:xfrm>
            <a:off x="1150938" y="2773030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60" name="Rectangle 107"/>
          <p:cNvSpPr>
            <a:spLocks noChangeArrowheads="1"/>
          </p:cNvSpPr>
          <p:nvPr/>
        </p:nvSpPr>
        <p:spPr bwMode="auto">
          <a:xfrm>
            <a:off x="1511301" y="2773030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61" name="Rectangle 108"/>
          <p:cNvSpPr>
            <a:spLocks noChangeArrowheads="1"/>
          </p:cNvSpPr>
          <p:nvPr/>
        </p:nvSpPr>
        <p:spPr bwMode="auto">
          <a:xfrm>
            <a:off x="1871663" y="2773030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62" name="Rectangle 109"/>
          <p:cNvSpPr>
            <a:spLocks noChangeArrowheads="1"/>
          </p:cNvSpPr>
          <p:nvPr/>
        </p:nvSpPr>
        <p:spPr bwMode="auto">
          <a:xfrm>
            <a:off x="2232026" y="2773030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63" name="Rectangle 110"/>
          <p:cNvSpPr>
            <a:spLocks noChangeArrowheads="1"/>
          </p:cNvSpPr>
          <p:nvPr/>
        </p:nvSpPr>
        <p:spPr bwMode="auto">
          <a:xfrm>
            <a:off x="2592388" y="2773030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64" name="Rectangle 111"/>
          <p:cNvSpPr>
            <a:spLocks noChangeArrowheads="1"/>
          </p:cNvSpPr>
          <p:nvPr/>
        </p:nvSpPr>
        <p:spPr bwMode="auto">
          <a:xfrm>
            <a:off x="2951163" y="2773030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65" name="Rectangle 112"/>
          <p:cNvSpPr>
            <a:spLocks noChangeArrowheads="1"/>
          </p:cNvSpPr>
          <p:nvPr/>
        </p:nvSpPr>
        <p:spPr bwMode="auto">
          <a:xfrm>
            <a:off x="3311526" y="2773030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66" name="Rectangle 113"/>
          <p:cNvSpPr>
            <a:spLocks noChangeArrowheads="1"/>
          </p:cNvSpPr>
          <p:nvPr/>
        </p:nvSpPr>
        <p:spPr bwMode="auto">
          <a:xfrm>
            <a:off x="3671888" y="2773030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67" name="Rectangle 114"/>
          <p:cNvSpPr>
            <a:spLocks noChangeArrowheads="1"/>
          </p:cNvSpPr>
          <p:nvPr/>
        </p:nvSpPr>
        <p:spPr bwMode="auto">
          <a:xfrm>
            <a:off x="4679951" y="2773030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68" name="Rectangle 115"/>
          <p:cNvSpPr>
            <a:spLocks noChangeArrowheads="1"/>
          </p:cNvSpPr>
          <p:nvPr/>
        </p:nvSpPr>
        <p:spPr bwMode="auto">
          <a:xfrm>
            <a:off x="792163" y="3133392"/>
            <a:ext cx="358775" cy="358775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69" name="Rectangle 116"/>
          <p:cNvSpPr>
            <a:spLocks noChangeArrowheads="1"/>
          </p:cNvSpPr>
          <p:nvPr/>
        </p:nvSpPr>
        <p:spPr bwMode="auto">
          <a:xfrm>
            <a:off x="1150938" y="3133392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70" name="Rectangle 117"/>
          <p:cNvSpPr>
            <a:spLocks noChangeArrowheads="1"/>
          </p:cNvSpPr>
          <p:nvPr/>
        </p:nvSpPr>
        <p:spPr bwMode="auto">
          <a:xfrm>
            <a:off x="1511301" y="3133392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71" name="Rectangle 118"/>
          <p:cNvSpPr>
            <a:spLocks noChangeArrowheads="1"/>
          </p:cNvSpPr>
          <p:nvPr/>
        </p:nvSpPr>
        <p:spPr bwMode="auto">
          <a:xfrm>
            <a:off x="1871663" y="3133392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72" name="Rectangle 119"/>
          <p:cNvSpPr>
            <a:spLocks noChangeArrowheads="1"/>
          </p:cNvSpPr>
          <p:nvPr/>
        </p:nvSpPr>
        <p:spPr bwMode="auto">
          <a:xfrm>
            <a:off x="2232026" y="3133392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73" name="Rectangle 120"/>
          <p:cNvSpPr>
            <a:spLocks noChangeArrowheads="1"/>
          </p:cNvSpPr>
          <p:nvPr/>
        </p:nvSpPr>
        <p:spPr bwMode="auto">
          <a:xfrm>
            <a:off x="2592388" y="3133392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74" name="Rectangle 121"/>
          <p:cNvSpPr>
            <a:spLocks noChangeArrowheads="1"/>
          </p:cNvSpPr>
          <p:nvPr/>
        </p:nvSpPr>
        <p:spPr bwMode="auto">
          <a:xfrm>
            <a:off x="2951163" y="3133392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75" name="Rectangle 122"/>
          <p:cNvSpPr>
            <a:spLocks noChangeArrowheads="1"/>
          </p:cNvSpPr>
          <p:nvPr/>
        </p:nvSpPr>
        <p:spPr bwMode="auto">
          <a:xfrm>
            <a:off x="3311526" y="3133392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76" name="Rectangle 123"/>
          <p:cNvSpPr>
            <a:spLocks noChangeArrowheads="1"/>
          </p:cNvSpPr>
          <p:nvPr/>
        </p:nvSpPr>
        <p:spPr bwMode="auto">
          <a:xfrm>
            <a:off x="3671888" y="3133392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77" name="Rectangle 124"/>
          <p:cNvSpPr>
            <a:spLocks noChangeArrowheads="1"/>
          </p:cNvSpPr>
          <p:nvPr/>
        </p:nvSpPr>
        <p:spPr bwMode="auto">
          <a:xfrm>
            <a:off x="4679951" y="3133392"/>
            <a:ext cx="10080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78" name="Rectangle 125"/>
          <p:cNvSpPr>
            <a:spLocks noChangeArrowheads="1"/>
          </p:cNvSpPr>
          <p:nvPr/>
        </p:nvSpPr>
        <p:spPr bwMode="auto">
          <a:xfrm>
            <a:off x="792163" y="3492167"/>
            <a:ext cx="358775" cy="360363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79" name="Rectangle 126"/>
          <p:cNvSpPr>
            <a:spLocks noChangeArrowheads="1"/>
          </p:cNvSpPr>
          <p:nvPr/>
        </p:nvSpPr>
        <p:spPr bwMode="auto">
          <a:xfrm>
            <a:off x="1150938" y="3492167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80" name="Rectangle 127"/>
          <p:cNvSpPr>
            <a:spLocks noChangeArrowheads="1"/>
          </p:cNvSpPr>
          <p:nvPr/>
        </p:nvSpPr>
        <p:spPr bwMode="auto">
          <a:xfrm>
            <a:off x="1511301" y="3492167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81" name="Rectangle 128"/>
          <p:cNvSpPr>
            <a:spLocks noChangeArrowheads="1"/>
          </p:cNvSpPr>
          <p:nvPr/>
        </p:nvSpPr>
        <p:spPr bwMode="auto">
          <a:xfrm>
            <a:off x="1871663" y="3492167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82" name="Rectangle 129"/>
          <p:cNvSpPr>
            <a:spLocks noChangeArrowheads="1"/>
          </p:cNvSpPr>
          <p:nvPr/>
        </p:nvSpPr>
        <p:spPr bwMode="auto">
          <a:xfrm>
            <a:off x="2232026" y="3492167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83" name="Rectangle 130"/>
          <p:cNvSpPr>
            <a:spLocks noChangeArrowheads="1"/>
          </p:cNvSpPr>
          <p:nvPr/>
        </p:nvSpPr>
        <p:spPr bwMode="auto">
          <a:xfrm>
            <a:off x="2592388" y="3492167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84" name="Rectangle 131"/>
          <p:cNvSpPr>
            <a:spLocks noChangeArrowheads="1"/>
          </p:cNvSpPr>
          <p:nvPr/>
        </p:nvSpPr>
        <p:spPr bwMode="auto">
          <a:xfrm>
            <a:off x="2951163" y="3492167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85" name="Rectangle 132"/>
          <p:cNvSpPr>
            <a:spLocks noChangeArrowheads="1"/>
          </p:cNvSpPr>
          <p:nvPr/>
        </p:nvSpPr>
        <p:spPr bwMode="auto">
          <a:xfrm>
            <a:off x="3311526" y="3492167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86" name="Rectangle 133"/>
          <p:cNvSpPr>
            <a:spLocks noChangeArrowheads="1"/>
          </p:cNvSpPr>
          <p:nvPr/>
        </p:nvSpPr>
        <p:spPr bwMode="auto">
          <a:xfrm>
            <a:off x="3671888" y="3492167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87" name="Rectangle 134"/>
          <p:cNvSpPr>
            <a:spLocks noChangeArrowheads="1"/>
          </p:cNvSpPr>
          <p:nvPr/>
        </p:nvSpPr>
        <p:spPr bwMode="auto">
          <a:xfrm>
            <a:off x="4679951" y="3492167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88" name="Rectangle 135"/>
          <p:cNvSpPr>
            <a:spLocks noChangeArrowheads="1"/>
          </p:cNvSpPr>
          <p:nvPr/>
        </p:nvSpPr>
        <p:spPr bwMode="auto">
          <a:xfrm>
            <a:off x="792163" y="3852530"/>
            <a:ext cx="358775" cy="360362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89" name="Rectangle 136"/>
          <p:cNvSpPr>
            <a:spLocks noChangeArrowheads="1"/>
          </p:cNvSpPr>
          <p:nvPr/>
        </p:nvSpPr>
        <p:spPr bwMode="auto">
          <a:xfrm>
            <a:off x="1150938" y="3852530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90" name="Rectangle 137"/>
          <p:cNvSpPr>
            <a:spLocks noChangeArrowheads="1"/>
          </p:cNvSpPr>
          <p:nvPr/>
        </p:nvSpPr>
        <p:spPr bwMode="auto">
          <a:xfrm>
            <a:off x="1511301" y="3852530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91" name="Rectangle 138"/>
          <p:cNvSpPr>
            <a:spLocks noChangeArrowheads="1"/>
          </p:cNvSpPr>
          <p:nvPr/>
        </p:nvSpPr>
        <p:spPr bwMode="auto">
          <a:xfrm>
            <a:off x="1871663" y="3852530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92" name="Rectangle 139"/>
          <p:cNvSpPr>
            <a:spLocks noChangeArrowheads="1"/>
          </p:cNvSpPr>
          <p:nvPr/>
        </p:nvSpPr>
        <p:spPr bwMode="auto">
          <a:xfrm>
            <a:off x="2232026" y="3852530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93" name="Rectangle 140"/>
          <p:cNvSpPr>
            <a:spLocks noChangeArrowheads="1"/>
          </p:cNvSpPr>
          <p:nvPr/>
        </p:nvSpPr>
        <p:spPr bwMode="auto">
          <a:xfrm>
            <a:off x="2592388" y="3852530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94" name="Rectangle 141"/>
          <p:cNvSpPr>
            <a:spLocks noChangeArrowheads="1"/>
          </p:cNvSpPr>
          <p:nvPr/>
        </p:nvSpPr>
        <p:spPr bwMode="auto">
          <a:xfrm>
            <a:off x="2951163" y="3852530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95" name="Rectangle 142"/>
          <p:cNvSpPr>
            <a:spLocks noChangeArrowheads="1"/>
          </p:cNvSpPr>
          <p:nvPr/>
        </p:nvSpPr>
        <p:spPr bwMode="auto">
          <a:xfrm>
            <a:off x="3311526" y="3852530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96" name="Rectangle 143"/>
          <p:cNvSpPr>
            <a:spLocks noChangeArrowheads="1"/>
          </p:cNvSpPr>
          <p:nvPr/>
        </p:nvSpPr>
        <p:spPr bwMode="auto">
          <a:xfrm>
            <a:off x="3671888" y="3852530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97" name="Rectangle 144"/>
          <p:cNvSpPr>
            <a:spLocks noChangeArrowheads="1"/>
          </p:cNvSpPr>
          <p:nvPr/>
        </p:nvSpPr>
        <p:spPr bwMode="auto">
          <a:xfrm>
            <a:off x="4679951" y="3852530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98" name="Rectangle 145"/>
          <p:cNvSpPr>
            <a:spLocks noChangeArrowheads="1"/>
          </p:cNvSpPr>
          <p:nvPr/>
        </p:nvSpPr>
        <p:spPr bwMode="auto">
          <a:xfrm>
            <a:off x="792163" y="4212892"/>
            <a:ext cx="358775" cy="360363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399" name="Rectangle 146"/>
          <p:cNvSpPr>
            <a:spLocks noChangeArrowheads="1"/>
          </p:cNvSpPr>
          <p:nvPr/>
        </p:nvSpPr>
        <p:spPr bwMode="auto">
          <a:xfrm>
            <a:off x="1150938" y="4212892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00" name="Rectangle 147"/>
          <p:cNvSpPr>
            <a:spLocks noChangeArrowheads="1"/>
          </p:cNvSpPr>
          <p:nvPr/>
        </p:nvSpPr>
        <p:spPr bwMode="auto">
          <a:xfrm>
            <a:off x="1511301" y="4212892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01" name="Rectangle 148"/>
          <p:cNvSpPr>
            <a:spLocks noChangeArrowheads="1"/>
          </p:cNvSpPr>
          <p:nvPr/>
        </p:nvSpPr>
        <p:spPr bwMode="auto">
          <a:xfrm>
            <a:off x="1871663" y="4212892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02" name="Rectangle 149"/>
          <p:cNvSpPr>
            <a:spLocks noChangeArrowheads="1"/>
          </p:cNvSpPr>
          <p:nvPr/>
        </p:nvSpPr>
        <p:spPr bwMode="auto">
          <a:xfrm>
            <a:off x="2232026" y="4212892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03" name="Rectangle 150"/>
          <p:cNvSpPr>
            <a:spLocks noChangeArrowheads="1"/>
          </p:cNvSpPr>
          <p:nvPr/>
        </p:nvSpPr>
        <p:spPr bwMode="auto">
          <a:xfrm>
            <a:off x="2592388" y="4212892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04" name="Rectangle 151"/>
          <p:cNvSpPr>
            <a:spLocks noChangeArrowheads="1"/>
          </p:cNvSpPr>
          <p:nvPr/>
        </p:nvSpPr>
        <p:spPr bwMode="auto">
          <a:xfrm>
            <a:off x="2951163" y="4212892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05" name="Rectangle 152"/>
          <p:cNvSpPr>
            <a:spLocks noChangeArrowheads="1"/>
          </p:cNvSpPr>
          <p:nvPr/>
        </p:nvSpPr>
        <p:spPr bwMode="auto">
          <a:xfrm>
            <a:off x="3311526" y="4212892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06" name="Rectangle 153"/>
          <p:cNvSpPr>
            <a:spLocks noChangeArrowheads="1"/>
          </p:cNvSpPr>
          <p:nvPr/>
        </p:nvSpPr>
        <p:spPr bwMode="auto">
          <a:xfrm>
            <a:off x="3671888" y="4212892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07" name="Rectangle 154"/>
          <p:cNvSpPr>
            <a:spLocks noChangeArrowheads="1"/>
          </p:cNvSpPr>
          <p:nvPr/>
        </p:nvSpPr>
        <p:spPr bwMode="auto">
          <a:xfrm>
            <a:off x="4679951" y="4212892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10" name="Rectangle 157"/>
          <p:cNvSpPr>
            <a:spLocks noChangeArrowheads="1"/>
          </p:cNvSpPr>
          <p:nvPr/>
        </p:nvSpPr>
        <p:spPr bwMode="auto">
          <a:xfrm>
            <a:off x="792163" y="4573255"/>
            <a:ext cx="358775" cy="360362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11" name="Rectangle 158"/>
          <p:cNvSpPr>
            <a:spLocks noChangeArrowheads="1"/>
          </p:cNvSpPr>
          <p:nvPr/>
        </p:nvSpPr>
        <p:spPr bwMode="auto">
          <a:xfrm>
            <a:off x="1150938" y="4573255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12" name="Rectangle 159"/>
          <p:cNvSpPr>
            <a:spLocks noChangeArrowheads="1"/>
          </p:cNvSpPr>
          <p:nvPr/>
        </p:nvSpPr>
        <p:spPr bwMode="auto">
          <a:xfrm>
            <a:off x="1511301" y="4573255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13" name="Rectangle 160"/>
          <p:cNvSpPr>
            <a:spLocks noChangeArrowheads="1"/>
          </p:cNvSpPr>
          <p:nvPr/>
        </p:nvSpPr>
        <p:spPr bwMode="auto">
          <a:xfrm>
            <a:off x="1871663" y="4573255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14" name="Rectangle 161"/>
          <p:cNvSpPr>
            <a:spLocks noChangeArrowheads="1"/>
          </p:cNvSpPr>
          <p:nvPr/>
        </p:nvSpPr>
        <p:spPr bwMode="auto">
          <a:xfrm>
            <a:off x="2232026" y="4573255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15" name="Rectangle 162"/>
          <p:cNvSpPr>
            <a:spLocks noChangeArrowheads="1"/>
          </p:cNvSpPr>
          <p:nvPr/>
        </p:nvSpPr>
        <p:spPr bwMode="auto">
          <a:xfrm>
            <a:off x="2592388" y="4573255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16" name="Rectangle 163"/>
          <p:cNvSpPr>
            <a:spLocks noChangeArrowheads="1"/>
          </p:cNvSpPr>
          <p:nvPr/>
        </p:nvSpPr>
        <p:spPr bwMode="auto">
          <a:xfrm>
            <a:off x="2951163" y="4573255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17" name="Rectangle 164"/>
          <p:cNvSpPr>
            <a:spLocks noChangeArrowheads="1"/>
          </p:cNvSpPr>
          <p:nvPr/>
        </p:nvSpPr>
        <p:spPr bwMode="auto">
          <a:xfrm>
            <a:off x="3311526" y="4573255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18" name="Rectangle 165"/>
          <p:cNvSpPr>
            <a:spLocks noChangeArrowheads="1"/>
          </p:cNvSpPr>
          <p:nvPr/>
        </p:nvSpPr>
        <p:spPr bwMode="auto">
          <a:xfrm>
            <a:off x="3671888" y="4573255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64" name="Rectangle 211"/>
          <p:cNvSpPr>
            <a:spLocks noChangeArrowheads="1"/>
          </p:cNvSpPr>
          <p:nvPr/>
        </p:nvSpPr>
        <p:spPr bwMode="auto">
          <a:xfrm>
            <a:off x="4679951" y="4573255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70" name="Rectangle 226"/>
          <p:cNvSpPr>
            <a:spLocks noChangeArrowheads="1"/>
          </p:cNvSpPr>
          <p:nvPr/>
        </p:nvSpPr>
        <p:spPr bwMode="auto">
          <a:xfrm>
            <a:off x="792163" y="1693530"/>
            <a:ext cx="358775" cy="358775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71" name="Rectangle 227"/>
          <p:cNvSpPr>
            <a:spLocks noChangeArrowheads="1"/>
          </p:cNvSpPr>
          <p:nvPr/>
        </p:nvSpPr>
        <p:spPr bwMode="auto">
          <a:xfrm>
            <a:off x="1150938" y="1693530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72" name="Rectangle 228"/>
          <p:cNvSpPr>
            <a:spLocks noChangeArrowheads="1"/>
          </p:cNvSpPr>
          <p:nvPr/>
        </p:nvSpPr>
        <p:spPr bwMode="auto">
          <a:xfrm>
            <a:off x="1511301" y="1693530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73" name="Rectangle 229"/>
          <p:cNvSpPr>
            <a:spLocks noChangeArrowheads="1"/>
          </p:cNvSpPr>
          <p:nvPr/>
        </p:nvSpPr>
        <p:spPr bwMode="auto">
          <a:xfrm>
            <a:off x="1871663" y="1693530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74" name="Rectangle 230"/>
          <p:cNvSpPr>
            <a:spLocks noChangeArrowheads="1"/>
          </p:cNvSpPr>
          <p:nvPr/>
        </p:nvSpPr>
        <p:spPr bwMode="auto">
          <a:xfrm>
            <a:off x="2232026" y="1693530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75" name="Rectangle 231"/>
          <p:cNvSpPr>
            <a:spLocks noChangeArrowheads="1"/>
          </p:cNvSpPr>
          <p:nvPr/>
        </p:nvSpPr>
        <p:spPr bwMode="auto">
          <a:xfrm>
            <a:off x="2592388" y="1693530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76" name="Rectangle 232"/>
          <p:cNvSpPr>
            <a:spLocks noChangeArrowheads="1"/>
          </p:cNvSpPr>
          <p:nvPr/>
        </p:nvSpPr>
        <p:spPr bwMode="auto">
          <a:xfrm>
            <a:off x="2951163" y="1693530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77" name="Rectangle 233"/>
          <p:cNvSpPr>
            <a:spLocks noChangeArrowheads="1"/>
          </p:cNvSpPr>
          <p:nvPr/>
        </p:nvSpPr>
        <p:spPr bwMode="auto">
          <a:xfrm>
            <a:off x="3311526" y="1693530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78" name="Rectangle 234"/>
          <p:cNvSpPr>
            <a:spLocks noChangeArrowheads="1"/>
          </p:cNvSpPr>
          <p:nvPr/>
        </p:nvSpPr>
        <p:spPr bwMode="auto">
          <a:xfrm>
            <a:off x="3671888" y="1693530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79" name="Rectangle 235"/>
          <p:cNvSpPr>
            <a:spLocks noChangeArrowheads="1"/>
          </p:cNvSpPr>
          <p:nvPr/>
        </p:nvSpPr>
        <p:spPr bwMode="auto">
          <a:xfrm>
            <a:off x="4679951" y="1693530"/>
            <a:ext cx="10080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480" name="TextBox 217"/>
          <p:cNvSpPr txBox="1">
            <a:spLocks noChangeArrowheads="1"/>
          </p:cNvSpPr>
          <p:nvPr/>
        </p:nvSpPr>
        <p:spPr bwMode="auto">
          <a:xfrm>
            <a:off x="471489" y="4933617"/>
            <a:ext cx="11128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2000" dirty="0">
                <a:solidFill>
                  <a:srgbClr val="FF0000"/>
                </a:solidFill>
                <a:latin typeface="Gill Sans" charset="0"/>
                <a:sym typeface="Gill Sans" charset="0"/>
              </a:rPr>
              <a:t>Feature </a:t>
            </a:r>
            <a:r>
              <a:rPr lang="en-NZ" altLang="en-US" sz="2000" dirty="0" err="1">
                <a:solidFill>
                  <a:srgbClr val="FF0000"/>
                </a:solidFill>
                <a:latin typeface="Gill Sans" charset="0"/>
                <a:sym typeface="Gill Sans" charset="0"/>
              </a:rPr>
              <a:t>tumor</a:t>
            </a:r>
            <a:r>
              <a:rPr lang="en-NZ" altLang="en-US" sz="2000" dirty="0">
                <a:solidFill>
                  <a:srgbClr val="FF0000"/>
                </a:solidFill>
                <a:latin typeface="Gill Sans" charset="0"/>
                <a:sym typeface="Gill Sans" charset="0"/>
              </a:rPr>
              <a:t> size</a:t>
            </a:r>
            <a:endParaRPr lang="en-US" altLang="en-US" sz="2000" dirty="0">
              <a:solidFill>
                <a:srgbClr val="FF0000"/>
              </a:solidFill>
              <a:latin typeface="Gill Sans" charset="0"/>
              <a:sym typeface="Gill Sans" charset="0"/>
            </a:endParaRPr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6444208" y="4696600"/>
            <a:ext cx="2393312" cy="2817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183"/>
          <p:cNvSpPr/>
          <p:nvPr/>
        </p:nvSpPr>
        <p:spPr>
          <a:xfrm>
            <a:off x="6823610" y="4585880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/>
              <p:cNvSpPr txBox="1"/>
              <p:nvPr/>
            </p:nvSpPr>
            <p:spPr>
              <a:xfrm>
                <a:off x="6876507" y="4861088"/>
                <a:ext cx="17399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NZ" sz="2000" b="0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Tumor size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507" y="4861088"/>
                <a:ext cx="1739900" cy="400110"/>
              </a:xfrm>
              <a:prstGeom prst="rect">
                <a:avLst/>
              </a:prstGeom>
              <a:blipFill>
                <a:blip r:embed="rId2"/>
                <a:stretch>
                  <a:fillRect t="-6061" r="-3509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Oval 185"/>
          <p:cNvSpPr/>
          <p:nvPr/>
        </p:nvSpPr>
        <p:spPr>
          <a:xfrm>
            <a:off x="7643432" y="4585880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7380926" y="4585880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7859456" y="4585880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930912" y="4585880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7715440" y="4585880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868123" y="4585880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8355128" y="4585880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7995088" y="4585880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61699" y="725909"/>
                <a:ext cx="510076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699" y="725909"/>
                <a:ext cx="510076" cy="646331"/>
              </a:xfrm>
              <a:prstGeom prst="rect">
                <a:avLst/>
              </a:prstGeom>
              <a:blipFill>
                <a:blip r:embed="rId3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5029248" y="725909"/>
                <a:ext cx="459677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48" y="725909"/>
                <a:ext cx="45967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5"/>
          <p:cNvSpPr>
            <a:spLocks noChangeArrowheads="1"/>
          </p:cNvSpPr>
          <p:nvPr/>
        </p:nvSpPr>
        <p:spPr bwMode="auto">
          <a:xfrm>
            <a:off x="811014" y="2033339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63" name="Rectangle 86"/>
          <p:cNvSpPr>
            <a:spLocks noChangeArrowheads="1"/>
          </p:cNvSpPr>
          <p:nvPr/>
        </p:nvSpPr>
        <p:spPr bwMode="auto">
          <a:xfrm>
            <a:off x="1169789" y="2033339"/>
            <a:ext cx="360363" cy="360362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64" name="Rectangle 87"/>
          <p:cNvSpPr>
            <a:spLocks noChangeArrowheads="1"/>
          </p:cNvSpPr>
          <p:nvPr/>
        </p:nvSpPr>
        <p:spPr bwMode="auto">
          <a:xfrm>
            <a:off x="1530152" y="2033339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65" name="Rectangle 88"/>
          <p:cNvSpPr>
            <a:spLocks noChangeArrowheads="1"/>
          </p:cNvSpPr>
          <p:nvPr/>
        </p:nvSpPr>
        <p:spPr bwMode="auto">
          <a:xfrm>
            <a:off x="1890514" y="2033339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66" name="Rectangle 89"/>
          <p:cNvSpPr>
            <a:spLocks noChangeArrowheads="1"/>
          </p:cNvSpPr>
          <p:nvPr/>
        </p:nvSpPr>
        <p:spPr bwMode="auto">
          <a:xfrm>
            <a:off x="2250877" y="2033339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67" name="Rectangle 90"/>
          <p:cNvSpPr>
            <a:spLocks noChangeArrowheads="1"/>
          </p:cNvSpPr>
          <p:nvPr/>
        </p:nvSpPr>
        <p:spPr bwMode="auto">
          <a:xfrm>
            <a:off x="2611239" y="2033339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68" name="Rectangle 91"/>
          <p:cNvSpPr>
            <a:spLocks noChangeArrowheads="1"/>
          </p:cNvSpPr>
          <p:nvPr/>
        </p:nvSpPr>
        <p:spPr bwMode="auto">
          <a:xfrm>
            <a:off x="2970014" y="2033339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69" name="Rectangle 92"/>
          <p:cNvSpPr>
            <a:spLocks noChangeArrowheads="1"/>
          </p:cNvSpPr>
          <p:nvPr/>
        </p:nvSpPr>
        <p:spPr bwMode="auto">
          <a:xfrm>
            <a:off x="3330377" y="2033339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70" name="Rectangle 93"/>
          <p:cNvSpPr>
            <a:spLocks noChangeArrowheads="1"/>
          </p:cNvSpPr>
          <p:nvPr/>
        </p:nvSpPr>
        <p:spPr bwMode="auto">
          <a:xfrm>
            <a:off x="3690739" y="2033339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71" name="Rectangle 94"/>
          <p:cNvSpPr>
            <a:spLocks noChangeArrowheads="1"/>
          </p:cNvSpPr>
          <p:nvPr/>
        </p:nvSpPr>
        <p:spPr bwMode="auto">
          <a:xfrm>
            <a:off x="4698802" y="2033339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72" name="Rectangle 95"/>
          <p:cNvSpPr>
            <a:spLocks noChangeArrowheads="1"/>
          </p:cNvSpPr>
          <p:nvPr/>
        </p:nvSpPr>
        <p:spPr bwMode="auto">
          <a:xfrm>
            <a:off x="811014" y="2393701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73" name="Rectangle 96"/>
          <p:cNvSpPr>
            <a:spLocks noChangeArrowheads="1"/>
          </p:cNvSpPr>
          <p:nvPr/>
        </p:nvSpPr>
        <p:spPr bwMode="auto">
          <a:xfrm>
            <a:off x="1169789" y="2393701"/>
            <a:ext cx="360363" cy="360363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74" name="Rectangle 97"/>
          <p:cNvSpPr>
            <a:spLocks noChangeArrowheads="1"/>
          </p:cNvSpPr>
          <p:nvPr/>
        </p:nvSpPr>
        <p:spPr bwMode="auto">
          <a:xfrm>
            <a:off x="1530152" y="2393701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75" name="Rectangle 98"/>
          <p:cNvSpPr>
            <a:spLocks noChangeArrowheads="1"/>
          </p:cNvSpPr>
          <p:nvPr/>
        </p:nvSpPr>
        <p:spPr bwMode="auto">
          <a:xfrm>
            <a:off x="1890514" y="2393701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76" name="Rectangle 99"/>
          <p:cNvSpPr>
            <a:spLocks noChangeArrowheads="1"/>
          </p:cNvSpPr>
          <p:nvPr/>
        </p:nvSpPr>
        <p:spPr bwMode="auto">
          <a:xfrm>
            <a:off x="2250877" y="2393701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77" name="Rectangle 100"/>
          <p:cNvSpPr>
            <a:spLocks noChangeArrowheads="1"/>
          </p:cNvSpPr>
          <p:nvPr/>
        </p:nvSpPr>
        <p:spPr bwMode="auto">
          <a:xfrm>
            <a:off x="2611239" y="2393701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78" name="Rectangle 101"/>
          <p:cNvSpPr>
            <a:spLocks noChangeArrowheads="1"/>
          </p:cNvSpPr>
          <p:nvPr/>
        </p:nvSpPr>
        <p:spPr bwMode="auto">
          <a:xfrm>
            <a:off x="2970014" y="2393701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79" name="Rectangle 102"/>
          <p:cNvSpPr>
            <a:spLocks noChangeArrowheads="1"/>
          </p:cNvSpPr>
          <p:nvPr/>
        </p:nvSpPr>
        <p:spPr bwMode="auto">
          <a:xfrm>
            <a:off x="3330377" y="2393701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80" name="Rectangle 103"/>
          <p:cNvSpPr>
            <a:spLocks noChangeArrowheads="1"/>
          </p:cNvSpPr>
          <p:nvPr/>
        </p:nvSpPr>
        <p:spPr bwMode="auto">
          <a:xfrm>
            <a:off x="3690739" y="2393701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81" name="Rectangle 104"/>
          <p:cNvSpPr>
            <a:spLocks noChangeArrowheads="1"/>
          </p:cNvSpPr>
          <p:nvPr/>
        </p:nvSpPr>
        <p:spPr bwMode="auto">
          <a:xfrm>
            <a:off x="4698802" y="2393701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82" name="Rectangle 105"/>
          <p:cNvSpPr>
            <a:spLocks noChangeArrowheads="1"/>
          </p:cNvSpPr>
          <p:nvPr/>
        </p:nvSpPr>
        <p:spPr bwMode="auto">
          <a:xfrm>
            <a:off x="811014" y="2754064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83" name="Rectangle 106"/>
          <p:cNvSpPr>
            <a:spLocks noChangeArrowheads="1"/>
          </p:cNvSpPr>
          <p:nvPr/>
        </p:nvSpPr>
        <p:spPr bwMode="auto">
          <a:xfrm>
            <a:off x="1169789" y="2754064"/>
            <a:ext cx="360363" cy="360362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84" name="Rectangle 107"/>
          <p:cNvSpPr>
            <a:spLocks noChangeArrowheads="1"/>
          </p:cNvSpPr>
          <p:nvPr/>
        </p:nvSpPr>
        <p:spPr bwMode="auto">
          <a:xfrm>
            <a:off x="1530152" y="2754064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85" name="Rectangle 108"/>
          <p:cNvSpPr>
            <a:spLocks noChangeArrowheads="1"/>
          </p:cNvSpPr>
          <p:nvPr/>
        </p:nvSpPr>
        <p:spPr bwMode="auto">
          <a:xfrm>
            <a:off x="1890514" y="2754064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86" name="Rectangle 109"/>
          <p:cNvSpPr>
            <a:spLocks noChangeArrowheads="1"/>
          </p:cNvSpPr>
          <p:nvPr/>
        </p:nvSpPr>
        <p:spPr bwMode="auto">
          <a:xfrm>
            <a:off x="2250877" y="2754064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87" name="Rectangle 110"/>
          <p:cNvSpPr>
            <a:spLocks noChangeArrowheads="1"/>
          </p:cNvSpPr>
          <p:nvPr/>
        </p:nvSpPr>
        <p:spPr bwMode="auto">
          <a:xfrm>
            <a:off x="2611239" y="2754064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88" name="Rectangle 111"/>
          <p:cNvSpPr>
            <a:spLocks noChangeArrowheads="1"/>
          </p:cNvSpPr>
          <p:nvPr/>
        </p:nvSpPr>
        <p:spPr bwMode="auto">
          <a:xfrm>
            <a:off x="2970014" y="2754064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89" name="Rectangle 112"/>
          <p:cNvSpPr>
            <a:spLocks noChangeArrowheads="1"/>
          </p:cNvSpPr>
          <p:nvPr/>
        </p:nvSpPr>
        <p:spPr bwMode="auto">
          <a:xfrm>
            <a:off x="3330377" y="2754064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90" name="Rectangle 113"/>
          <p:cNvSpPr>
            <a:spLocks noChangeArrowheads="1"/>
          </p:cNvSpPr>
          <p:nvPr/>
        </p:nvSpPr>
        <p:spPr bwMode="auto">
          <a:xfrm>
            <a:off x="3690739" y="2754064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91" name="Rectangle 114"/>
          <p:cNvSpPr>
            <a:spLocks noChangeArrowheads="1"/>
          </p:cNvSpPr>
          <p:nvPr/>
        </p:nvSpPr>
        <p:spPr bwMode="auto">
          <a:xfrm>
            <a:off x="4698802" y="2754064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92" name="Rectangle 115"/>
          <p:cNvSpPr>
            <a:spLocks noChangeArrowheads="1"/>
          </p:cNvSpPr>
          <p:nvPr/>
        </p:nvSpPr>
        <p:spPr bwMode="auto">
          <a:xfrm>
            <a:off x="811014" y="3114426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93" name="Rectangle 116"/>
          <p:cNvSpPr>
            <a:spLocks noChangeArrowheads="1"/>
          </p:cNvSpPr>
          <p:nvPr/>
        </p:nvSpPr>
        <p:spPr bwMode="auto">
          <a:xfrm>
            <a:off x="1169789" y="3114426"/>
            <a:ext cx="360363" cy="358775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94" name="Rectangle 117"/>
          <p:cNvSpPr>
            <a:spLocks noChangeArrowheads="1"/>
          </p:cNvSpPr>
          <p:nvPr/>
        </p:nvSpPr>
        <p:spPr bwMode="auto">
          <a:xfrm>
            <a:off x="1530152" y="3114426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95" name="Rectangle 118"/>
          <p:cNvSpPr>
            <a:spLocks noChangeArrowheads="1"/>
          </p:cNvSpPr>
          <p:nvPr/>
        </p:nvSpPr>
        <p:spPr bwMode="auto">
          <a:xfrm>
            <a:off x="1890514" y="3114426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96" name="Rectangle 119"/>
          <p:cNvSpPr>
            <a:spLocks noChangeArrowheads="1"/>
          </p:cNvSpPr>
          <p:nvPr/>
        </p:nvSpPr>
        <p:spPr bwMode="auto">
          <a:xfrm>
            <a:off x="2250877" y="3114426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97" name="Rectangle 120"/>
          <p:cNvSpPr>
            <a:spLocks noChangeArrowheads="1"/>
          </p:cNvSpPr>
          <p:nvPr/>
        </p:nvSpPr>
        <p:spPr bwMode="auto">
          <a:xfrm>
            <a:off x="2611239" y="3114426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98" name="Rectangle 121"/>
          <p:cNvSpPr>
            <a:spLocks noChangeArrowheads="1"/>
          </p:cNvSpPr>
          <p:nvPr/>
        </p:nvSpPr>
        <p:spPr bwMode="auto">
          <a:xfrm>
            <a:off x="2970014" y="3114426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99" name="Rectangle 122"/>
          <p:cNvSpPr>
            <a:spLocks noChangeArrowheads="1"/>
          </p:cNvSpPr>
          <p:nvPr/>
        </p:nvSpPr>
        <p:spPr bwMode="auto">
          <a:xfrm>
            <a:off x="3330377" y="3114426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00" name="Rectangle 123"/>
          <p:cNvSpPr>
            <a:spLocks noChangeArrowheads="1"/>
          </p:cNvSpPr>
          <p:nvPr/>
        </p:nvSpPr>
        <p:spPr bwMode="auto">
          <a:xfrm>
            <a:off x="3690739" y="3114426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01" name="Rectangle 124"/>
          <p:cNvSpPr>
            <a:spLocks noChangeArrowheads="1"/>
          </p:cNvSpPr>
          <p:nvPr/>
        </p:nvSpPr>
        <p:spPr bwMode="auto">
          <a:xfrm>
            <a:off x="4698802" y="3114426"/>
            <a:ext cx="10080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02" name="Rectangle 125"/>
          <p:cNvSpPr>
            <a:spLocks noChangeArrowheads="1"/>
          </p:cNvSpPr>
          <p:nvPr/>
        </p:nvSpPr>
        <p:spPr bwMode="auto">
          <a:xfrm>
            <a:off x="811014" y="3473201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03" name="Rectangle 126"/>
          <p:cNvSpPr>
            <a:spLocks noChangeArrowheads="1"/>
          </p:cNvSpPr>
          <p:nvPr/>
        </p:nvSpPr>
        <p:spPr bwMode="auto">
          <a:xfrm>
            <a:off x="1169789" y="3473201"/>
            <a:ext cx="360363" cy="360363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04" name="Rectangle 127"/>
          <p:cNvSpPr>
            <a:spLocks noChangeArrowheads="1"/>
          </p:cNvSpPr>
          <p:nvPr/>
        </p:nvSpPr>
        <p:spPr bwMode="auto">
          <a:xfrm>
            <a:off x="1530152" y="3473201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05" name="Rectangle 128"/>
          <p:cNvSpPr>
            <a:spLocks noChangeArrowheads="1"/>
          </p:cNvSpPr>
          <p:nvPr/>
        </p:nvSpPr>
        <p:spPr bwMode="auto">
          <a:xfrm>
            <a:off x="1890514" y="3473201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06" name="Rectangle 129"/>
          <p:cNvSpPr>
            <a:spLocks noChangeArrowheads="1"/>
          </p:cNvSpPr>
          <p:nvPr/>
        </p:nvSpPr>
        <p:spPr bwMode="auto">
          <a:xfrm>
            <a:off x="2250877" y="3473201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07" name="Rectangle 130"/>
          <p:cNvSpPr>
            <a:spLocks noChangeArrowheads="1"/>
          </p:cNvSpPr>
          <p:nvPr/>
        </p:nvSpPr>
        <p:spPr bwMode="auto">
          <a:xfrm>
            <a:off x="2611239" y="3473201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08" name="Rectangle 131"/>
          <p:cNvSpPr>
            <a:spLocks noChangeArrowheads="1"/>
          </p:cNvSpPr>
          <p:nvPr/>
        </p:nvSpPr>
        <p:spPr bwMode="auto">
          <a:xfrm>
            <a:off x="2970014" y="3473201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09" name="Rectangle 132"/>
          <p:cNvSpPr>
            <a:spLocks noChangeArrowheads="1"/>
          </p:cNvSpPr>
          <p:nvPr/>
        </p:nvSpPr>
        <p:spPr bwMode="auto">
          <a:xfrm>
            <a:off x="3330377" y="3473201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10" name="Rectangle 133"/>
          <p:cNvSpPr>
            <a:spLocks noChangeArrowheads="1"/>
          </p:cNvSpPr>
          <p:nvPr/>
        </p:nvSpPr>
        <p:spPr bwMode="auto">
          <a:xfrm>
            <a:off x="3690739" y="3473201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11" name="Rectangle 134"/>
          <p:cNvSpPr>
            <a:spLocks noChangeArrowheads="1"/>
          </p:cNvSpPr>
          <p:nvPr/>
        </p:nvSpPr>
        <p:spPr bwMode="auto">
          <a:xfrm>
            <a:off x="4698802" y="3473201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12" name="Rectangle 135"/>
          <p:cNvSpPr>
            <a:spLocks noChangeArrowheads="1"/>
          </p:cNvSpPr>
          <p:nvPr/>
        </p:nvSpPr>
        <p:spPr bwMode="auto">
          <a:xfrm>
            <a:off x="811014" y="3833564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13" name="Rectangle 136"/>
          <p:cNvSpPr>
            <a:spLocks noChangeArrowheads="1"/>
          </p:cNvSpPr>
          <p:nvPr/>
        </p:nvSpPr>
        <p:spPr bwMode="auto">
          <a:xfrm>
            <a:off x="1169789" y="3833564"/>
            <a:ext cx="360363" cy="360362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14" name="Rectangle 137"/>
          <p:cNvSpPr>
            <a:spLocks noChangeArrowheads="1"/>
          </p:cNvSpPr>
          <p:nvPr/>
        </p:nvSpPr>
        <p:spPr bwMode="auto">
          <a:xfrm>
            <a:off x="1530152" y="3833564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15" name="Rectangle 138"/>
          <p:cNvSpPr>
            <a:spLocks noChangeArrowheads="1"/>
          </p:cNvSpPr>
          <p:nvPr/>
        </p:nvSpPr>
        <p:spPr bwMode="auto">
          <a:xfrm>
            <a:off x="1890514" y="3833564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16" name="Rectangle 139"/>
          <p:cNvSpPr>
            <a:spLocks noChangeArrowheads="1"/>
          </p:cNvSpPr>
          <p:nvPr/>
        </p:nvSpPr>
        <p:spPr bwMode="auto">
          <a:xfrm>
            <a:off x="2250877" y="3833564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17" name="Rectangle 140"/>
          <p:cNvSpPr>
            <a:spLocks noChangeArrowheads="1"/>
          </p:cNvSpPr>
          <p:nvPr/>
        </p:nvSpPr>
        <p:spPr bwMode="auto">
          <a:xfrm>
            <a:off x="2611239" y="3833564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18" name="Rectangle 141"/>
          <p:cNvSpPr>
            <a:spLocks noChangeArrowheads="1"/>
          </p:cNvSpPr>
          <p:nvPr/>
        </p:nvSpPr>
        <p:spPr bwMode="auto">
          <a:xfrm>
            <a:off x="2970014" y="3833564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19" name="Rectangle 142"/>
          <p:cNvSpPr>
            <a:spLocks noChangeArrowheads="1"/>
          </p:cNvSpPr>
          <p:nvPr/>
        </p:nvSpPr>
        <p:spPr bwMode="auto">
          <a:xfrm>
            <a:off x="3330377" y="3833564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20" name="Rectangle 143"/>
          <p:cNvSpPr>
            <a:spLocks noChangeArrowheads="1"/>
          </p:cNvSpPr>
          <p:nvPr/>
        </p:nvSpPr>
        <p:spPr bwMode="auto">
          <a:xfrm>
            <a:off x="3690739" y="3833564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21" name="Rectangle 144"/>
          <p:cNvSpPr>
            <a:spLocks noChangeArrowheads="1"/>
          </p:cNvSpPr>
          <p:nvPr/>
        </p:nvSpPr>
        <p:spPr bwMode="auto">
          <a:xfrm>
            <a:off x="4698802" y="3833564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22" name="Rectangle 145"/>
          <p:cNvSpPr>
            <a:spLocks noChangeArrowheads="1"/>
          </p:cNvSpPr>
          <p:nvPr/>
        </p:nvSpPr>
        <p:spPr bwMode="auto">
          <a:xfrm>
            <a:off x="811014" y="4193926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23" name="Rectangle 146"/>
          <p:cNvSpPr>
            <a:spLocks noChangeArrowheads="1"/>
          </p:cNvSpPr>
          <p:nvPr/>
        </p:nvSpPr>
        <p:spPr bwMode="auto">
          <a:xfrm>
            <a:off x="1169789" y="4193926"/>
            <a:ext cx="360363" cy="360363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24" name="Rectangle 147"/>
          <p:cNvSpPr>
            <a:spLocks noChangeArrowheads="1"/>
          </p:cNvSpPr>
          <p:nvPr/>
        </p:nvSpPr>
        <p:spPr bwMode="auto">
          <a:xfrm>
            <a:off x="1530152" y="4193926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25" name="Rectangle 148"/>
          <p:cNvSpPr>
            <a:spLocks noChangeArrowheads="1"/>
          </p:cNvSpPr>
          <p:nvPr/>
        </p:nvSpPr>
        <p:spPr bwMode="auto">
          <a:xfrm>
            <a:off x="1890514" y="4193926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26" name="Rectangle 149"/>
          <p:cNvSpPr>
            <a:spLocks noChangeArrowheads="1"/>
          </p:cNvSpPr>
          <p:nvPr/>
        </p:nvSpPr>
        <p:spPr bwMode="auto">
          <a:xfrm>
            <a:off x="2250877" y="4193926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27" name="Rectangle 150"/>
          <p:cNvSpPr>
            <a:spLocks noChangeArrowheads="1"/>
          </p:cNvSpPr>
          <p:nvPr/>
        </p:nvSpPr>
        <p:spPr bwMode="auto">
          <a:xfrm>
            <a:off x="2611239" y="4193926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28" name="Rectangle 151"/>
          <p:cNvSpPr>
            <a:spLocks noChangeArrowheads="1"/>
          </p:cNvSpPr>
          <p:nvPr/>
        </p:nvSpPr>
        <p:spPr bwMode="auto">
          <a:xfrm>
            <a:off x="2970014" y="4193926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29" name="Rectangle 152"/>
          <p:cNvSpPr>
            <a:spLocks noChangeArrowheads="1"/>
          </p:cNvSpPr>
          <p:nvPr/>
        </p:nvSpPr>
        <p:spPr bwMode="auto">
          <a:xfrm>
            <a:off x="3330377" y="4193926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30" name="Rectangle 153"/>
          <p:cNvSpPr>
            <a:spLocks noChangeArrowheads="1"/>
          </p:cNvSpPr>
          <p:nvPr/>
        </p:nvSpPr>
        <p:spPr bwMode="auto">
          <a:xfrm>
            <a:off x="3690739" y="4193926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31" name="Rectangle 154"/>
          <p:cNvSpPr>
            <a:spLocks noChangeArrowheads="1"/>
          </p:cNvSpPr>
          <p:nvPr/>
        </p:nvSpPr>
        <p:spPr bwMode="auto">
          <a:xfrm>
            <a:off x="4698802" y="4193926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34" name="Rectangle 157"/>
          <p:cNvSpPr>
            <a:spLocks noChangeArrowheads="1"/>
          </p:cNvSpPr>
          <p:nvPr/>
        </p:nvSpPr>
        <p:spPr bwMode="auto">
          <a:xfrm>
            <a:off x="811014" y="4554289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35" name="Rectangle 158"/>
          <p:cNvSpPr>
            <a:spLocks noChangeArrowheads="1"/>
          </p:cNvSpPr>
          <p:nvPr/>
        </p:nvSpPr>
        <p:spPr bwMode="auto">
          <a:xfrm>
            <a:off x="1169789" y="4554289"/>
            <a:ext cx="360363" cy="360362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36" name="Rectangle 159"/>
          <p:cNvSpPr>
            <a:spLocks noChangeArrowheads="1"/>
          </p:cNvSpPr>
          <p:nvPr/>
        </p:nvSpPr>
        <p:spPr bwMode="auto">
          <a:xfrm>
            <a:off x="1530152" y="4554289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37" name="Rectangle 160"/>
          <p:cNvSpPr>
            <a:spLocks noChangeArrowheads="1"/>
          </p:cNvSpPr>
          <p:nvPr/>
        </p:nvSpPr>
        <p:spPr bwMode="auto">
          <a:xfrm>
            <a:off x="1890514" y="4554289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38" name="Rectangle 161"/>
          <p:cNvSpPr>
            <a:spLocks noChangeArrowheads="1"/>
          </p:cNvSpPr>
          <p:nvPr/>
        </p:nvSpPr>
        <p:spPr bwMode="auto">
          <a:xfrm>
            <a:off x="2250877" y="4554289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39" name="Rectangle 162"/>
          <p:cNvSpPr>
            <a:spLocks noChangeArrowheads="1"/>
          </p:cNvSpPr>
          <p:nvPr/>
        </p:nvSpPr>
        <p:spPr bwMode="auto">
          <a:xfrm>
            <a:off x="2611239" y="4554289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40" name="Rectangle 163"/>
          <p:cNvSpPr>
            <a:spLocks noChangeArrowheads="1"/>
          </p:cNvSpPr>
          <p:nvPr/>
        </p:nvSpPr>
        <p:spPr bwMode="auto">
          <a:xfrm>
            <a:off x="2970014" y="4554289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41" name="Rectangle 164"/>
          <p:cNvSpPr>
            <a:spLocks noChangeArrowheads="1"/>
          </p:cNvSpPr>
          <p:nvPr/>
        </p:nvSpPr>
        <p:spPr bwMode="auto">
          <a:xfrm>
            <a:off x="3330377" y="4554289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42" name="Rectangle 165"/>
          <p:cNvSpPr>
            <a:spLocks noChangeArrowheads="1"/>
          </p:cNvSpPr>
          <p:nvPr/>
        </p:nvSpPr>
        <p:spPr bwMode="auto">
          <a:xfrm>
            <a:off x="3690739" y="4554289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88" name="Rectangle 211"/>
          <p:cNvSpPr>
            <a:spLocks noChangeArrowheads="1"/>
          </p:cNvSpPr>
          <p:nvPr/>
        </p:nvSpPr>
        <p:spPr bwMode="auto">
          <a:xfrm>
            <a:off x="4698802" y="4554289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94" name="Rectangle 226"/>
          <p:cNvSpPr>
            <a:spLocks noChangeArrowheads="1"/>
          </p:cNvSpPr>
          <p:nvPr/>
        </p:nvSpPr>
        <p:spPr bwMode="auto">
          <a:xfrm>
            <a:off x="811014" y="1674564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95" name="Rectangle 227"/>
          <p:cNvSpPr>
            <a:spLocks noChangeArrowheads="1"/>
          </p:cNvSpPr>
          <p:nvPr/>
        </p:nvSpPr>
        <p:spPr bwMode="auto">
          <a:xfrm>
            <a:off x="1169789" y="1674564"/>
            <a:ext cx="360363" cy="358775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96" name="Rectangle 228"/>
          <p:cNvSpPr>
            <a:spLocks noChangeArrowheads="1"/>
          </p:cNvSpPr>
          <p:nvPr/>
        </p:nvSpPr>
        <p:spPr bwMode="auto">
          <a:xfrm>
            <a:off x="1530152" y="1674564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97" name="Rectangle 229"/>
          <p:cNvSpPr>
            <a:spLocks noChangeArrowheads="1"/>
          </p:cNvSpPr>
          <p:nvPr/>
        </p:nvSpPr>
        <p:spPr bwMode="auto">
          <a:xfrm>
            <a:off x="1890514" y="16745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98" name="Rectangle 230"/>
          <p:cNvSpPr>
            <a:spLocks noChangeArrowheads="1"/>
          </p:cNvSpPr>
          <p:nvPr/>
        </p:nvSpPr>
        <p:spPr bwMode="auto">
          <a:xfrm>
            <a:off x="2250877" y="1674564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499" name="Rectangle 231"/>
          <p:cNvSpPr>
            <a:spLocks noChangeArrowheads="1"/>
          </p:cNvSpPr>
          <p:nvPr/>
        </p:nvSpPr>
        <p:spPr bwMode="auto">
          <a:xfrm>
            <a:off x="2611239" y="1674564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500" name="Rectangle 232"/>
          <p:cNvSpPr>
            <a:spLocks noChangeArrowheads="1"/>
          </p:cNvSpPr>
          <p:nvPr/>
        </p:nvSpPr>
        <p:spPr bwMode="auto">
          <a:xfrm>
            <a:off x="2970014" y="16745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501" name="Rectangle 233"/>
          <p:cNvSpPr>
            <a:spLocks noChangeArrowheads="1"/>
          </p:cNvSpPr>
          <p:nvPr/>
        </p:nvSpPr>
        <p:spPr bwMode="auto">
          <a:xfrm>
            <a:off x="3330377" y="1674564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502" name="Rectangle 234"/>
          <p:cNvSpPr>
            <a:spLocks noChangeArrowheads="1"/>
          </p:cNvSpPr>
          <p:nvPr/>
        </p:nvSpPr>
        <p:spPr bwMode="auto">
          <a:xfrm>
            <a:off x="3690739" y="16745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503" name="Rectangle 235"/>
          <p:cNvSpPr>
            <a:spLocks noChangeArrowheads="1"/>
          </p:cNvSpPr>
          <p:nvPr/>
        </p:nvSpPr>
        <p:spPr bwMode="auto">
          <a:xfrm>
            <a:off x="4698802" y="1674564"/>
            <a:ext cx="10080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504" name="TextBox 217"/>
          <p:cNvSpPr txBox="1">
            <a:spLocks noChangeArrowheads="1"/>
          </p:cNvSpPr>
          <p:nvPr/>
        </p:nvSpPr>
        <p:spPr bwMode="auto">
          <a:xfrm>
            <a:off x="809228" y="4953362"/>
            <a:ext cx="12428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2000" dirty="0">
                <a:solidFill>
                  <a:srgbClr val="FF0000"/>
                </a:solidFill>
                <a:latin typeface="Gill Sans" charset="0"/>
                <a:sym typeface="Gill Sans" charset="0"/>
              </a:rPr>
              <a:t>Feature Age</a:t>
            </a:r>
            <a:endParaRPr lang="en-US" altLang="en-US" sz="2000" dirty="0">
              <a:solidFill>
                <a:srgbClr val="FF0000"/>
              </a:solidFill>
              <a:latin typeface="Gill Sans" charset="0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2261699" y="706943"/>
                <a:ext cx="510076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699" y="706943"/>
                <a:ext cx="510076" cy="646331"/>
              </a:xfrm>
              <a:prstGeom prst="rect">
                <a:avLst/>
              </a:prstGeom>
              <a:blipFill>
                <a:blip r:embed="rId2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5029248" y="706943"/>
                <a:ext cx="459677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48" y="706943"/>
                <a:ext cx="45967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Straight Arrow Connector 163"/>
          <p:cNvCxnSpPr/>
          <p:nvPr/>
        </p:nvCxnSpPr>
        <p:spPr>
          <a:xfrm flipV="1">
            <a:off x="6688726" y="2701933"/>
            <a:ext cx="16604" cy="22632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6524349" y="4761993"/>
            <a:ext cx="2393312" cy="2817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6903751" y="3506845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6956648" y="4802052"/>
                <a:ext cx="17399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sz="2000" b="0" i="1" smtClean="0">
                        <a:latin typeface="Cambria Math"/>
                      </a:rPr>
                      <m:t>𝑥</m:t>
                    </m:r>
                    <m:r>
                      <a:rPr lang="en-NZ" sz="2000" b="0" i="1" baseline="-2500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 Tumor size</a:t>
                </a:r>
                <a:endParaRPr lang="en-US" sz="2000" dirty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648" y="4802052"/>
                <a:ext cx="1739900" cy="400110"/>
              </a:xfrm>
              <a:prstGeom prst="rect">
                <a:avLst/>
              </a:prstGeom>
              <a:blipFill>
                <a:blip r:embed="rId4"/>
                <a:stretch>
                  <a:fillRect t="-7692" r="-3147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 rot="16200000">
                <a:off x="5960002" y="3406324"/>
                <a:ext cx="9364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 Age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60002" y="3406324"/>
                <a:ext cx="936475" cy="400110"/>
              </a:xfrm>
              <a:prstGeom prst="rect">
                <a:avLst/>
              </a:prstGeom>
              <a:blipFill>
                <a:blip r:embed="rId5"/>
                <a:stretch>
                  <a:fillRect l="-7692" t="-5882" r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Oval 168"/>
          <p:cNvSpPr/>
          <p:nvPr/>
        </p:nvSpPr>
        <p:spPr>
          <a:xfrm>
            <a:off x="7723573" y="2930781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7461067" y="4305648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7939597" y="3360292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7011053" y="3946525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7795581" y="4447156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6934853" y="4430125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8435269" y="3638037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8075229" y="3782053"/>
            <a:ext cx="152400" cy="203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5"/>
          <p:cNvSpPr>
            <a:spLocks noChangeArrowheads="1"/>
          </p:cNvSpPr>
          <p:nvPr/>
        </p:nvSpPr>
        <p:spPr bwMode="auto">
          <a:xfrm>
            <a:off x="828278" y="2060377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87" name="Rectangle 86"/>
          <p:cNvSpPr>
            <a:spLocks noChangeArrowheads="1"/>
          </p:cNvSpPr>
          <p:nvPr/>
        </p:nvSpPr>
        <p:spPr bwMode="auto">
          <a:xfrm>
            <a:off x="1187053" y="206037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88" name="Rectangle 87"/>
          <p:cNvSpPr>
            <a:spLocks noChangeArrowheads="1"/>
          </p:cNvSpPr>
          <p:nvPr/>
        </p:nvSpPr>
        <p:spPr bwMode="auto">
          <a:xfrm>
            <a:off x="1547416" y="2060377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89" name="Rectangle 88"/>
          <p:cNvSpPr>
            <a:spLocks noChangeArrowheads="1"/>
          </p:cNvSpPr>
          <p:nvPr/>
        </p:nvSpPr>
        <p:spPr bwMode="auto">
          <a:xfrm>
            <a:off x="1907778" y="206037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0" name="Rectangle 89"/>
          <p:cNvSpPr>
            <a:spLocks noChangeArrowheads="1"/>
          </p:cNvSpPr>
          <p:nvPr/>
        </p:nvSpPr>
        <p:spPr bwMode="auto">
          <a:xfrm>
            <a:off x="2268141" y="2060377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1" name="Rectangle 90"/>
          <p:cNvSpPr>
            <a:spLocks noChangeArrowheads="1"/>
          </p:cNvSpPr>
          <p:nvPr/>
        </p:nvSpPr>
        <p:spPr bwMode="auto">
          <a:xfrm>
            <a:off x="2628503" y="2060377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2" name="Rectangle 91"/>
          <p:cNvSpPr>
            <a:spLocks noChangeArrowheads="1"/>
          </p:cNvSpPr>
          <p:nvPr/>
        </p:nvSpPr>
        <p:spPr bwMode="auto">
          <a:xfrm>
            <a:off x="2987278" y="206037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3" name="Rectangle 92"/>
          <p:cNvSpPr>
            <a:spLocks noChangeArrowheads="1"/>
          </p:cNvSpPr>
          <p:nvPr/>
        </p:nvSpPr>
        <p:spPr bwMode="auto">
          <a:xfrm>
            <a:off x="3347641" y="2060377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4" name="Rectangle 93"/>
          <p:cNvSpPr>
            <a:spLocks noChangeArrowheads="1"/>
          </p:cNvSpPr>
          <p:nvPr/>
        </p:nvSpPr>
        <p:spPr bwMode="auto">
          <a:xfrm>
            <a:off x="3708003" y="206037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5" name="Rectangle 94"/>
          <p:cNvSpPr>
            <a:spLocks noChangeArrowheads="1"/>
          </p:cNvSpPr>
          <p:nvPr/>
        </p:nvSpPr>
        <p:spPr bwMode="auto">
          <a:xfrm>
            <a:off x="4716066" y="2060377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6" name="Rectangle 95"/>
          <p:cNvSpPr>
            <a:spLocks noChangeArrowheads="1"/>
          </p:cNvSpPr>
          <p:nvPr/>
        </p:nvSpPr>
        <p:spPr bwMode="auto">
          <a:xfrm>
            <a:off x="828278" y="2420739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7" name="Rectangle 96"/>
          <p:cNvSpPr>
            <a:spLocks noChangeArrowheads="1"/>
          </p:cNvSpPr>
          <p:nvPr/>
        </p:nvSpPr>
        <p:spPr bwMode="auto">
          <a:xfrm>
            <a:off x="1187053" y="24207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8" name="Rectangle 97"/>
          <p:cNvSpPr>
            <a:spLocks noChangeArrowheads="1"/>
          </p:cNvSpPr>
          <p:nvPr/>
        </p:nvSpPr>
        <p:spPr bwMode="auto">
          <a:xfrm>
            <a:off x="1547416" y="24207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9" name="Rectangle 98"/>
          <p:cNvSpPr>
            <a:spLocks noChangeArrowheads="1"/>
          </p:cNvSpPr>
          <p:nvPr/>
        </p:nvSpPr>
        <p:spPr bwMode="auto">
          <a:xfrm>
            <a:off x="1907778" y="24207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0" name="Rectangle 99"/>
          <p:cNvSpPr>
            <a:spLocks noChangeArrowheads="1"/>
          </p:cNvSpPr>
          <p:nvPr/>
        </p:nvSpPr>
        <p:spPr bwMode="auto">
          <a:xfrm>
            <a:off x="2268141" y="24207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1" name="Rectangle 100"/>
          <p:cNvSpPr>
            <a:spLocks noChangeArrowheads="1"/>
          </p:cNvSpPr>
          <p:nvPr/>
        </p:nvSpPr>
        <p:spPr bwMode="auto">
          <a:xfrm>
            <a:off x="2628503" y="2420739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2" name="Rectangle 101"/>
          <p:cNvSpPr>
            <a:spLocks noChangeArrowheads="1"/>
          </p:cNvSpPr>
          <p:nvPr/>
        </p:nvSpPr>
        <p:spPr bwMode="auto">
          <a:xfrm>
            <a:off x="2987278" y="24207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3" name="Rectangle 102"/>
          <p:cNvSpPr>
            <a:spLocks noChangeArrowheads="1"/>
          </p:cNvSpPr>
          <p:nvPr/>
        </p:nvSpPr>
        <p:spPr bwMode="auto">
          <a:xfrm>
            <a:off x="3347641" y="24207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4" name="Rectangle 103"/>
          <p:cNvSpPr>
            <a:spLocks noChangeArrowheads="1"/>
          </p:cNvSpPr>
          <p:nvPr/>
        </p:nvSpPr>
        <p:spPr bwMode="auto">
          <a:xfrm>
            <a:off x="3708003" y="24207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5" name="Rectangle 104"/>
          <p:cNvSpPr>
            <a:spLocks noChangeArrowheads="1"/>
          </p:cNvSpPr>
          <p:nvPr/>
        </p:nvSpPr>
        <p:spPr bwMode="auto">
          <a:xfrm>
            <a:off x="4716066" y="2420739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6" name="Rectangle 105"/>
          <p:cNvSpPr>
            <a:spLocks noChangeArrowheads="1"/>
          </p:cNvSpPr>
          <p:nvPr/>
        </p:nvSpPr>
        <p:spPr bwMode="auto">
          <a:xfrm>
            <a:off x="828278" y="2781102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7" name="Rectangle 106"/>
          <p:cNvSpPr>
            <a:spLocks noChangeArrowheads="1"/>
          </p:cNvSpPr>
          <p:nvPr/>
        </p:nvSpPr>
        <p:spPr bwMode="auto">
          <a:xfrm>
            <a:off x="1187053" y="27811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8" name="Rectangle 107"/>
          <p:cNvSpPr>
            <a:spLocks noChangeArrowheads="1"/>
          </p:cNvSpPr>
          <p:nvPr/>
        </p:nvSpPr>
        <p:spPr bwMode="auto">
          <a:xfrm>
            <a:off x="1547416" y="27811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9" name="Rectangle 108"/>
          <p:cNvSpPr>
            <a:spLocks noChangeArrowheads="1"/>
          </p:cNvSpPr>
          <p:nvPr/>
        </p:nvSpPr>
        <p:spPr bwMode="auto">
          <a:xfrm>
            <a:off x="1907778" y="27811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0" name="Rectangle 109"/>
          <p:cNvSpPr>
            <a:spLocks noChangeArrowheads="1"/>
          </p:cNvSpPr>
          <p:nvPr/>
        </p:nvSpPr>
        <p:spPr bwMode="auto">
          <a:xfrm>
            <a:off x="2268141" y="27811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1" name="Rectangle 110"/>
          <p:cNvSpPr>
            <a:spLocks noChangeArrowheads="1"/>
          </p:cNvSpPr>
          <p:nvPr/>
        </p:nvSpPr>
        <p:spPr bwMode="auto">
          <a:xfrm>
            <a:off x="2628503" y="2781102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2" name="Rectangle 111"/>
          <p:cNvSpPr>
            <a:spLocks noChangeArrowheads="1"/>
          </p:cNvSpPr>
          <p:nvPr/>
        </p:nvSpPr>
        <p:spPr bwMode="auto">
          <a:xfrm>
            <a:off x="2987278" y="27811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3" name="Rectangle 112"/>
          <p:cNvSpPr>
            <a:spLocks noChangeArrowheads="1"/>
          </p:cNvSpPr>
          <p:nvPr/>
        </p:nvSpPr>
        <p:spPr bwMode="auto">
          <a:xfrm>
            <a:off x="3347641" y="27811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4" name="Rectangle 113"/>
          <p:cNvSpPr>
            <a:spLocks noChangeArrowheads="1"/>
          </p:cNvSpPr>
          <p:nvPr/>
        </p:nvSpPr>
        <p:spPr bwMode="auto">
          <a:xfrm>
            <a:off x="3708003" y="27811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5" name="Rectangle 114"/>
          <p:cNvSpPr>
            <a:spLocks noChangeArrowheads="1"/>
          </p:cNvSpPr>
          <p:nvPr/>
        </p:nvSpPr>
        <p:spPr bwMode="auto">
          <a:xfrm>
            <a:off x="4716066" y="2781102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6" name="Rectangle 115"/>
          <p:cNvSpPr>
            <a:spLocks noChangeArrowheads="1"/>
          </p:cNvSpPr>
          <p:nvPr/>
        </p:nvSpPr>
        <p:spPr bwMode="auto">
          <a:xfrm>
            <a:off x="828278" y="3141464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7" name="Rectangle 116"/>
          <p:cNvSpPr>
            <a:spLocks noChangeArrowheads="1"/>
          </p:cNvSpPr>
          <p:nvPr/>
        </p:nvSpPr>
        <p:spPr bwMode="auto">
          <a:xfrm>
            <a:off x="1187053" y="31414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8" name="Rectangle 117"/>
          <p:cNvSpPr>
            <a:spLocks noChangeArrowheads="1"/>
          </p:cNvSpPr>
          <p:nvPr/>
        </p:nvSpPr>
        <p:spPr bwMode="auto">
          <a:xfrm>
            <a:off x="1547416" y="3141464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9" name="Rectangle 118"/>
          <p:cNvSpPr>
            <a:spLocks noChangeArrowheads="1"/>
          </p:cNvSpPr>
          <p:nvPr/>
        </p:nvSpPr>
        <p:spPr bwMode="auto">
          <a:xfrm>
            <a:off x="1907778" y="31414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0" name="Rectangle 119"/>
          <p:cNvSpPr>
            <a:spLocks noChangeArrowheads="1"/>
          </p:cNvSpPr>
          <p:nvPr/>
        </p:nvSpPr>
        <p:spPr bwMode="auto">
          <a:xfrm>
            <a:off x="2268141" y="3141464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1" name="Rectangle 120"/>
          <p:cNvSpPr>
            <a:spLocks noChangeArrowheads="1"/>
          </p:cNvSpPr>
          <p:nvPr/>
        </p:nvSpPr>
        <p:spPr bwMode="auto">
          <a:xfrm>
            <a:off x="2628503" y="3141464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2" name="Rectangle 121"/>
          <p:cNvSpPr>
            <a:spLocks noChangeArrowheads="1"/>
          </p:cNvSpPr>
          <p:nvPr/>
        </p:nvSpPr>
        <p:spPr bwMode="auto">
          <a:xfrm>
            <a:off x="2987278" y="31414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3" name="Rectangle 122"/>
          <p:cNvSpPr>
            <a:spLocks noChangeArrowheads="1"/>
          </p:cNvSpPr>
          <p:nvPr/>
        </p:nvSpPr>
        <p:spPr bwMode="auto">
          <a:xfrm>
            <a:off x="3347641" y="3141464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4" name="Rectangle 123"/>
          <p:cNvSpPr>
            <a:spLocks noChangeArrowheads="1"/>
          </p:cNvSpPr>
          <p:nvPr/>
        </p:nvSpPr>
        <p:spPr bwMode="auto">
          <a:xfrm>
            <a:off x="3708003" y="31414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5" name="Rectangle 124"/>
          <p:cNvSpPr>
            <a:spLocks noChangeArrowheads="1"/>
          </p:cNvSpPr>
          <p:nvPr/>
        </p:nvSpPr>
        <p:spPr bwMode="auto">
          <a:xfrm>
            <a:off x="4716066" y="3141464"/>
            <a:ext cx="10080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6" name="Rectangle 125"/>
          <p:cNvSpPr>
            <a:spLocks noChangeArrowheads="1"/>
          </p:cNvSpPr>
          <p:nvPr/>
        </p:nvSpPr>
        <p:spPr bwMode="auto">
          <a:xfrm>
            <a:off x="828278" y="3500239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7" name="Rectangle 126"/>
          <p:cNvSpPr>
            <a:spLocks noChangeArrowheads="1"/>
          </p:cNvSpPr>
          <p:nvPr/>
        </p:nvSpPr>
        <p:spPr bwMode="auto">
          <a:xfrm>
            <a:off x="1187053" y="35002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8" name="Rectangle 127"/>
          <p:cNvSpPr>
            <a:spLocks noChangeArrowheads="1"/>
          </p:cNvSpPr>
          <p:nvPr/>
        </p:nvSpPr>
        <p:spPr bwMode="auto">
          <a:xfrm>
            <a:off x="1547416" y="35002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9" name="Rectangle 128"/>
          <p:cNvSpPr>
            <a:spLocks noChangeArrowheads="1"/>
          </p:cNvSpPr>
          <p:nvPr/>
        </p:nvSpPr>
        <p:spPr bwMode="auto">
          <a:xfrm>
            <a:off x="1907778" y="35002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0" name="Rectangle 129"/>
          <p:cNvSpPr>
            <a:spLocks noChangeArrowheads="1"/>
          </p:cNvSpPr>
          <p:nvPr/>
        </p:nvSpPr>
        <p:spPr bwMode="auto">
          <a:xfrm>
            <a:off x="2268141" y="35002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1" name="Rectangle 130"/>
          <p:cNvSpPr>
            <a:spLocks noChangeArrowheads="1"/>
          </p:cNvSpPr>
          <p:nvPr/>
        </p:nvSpPr>
        <p:spPr bwMode="auto">
          <a:xfrm>
            <a:off x="2628503" y="3500239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2" name="Rectangle 131"/>
          <p:cNvSpPr>
            <a:spLocks noChangeArrowheads="1"/>
          </p:cNvSpPr>
          <p:nvPr/>
        </p:nvSpPr>
        <p:spPr bwMode="auto">
          <a:xfrm>
            <a:off x="2987278" y="35002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3" name="Rectangle 132"/>
          <p:cNvSpPr>
            <a:spLocks noChangeArrowheads="1"/>
          </p:cNvSpPr>
          <p:nvPr/>
        </p:nvSpPr>
        <p:spPr bwMode="auto">
          <a:xfrm>
            <a:off x="3347641" y="35002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4" name="Rectangle 133"/>
          <p:cNvSpPr>
            <a:spLocks noChangeArrowheads="1"/>
          </p:cNvSpPr>
          <p:nvPr/>
        </p:nvSpPr>
        <p:spPr bwMode="auto">
          <a:xfrm>
            <a:off x="3708003" y="35002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5" name="Rectangle 134"/>
          <p:cNvSpPr>
            <a:spLocks noChangeArrowheads="1"/>
          </p:cNvSpPr>
          <p:nvPr/>
        </p:nvSpPr>
        <p:spPr bwMode="auto">
          <a:xfrm>
            <a:off x="4716066" y="3500239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6" name="Rectangle 135"/>
          <p:cNvSpPr>
            <a:spLocks noChangeArrowheads="1"/>
          </p:cNvSpPr>
          <p:nvPr/>
        </p:nvSpPr>
        <p:spPr bwMode="auto">
          <a:xfrm>
            <a:off x="828278" y="3860602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7" name="Rectangle 136"/>
          <p:cNvSpPr>
            <a:spLocks noChangeArrowheads="1"/>
          </p:cNvSpPr>
          <p:nvPr/>
        </p:nvSpPr>
        <p:spPr bwMode="auto">
          <a:xfrm>
            <a:off x="1187053" y="38606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8" name="Rectangle 137"/>
          <p:cNvSpPr>
            <a:spLocks noChangeArrowheads="1"/>
          </p:cNvSpPr>
          <p:nvPr/>
        </p:nvSpPr>
        <p:spPr bwMode="auto">
          <a:xfrm>
            <a:off x="1547416" y="38606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9" name="Rectangle 138"/>
          <p:cNvSpPr>
            <a:spLocks noChangeArrowheads="1"/>
          </p:cNvSpPr>
          <p:nvPr/>
        </p:nvSpPr>
        <p:spPr bwMode="auto">
          <a:xfrm>
            <a:off x="1907778" y="38606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0" name="Rectangle 139"/>
          <p:cNvSpPr>
            <a:spLocks noChangeArrowheads="1"/>
          </p:cNvSpPr>
          <p:nvPr/>
        </p:nvSpPr>
        <p:spPr bwMode="auto">
          <a:xfrm>
            <a:off x="2268141" y="38606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1" name="Rectangle 140"/>
          <p:cNvSpPr>
            <a:spLocks noChangeArrowheads="1"/>
          </p:cNvSpPr>
          <p:nvPr/>
        </p:nvSpPr>
        <p:spPr bwMode="auto">
          <a:xfrm>
            <a:off x="2628503" y="3860602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2" name="Rectangle 141"/>
          <p:cNvSpPr>
            <a:spLocks noChangeArrowheads="1"/>
          </p:cNvSpPr>
          <p:nvPr/>
        </p:nvSpPr>
        <p:spPr bwMode="auto">
          <a:xfrm>
            <a:off x="2987278" y="38606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3" name="Rectangle 142"/>
          <p:cNvSpPr>
            <a:spLocks noChangeArrowheads="1"/>
          </p:cNvSpPr>
          <p:nvPr/>
        </p:nvSpPr>
        <p:spPr bwMode="auto">
          <a:xfrm>
            <a:off x="3347641" y="38606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4" name="Rectangle 143"/>
          <p:cNvSpPr>
            <a:spLocks noChangeArrowheads="1"/>
          </p:cNvSpPr>
          <p:nvPr/>
        </p:nvSpPr>
        <p:spPr bwMode="auto">
          <a:xfrm>
            <a:off x="3708003" y="38606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5" name="Rectangle 144"/>
          <p:cNvSpPr>
            <a:spLocks noChangeArrowheads="1"/>
          </p:cNvSpPr>
          <p:nvPr/>
        </p:nvSpPr>
        <p:spPr bwMode="auto">
          <a:xfrm>
            <a:off x="4716066" y="3860602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6" name="Rectangle 145"/>
          <p:cNvSpPr>
            <a:spLocks noChangeArrowheads="1"/>
          </p:cNvSpPr>
          <p:nvPr/>
        </p:nvSpPr>
        <p:spPr bwMode="auto">
          <a:xfrm>
            <a:off x="828278" y="4220964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7" name="Rectangle 146"/>
          <p:cNvSpPr>
            <a:spLocks noChangeArrowheads="1"/>
          </p:cNvSpPr>
          <p:nvPr/>
        </p:nvSpPr>
        <p:spPr bwMode="auto">
          <a:xfrm>
            <a:off x="1187053" y="4220964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8" name="Rectangle 147"/>
          <p:cNvSpPr>
            <a:spLocks noChangeArrowheads="1"/>
          </p:cNvSpPr>
          <p:nvPr/>
        </p:nvSpPr>
        <p:spPr bwMode="auto">
          <a:xfrm>
            <a:off x="1547416" y="4220964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9" name="Rectangle 148"/>
          <p:cNvSpPr>
            <a:spLocks noChangeArrowheads="1"/>
          </p:cNvSpPr>
          <p:nvPr/>
        </p:nvSpPr>
        <p:spPr bwMode="auto">
          <a:xfrm>
            <a:off x="1907778" y="4220964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0" name="Rectangle 149"/>
          <p:cNvSpPr>
            <a:spLocks noChangeArrowheads="1"/>
          </p:cNvSpPr>
          <p:nvPr/>
        </p:nvSpPr>
        <p:spPr bwMode="auto">
          <a:xfrm>
            <a:off x="2268141" y="4220964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1" name="Rectangle 150"/>
          <p:cNvSpPr>
            <a:spLocks noChangeArrowheads="1"/>
          </p:cNvSpPr>
          <p:nvPr/>
        </p:nvSpPr>
        <p:spPr bwMode="auto">
          <a:xfrm>
            <a:off x="2628503" y="4220964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2" name="Rectangle 151"/>
          <p:cNvSpPr>
            <a:spLocks noChangeArrowheads="1"/>
          </p:cNvSpPr>
          <p:nvPr/>
        </p:nvSpPr>
        <p:spPr bwMode="auto">
          <a:xfrm>
            <a:off x="2987278" y="4220964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3" name="Rectangle 152"/>
          <p:cNvSpPr>
            <a:spLocks noChangeArrowheads="1"/>
          </p:cNvSpPr>
          <p:nvPr/>
        </p:nvSpPr>
        <p:spPr bwMode="auto">
          <a:xfrm>
            <a:off x="3347641" y="4220964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4" name="Rectangle 153"/>
          <p:cNvSpPr>
            <a:spLocks noChangeArrowheads="1"/>
          </p:cNvSpPr>
          <p:nvPr/>
        </p:nvSpPr>
        <p:spPr bwMode="auto">
          <a:xfrm>
            <a:off x="3708003" y="4220964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5" name="Rectangle 154"/>
          <p:cNvSpPr>
            <a:spLocks noChangeArrowheads="1"/>
          </p:cNvSpPr>
          <p:nvPr/>
        </p:nvSpPr>
        <p:spPr bwMode="auto">
          <a:xfrm>
            <a:off x="4716066" y="4220964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8" name="Rectangle 157"/>
          <p:cNvSpPr>
            <a:spLocks noChangeArrowheads="1"/>
          </p:cNvSpPr>
          <p:nvPr/>
        </p:nvSpPr>
        <p:spPr bwMode="auto">
          <a:xfrm>
            <a:off x="828278" y="4581327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9" name="Rectangle 158"/>
          <p:cNvSpPr>
            <a:spLocks noChangeArrowheads="1"/>
          </p:cNvSpPr>
          <p:nvPr/>
        </p:nvSpPr>
        <p:spPr bwMode="auto">
          <a:xfrm>
            <a:off x="1187053" y="458132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0" name="Rectangle 159"/>
          <p:cNvSpPr>
            <a:spLocks noChangeArrowheads="1"/>
          </p:cNvSpPr>
          <p:nvPr/>
        </p:nvSpPr>
        <p:spPr bwMode="auto">
          <a:xfrm>
            <a:off x="1547416" y="4581327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1" name="Rectangle 160"/>
          <p:cNvSpPr>
            <a:spLocks noChangeArrowheads="1"/>
          </p:cNvSpPr>
          <p:nvPr/>
        </p:nvSpPr>
        <p:spPr bwMode="auto">
          <a:xfrm>
            <a:off x="1907778" y="458132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2" name="Rectangle 161"/>
          <p:cNvSpPr>
            <a:spLocks noChangeArrowheads="1"/>
          </p:cNvSpPr>
          <p:nvPr/>
        </p:nvSpPr>
        <p:spPr bwMode="auto">
          <a:xfrm>
            <a:off x="2268141" y="4581327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3" name="Rectangle 162"/>
          <p:cNvSpPr>
            <a:spLocks noChangeArrowheads="1"/>
          </p:cNvSpPr>
          <p:nvPr/>
        </p:nvSpPr>
        <p:spPr bwMode="auto">
          <a:xfrm>
            <a:off x="2628503" y="4581327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4" name="Rectangle 163"/>
          <p:cNvSpPr>
            <a:spLocks noChangeArrowheads="1"/>
          </p:cNvSpPr>
          <p:nvPr/>
        </p:nvSpPr>
        <p:spPr bwMode="auto">
          <a:xfrm>
            <a:off x="2987278" y="458132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5" name="Rectangle 164"/>
          <p:cNvSpPr>
            <a:spLocks noChangeArrowheads="1"/>
          </p:cNvSpPr>
          <p:nvPr/>
        </p:nvSpPr>
        <p:spPr bwMode="auto">
          <a:xfrm>
            <a:off x="3347641" y="4581327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6" name="Rectangle 165"/>
          <p:cNvSpPr>
            <a:spLocks noChangeArrowheads="1"/>
          </p:cNvSpPr>
          <p:nvPr/>
        </p:nvSpPr>
        <p:spPr bwMode="auto">
          <a:xfrm>
            <a:off x="3708003" y="458132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12" name="Rectangle 211"/>
          <p:cNvSpPr>
            <a:spLocks noChangeArrowheads="1"/>
          </p:cNvSpPr>
          <p:nvPr/>
        </p:nvSpPr>
        <p:spPr bwMode="auto">
          <a:xfrm>
            <a:off x="4716066" y="4581327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18" name="Rectangle 226"/>
          <p:cNvSpPr>
            <a:spLocks noChangeArrowheads="1"/>
          </p:cNvSpPr>
          <p:nvPr/>
        </p:nvSpPr>
        <p:spPr bwMode="auto">
          <a:xfrm>
            <a:off x="828278" y="1701602"/>
            <a:ext cx="358775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19" name="Rectangle 227"/>
          <p:cNvSpPr>
            <a:spLocks noChangeArrowheads="1"/>
          </p:cNvSpPr>
          <p:nvPr/>
        </p:nvSpPr>
        <p:spPr bwMode="auto">
          <a:xfrm>
            <a:off x="1187053" y="1701602"/>
            <a:ext cx="360363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0" name="Rectangle 228"/>
          <p:cNvSpPr>
            <a:spLocks noChangeArrowheads="1"/>
          </p:cNvSpPr>
          <p:nvPr/>
        </p:nvSpPr>
        <p:spPr bwMode="auto">
          <a:xfrm>
            <a:off x="1547416" y="1701602"/>
            <a:ext cx="360362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1" name="Rectangle 229"/>
          <p:cNvSpPr>
            <a:spLocks noChangeArrowheads="1"/>
          </p:cNvSpPr>
          <p:nvPr/>
        </p:nvSpPr>
        <p:spPr bwMode="auto">
          <a:xfrm>
            <a:off x="1907778" y="1701602"/>
            <a:ext cx="360363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2" name="Rectangle 230"/>
          <p:cNvSpPr>
            <a:spLocks noChangeArrowheads="1"/>
          </p:cNvSpPr>
          <p:nvPr/>
        </p:nvSpPr>
        <p:spPr bwMode="auto">
          <a:xfrm>
            <a:off x="2268141" y="1701602"/>
            <a:ext cx="360362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3" name="Rectangle 231"/>
          <p:cNvSpPr>
            <a:spLocks noChangeArrowheads="1"/>
          </p:cNvSpPr>
          <p:nvPr/>
        </p:nvSpPr>
        <p:spPr bwMode="auto">
          <a:xfrm>
            <a:off x="2628503" y="1701602"/>
            <a:ext cx="358775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4" name="Rectangle 232"/>
          <p:cNvSpPr>
            <a:spLocks noChangeArrowheads="1"/>
          </p:cNvSpPr>
          <p:nvPr/>
        </p:nvSpPr>
        <p:spPr bwMode="auto">
          <a:xfrm>
            <a:off x="2987278" y="1701602"/>
            <a:ext cx="360363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5" name="Rectangle 233"/>
          <p:cNvSpPr>
            <a:spLocks noChangeArrowheads="1"/>
          </p:cNvSpPr>
          <p:nvPr/>
        </p:nvSpPr>
        <p:spPr bwMode="auto">
          <a:xfrm>
            <a:off x="3347641" y="1701602"/>
            <a:ext cx="360362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6" name="Rectangle 234"/>
          <p:cNvSpPr>
            <a:spLocks noChangeArrowheads="1"/>
          </p:cNvSpPr>
          <p:nvPr/>
        </p:nvSpPr>
        <p:spPr bwMode="auto">
          <a:xfrm>
            <a:off x="3708003" y="1701602"/>
            <a:ext cx="360363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7" name="Rectangle 235"/>
          <p:cNvSpPr>
            <a:spLocks noChangeArrowheads="1"/>
          </p:cNvSpPr>
          <p:nvPr/>
        </p:nvSpPr>
        <p:spPr bwMode="auto">
          <a:xfrm>
            <a:off x="4716066" y="1701602"/>
            <a:ext cx="10080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8" name="TextBox 1"/>
          <p:cNvSpPr txBox="1">
            <a:spLocks noChangeArrowheads="1"/>
          </p:cNvSpPr>
          <p:nvPr/>
        </p:nvSpPr>
        <p:spPr bwMode="auto">
          <a:xfrm>
            <a:off x="-155576" y="1465490"/>
            <a:ext cx="10810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1600" dirty="0" smtClean="0">
                <a:solidFill>
                  <a:srgbClr val="FA82EC"/>
                </a:solidFill>
                <a:latin typeface="Gill Sans" charset="0"/>
                <a:sym typeface="Gill Sans" charset="0"/>
              </a:rPr>
              <a:t>Instance aka</a:t>
            </a:r>
          </a:p>
          <a:p>
            <a:pPr algn="ctr" eaLnBrk="1" hangingPunct="1"/>
            <a:r>
              <a:rPr lang="en-NZ" altLang="en-US" sz="1600" dirty="0" smtClean="0">
                <a:solidFill>
                  <a:srgbClr val="FA82EC"/>
                </a:solidFill>
                <a:latin typeface="Gill Sans" charset="0"/>
                <a:sym typeface="Gill Sans" charset="0"/>
              </a:rPr>
              <a:t>sample</a:t>
            </a:r>
            <a:endParaRPr lang="en-US" altLang="en-US" sz="1600" dirty="0">
              <a:solidFill>
                <a:srgbClr val="FA82EC"/>
              </a:solidFill>
              <a:latin typeface="Gill Sans" charset="0"/>
              <a:sym typeface="Gill Sans" charset="0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V="1">
            <a:off x="6688726" y="2728971"/>
            <a:ext cx="16604" cy="22632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6524349" y="4789031"/>
            <a:ext cx="2393312" cy="2817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6903751" y="3533883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6956648" y="4829090"/>
                <a:ext cx="17399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sz="2000" b="0" i="1" smtClean="0">
                        <a:latin typeface="Cambria Math"/>
                      </a:rPr>
                      <m:t>𝑥</m:t>
                    </m:r>
                    <m:r>
                      <a:rPr lang="en-NZ" sz="2000" b="0" i="1" baseline="-2500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 Tumor size</a:t>
                </a:r>
                <a:endParaRPr lang="en-US" sz="2000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648" y="4829090"/>
                <a:ext cx="1739900" cy="400110"/>
              </a:xfrm>
              <a:prstGeom prst="rect">
                <a:avLst/>
              </a:prstGeom>
              <a:blipFill>
                <a:blip r:embed="rId2"/>
                <a:stretch>
                  <a:fillRect t="-6061" r="-3147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 rot="16200000">
                <a:off x="5960002" y="3433362"/>
                <a:ext cx="9364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 Age</a:t>
                </a:r>
                <a:endParaRPr lang="en-US" sz="1800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60002" y="3433362"/>
                <a:ext cx="936475" cy="400110"/>
              </a:xfrm>
              <a:prstGeom prst="rect">
                <a:avLst/>
              </a:prstGeom>
              <a:blipFill>
                <a:blip r:embed="rId3"/>
                <a:stretch>
                  <a:fillRect l="-7692" t="-5844" r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Oval 151"/>
          <p:cNvSpPr/>
          <p:nvPr/>
        </p:nvSpPr>
        <p:spPr>
          <a:xfrm>
            <a:off x="7723573" y="2957819"/>
            <a:ext cx="152400" cy="203200"/>
          </a:xfrm>
          <a:prstGeom prst="ellipse">
            <a:avLst/>
          </a:prstGeom>
          <a:noFill/>
          <a:ln>
            <a:solidFill>
              <a:srgbClr val="FA82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7461067" y="4332686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7939597" y="3387330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7011053" y="3973563"/>
            <a:ext cx="1524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795581" y="4474194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6934853" y="4457163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8435269" y="3665075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8075229" y="3809091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2261699" y="733981"/>
                <a:ext cx="510076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699" y="733981"/>
                <a:ext cx="510076" cy="646331"/>
              </a:xfrm>
              <a:prstGeom prst="rect">
                <a:avLst/>
              </a:prstGeom>
              <a:blipFill>
                <a:blip r:embed="rId4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5029248" y="733981"/>
                <a:ext cx="459677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48" y="733981"/>
                <a:ext cx="45967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 bwMode="auto">
          <a:xfrm flipH="1">
            <a:off x="7878818" y="2420739"/>
            <a:ext cx="213179" cy="475215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rgbClr val="FA82EC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Rectangle 94"/>
          <p:cNvSpPr>
            <a:spLocks noChangeArrowheads="1"/>
          </p:cNvSpPr>
          <p:nvPr/>
        </p:nvSpPr>
        <p:spPr bwMode="auto">
          <a:xfrm>
            <a:off x="4716066" y="2060377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6" name="Rectangle 95"/>
          <p:cNvSpPr>
            <a:spLocks noChangeArrowheads="1"/>
          </p:cNvSpPr>
          <p:nvPr/>
        </p:nvSpPr>
        <p:spPr bwMode="auto">
          <a:xfrm>
            <a:off x="828278" y="2420739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7" name="Rectangle 96"/>
          <p:cNvSpPr>
            <a:spLocks noChangeArrowheads="1"/>
          </p:cNvSpPr>
          <p:nvPr/>
        </p:nvSpPr>
        <p:spPr bwMode="auto">
          <a:xfrm>
            <a:off x="1187053" y="24207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8" name="Rectangle 97"/>
          <p:cNvSpPr>
            <a:spLocks noChangeArrowheads="1"/>
          </p:cNvSpPr>
          <p:nvPr/>
        </p:nvSpPr>
        <p:spPr bwMode="auto">
          <a:xfrm>
            <a:off x="1547416" y="24207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9" name="Rectangle 98"/>
          <p:cNvSpPr>
            <a:spLocks noChangeArrowheads="1"/>
          </p:cNvSpPr>
          <p:nvPr/>
        </p:nvSpPr>
        <p:spPr bwMode="auto">
          <a:xfrm>
            <a:off x="1907778" y="24207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0" name="Rectangle 99"/>
          <p:cNvSpPr>
            <a:spLocks noChangeArrowheads="1"/>
          </p:cNvSpPr>
          <p:nvPr/>
        </p:nvSpPr>
        <p:spPr bwMode="auto">
          <a:xfrm>
            <a:off x="2268141" y="24207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1" name="Rectangle 100"/>
          <p:cNvSpPr>
            <a:spLocks noChangeArrowheads="1"/>
          </p:cNvSpPr>
          <p:nvPr/>
        </p:nvSpPr>
        <p:spPr bwMode="auto">
          <a:xfrm>
            <a:off x="2628503" y="2420739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2" name="Rectangle 101"/>
          <p:cNvSpPr>
            <a:spLocks noChangeArrowheads="1"/>
          </p:cNvSpPr>
          <p:nvPr/>
        </p:nvSpPr>
        <p:spPr bwMode="auto">
          <a:xfrm>
            <a:off x="2987278" y="24207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3" name="Rectangle 102"/>
          <p:cNvSpPr>
            <a:spLocks noChangeArrowheads="1"/>
          </p:cNvSpPr>
          <p:nvPr/>
        </p:nvSpPr>
        <p:spPr bwMode="auto">
          <a:xfrm>
            <a:off x="3347641" y="24207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4" name="Rectangle 103"/>
          <p:cNvSpPr>
            <a:spLocks noChangeArrowheads="1"/>
          </p:cNvSpPr>
          <p:nvPr/>
        </p:nvSpPr>
        <p:spPr bwMode="auto">
          <a:xfrm>
            <a:off x="3708003" y="24207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5" name="Rectangle 104"/>
          <p:cNvSpPr>
            <a:spLocks noChangeArrowheads="1"/>
          </p:cNvSpPr>
          <p:nvPr/>
        </p:nvSpPr>
        <p:spPr bwMode="auto">
          <a:xfrm>
            <a:off x="4716066" y="2420739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6" name="Rectangle 105"/>
          <p:cNvSpPr>
            <a:spLocks noChangeArrowheads="1"/>
          </p:cNvSpPr>
          <p:nvPr/>
        </p:nvSpPr>
        <p:spPr bwMode="auto">
          <a:xfrm>
            <a:off x="828278" y="2781102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7" name="Rectangle 106"/>
          <p:cNvSpPr>
            <a:spLocks noChangeArrowheads="1"/>
          </p:cNvSpPr>
          <p:nvPr/>
        </p:nvSpPr>
        <p:spPr bwMode="auto">
          <a:xfrm>
            <a:off x="1187053" y="27811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8" name="Rectangle 107"/>
          <p:cNvSpPr>
            <a:spLocks noChangeArrowheads="1"/>
          </p:cNvSpPr>
          <p:nvPr/>
        </p:nvSpPr>
        <p:spPr bwMode="auto">
          <a:xfrm>
            <a:off x="1547416" y="27811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9" name="Rectangle 108"/>
          <p:cNvSpPr>
            <a:spLocks noChangeArrowheads="1"/>
          </p:cNvSpPr>
          <p:nvPr/>
        </p:nvSpPr>
        <p:spPr bwMode="auto">
          <a:xfrm>
            <a:off x="1907778" y="27811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0" name="Rectangle 109"/>
          <p:cNvSpPr>
            <a:spLocks noChangeArrowheads="1"/>
          </p:cNvSpPr>
          <p:nvPr/>
        </p:nvSpPr>
        <p:spPr bwMode="auto">
          <a:xfrm>
            <a:off x="2268141" y="27811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1" name="Rectangle 110"/>
          <p:cNvSpPr>
            <a:spLocks noChangeArrowheads="1"/>
          </p:cNvSpPr>
          <p:nvPr/>
        </p:nvSpPr>
        <p:spPr bwMode="auto">
          <a:xfrm>
            <a:off x="2628503" y="2781102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2" name="Rectangle 111"/>
          <p:cNvSpPr>
            <a:spLocks noChangeArrowheads="1"/>
          </p:cNvSpPr>
          <p:nvPr/>
        </p:nvSpPr>
        <p:spPr bwMode="auto">
          <a:xfrm>
            <a:off x="2987278" y="27811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3" name="Rectangle 112"/>
          <p:cNvSpPr>
            <a:spLocks noChangeArrowheads="1"/>
          </p:cNvSpPr>
          <p:nvPr/>
        </p:nvSpPr>
        <p:spPr bwMode="auto">
          <a:xfrm>
            <a:off x="3347641" y="27811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4" name="Rectangle 113"/>
          <p:cNvSpPr>
            <a:spLocks noChangeArrowheads="1"/>
          </p:cNvSpPr>
          <p:nvPr/>
        </p:nvSpPr>
        <p:spPr bwMode="auto">
          <a:xfrm>
            <a:off x="3708003" y="27811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5" name="Rectangle 114"/>
          <p:cNvSpPr>
            <a:spLocks noChangeArrowheads="1"/>
          </p:cNvSpPr>
          <p:nvPr/>
        </p:nvSpPr>
        <p:spPr bwMode="auto">
          <a:xfrm>
            <a:off x="4716066" y="2781102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6" name="Rectangle 115"/>
          <p:cNvSpPr>
            <a:spLocks noChangeArrowheads="1"/>
          </p:cNvSpPr>
          <p:nvPr/>
        </p:nvSpPr>
        <p:spPr bwMode="auto">
          <a:xfrm>
            <a:off x="828278" y="3141464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7" name="Rectangle 116"/>
          <p:cNvSpPr>
            <a:spLocks noChangeArrowheads="1"/>
          </p:cNvSpPr>
          <p:nvPr/>
        </p:nvSpPr>
        <p:spPr bwMode="auto">
          <a:xfrm>
            <a:off x="1187053" y="31414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8" name="Rectangle 117"/>
          <p:cNvSpPr>
            <a:spLocks noChangeArrowheads="1"/>
          </p:cNvSpPr>
          <p:nvPr/>
        </p:nvSpPr>
        <p:spPr bwMode="auto">
          <a:xfrm>
            <a:off x="1547416" y="3141464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9" name="Rectangle 118"/>
          <p:cNvSpPr>
            <a:spLocks noChangeArrowheads="1"/>
          </p:cNvSpPr>
          <p:nvPr/>
        </p:nvSpPr>
        <p:spPr bwMode="auto">
          <a:xfrm>
            <a:off x="1907778" y="31414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0" name="Rectangle 119"/>
          <p:cNvSpPr>
            <a:spLocks noChangeArrowheads="1"/>
          </p:cNvSpPr>
          <p:nvPr/>
        </p:nvSpPr>
        <p:spPr bwMode="auto">
          <a:xfrm>
            <a:off x="2268141" y="3141464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1" name="Rectangle 120"/>
          <p:cNvSpPr>
            <a:spLocks noChangeArrowheads="1"/>
          </p:cNvSpPr>
          <p:nvPr/>
        </p:nvSpPr>
        <p:spPr bwMode="auto">
          <a:xfrm>
            <a:off x="2628503" y="3141464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2" name="Rectangle 121"/>
          <p:cNvSpPr>
            <a:spLocks noChangeArrowheads="1"/>
          </p:cNvSpPr>
          <p:nvPr/>
        </p:nvSpPr>
        <p:spPr bwMode="auto">
          <a:xfrm>
            <a:off x="2987278" y="31414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3" name="Rectangle 122"/>
          <p:cNvSpPr>
            <a:spLocks noChangeArrowheads="1"/>
          </p:cNvSpPr>
          <p:nvPr/>
        </p:nvSpPr>
        <p:spPr bwMode="auto">
          <a:xfrm>
            <a:off x="3347641" y="3141464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4" name="Rectangle 123"/>
          <p:cNvSpPr>
            <a:spLocks noChangeArrowheads="1"/>
          </p:cNvSpPr>
          <p:nvPr/>
        </p:nvSpPr>
        <p:spPr bwMode="auto">
          <a:xfrm>
            <a:off x="3708003" y="31414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5" name="Rectangle 124"/>
          <p:cNvSpPr>
            <a:spLocks noChangeArrowheads="1"/>
          </p:cNvSpPr>
          <p:nvPr/>
        </p:nvSpPr>
        <p:spPr bwMode="auto">
          <a:xfrm>
            <a:off x="4716066" y="3141464"/>
            <a:ext cx="10080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6" name="Rectangle 125"/>
          <p:cNvSpPr>
            <a:spLocks noChangeArrowheads="1"/>
          </p:cNvSpPr>
          <p:nvPr/>
        </p:nvSpPr>
        <p:spPr bwMode="auto">
          <a:xfrm>
            <a:off x="828278" y="3500239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7" name="Rectangle 126"/>
          <p:cNvSpPr>
            <a:spLocks noChangeArrowheads="1"/>
          </p:cNvSpPr>
          <p:nvPr/>
        </p:nvSpPr>
        <p:spPr bwMode="auto">
          <a:xfrm>
            <a:off x="1187053" y="35002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8" name="Rectangle 127"/>
          <p:cNvSpPr>
            <a:spLocks noChangeArrowheads="1"/>
          </p:cNvSpPr>
          <p:nvPr/>
        </p:nvSpPr>
        <p:spPr bwMode="auto">
          <a:xfrm>
            <a:off x="1547416" y="35002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9" name="Rectangle 128"/>
          <p:cNvSpPr>
            <a:spLocks noChangeArrowheads="1"/>
          </p:cNvSpPr>
          <p:nvPr/>
        </p:nvSpPr>
        <p:spPr bwMode="auto">
          <a:xfrm>
            <a:off x="1907778" y="35002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0" name="Rectangle 129"/>
          <p:cNvSpPr>
            <a:spLocks noChangeArrowheads="1"/>
          </p:cNvSpPr>
          <p:nvPr/>
        </p:nvSpPr>
        <p:spPr bwMode="auto">
          <a:xfrm>
            <a:off x="2268141" y="35002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1" name="Rectangle 130"/>
          <p:cNvSpPr>
            <a:spLocks noChangeArrowheads="1"/>
          </p:cNvSpPr>
          <p:nvPr/>
        </p:nvSpPr>
        <p:spPr bwMode="auto">
          <a:xfrm>
            <a:off x="2628503" y="3500239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2" name="Rectangle 131"/>
          <p:cNvSpPr>
            <a:spLocks noChangeArrowheads="1"/>
          </p:cNvSpPr>
          <p:nvPr/>
        </p:nvSpPr>
        <p:spPr bwMode="auto">
          <a:xfrm>
            <a:off x="2987278" y="35002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3" name="Rectangle 132"/>
          <p:cNvSpPr>
            <a:spLocks noChangeArrowheads="1"/>
          </p:cNvSpPr>
          <p:nvPr/>
        </p:nvSpPr>
        <p:spPr bwMode="auto">
          <a:xfrm>
            <a:off x="3347641" y="35002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4" name="Rectangle 133"/>
          <p:cNvSpPr>
            <a:spLocks noChangeArrowheads="1"/>
          </p:cNvSpPr>
          <p:nvPr/>
        </p:nvSpPr>
        <p:spPr bwMode="auto">
          <a:xfrm>
            <a:off x="3708003" y="35002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5" name="Rectangle 134"/>
          <p:cNvSpPr>
            <a:spLocks noChangeArrowheads="1"/>
          </p:cNvSpPr>
          <p:nvPr/>
        </p:nvSpPr>
        <p:spPr bwMode="auto">
          <a:xfrm>
            <a:off x="4716066" y="3500239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6" name="Rectangle 135"/>
          <p:cNvSpPr>
            <a:spLocks noChangeArrowheads="1"/>
          </p:cNvSpPr>
          <p:nvPr/>
        </p:nvSpPr>
        <p:spPr bwMode="auto">
          <a:xfrm>
            <a:off x="828278" y="3860602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7" name="Rectangle 136"/>
          <p:cNvSpPr>
            <a:spLocks noChangeArrowheads="1"/>
          </p:cNvSpPr>
          <p:nvPr/>
        </p:nvSpPr>
        <p:spPr bwMode="auto">
          <a:xfrm>
            <a:off x="1187053" y="38606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8" name="Rectangle 137"/>
          <p:cNvSpPr>
            <a:spLocks noChangeArrowheads="1"/>
          </p:cNvSpPr>
          <p:nvPr/>
        </p:nvSpPr>
        <p:spPr bwMode="auto">
          <a:xfrm>
            <a:off x="1547416" y="38606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9" name="Rectangle 138"/>
          <p:cNvSpPr>
            <a:spLocks noChangeArrowheads="1"/>
          </p:cNvSpPr>
          <p:nvPr/>
        </p:nvSpPr>
        <p:spPr bwMode="auto">
          <a:xfrm>
            <a:off x="1907778" y="38606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0" name="Rectangle 139"/>
          <p:cNvSpPr>
            <a:spLocks noChangeArrowheads="1"/>
          </p:cNvSpPr>
          <p:nvPr/>
        </p:nvSpPr>
        <p:spPr bwMode="auto">
          <a:xfrm>
            <a:off x="2268141" y="38606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1" name="Rectangle 140"/>
          <p:cNvSpPr>
            <a:spLocks noChangeArrowheads="1"/>
          </p:cNvSpPr>
          <p:nvPr/>
        </p:nvSpPr>
        <p:spPr bwMode="auto">
          <a:xfrm>
            <a:off x="2628503" y="3860602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2" name="Rectangle 141"/>
          <p:cNvSpPr>
            <a:spLocks noChangeArrowheads="1"/>
          </p:cNvSpPr>
          <p:nvPr/>
        </p:nvSpPr>
        <p:spPr bwMode="auto">
          <a:xfrm>
            <a:off x="2987278" y="38606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3" name="Rectangle 142"/>
          <p:cNvSpPr>
            <a:spLocks noChangeArrowheads="1"/>
          </p:cNvSpPr>
          <p:nvPr/>
        </p:nvSpPr>
        <p:spPr bwMode="auto">
          <a:xfrm>
            <a:off x="3347641" y="38606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4" name="Rectangle 143"/>
          <p:cNvSpPr>
            <a:spLocks noChangeArrowheads="1"/>
          </p:cNvSpPr>
          <p:nvPr/>
        </p:nvSpPr>
        <p:spPr bwMode="auto">
          <a:xfrm>
            <a:off x="3708003" y="38606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5" name="Rectangle 144"/>
          <p:cNvSpPr>
            <a:spLocks noChangeArrowheads="1"/>
          </p:cNvSpPr>
          <p:nvPr/>
        </p:nvSpPr>
        <p:spPr bwMode="auto">
          <a:xfrm>
            <a:off x="4716066" y="3860602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6" name="Rectangle 145"/>
          <p:cNvSpPr>
            <a:spLocks noChangeArrowheads="1"/>
          </p:cNvSpPr>
          <p:nvPr/>
        </p:nvSpPr>
        <p:spPr bwMode="auto">
          <a:xfrm>
            <a:off x="828278" y="4220964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7" name="Rectangle 146"/>
          <p:cNvSpPr>
            <a:spLocks noChangeArrowheads="1"/>
          </p:cNvSpPr>
          <p:nvPr/>
        </p:nvSpPr>
        <p:spPr bwMode="auto">
          <a:xfrm>
            <a:off x="1187053" y="4220964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8" name="Rectangle 147"/>
          <p:cNvSpPr>
            <a:spLocks noChangeArrowheads="1"/>
          </p:cNvSpPr>
          <p:nvPr/>
        </p:nvSpPr>
        <p:spPr bwMode="auto">
          <a:xfrm>
            <a:off x="1547416" y="4220964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9" name="Rectangle 148"/>
          <p:cNvSpPr>
            <a:spLocks noChangeArrowheads="1"/>
          </p:cNvSpPr>
          <p:nvPr/>
        </p:nvSpPr>
        <p:spPr bwMode="auto">
          <a:xfrm>
            <a:off x="1907778" y="4220964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0" name="Rectangle 149"/>
          <p:cNvSpPr>
            <a:spLocks noChangeArrowheads="1"/>
          </p:cNvSpPr>
          <p:nvPr/>
        </p:nvSpPr>
        <p:spPr bwMode="auto">
          <a:xfrm>
            <a:off x="2268141" y="4220964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1" name="Rectangle 150"/>
          <p:cNvSpPr>
            <a:spLocks noChangeArrowheads="1"/>
          </p:cNvSpPr>
          <p:nvPr/>
        </p:nvSpPr>
        <p:spPr bwMode="auto">
          <a:xfrm>
            <a:off x="2628503" y="4220964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2" name="Rectangle 151"/>
          <p:cNvSpPr>
            <a:spLocks noChangeArrowheads="1"/>
          </p:cNvSpPr>
          <p:nvPr/>
        </p:nvSpPr>
        <p:spPr bwMode="auto">
          <a:xfrm>
            <a:off x="2987278" y="4220964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3" name="Rectangle 152"/>
          <p:cNvSpPr>
            <a:spLocks noChangeArrowheads="1"/>
          </p:cNvSpPr>
          <p:nvPr/>
        </p:nvSpPr>
        <p:spPr bwMode="auto">
          <a:xfrm>
            <a:off x="3347641" y="4220964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4" name="Rectangle 153"/>
          <p:cNvSpPr>
            <a:spLocks noChangeArrowheads="1"/>
          </p:cNvSpPr>
          <p:nvPr/>
        </p:nvSpPr>
        <p:spPr bwMode="auto">
          <a:xfrm>
            <a:off x="3708003" y="4220964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5" name="Rectangle 154"/>
          <p:cNvSpPr>
            <a:spLocks noChangeArrowheads="1"/>
          </p:cNvSpPr>
          <p:nvPr/>
        </p:nvSpPr>
        <p:spPr bwMode="auto">
          <a:xfrm>
            <a:off x="4716066" y="4220964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8" name="Rectangle 157"/>
          <p:cNvSpPr>
            <a:spLocks noChangeArrowheads="1"/>
          </p:cNvSpPr>
          <p:nvPr/>
        </p:nvSpPr>
        <p:spPr bwMode="auto">
          <a:xfrm>
            <a:off x="828278" y="4581327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9" name="Rectangle 158"/>
          <p:cNvSpPr>
            <a:spLocks noChangeArrowheads="1"/>
          </p:cNvSpPr>
          <p:nvPr/>
        </p:nvSpPr>
        <p:spPr bwMode="auto">
          <a:xfrm>
            <a:off x="1187053" y="458132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0" name="Rectangle 159"/>
          <p:cNvSpPr>
            <a:spLocks noChangeArrowheads="1"/>
          </p:cNvSpPr>
          <p:nvPr/>
        </p:nvSpPr>
        <p:spPr bwMode="auto">
          <a:xfrm>
            <a:off x="1547416" y="4581327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1" name="Rectangle 160"/>
          <p:cNvSpPr>
            <a:spLocks noChangeArrowheads="1"/>
          </p:cNvSpPr>
          <p:nvPr/>
        </p:nvSpPr>
        <p:spPr bwMode="auto">
          <a:xfrm>
            <a:off x="1907778" y="458132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2" name="Rectangle 161"/>
          <p:cNvSpPr>
            <a:spLocks noChangeArrowheads="1"/>
          </p:cNvSpPr>
          <p:nvPr/>
        </p:nvSpPr>
        <p:spPr bwMode="auto">
          <a:xfrm>
            <a:off x="2268141" y="4581327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3" name="Rectangle 162"/>
          <p:cNvSpPr>
            <a:spLocks noChangeArrowheads="1"/>
          </p:cNvSpPr>
          <p:nvPr/>
        </p:nvSpPr>
        <p:spPr bwMode="auto">
          <a:xfrm>
            <a:off x="2628503" y="4581327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4" name="Rectangle 163"/>
          <p:cNvSpPr>
            <a:spLocks noChangeArrowheads="1"/>
          </p:cNvSpPr>
          <p:nvPr/>
        </p:nvSpPr>
        <p:spPr bwMode="auto">
          <a:xfrm>
            <a:off x="2987278" y="458132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5" name="Rectangle 164"/>
          <p:cNvSpPr>
            <a:spLocks noChangeArrowheads="1"/>
          </p:cNvSpPr>
          <p:nvPr/>
        </p:nvSpPr>
        <p:spPr bwMode="auto">
          <a:xfrm>
            <a:off x="3347641" y="4581327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6" name="Rectangle 165"/>
          <p:cNvSpPr>
            <a:spLocks noChangeArrowheads="1"/>
          </p:cNvSpPr>
          <p:nvPr/>
        </p:nvSpPr>
        <p:spPr bwMode="auto">
          <a:xfrm>
            <a:off x="3708003" y="458132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12" name="Rectangle 211"/>
          <p:cNvSpPr>
            <a:spLocks noChangeArrowheads="1"/>
          </p:cNvSpPr>
          <p:nvPr/>
        </p:nvSpPr>
        <p:spPr bwMode="auto">
          <a:xfrm>
            <a:off x="4716066" y="4581327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18" name="Rectangle 226"/>
          <p:cNvSpPr>
            <a:spLocks noChangeArrowheads="1"/>
          </p:cNvSpPr>
          <p:nvPr/>
        </p:nvSpPr>
        <p:spPr bwMode="auto">
          <a:xfrm>
            <a:off x="828278" y="2062113"/>
            <a:ext cx="358775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19" name="Rectangle 227"/>
          <p:cNvSpPr>
            <a:spLocks noChangeArrowheads="1"/>
          </p:cNvSpPr>
          <p:nvPr/>
        </p:nvSpPr>
        <p:spPr bwMode="auto">
          <a:xfrm>
            <a:off x="1187053" y="2062113"/>
            <a:ext cx="360363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0" name="Rectangle 228"/>
          <p:cNvSpPr>
            <a:spLocks noChangeArrowheads="1"/>
          </p:cNvSpPr>
          <p:nvPr/>
        </p:nvSpPr>
        <p:spPr bwMode="auto">
          <a:xfrm>
            <a:off x="1547416" y="2062113"/>
            <a:ext cx="360362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1" name="Rectangle 229"/>
          <p:cNvSpPr>
            <a:spLocks noChangeArrowheads="1"/>
          </p:cNvSpPr>
          <p:nvPr/>
        </p:nvSpPr>
        <p:spPr bwMode="auto">
          <a:xfrm>
            <a:off x="1907778" y="2062113"/>
            <a:ext cx="360363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2" name="Rectangle 230"/>
          <p:cNvSpPr>
            <a:spLocks noChangeArrowheads="1"/>
          </p:cNvSpPr>
          <p:nvPr/>
        </p:nvSpPr>
        <p:spPr bwMode="auto">
          <a:xfrm>
            <a:off x="2268141" y="2062113"/>
            <a:ext cx="360362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3" name="Rectangle 231"/>
          <p:cNvSpPr>
            <a:spLocks noChangeArrowheads="1"/>
          </p:cNvSpPr>
          <p:nvPr/>
        </p:nvSpPr>
        <p:spPr bwMode="auto">
          <a:xfrm>
            <a:off x="2628503" y="2062113"/>
            <a:ext cx="358775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4" name="Rectangle 232"/>
          <p:cNvSpPr>
            <a:spLocks noChangeArrowheads="1"/>
          </p:cNvSpPr>
          <p:nvPr/>
        </p:nvSpPr>
        <p:spPr bwMode="auto">
          <a:xfrm>
            <a:off x="2987278" y="2062113"/>
            <a:ext cx="360363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5" name="Rectangle 233"/>
          <p:cNvSpPr>
            <a:spLocks noChangeArrowheads="1"/>
          </p:cNvSpPr>
          <p:nvPr/>
        </p:nvSpPr>
        <p:spPr bwMode="auto">
          <a:xfrm>
            <a:off x="3347641" y="2062113"/>
            <a:ext cx="360362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6" name="Rectangle 234"/>
          <p:cNvSpPr>
            <a:spLocks noChangeArrowheads="1"/>
          </p:cNvSpPr>
          <p:nvPr/>
        </p:nvSpPr>
        <p:spPr bwMode="auto">
          <a:xfrm>
            <a:off x="3708003" y="2062113"/>
            <a:ext cx="360363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7" name="Rectangle 235"/>
          <p:cNvSpPr>
            <a:spLocks noChangeArrowheads="1"/>
          </p:cNvSpPr>
          <p:nvPr/>
        </p:nvSpPr>
        <p:spPr bwMode="auto">
          <a:xfrm>
            <a:off x="4716066" y="1701602"/>
            <a:ext cx="10080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8" name="TextBox 1"/>
          <p:cNvSpPr txBox="1">
            <a:spLocks noChangeArrowheads="1"/>
          </p:cNvSpPr>
          <p:nvPr/>
        </p:nvSpPr>
        <p:spPr bwMode="auto">
          <a:xfrm>
            <a:off x="-155576" y="1772816"/>
            <a:ext cx="10810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1600" dirty="0" smtClean="0">
                <a:solidFill>
                  <a:srgbClr val="FA82EC"/>
                </a:solidFill>
                <a:latin typeface="Gill Sans" charset="0"/>
                <a:sym typeface="Gill Sans" charset="0"/>
              </a:rPr>
              <a:t>Instance aka</a:t>
            </a:r>
          </a:p>
          <a:p>
            <a:pPr algn="ctr" eaLnBrk="1" hangingPunct="1"/>
            <a:r>
              <a:rPr lang="en-NZ" altLang="en-US" sz="1600" dirty="0" smtClean="0">
                <a:solidFill>
                  <a:srgbClr val="FA82EC"/>
                </a:solidFill>
                <a:latin typeface="Gill Sans" charset="0"/>
                <a:sym typeface="Gill Sans" charset="0"/>
              </a:rPr>
              <a:t>sample</a:t>
            </a:r>
            <a:endParaRPr lang="en-US" altLang="en-US" sz="1600" dirty="0">
              <a:solidFill>
                <a:srgbClr val="FA82EC"/>
              </a:solidFill>
              <a:latin typeface="Gill Sans" charset="0"/>
              <a:sym typeface="Gill Sans" charset="0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V="1">
            <a:off x="6688726" y="2728971"/>
            <a:ext cx="16604" cy="22632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6524349" y="4789031"/>
            <a:ext cx="2393312" cy="2817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6903751" y="3533883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6956648" y="4829090"/>
                <a:ext cx="17399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sz="2000" b="0" i="1" smtClean="0">
                        <a:latin typeface="Cambria Math"/>
                      </a:rPr>
                      <m:t>𝑥</m:t>
                    </m:r>
                    <m:r>
                      <a:rPr lang="en-NZ" sz="2000" b="0" i="1" baseline="-2500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 Tumor size</a:t>
                </a:r>
                <a:endParaRPr lang="en-US" sz="2000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648" y="4829090"/>
                <a:ext cx="1739900" cy="400110"/>
              </a:xfrm>
              <a:prstGeom prst="rect">
                <a:avLst/>
              </a:prstGeom>
              <a:blipFill>
                <a:blip r:embed="rId2"/>
                <a:stretch>
                  <a:fillRect t="-6061" r="-3147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 rot="16200000">
                <a:off x="5960002" y="3433362"/>
                <a:ext cx="9364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 Age</a:t>
                </a:r>
                <a:endParaRPr lang="en-US" sz="1800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60002" y="3433362"/>
                <a:ext cx="936475" cy="400110"/>
              </a:xfrm>
              <a:prstGeom prst="rect">
                <a:avLst/>
              </a:prstGeom>
              <a:blipFill>
                <a:blip r:embed="rId3"/>
                <a:stretch>
                  <a:fillRect l="-7692" t="-5844" r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Oval 151"/>
          <p:cNvSpPr/>
          <p:nvPr/>
        </p:nvSpPr>
        <p:spPr>
          <a:xfrm>
            <a:off x="7723573" y="2957819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7461067" y="4332686"/>
            <a:ext cx="152400" cy="203200"/>
          </a:xfrm>
          <a:prstGeom prst="ellipse">
            <a:avLst/>
          </a:prstGeom>
          <a:noFill/>
          <a:ln>
            <a:solidFill>
              <a:srgbClr val="FA82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7939597" y="3387330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7011053" y="3973563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795581" y="4474194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6934853" y="4457163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8435269" y="3665075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8075229" y="3809091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2261699" y="733981"/>
                <a:ext cx="510076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699" y="733981"/>
                <a:ext cx="510076" cy="646331"/>
              </a:xfrm>
              <a:prstGeom prst="rect">
                <a:avLst/>
              </a:prstGeom>
              <a:blipFill>
                <a:blip r:embed="rId4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5029248" y="733981"/>
                <a:ext cx="459677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48" y="733981"/>
                <a:ext cx="45967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95"/>
          <p:cNvSpPr>
            <a:spLocks noChangeArrowheads="1"/>
          </p:cNvSpPr>
          <p:nvPr/>
        </p:nvSpPr>
        <p:spPr bwMode="auto">
          <a:xfrm>
            <a:off x="827584" y="170048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" name="Rectangle 96"/>
          <p:cNvSpPr>
            <a:spLocks noChangeArrowheads="1"/>
          </p:cNvSpPr>
          <p:nvPr/>
        </p:nvSpPr>
        <p:spPr bwMode="auto">
          <a:xfrm>
            <a:off x="1186359" y="170048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6" name="Rectangle 97"/>
          <p:cNvSpPr>
            <a:spLocks noChangeArrowheads="1"/>
          </p:cNvSpPr>
          <p:nvPr/>
        </p:nvSpPr>
        <p:spPr bwMode="auto">
          <a:xfrm>
            <a:off x="1546722" y="170048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7" name="Rectangle 98"/>
          <p:cNvSpPr>
            <a:spLocks noChangeArrowheads="1"/>
          </p:cNvSpPr>
          <p:nvPr/>
        </p:nvSpPr>
        <p:spPr bwMode="auto">
          <a:xfrm>
            <a:off x="1907084" y="170048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8" name="Rectangle 99"/>
          <p:cNvSpPr>
            <a:spLocks noChangeArrowheads="1"/>
          </p:cNvSpPr>
          <p:nvPr/>
        </p:nvSpPr>
        <p:spPr bwMode="auto">
          <a:xfrm>
            <a:off x="2267447" y="170048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9" name="Rectangle 100"/>
          <p:cNvSpPr>
            <a:spLocks noChangeArrowheads="1"/>
          </p:cNvSpPr>
          <p:nvPr/>
        </p:nvSpPr>
        <p:spPr bwMode="auto">
          <a:xfrm>
            <a:off x="2627809" y="170048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0" name="Rectangle 101"/>
          <p:cNvSpPr>
            <a:spLocks noChangeArrowheads="1"/>
          </p:cNvSpPr>
          <p:nvPr/>
        </p:nvSpPr>
        <p:spPr bwMode="auto">
          <a:xfrm>
            <a:off x="2986584" y="170048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1" name="Rectangle 102"/>
          <p:cNvSpPr>
            <a:spLocks noChangeArrowheads="1"/>
          </p:cNvSpPr>
          <p:nvPr/>
        </p:nvSpPr>
        <p:spPr bwMode="auto">
          <a:xfrm>
            <a:off x="3346947" y="170048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2" name="Rectangle 103"/>
          <p:cNvSpPr>
            <a:spLocks noChangeArrowheads="1"/>
          </p:cNvSpPr>
          <p:nvPr/>
        </p:nvSpPr>
        <p:spPr bwMode="auto">
          <a:xfrm>
            <a:off x="3707309" y="170048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cxnSp>
        <p:nvCxnSpPr>
          <p:cNvPr id="173" name="Straight Arrow Connector 172"/>
          <p:cNvCxnSpPr/>
          <p:nvPr/>
        </p:nvCxnSpPr>
        <p:spPr bwMode="auto">
          <a:xfrm flipH="1">
            <a:off x="7627871" y="3818566"/>
            <a:ext cx="213179" cy="475215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rgbClr val="FA82EC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4832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Rectangle 94"/>
          <p:cNvSpPr>
            <a:spLocks noChangeArrowheads="1"/>
          </p:cNvSpPr>
          <p:nvPr/>
        </p:nvSpPr>
        <p:spPr bwMode="auto">
          <a:xfrm>
            <a:off x="4716066" y="2060377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6" name="Rectangle 95"/>
          <p:cNvSpPr>
            <a:spLocks noChangeArrowheads="1"/>
          </p:cNvSpPr>
          <p:nvPr/>
        </p:nvSpPr>
        <p:spPr bwMode="auto">
          <a:xfrm>
            <a:off x="828278" y="2420739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7" name="Rectangle 96"/>
          <p:cNvSpPr>
            <a:spLocks noChangeArrowheads="1"/>
          </p:cNvSpPr>
          <p:nvPr/>
        </p:nvSpPr>
        <p:spPr bwMode="auto">
          <a:xfrm>
            <a:off x="1187053" y="24207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8" name="Rectangle 97"/>
          <p:cNvSpPr>
            <a:spLocks noChangeArrowheads="1"/>
          </p:cNvSpPr>
          <p:nvPr/>
        </p:nvSpPr>
        <p:spPr bwMode="auto">
          <a:xfrm>
            <a:off x="1547416" y="24207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9" name="Rectangle 98"/>
          <p:cNvSpPr>
            <a:spLocks noChangeArrowheads="1"/>
          </p:cNvSpPr>
          <p:nvPr/>
        </p:nvSpPr>
        <p:spPr bwMode="auto">
          <a:xfrm>
            <a:off x="1907778" y="24207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0" name="Rectangle 99"/>
          <p:cNvSpPr>
            <a:spLocks noChangeArrowheads="1"/>
          </p:cNvSpPr>
          <p:nvPr/>
        </p:nvSpPr>
        <p:spPr bwMode="auto">
          <a:xfrm>
            <a:off x="2268141" y="24207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1" name="Rectangle 100"/>
          <p:cNvSpPr>
            <a:spLocks noChangeArrowheads="1"/>
          </p:cNvSpPr>
          <p:nvPr/>
        </p:nvSpPr>
        <p:spPr bwMode="auto">
          <a:xfrm>
            <a:off x="2628503" y="2420739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2" name="Rectangle 101"/>
          <p:cNvSpPr>
            <a:spLocks noChangeArrowheads="1"/>
          </p:cNvSpPr>
          <p:nvPr/>
        </p:nvSpPr>
        <p:spPr bwMode="auto">
          <a:xfrm>
            <a:off x="2987278" y="24207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3" name="Rectangle 102"/>
          <p:cNvSpPr>
            <a:spLocks noChangeArrowheads="1"/>
          </p:cNvSpPr>
          <p:nvPr/>
        </p:nvSpPr>
        <p:spPr bwMode="auto">
          <a:xfrm>
            <a:off x="3347641" y="24207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4" name="Rectangle 103"/>
          <p:cNvSpPr>
            <a:spLocks noChangeArrowheads="1"/>
          </p:cNvSpPr>
          <p:nvPr/>
        </p:nvSpPr>
        <p:spPr bwMode="auto">
          <a:xfrm>
            <a:off x="3708003" y="24207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5" name="Rectangle 104"/>
          <p:cNvSpPr>
            <a:spLocks noChangeArrowheads="1"/>
          </p:cNvSpPr>
          <p:nvPr/>
        </p:nvSpPr>
        <p:spPr bwMode="auto">
          <a:xfrm>
            <a:off x="4716066" y="2420739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6" name="Rectangle 105"/>
          <p:cNvSpPr>
            <a:spLocks noChangeArrowheads="1"/>
          </p:cNvSpPr>
          <p:nvPr/>
        </p:nvSpPr>
        <p:spPr bwMode="auto">
          <a:xfrm>
            <a:off x="828278" y="2781102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7" name="Rectangle 106"/>
          <p:cNvSpPr>
            <a:spLocks noChangeArrowheads="1"/>
          </p:cNvSpPr>
          <p:nvPr/>
        </p:nvSpPr>
        <p:spPr bwMode="auto">
          <a:xfrm>
            <a:off x="1187053" y="27811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8" name="Rectangle 107"/>
          <p:cNvSpPr>
            <a:spLocks noChangeArrowheads="1"/>
          </p:cNvSpPr>
          <p:nvPr/>
        </p:nvSpPr>
        <p:spPr bwMode="auto">
          <a:xfrm>
            <a:off x="1547416" y="27811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9" name="Rectangle 108"/>
          <p:cNvSpPr>
            <a:spLocks noChangeArrowheads="1"/>
          </p:cNvSpPr>
          <p:nvPr/>
        </p:nvSpPr>
        <p:spPr bwMode="auto">
          <a:xfrm>
            <a:off x="1907778" y="27811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0" name="Rectangle 109"/>
          <p:cNvSpPr>
            <a:spLocks noChangeArrowheads="1"/>
          </p:cNvSpPr>
          <p:nvPr/>
        </p:nvSpPr>
        <p:spPr bwMode="auto">
          <a:xfrm>
            <a:off x="2268141" y="27811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1" name="Rectangle 110"/>
          <p:cNvSpPr>
            <a:spLocks noChangeArrowheads="1"/>
          </p:cNvSpPr>
          <p:nvPr/>
        </p:nvSpPr>
        <p:spPr bwMode="auto">
          <a:xfrm>
            <a:off x="2628503" y="2781102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2" name="Rectangle 111"/>
          <p:cNvSpPr>
            <a:spLocks noChangeArrowheads="1"/>
          </p:cNvSpPr>
          <p:nvPr/>
        </p:nvSpPr>
        <p:spPr bwMode="auto">
          <a:xfrm>
            <a:off x="2987278" y="27811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3" name="Rectangle 112"/>
          <p:cNvSpPr>
            <a:spLocks noChangeArrowheads="1"/>
          </p:cNvSpPr>
          <p:nvPr/>
        </p:nvSpPr>
        <p:spPr bwMode="auto">
          <a:xfrm>
            <a:off x="3347641" y="27811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4" name="Rectangle 113"/>
          <p:cNvSpPr>
            <a:spLocks noChangeArrowheads="1"/>
          </p:cNvSpPr>
          <p:nvPr/>
        </p:nvSpPr>
        <p:spPr bwMode="auto">
          <a:xfrm>
            <a:off x="3708003" y="27811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5" name="Rectangle 114"/>
          <p:cNvSpPr>
            <a:spLocks noChangeArrowheads="1"/>
          </p:cNvSpPr>
          <p:nvPr/>
        </p:nvSpPr>
        <p:spPr bwMode="auto">
          <a:xfrm>
            <a:off x="4716066" y="2781102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6" name="Rectangle 115"/>
          <p:cNvSpPr>
            <a:spLocks noChangeArrowheads="1"/>
          </p:cNvSpPr>
          <p:nvPr/>
        </p:nvSpPr>
        <p:spPr bwMode="auto">
          <a:xfrm>
            <a:off x="828278" y="3141464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7" name="Rectangle 116"/>
          <p:cNvSpPr>
            <a:spLocks noChangeArrowheads="1"/>
          </p:cNvSpPr>
          <p:nvPr/>
        </p:nvSpPr>
        <p:spPr bwMode="auto">
          <a:xfrm>
            <a:off x="1187053" y="31414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8" name="Rectangle 117"/>
          <p:cNvSpPr>
            <a:spLocks noChangeArrowheads="1"/>
          </p:cNvSpPr>
          <p:nvPr/>
        </p:nvSpPr>
        <p:spPr bwMode="auto">
          <a:xfrm>
            <a:off x="1547416" y="3141464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9" name="Rectangle 118"/>
          <p:cNvSpPr>
            <a:spLocks noChangeArrowheads="1"/>
          </p:cNvSpPr>
          <p:nvPr/>
        </p:nvSpPr>
        <p:spPr bwMode="auto">
          <a:xfrm>
            <a:off x="1907778" y="31414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0" name="Rectangle 119"/>
          <p:cNvSpPr>
            <a:spLocks noChangeArrowheads="1"/>
          </p:cNvSpPr>
          <p:nvPr/>
        </p:nvSpPr>
        <p:spPr bwMode="auto">
          <a:xfrm>
            <a:off x="2268141" y="3141464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1" name="Rectangle 120"/>
          <p:cNvSpPr>
            <a:spLocks noChangeArrowheads="1"/>
          </p:cNvSpPr>
          <p:nvPr/>
        </p:nvSpPr>
        <p:spPr bwMode="auto">
          <a:xfrm>
            <a:off x="2628503" y="3141464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2" name="Rectangle 121"/>
          <p:cNvSpPr>
            <a:spLocks noChangeArrowheads="1"/>
          </p:cNvSpPr>
          <p:nvPr/>
        </p:nvSpPr>
        <p:spPr bwMode="auto">
          <a:xfrm>
            <a:off x="2987278" y="31414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3" name="Rectangle 122"/>
          <p:cNvSpPr>
            <a:spLocks noChangeArrowheads="1"/>
          </p:cNvSpPr>
          <p:nvPr/>
        </p:nvSpPr>
        <p:spPr bwMode="auto">
          <a:xfrm>
            <a:off x="3347641" y="3141464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4" name="Rectangle 123"/>
          <p:cNvSpPr>
            <a:spLocks noChangeArrowheads="1"/>
          </p:cNvSpPr>
          <p:nvPr/>
        </p:nvSpPr>
        <p:spPr bwMode="auto">
          <a:xfrm>
            <a:off x="3708003" y="31414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5" name="Rectangle 124"/>
          <p:cNvSpPr>
            <a:spLocks noChangeArrowheads="1"/>
          </p:cNvSpPr>
          <p:nvPr/>
        </p:nvSpPr>
        <p:spPr bwMode="auto">
          <a:xfrm>
            <a:off x="4716066" y="3141464"/>
            <a:ext cx="10080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6" name="Rectangle 125"/>
          <p:cNvSpPr>
            <a:spLocks noChangeArrowheads="1"/>
          </p:cNvSpPr>
          <p:nvPr/>
        </p:nvSpPr>
        <p:spPr bwMode="auto">
          <a:xfrm>
            <a:off x="828278" y="3500239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7" name="Rectangle 126"/>
          <p:cNvSpPr>
            <a:spLocks noChangeArrowheads="1"/>
          </p:cNvSpPr>
          <p:nvPr/>
        </p:nvSpPr>
        <p:spPr bwMode="auto">
          <a:xfrm>
            <a:off x="1187053" y="35002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8" name="Rectangle 127"/>
          <p:cNvSpPr>
            <a:spLocks noChangeArrowheads="1"/>
          </p:cNvSpPr>
          <p:nvPr/>
        </p:nvSpPr>
        <p:spPr bwMode="auto">
          <a:xfrm>
            <a:off x="1547416" y="35002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9" name="Rectangle 128"/>
          <p:cNvSpPr>
            <a:spLocks noChangeArrowheads="1"/>
          </p:cNvSpPr>
          <p:nvPr/>
        </p:nvSpPr>
        <p:spPr bwMode="auto">
          <a:xfrm>
            <a:off x="1907778" y="35002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0" name="Rectangle 129"/>
          <p:cNvSpPr>
            <a:spLocks noChangeArrowheads="1"/>
          </p:cNvSpPr>
          <p:nvPr/>
        </p:nvSpPr>
        <p:spPr bwMode="auto">
          <a:xfrm>
            <a:off x="2268141" y="35002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1" name="Rectangle 130"/>
          <p:cNvSpPr>
            <a:spLocks noChangeArrowheads="1"/>
          </p:cNvSpPr>
          <p:nvPr/>
        </p:nvSpPr>
        <p:spPr bwMode="auto">
          <a:xfrm>
            <a:off x="2628503" y="3500239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2" name="Rectangle 131"/>
          <p:cNvSpPr>
            <a:spLocks noChangeArrowheads="1"/>
          </p:cNvSpPr>
          <p:nvPr/>
        </p:nvSpPr>
        <p:spPr bwMode="auto">
          <a:xfrm>
            <a:off x="2987278" y="35002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3" name="Rectangle 132"/>
          <p:cNvSpPr>
            <a:spLocks noChangeArrowheads="1"/>
          </p:cNvSpPr>
          <p:nvPr/>
        </p:nvSpPr>
        <p:spPr bwMode="auto">
          <a:xfrm>
            <a:off x="3347641" y="35002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4" name="Rectangle 133"/>
          <p:cNvSpPr>
            <a:spLocks noChangeArrowheads="1"/>
          </p:cNvSpPr>
          <p:nvPr/>
        </p:nvSpPr>
        <p:spPr bwMode="auto">
          <a:xfrm>
            <a:off x="3708003" y="35002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5" name="Rectangle 134"/>
          <p:cNvSpPr>
            <a:spLocks noChangeArrowheads="1"/>
          </p:cNvSpPr>
          <p:nvPr/>
        </p:nvSpPr>
        <p:spPr bwMode="auto">
          <a:xfrm>
            <a:off x="4716066" y="3500239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6" name="Rectangle 135"/>
          <p:cNvSpPr>
            <a:spLocks noChangeArrowheads="1"/>
          </p:cNvSpPr>
          <p:nvPr/>
        </p:nvSpPr>
        <p:spPr bwMode="auto">
          <a:xfrm>
            <a:off x="828278" y="3860602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7" name="Rectangle 136"/>
          <p:cNvSpPr>
            <a:spLocks noChangeArrowheads="1"/>
          </p:cNvSpPr>
          <p:nvPr/>
        </p:nvSpPr>
        <p:spPr bwMode="auto">
          <a:xfrm>
            <a:off x="1187053" y="38606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8" name="Rectangle 137"/>
          <p:cNvSpPr>
            <a:spLocks noChangeArrowheads="1"/>
          </p:cNvSpPr>
          <p:nvPr/>
        </p:nvSpPr>
        <p:spPr bwMode="auto">
          <a:xfrm>
            <a:off x="1547416" y="38606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9" name="Rectangle 138"/>
          <p:cNvSpPr>
            <a:spLocks noChangeArrowheads="1"/>
          </p:cNvSpPr>
          <p:nvPr/>
        </p:nvSpPr>
        <p:spPr bwMode="auto">
          <a:xfrm>
            <a:off x="1907778" y="38606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0" name="Rectangle 139"/>
          <p:cNvSpPr>
            <a:spLocks noChangeArrowheads="1"/>
          </p:cNvSpPr>
          <p:nvPr/>
        </p:nvSpPr>
        <p:spPr bwMode="auto">
          <a:xfrm>
            <a:off x="2268141" y="38606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1" name="Rectangle 140"/>
          <p:cNvSpPr>
            <a:spLocks noChangeArrowheads="1"/>
          </p:cNvSpPr>
          <p:nvPr/>
        </p:nvSpPr>
        <p:spPr bwMode="auto">
          <a:xfrm>
            <a:off x="2628503" y="3860602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2" name="Rectangle 141"/>
          <p:cNvSpPr>
            <a:spLocks noChangeArrowheads="1"/>
          </p:cNvSpPr>
          <p:nvPr/>
        </p:nvSpPr>
        <p:spPr bwMode="auto">
          <a:xfrm>
            <a:off x="2987278" y="38606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3" name="Rectangle 142"/>
          <p:cNvSpPr>
            <a:spLocks noChangeArrowheads="1"/>
          </p:cNvSpPr>
          <p:nvPr/>
        </p:nvSpPr>
        <p:spPr bwMode="auto">
          <a:xfrm>
            <a:off x="3347641" y="38606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4" name="Rectangle 143"/>
          <p:cNvSpPr>
            <a:spLocks noChangeArrowheads="1"/>
          </p:cNvSpPr>
          <p:nvPr/>
        </p:nvSpPr>
        <p:spPr bwMode="auto">
          <a:xfrm>
            <a:off x="3708003" y="38606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5" name="Rectangle 144"/>
          <p:cNvSpPr>
            <a:spLocks noChangeArrowheads="1"/>
          </p:cNvSpPr>
          <p:nvPr/>
        </p:nvSpPr>
        <p:spPr bwMode="auto">
          <a:xfrm>
            <a:off x="4716066" y="3860602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6" name="Rectangle 145"/>
          <p:cNvSpPr>
            <a:spLocks noChangeArrowheads="1"/>
          </p:cNvSpPr>
          <p:nvPr/>
        </p:nvSpPr>
        <p:spPr bwMode="auto">
          <a:xfrm>
            <a:off x="828278" y="4220964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7" name="Rectangle 146"/>
          <p:cNvSpPr>
            <a:spLocks noChangeArrowheads="1"/>
          </p:cNvSpPr>
          <p:nvPr/>
        </p:nvSpPr>
        <p:spPr bwMode="auto">
          <a:xfrm>
            <a:off x="1187053" y="4220964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8" name="Rectangle 147"/>
          <p:cNvSpPr>
            <a:spLocks noChangeArrowheads="1"/>
          </p:cNvSpPr>
          <p:nvPr/>
        </p:nvSpPr>
        <p:spPr bwMode="auto">
          <a:xfrm>
            <a:off x="1547416" y="4220964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9" name="Rectangle 148"/>
          <p:cNvSpPr>
            <a:spLocks noChangeArrowheads="1"/>
          </p:cNvSpPr>
          <p:nvPr/>
        </p:nvSpPr>
        <p:spPr bwMode="auto">
          <a:xfrm>
            <a:off x="1907778" y="4220964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0" name="Rectangle 149"/>
          <p:cNvSpPr>
            <a:spLocks noChangeArrowheads="1"/>
          </p:cNvSpPr>
          <p:nvPr/>
        </p:nvSpPr>
        <p:spPr bwMode="auto">
          <a:xfrm>
            <a:off x="2268141" y="4220964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1" name="Rectangle 150"/>
          <p:cNvSpPr>
            <a:spLocks noChangeArrowheads="1"/>
          </p:cNvSpPr>
          <p:nvPr/>
        </p:nvSpPr>
        <p:spPr bwMode="auto">
          <a:xfrm>
            <a:off x="2628503" y="4220964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2" name="Rectangle 151"/>
          <p:cNvSpPr>
            <a:spLocks noChangeArrowheads="1"/>
          </p:cNvSpPr>
          <p:nvPr/>
        </p:nvSpPr>
        <p:spPr bwMode="auto">
          <a:xfrm>
            <a:off x="2987278" y="4220964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3" name="Rectangle 152"/>
          <p:cNvSpPr>
            <a:spLocks noChangeArrowheads="1"/>
          </p:cNvSpPr>
          <p:nvPr/>
        </p:nvSpPr>
        <p:spPr bwMode="auto">
          <a:xfrm>
            <a:off x="3347641" y="4220964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4" name="Rectangle 153"/>
          <p:cNvSpPr>
            <a:spLocks noChangeArrowheads="1"/>
          </p:cNvSpPr>
          <p:nvPr/>
        </p:nvSpPr>
        <p:spPr bwMode="auto">
          <a:xfrm>
            <a:off x="3708003" y="4220964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5" name="Rectangle 154"/>
          <p:cNvSpPr>
            <a:spLocks noChangeArrowheads="1"/>
          </p:cNvSpPr>
          <p:nvPr/>
        </p:nvSpPr>
        <p:spPr bwMode="auto">
          <a:xfrm>
            <a:off x="4716066" y="4220964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8" name="Rectangle 157"/>
          <p:cNvSpPr>
            <a:spLocks noChangeArrowheads="1"/>
          </p:cNvSpPr>
          <p:nvPr/>
        </p:nvSpPr>
        <p:spPr bwMode="auto">
          <a:xfrm>
            <a:off x="828278" y="4581327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9" name="Rectangle 158"/>
          <p:cNvSpPr>
            <a:spLocks noChangeArrowheads="1"/>
          </p:cNvSpPr>
          <p:nvPr/>
        </p:nvSpPr>
        <p:spPr bwMode="auto">
          <a:xfrm>
            <a:off x="1187053" y="458132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0" name="Rectangle 159"/>
          <p:cNvSpPr>
            <a:spLocks noChangeArrowheads="1"/>
          </p:cNvSpPr>
          <p:nvPr/>
        </p:nvSpPr>
        <p:spPr bwMode="auto">
          <a:xfrm>
            <a:off x="1547416" y="4581327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1" name="Rectangle 160"/>
          <p:cNvSpPr>
            <a:spLocks noChangeArrowheads="1"/>
          </p:cNvSpPr>
          <p:nvPr/>
        </p:nvSpPr>
        <p:spPr bwMode="auto">
          <a:xfrm>
            <a:off x="1907778" y="458132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2" name="Rectangle 161"/>
          <p:cNvSpPr>
            <a:spLocks noChangeArrowheads="1"/>
          </p:cNvSpPr>
          <p:nvPr/>
        </p:nvSpPr>
        <p:spPr bwMode="auto">
          <a:xfrm>
            <a:off x="2268141" y="4581327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3" name="Rectangle 162"/>
          <p:cNvSpPr>
            <a:spLocks noChangeArrowheads="1"/>
          </p:cNvSpPr>
          <p:nvPr/>
        </p:nvSpPr>
        <p:spPr bwMode="auto">
          <a:xfrm>
            <a:off x="2628503" y="4581327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4" name="Rectangle 163"/>
          <p:cNvSpPr>
            <a:spLocks noChangeArrowheads="1"/>
          </p:cNvSpPr>
          <p:nvPr/>
        </p:nvSpPr>
        <p:spPr bwMode="auto">
          <a:xfrm>
            <a:off x="2987278" y="458132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5" name="Rectangle 164"/>
          <p:cNvSpPr>
            <a:spLocks noChangeArrowheads="1"/>
          </p:cNvSpPr>
          <p:nvPr/>
        </p:nvSpPr>
        <p:spPr bwMode="auto">
          <a:xfrm>
            <a:off x="3347641" y="4581327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6" name="Rectangle 165"/>
          <p:cNvSpPr>
            <a:spLocks noChangeArrowheads="1"/>
          </p:cNvSpPr>
          <p:nvPr/>
        </p:nvSpPr>
        <p:spPr bwMode="auto">
          <a:xfrm>
            <a:off x="3708003" y="458132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12" name="Rectangle 211"/>
          <p:cNvSpPr>
            <a:spLocks noChangeArrowheads="1"/>
          </p:cNvSpPr>
          <p:nvPr/>
        </p:nvSpPr>
        <p:spPr bwMode="auto">
          <a:xfrm>
            <a:off x="4716066" y="4581327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7" name="Rectangle 235"/>
          <p:cNvSpPr>
            <a:spLocks noChangeArrowheads="1"/>
          </p:cNvSpPr>
          <p:nvPr/>
        </p:nvSpPr>
        <p:spPr bwMode="auto">
          <a:xfrm>
            <a:off x="4716066" y="1701602"/>
            <a:ext cx="1008062" cy="358775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Malign</a:t>
            </a:r>
            <a:endParaRPr lang="en-US" altLang="en-US" sz="20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V="1">
            <a:off x="6688726" y="2728971"/>
            <a:ext cx="16604" cy="22632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6524349" y="4789031"/>
            <a:ext cx="2393312" cy="2817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6903751" y="3533883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6956648" y="4829090"/>
                <a:ext cx="17399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sz="2000" b="0" i="1" smtClean="0">
                        <a:latin typeface="Cambria Math"/>
                      </a:rPr>
                      <m:t>𝑥</m:t>
                    </m:r>
                    <m:r>
                      <a:rPr lang="en-NZ" sz="2000" b="0" i="1" baseline="-2500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 Tumor size</a:t>
                </a:r>
                <a:endParaRPr lang="en-US" sz="2000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648" y="4829090"/>
                <a:ext cx="1739900" cy="400110"/>
              </a:xfrm>
              <a:prstGeom prst="rect">
                <a:avLst/>
              </a:prstGeom>
              <a:blipFill>
                <a:blip r:embed="rId2"/>
                <a:stretch>
                  <a:fillRect t="-6061" r="-3147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 rot="16200000">
                <a:off x="5960002" y="3433362"/>
                <a:ext cx="9364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 Age</a:t>
                </a:r>
                <a:endParaRPr lang="en-US" sz="1800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60002" y="3433362"/>
                <a:ext cx="936475" cy="400110"/>
              </a:xfrm>
              <a:prstGeom prst="rect">
                <a:avLst/>
              </a:prstGeom>
              <a:blipFill>
                <a:blip r:embed="rId3"/>
                <a:stretch>
                  <a:fillRect l="-7692" t="-5844" r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Oval 151"/>
          <p:cNvSpPr/>
          <p:nvPr/>
        </p:nvSpPr>
        <p:spPr>
          <a:xfrm>
            <a:off x="7723573" y="2957819"/>
            <a:ext cx="152400" cy="203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7461067" y="4332686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7939597" y="3387330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7011053" y="3973563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795581" y="4474194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6934853" y="4457163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8435269" y="3665075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8075229" y="3809091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2261699" y="733981"/>
                <a:ext cx="510076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699" y="733981"/>
                <a:ext cx="510076" cy="646331"/>
              </a:xfrm>
              <a:prstGeom prst="rect">
                <a:avLst/>
              </a:prstGeom>
              <a:blipFill>
                <a:blip r:embed="rId4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5029248" y="733981"/>
                <a:ext cx="459677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48" y="733981"/>
                <a:ext cx="45967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95"/>
          <p:cNvSpPr>
            <a:spLocks noChangeArrowheads="1"/>
          </p:cNvSpPr>
          <p:nvPr/>
        </p:nvSpPr>
        <p:spPr bwMode="auto">
          <a:xfrm>
            <a:off x="827584" y="1700485"/>
            <a:ext cx="358775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" name="Rectangle 96"/>
          <p:cNvSpPr>
            <a:spLocks noChangeArrowheads="1"/>
          </p:cNvSpPr>
          <p:nvPr/>
        </p:nvSpPr>
        <p:spPr bwMode="auto">
          <a:xfrm>
            <a:off x="1186359" y="1700485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6" name="Rectangle 97"/>
          <p:cNvSpPr>
            <a:spLocks noChangeArrowheads="1"/>
          </p:cNvSpPr>
          <p:nvPr/>
        </p:nvSpPr>
        <p:spPr bwMode="auto">
          <a:xfrm>
            <a:off x="1546722" y="1700485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7" name="Rectangle 98"/>
          <p:cNvSpPr>
            <a:spLocks noChangeArrowheads="1"/>
          </p:cNvSpPr>
          <p:nvPr/>
        </p:nvSpPr>
        <p:spPr bwMode="auto">
          <a:xfrm>
            <a:off x="1907084" y="1700485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8" name="Rectangle 99"/>
          <p:cNvSpPr>
            <a:spLocks noChangeArrowheads="1"/>
          </p:cNvSpPr>
          <p:nvPr/>
        </p:nvSpPr>
        <p:spPr bwMode="auto">
          <a:xfrm>
            <a:off x="2267447" y="1700485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9" name="Rectangle 100"/>
          <p:cNvSpPr>
            <a:spLocks noChangeArrowheads="1"/>
          </p:cNvSpPr>
          <p:nvPr/>
        </p:nvSpPr>
        <p:spPr bwMode="auto">
          <a:xfrm>
            <a:off x="2627809" y="1700485"/>
            <a:ext cx="358775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0" name="Rectangle 101"/>
          <p:cNvSpPr>
            <a:spLocks noChangeArrowheads="1"/>
          </p:cNvSpPr>
          <p:nvPr/>
        </p:nvSpPr>
        <p:spPr bwMode="auto">
          <a:xfrm>
            <a:off x="2986584" y="1700485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1" name="Rectangle 102"/>
          <p:cNvSpPr>
            <a:spLocks noChangeArrowheads="1"/>
          </p:cNvSpPr>
          <p:nvPr/>
        </p:nvSpPr>
        <p:spPr bwMode="auto">
          <a:xfrm>
            <a:off x="3346947" y="1700485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2" name="Rectangle 103"/>
          <p:cNvSpPr>
            <a:spLocks noChangeArrowheads="1"/>
          </p:cNvSpPr>
          <p:nvPr/>
        </p:nvSpPr>
        <p:spPr bwMode="auto">
          <a:xfrm>
            <a:off x="3707309" y="1700485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4" name="Rectangle 95"/>
          <p:cNvSpPr>
            <a:spLocks noChangeArrowheads="1"/>
          </p:cNvSpPr>
          <p:nvPr/>
        </p:nvSpPr>
        <p:spPr bwMode="auto">
          <a:xfrm>
            <a:off x="827584" y="206052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5" name="Rectangle 96"/>
          <p:cNvSpPr>
            <a:spLocks noChangeArrowheads="1"/>
          </p:cNvSpPr>
          <p:nvPr/>
        </p:nvSpPr>
        <p:spPr bwMode="auto">
          <a:xfrm>
            <a:off x="1186359" y="206052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6" name="Rectangle 97"/>
          <p:cNvSpPr>
            <a:spLocks noChangeArrowheads="1"/>
          </p:cNvSpPr>
          <p:nvPr/>
        </p:nvSpPr>
        <p:spPr bwMode="auto">
          <a:xfrm>
            <a:off x="1546722" y="206052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7" name="Rectangle 98"/>
          <p:cNvSpPr>
            <a:spLocks noChangeArrowheads="1"/>
          </p:cNvSpPr>
          <p:nvPr/>
        </p:nvSpPr>
        <p:spPr bwMode="auto">
          <a:xfrm>
            <a:off x="1907084" y="206052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8" name="Rectangle 99"/>
          <p:cNvSpPr>
            <a:spLocks noChangeArrowheads="1"/>
          </p:cNvSpPr>
          <p:nvPr/>
        </p:nvSpPr>
        <p:spPr bwMode="auto">
          <a:xfrm>
            <a:off x="2267447" y="206052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9" name="Rectangle 100"/>
          <p:cNvSpPr>
            <a:spLocks noChangeArrowheads="1"/>
          </p:cNvSpPr>
          <p:nvPr/>
        </p:nvSpPr>
        <p:spPr bwMode="auto">
          <a:xfrm>
            <a:off x="2627809" y="206052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0" name="Rectangle 101"/>
          <p:cNvSpPr>
            <a:spLocks noChangeArrowheads="1"/>
          </p:cNvSpPr>
          <p:nvPr/>
        </p:nvSpPr>
        <p:spPr bwMode="auto">
          <a:xfrm>
            <a:off x="2986584" y="206052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1" name="Rectangle 102"/>
          <p:cNvSpPr>
            <a:spLocks noChangeArrowheads="1"/>
          </p:cNvSpPr>
          <p:nvPr/>
        </p:nvSpPr>
        <p:spPr bwMode="auto">
          <a:xfrm>
            <a:off x="3346947" y="206052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2" name="Rectangle 103"/>
          <p:cNvSpPr>
            <a:spLocks noChangeArrowheads="1"/>
          </p:cNvSpPr>
          <p:nvPr/>
        </p:nvSpPr>
        <p:spPr bwMode="auto">
          <a:xfrm>
            <a:off x="3707309" y="206052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3" name="TextBox 217"/>
          <p:cNvSpPr txBox="1">
            <a:spLocks noChangeArrowheads="1"/>
          </p:cNvSpPr>
          <p:nvPr/>
        </p:nvSpPr>
        <p:spPr bwMode="auto">
          <a:xfrm>
            <a:off x="5646857" y="1700808"/>
            <a:ext cx="103435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 eaLnBrk="1" hangingPunct="1">
              <a:defRPr/>
            </a:pPr>
            <a:r>
              <a:rPr lang="en-NZ" altLang="en-US" sz="2000" dirty="0" smtClean="0">
                <a:solidFill>
                  <a:schemeClr val="bg1">
                    <a:lumMod val="65000"/>
                  </a:schemeClr>
                </a:solidFill>
                <a:latin typeface="Gill Sans" charset="0"/>
                <a:sym typeface="Gill Sans" charset="0"/>
              </a:rPr>
              <a:t>Label</a:t>
            </a:r>
            <a:endParaRPr lang="en-US" altLang="en-US" sz="2000" dirty="0" smtClean="0">
              <a:solidFill>
                <a:schemeClr val="bg1">
                  <a:lumMod val="65000"/>
                </a:schemeClr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09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Rectangle 94"/>
          <p:cNvSpPr>
            <a:spLocks noChangeArrowheads="1"/>
          </p:cNvSpPr>
          <p:nvPr/>
        </p:nvSpPr>
        <p:spPr bwMode="auto">
          <a:xfrm>
            <a:off x="4716066" y="2060377"/>
            <a:ext cx="1008062" cy="360362"/>
          </a:xfrm>
          <a:prstGeom prst="rect">
            <a:avLst/>
          </a:prstGeom>
          <a:solidFill>
            <a:srgbClr val="00B050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Benign</a:t>
            </a:r>
            <a:endParaRPr lang="en-US" altLang="en-US" sz="20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6" name="Rectangle 95"/>
          <p:cNvSpPr>
            <a:spLocks noChangeArrowheads="1"/>
          </p:cNvSpPr>
          <p:nvPr/>
        </p:nvSpPr>
        <p:spPr bwMode="auto">
          <a:xfrm>
            <a:off x="828278" y="2420739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7" name="Rectangle 96"/>
          <p:cNvSpPr>
            <a:spLocks noChangeArrowheads="1"/>
          </p:cNvSpPr>
          <p:nvPr/>
        </p:nvSpPr>
        <p:spPr bwMode="auto">
          <a:xfrm>
            <a:off x="1187053" y="24207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8" name="Rectangle 97"/>
          <p:cNvSpPr>
            <a:spLocks noChangeArrowheads="1"/>
          </p:cNvSpPr>
          <p:nvPr/>
        </p:nvSpPr>
        <p:spPr bwMode="auto">
          <a:xfrm>
            <a:off x="1547416" y="24207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9" name="Rectangle 98"/>
          <p:cNvSpPr>
            <a:spLocks noChangeArrowheads="1"/>
          </p:cNvSpPr>
          <p:nvPr/>
        </p:nvSpPr>
        <p:spPr bwMode="auto">
          <a:xfrm>
            <a:off x="1907778" y="24207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0" name="Rectangle 99"/>
          <p:cNvSpPr>
            <a:spLocks noChangeArrowheads="1"/>
          </p:cNvSpPr>
          <p:nvPr/>
        </p:nvSpPr>
        <p:spPr bwMode="auto">
          <a:xfrm>
            <a:off x="2268141" y="24207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1" name="Rectangle 100"/>
          <p:cNvSpPr>
            <a:spLocks noChangeArrowheads="1"/>
          </p:cNvSpPr>
          <p:nvPr/>
        </p:nvSpPr>
        <p:spPr bwMode="auto">
          <a:xfrm>
            <a:off x="2628503" y="2420739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2" name="Rectangle 101"/>
          <p:cNvSpPr>
            <a:spLocks noChangeArrowheads="1"/>
          </p:cNvSpPr>
          <p:nvPr/>
        </p:nvSpPr>
        <p:spPr bwMode="auto">
          <a:xfrm>
            <a:off x="2987278" y="24207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3" name="Rectangle 102"/>
          <p:cNvSpPr>
            <a:spLocks noChangeArrowheads="1"/>
          </p:cNvSpPr>
          <p:nvPr/>
        </p:nvSpPr>
        <p:spPr bwMode="auto">
          <a:xfrm>
            <a:off x="3347641" y="24207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4" name="Rectangle 103"/>
          <p:cNvSpPr>
            <a:spLocks noChangeArrowheads="1"/>
          </p:cNvSpPr>
          <p:nvPr/>
        </p:nvSpPr>
        <p:spPr bwMode="auto">
          <a:xfrm>
            <a:off x="3708003" y="24207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5" name="Rectangle 104"/>
          <p:cNvSpPr>
            <a:spLocks noChangeArrowheads="1"/>
          </p:cNvSpPr>
          <p:nvPr/>
        </p:nvSpPr>
        <p:spPr bwMode="auto">
          <a:xfrm>
            <a:off x="4716066" y="2420739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6" name="Rectangle 105"/>
          <p:cNvSpPr>
            <a:spLocks noChangeArrowheads="1"/>
          </p:cNvSpPr>
          <p:nvPr/>
        </p:nvSpPr>
        <p:spPr bwMode="auto">
          <a:xfrm>
            <a:off x="828278" y="2781102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7" name="Rectangle 106"/>
          <p:cNvSpPr>
            <a:spLocks noChangeArrowheads="1"/>
          </p:cNvSpPr>
          <p:nvPr/>
        </p:nvSpPr>
        <p:spPr bwMode="auto">
          <a:xfrm>
            <a:off x="1187053" y="27811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8" name="Rectangle 107"/>
          <p:cNvSpPr>
            <a:spLocks noChangeArrowheads="1"/>
          </p:cNvSpPr>
          <p:nvPr/>
        </p:nvSpPr>
        <p:spPr bwMode="auto">
          <a:xfrm>
            <a:off x="1547416" y="27811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9" name="Rectangle 108"/>
          <p:cNvSpPr>
            <a:spLocks noChangeArrowheads="1"/>
          </p:cNvSpPr>
          <p:nvPr/>
        </p:nvSpPr>
        <p:spPr bwMode="auto">
          <a:xfrm>
            <a:off x="1907778" y="27811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0" name="Rectangle 109"/>
          <p:cNvSpPr>
            <a:spLocks noChangeArrowheads="1"/>
          </p:cNvSpPr>
          <p:nvPr/>
        </p:nvSpPr>
        <p:spPr bwMode="auto">
          <a:xfrm>
            <a:off x="2268141" y="27811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1" name="Rectangle 110"/>
          <p:cNvSpPr>
            <a:spLocks noChangeArrowheads="1"/>
          </p:cNvSpPr>
          <p:nvPr/>
        </p:nvSpPr>
        <p:spPr bwMode="auto">
          <a:xfrm>
            <a:off x="2628503" y="2781102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2" name="Rectangle 111"/>
          <p:cNvSpPr>
            <a:spLocks noChangeArrowheads="1"/>
          </p:cNvSpPr>
          <p:nvPr/>
        </p:nvSpPr>
        <p:spPr bwMode="auto">
          <a:xfrm>
            <a:off x="2987278" y="27811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3" name="Rectangle 112"/>
          <p:cNvSpPr>
            <a:spLocks noChangeArrowheads="1"/>
          </p:cNvSpPr>
          <p:nvPr/>
        </p:nvSpPr>
        <p:spPr bwMode="auto">
          <a:xfrm>
            <a:off x="3347641" y="27811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4" name="Rectangle 113"/>
          <p:cNvSpPr>
            <a:spLocks noChangeArrowheads="1"/>
          </p:cNvSpPr>
          <p:nvPr/>
        </p:nvSpPr>
        <p:spPr bwMode="auto">
          <a:xfrm>
            <a:off x="3708003" y="27811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5" name="Rectangle 114"/>
          <p:cNvSpPr>
            <a:spLocks noChangeArrowheads="1"/>
          </p:cNvSpPr>
          <p:nvPr/>
        </p:nvSpPr>
        <p:spPr bwMode="auto">
          <a:xfrm>
            <a:off x="4716066" y="2781102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6" name="Rectangle 115"/>
          <p:cNvSpPr>
            <a:spLocks noChangeArrowheads="1"/>
          </p:cNvSpPr>
          <p:nvPr/>
        </p:nvSpPr>
        <p:spPr bwMode="auto">
          <a:xfrm>
            <a:off x="828278" y="3141464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7" name="Rectangle 116"/>
          <p:cNvSpPr>
            <a:spLocks noChangeArrowheads="1"/>
          </p:cNvSpPr>
          <p:nvPr/>
        </p:nvSpPr>
        <p:spPr bwMode="auto">
          <a:xfrm>
            <a:off x="1187053" y="31414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8" name="Rectangle 117"/>
          <p:cNvSpPr>
            <a:spLocks noChangeArrowheads="1"/>
          </p:cNvSpPr>
          <p:nvPr/>
        </p:nvSpPr>
        <p:spPr bwMode="auto">
          <a:xfrm>
            <a:off x="1547416" y="3141464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9" name="Rectangle 118"/>
          <p:cNvSpPr>
            <a:spLocks noChangeArrowheads="1"/>
          </p:cNvSpPr>
          <p:nvPr/>
        </p:nvSpPr>
        <p:spPr bwMode="auto">
          <a:xfrm>
            <a:off x="1907778" y="31414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0" name="Rectangle 119"/>
          <p:cNvSpPr>
            <a:spLocks noChangeArrowheads="1"/>
          </p:cNvSpPr>
          <p:nvPr/>
        </p:nvSpPr>
        <p:spPr bwMode="auto">
          <a:xfrm>
            <a:off x="2268141" y="3141464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1" name="Rectangle 120"/>
          <p:cNvSpPr>
            <a:spLocks noChangeArrowheads="1"/>
          </p:cNvSpPr>
          <p:nvPr/>
        </p:nvSpPr>
        <p:spPr bwMode="auto">
          <a:xfrm>
            <a:off x="2628503" y="3141464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2" name="Rectangle 121"/>
          <p:cNvSpPr>
            <a:spLocks noChangeArrowheads="1"/>
          </p:cNvSpPr>
          <p:nvPr/>
        </p:nvSpPr>
        <p:spPr bwMode="auto">
          <a:xfrm>
            <a:off x="2987278" y="31414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3" name="Rectangle 122"/>
          <p:cNvSpPr>
            <a:spLocks noChangeArrowheads="1"/>
          </p:cNvSpPr>
          <p:nvPr/>
        </p:nvSpPr>
        <p:spPr bwMode="auto">
          <a:xfrm>
            <a:off x="3347641" y="3141464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4" name="Rectangle 123"/>
          <p:cNvSpPr>
            <a:spLocks noChangeArrowheads="1"/>
          </p:cNvSpPr>
          <p:nvPr/>
        </p:nvSpPr>
        <p:spPr bwMode="auto">
          <a:xfrm>
            <a:off x="3708003" y="3141464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5" name="Rectangle 124"/>
          <p:cNvSpPr>
            <a:spLocks noChangeArrowheads="1"/>
          </p:cNvSpPr>
          <p:nvPr/>
        </p:nvSpPr>
        <p:spPr bwMode="auto">
          <a:xfrm>
            <a:off x="4716066" y="3141464"/>
            <a:ext cx="10080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6" name="Rectangle 125"/>
          <p:cNvSpPr>
            <a:spLocks noChangeArrowheads="1"/>
          </p:cNvSpPr>
          <p:nvPr/>
        </p:nvSpPr>
        <p:spPr bwMode="auto">
          <a:xfrm>
            <a:off x="828278" y="3500239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7" name="Rectangle 126"/>
          <p:cNvSpPr>
            <a:spLocks noChangeArrowheads="1"/>
          </p:cNvSpPr>
          <p:nvPr/>
        </p:nvSpPr>
        <p:spPr bwMode="auto">
          <a:xfrm>
            <a:off x="1187053" y="35002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8" name="Rectangle 127"/>
          <p:cNvSpPr>
            <a:spLocks noChangeArrowheads="1"/>
          </p:cNvSpPr>
          <p:nvPr/>
        </p:nvSpPr>
        <p:spPr bwMode="auto">
          <a:xfrm>
            <a:off x="1547416" y="35002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9" name="Rectangle 128"/>
          <p:cNvSpPr>
            <a:spLocks noChangeArrowheads="1"/>
          </p:cNvSpPr>
          <p:nvPr/>
        </p:nvSpPr>
        <p:spPr bwMode="auto">
          <a:xfrm>
            <a:off x="1907778" y="35002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0" name="Rectangle 129"/>
          <p:cNvSpPr>
            <a:spLocks noChangeArrowheads="1"/>
          </p:cNvSpPr>
          <p:nvPr/>
        </p:nvSpPr>
        <p:spPr bwMode="auto">
          <a:xfrm>
            <a:off x="2268141" y="35002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1" name="Rectangle 130"/>
          <p:cNvSpPr>
            <a:spLocks noChangeArrowheads="1"/>
          </p:cNvSpPr>
          <p:nvPr/>
        </p:nvSpPr>
        <p:spPr bwMode="auto">
          <a:xfrm>
            <a:off x="2628503" y="3500239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2" name="Rectangle 131"/>
          <p:cNvSpPr>
            <a:spLocks noChangeArrowheads="1"/>
          </p:cNvSpPr>
          <p:nvPr/>
        </p:nvSpPr>
        <p:spPr bwMode="auto">
          <a:xfrm>
            <a:off x="2987278" y="35002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3" name="Rectangle 132"/>
          <p:cNvSpPr>
            <a:spLocks noChangeArrowheads="1"/>
          </p:cNvSpPr>
          <p:nvPr/>
        </p:nvSpPr>
        <p:spPr bwMode="auto">
          <a:xfrm>
            <a:off x="3347641" y="3500239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4" name="Rectangle 133"/>
          <p:cNvSpPr>
            <a:spLocks noChangeArrowheads="1"/>
          </p:cNvSpPr>
          <p:nvPr/>
        </p:nvSpPr>
        <p:spPr bwMode="auto">
          <a:xfrm>
            <a:off x="3708003" y="3500239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5" name="Rectangle 134"/>
          <p:cNvSpPr>
            <a:spLocks noChangeArrowheads="1"/>
          </p:cNvSpPr>
          <p:nvPr/>
        </p:nvSpPr>
        <p:spPr bwMode="auto">
          <a:xfrm>
            <a:off x="4716066" y="3500239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6" name="Rectangle 135"/>
          <p:cNvSpPr>
            <a:spLocks noChangeArrowheads="1"/>
          </p:cNvSpPr>
          <p:nvPr/>
        </p:nvSpPr>
        <p:spPr bwMode="auto">
          <a:xfrm>
            <a:off x="828278" y="3860602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7" name="Rectangle 136"/>
          <p:cNvSpPr>
            <a:spLocks noChangeArrowheads="1"/>
          </p:cNvSpPr>
          <p:nvPr/>
        </p:nvSpPr>
        <p:spPr bwMode="auto">
          <a:xfrm>
            <a:off x="1187053" y="38606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8" name="Rectangle 137"/>
          <p:cNvSpPr>
            <a:spLocks noChangeArrowheads="1"/>
          </p:cNvSpPr>
          <p:nvPr/>
        </p:nvSpPr>
        <p:spPr bwMode="auto">
          <a:xfrm>
            <a:off x="1547416" y="38606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9" name="Rectangle 138"/>
          <p:cNvSpPr>
            <a:spLocks noChangeArrowheads="1"/>
          </p:cNvSpPr>
          <p:nvPr/>
        </p:nvSpPr>
        <p:spPr bwMode="auto">
          <a:xfrm>
            <a:off x="1907778" y="38606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0" name="Rectangle 139"/>
          <p:cNvSpPr>
            <a:spLocks noChangeArrowheads="1"/>
          </p:cNvSpPr>
          <p:nvPr/>
        </p:nvSpPr>
        <p:spPr bwMode="auto">
          <a:xfrm>
            <a:off x="2268141" y="38606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1" name="Rectangle 140"/>
          <p:cNvSpPr>
            <a:spLocks noChangeArrowheads="1"/>
          </p:cNvSpPr>
          <p:nvPr/>
        </p:nvSpPr>
        <p:spPr bwMode="auto">
          <a:xfrm>
            <a:off x="2628503" y="3860602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2" name="Rectangle 141"/>
          <p:cNvSpPr>
            <a:spLocks noChangeArrowheads="1"/>
          </p:cNvSpPr>
          <p:nvPr/>
        </p:nvSpPr>
        <p:spPr bwMode="auto">
          <a:xfrm>
            <a:off x="2987278" y="38606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3" name="Rectangle 142"/>
          <p:cNvSpPr>
            <a:spLocks noChangeArrowheads="1"/>
          </p:cNvSpPr>
          <p:nvPr/>
        </p:nvSpPr>
        <p:spPr bwMode="auto">
          <a:xfrm>
            <a:off x="3347641" y="3860602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4" name="Rectangle 143"/>
          <p:cNvSpPr>
            <a:spLocks noChangeArrowheads="1"/>
          </p:cNvSpPr>
          <p:nvPr/>
        </p:nvSpPr>
        <p:spPr bwMode="auto">
          <a:xfrm>
            <a:off x="3708003" y="3860602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5" name="Rectangle 144"/>
          <p:cNvSpPr>
            <a:spLocks noChangeArrowheads="1"/>
          </p:cNvSpPr>
          <p:nvPr/>
        </p:nvSpPr>
        <p:spPr bwMode="auto">
          <a:xfrm>
            <a:off x="4716066" y="3860602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6" name="Rectangle 145"/>
          <p:cNvSpPr>
            <a:spLocks noChangeArrowheads="1"/>
          </p:cNvSpPr>
          <p:nvPr/>
        </p:nvSpPr>
        <p:spPr bwMode="auto">
          <a:xfrm>
            <a:off x="828278" y="4220964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7" name="Rectangle 146"/>
          <p:cNvSpPr>
            <a:spLocks noChangeArrowheads="1"/>
          </p:cNvSpPr>
          <p:nvPr/>
        </p:nvSpPr>
        <p:spPr bwMode="auto">
          <a:xfrm>
            <a:off x="1187053" y="4220964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8" name="Rectangle 147"/>
          <p:cNvSpPr>
            <a:spLocks noChangeArrowheads="1"/>
          </p:cNvSpPr>
          <p:nvPr/>
        </p:nvSpPr>
        <p:spPr bwMode="auto">
          <a:xfrm>
            <a:off x="1547416" y="4220964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9" name="Rectangle 148"/>
          <p:cNvSpPr>
            <a:spLocks noChangeArrowheads="1"/>
          </p:cNvSpPr>
          <p:nvPr/>
        </p:nvSpPr>
        <p:spPr bwMode="auto">
          <a:xfrm>
            <a:off x="1907778" y="4220964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0" name="Rectangle 149"/>
          <p:cNvSpPr>
            <a:spLocks noChangeArrowheads="1"/>
          </p:cNvSpPr>
          <p:nvPr/>
        </p:nvSpPr>
        <p:spPr bwMode="auto">
          <a:xfrm>
            <a:off x="2268141" y="4220964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1" name="Rectangle 150"/>
          <p:cNvSpPr>
            <a:spLocks noChangeArrowheads="1"/>
          </p:cNvSpPr>
          <p:nvPr/>
        </p:nvSpPr>
        <p:spPr bwMode="auto">
          <a:xfrm>
            <a:off x="2628503" y="4220964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2" name="Rectangle 151"/>
          <p:cNvSpPr>
            <a:spLocks noChangeArrowheads="1"/>
          </p:cNvSpPr>
          <p:nvPr/>
        </p:nvSpPr>
        <p:spPr bwMode="auto">
          <a:xfrm>
            <a:off x="2987278" y="4220964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3" name="Rectangle 152"/>
          <p:cNvSpPr>
            <a:spLocks noChangeArrowheads="1"/>
          </p:cNvSpPr>
          <p:nvPr/>
        </p:nvSpPr>
        <p:spPr bwMode="auto">
          <a:xfrm>
            <a:off x="3347641" y="4220964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4" name="Rectangle 153"/>
          <p:cNvSpPr>
            <a:spLocks noChangeArrowheads="1"/>
          </p:cNvSpPr>
          <p:nvPr/>
        </p:nvSpPr>
        <p:spPr bwMode="auto">
          <a:xfrm>
            <a:off x="3708003" y="4220964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5" name="Rectangle 154"/>
          <p:cNvSpPr>
            <a:spLocks noChangeArrowheads="1"/>
          </p:cNvSpPr>
          <p:nvPr/>
        </p:nvSpPr>
        <p:spPr bwMode="auto">
          <a:xfrm>
            <a:off x="4716066" y="4220964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8" name="Rectangle 157"/>
          <p:cNvSpPr>
            <a:spLocks noChangeArrowheads="1"/>
          </p:cNvSpPr>
          <p:nvPr/>
        </p:nvSpPr>
        <p:spPr bwMode="auto">
          <a:xfrm>
            <a:off x="828278" y="4581327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9" name="Rectangle 158"/>
          <p:cNvSpPr>
            <a:spLocks noChangeArrowheads="1"/>
          </p:cNvSpPr>
          <p:nvPr/>
        </p:nvSpPr>
        <p:spPr bwMode="auto">
          <a:xfrm>
            <a:off x="1187053" y="458132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0" name="Rectangle 159"/>
          <p:cNvSpPr>
            <a:spLocks noChangeArrowheads="1"/>
          </p:cNvSpPr>
          <p:nvPr/>
        </p:nvSpPr>
        <p:spPr bwMode="auto">
          <a:xfrm>
            <a:off x="1547416" y="4581327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1" name="Rectangle 160"/>
          <p:cNvSpPr>
            <a:spLocks noChangeArrowheads="1"/>
          </p:cNvSpPr>
          <p:nvPr/>
        </p:nvSpPr>
        <p:spPr bwMode="auto">
          <a:xfrm>
            <a:off x="1907778" y="458132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2" name="Rectangle 161"/>
          <p:cNvSpPr>
            <a:spLocks noChangeArrowheads="1"/>
          </p:cNvSpPr>
          <p:nvPr/>
        </p:nvSpPr>
        <p:spPr bwMode="auto">
          <a:xfrm>
            <a:off x="2268141" y="4581327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3" name="Rectangle 162"/>
          <p:cNvSpPr>
            <a:spLocks noChangeArrowheads="1"/>
          </p:cNvSpPr>
          <p:nvPr/>
        </p:nvSpPr>
        <p:spPr bwMode="auto">
          <a:xfrm>
            <a:off x="2628503" y="4581327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4" name="Rectangle 163"/>
          <p:cNvSpPr>
            <a:spLocks noChangeArrowheads="1"/>
          </p:cNvSpPr>
          <p:nvPr/>
        </p:nvSpPr>
        <p:spPr bwMode="auto">
          <a:xfrm>
            <a:off x="2987278" y="458132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5" name="Rectangle 164"/>
          <p:cNvSpPr>
            <a:spLocks noChangeArrowheads="1"/>
          </p:cNvSpPr>
          <p:nvPr/>
        </p:nvSpPr>
        <p:spPr bwMode="auto">
          <a:xfrm>
            <a:off x="3347641" y="4581327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6" name="Rectangle 165"/>
          <p:cNvSpPr>
            <a:spLocks noChangeArrowheads="1"/>
          </p:cNvSpPr>
          <p:nvPr/>
        </p:nvSpPr>
        <p:spPr bwMode="auto">
          <a:xfrm>
            <a:off x="3708003" y="4581327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12" name="Rectangle 211"/>
          <p:cNvSpPr>
            <a:spLocks noChangeArrowheads="1"/>
          </p:cNvSpPr>
          <p:nvPr/>
        </p:nvSpPr>
        <p:spPr bwMode="auto">
          <a:xfrm>
            <a:off x="4716066" y="4581327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7" name="Rectangle 235"/>
          <p:cNvSpPr>
            <a:spLocks noChangeArrowheads="1"/>
          </p:cNvSpPr>
          <p:nvPr/>
        </p:nvSpPr>
        <p:spPr bwMode="auto">
          <a:xfrm>
            <a:off x="4716066" y="1701602"/>
            <a:ext cx="1008062" cy="358775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V="1">
            <a:off x="6688726" y="2728971"/>
            <a:ext cx="16604" cy="22632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6524349" y="4789031"/>
            <a:ext cx="2393312" cy="2817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6903751" y="3533883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6956648" y="4829090"/>
                <a:ext cx="17399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sz="2000" b="0" i="1" smtClean="0">
                        <a:latin typeface="Cambria Math"/>
                      </a:rPr>
                      <m:t>𝑥</m:t>
                    </m:r>
                    <m:r>
                      <a:rPr lang="en-NZ" sz="2000" b="0" i="1" baseline="-2500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 Tumor size</a:t>
                </a:r>
                <a:endParaRPr lang="en-US" sz="2000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648" y="4829090"/>
                <a:ext cx="1739900" cy="400110"/>
              </a:xfrm>
              <a:prstGeom prst="rect">
                <a:avLst/>
              </a:prstGeom>
              <a:blipFill>
                <a:blip r:embed="rId2"/>
                <a:stretch>
                  <a:fillRect t="-6061" r="-3147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 rot="16200000">
                <a:off x="5960002" y="3433362"/>
                <a:ext cx="9364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 Age</a:t>
                </a:r>
                <a:endParaRPr lang="en-US" sz="1800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60002" y="3433362"/>
                <a:ext cx="936475" cy="400110"/>
              </a:xfrm>
              <a:prstGeom prst="rect">
                <a:avLst/>
              </a:prstGeom>
              <a:blipFill>
                <a:blip r:embed="rId3"/>
                <a:stretch>
                  <a:fillRect l="-7692" t="-5844" r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Oval 151"/>
          <p:cNvSpPr/>
          <p:nvPr/>
        </p:nvSpPr>
        <p:spPr>
          <a:xfrm>
            <a:off x="7723573" y="2957819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7461067" y="4332686"/>
            <a:ext cx="152400" cy="2032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7939597" y="3387330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7011053" y="3973563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795581" y="4474194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6934853" y="4457163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8435269" y="3665075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8075229" y="3809091"/>
            <a:ext cx="1524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2261699" y="733981"/>
                <a:ext cx="510076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699" y="733981"/>
                <a:ext cx="510076" cy="646331"/>
              </a:xfrm>
              <a:prstGeom prst="rect">
                <a:avLst/>
              </a:prstGeom>
              <a:blipFill>
                <a:blip r:embed="rId4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5029248" y="733981"/>
                <a:ext cx="459677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48" y="733981"/>
                <a:ext cx="45967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95"/>
          <p:cNvSpPr>
            <a:spLocks noChangeArrowheads="1"/>
          </p:cNvSpPr>
          <p:nvPr/>
        </p:nvSpPr>
        <p:spPr bwMode="auto">
          <a:xfrm>
            <a:off x="827584" y="170048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" name="Rectangle 96"/>
          <p:cNvSpPr>
            <a:spLocks noChangeArrowheads="1"/>
          </p:cNvSpPr>
          <p:nvPr/>
        </p:nvSpPr>
        <p:spPr bwMode="auto">
          <a:xfrm>
            <a:off x="1186359" y="170048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6" name="Rectangle 97"/>
          <p:cNvSpPr>
            <a:spLocks noChangeArrowheads="1"/>
          </p:cNvSpPr>
          <p:nvPr/>
        </p:nvSpPr>
        <p:spPr bwMode="auto">
          <a:xfrm>
            <a:off x="1546722" y="170048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7" name="Rectangle 98"/>
          <p:cNvSpPr>
            <a:spLocks noChangeArrowheads="1"/>
          </p:cNvSpPr>
          <p:nvPr/>
        </p:nvSpPr>
        <p:spPr bwMode="auto">
          <a:xfrm>
            <a:off x="1907084" y="170048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8" name="Rectangle 99"/>
          <p:cNvSpPr>
            <a:spLocks noChangeArrowheads="1"/>
          </p:cNvSpPr>
          <p:nvPr/>
        </p:nvSpPr>
        <p:spPr bwMode="auto">
          <a:xfrm>
            <a:off x="2267447" y="170048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9" name="Rectangle 100"/>
          <p:cNvSpPr>
            <a:spLocks noChangeArrowheads="1"/>
          </p:cNvSpPr>
          <p:nvPr/>
        </p:nvSpPr>
        <p:spPr bwMode="auto">
          <a:xfrm>
            <a:off x="2627809" y="170048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0" name="Rectangle 101"/>
          <p:cNvSpPr>
            <a:spLocks noChangeArrowheads="1"/>
          </p:cNvSpPr>
          <p:nvPr/>
        </p:nvSpPr>
        <p:spPr bwMode="auto">
          <a:xfrm>
            <a:off x="2986584" y="170048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1" name="Rectangle 102"/>
          <p:cNvSpPr>
            <a:spLocks noChangeArrowheads="1"/>
          </p:cNvSpPr>
          <p:nvPr/>
        </p:nvSpPr>
        <p:spPr bwMode="auto">
          <a:xfrm>
            <a:off x="3346947" y="170048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2" name="Rectangle 103"/>
          <p:cNvSpPr>
            <a:spLocks noChangeArrowheads="1"/>
          </p:cNvSpPr>
          <p:nvPr/>
        </p:nvSpPr>
        <p:spPr bwMode="auto">
          <a:xfrm>
            <a:off x="3707309" y="170048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4" name="Rectangle 95"/>
          <p:cNvSpPr>
            <a:spLocks noChangeArrowheads="1"/>
          </p:cNvSpPr>
          <p:nvPr/>
        </p:nvSpPr>
        <p:spPr bwMode="auto">
          <a:xfrm>
            <a:off x="827584" y="2060525"/>
            <a:ext cx="358775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5" name="Rectangle 96"/>
          <p:cNvSpPr>
            <a:spLocks noChangeArrowheads="1"/>
          </p:cNvSpPr>
          <p:nvPr/>
        </p:nvSpPr>
        <p:spPr bwMode="auto">
          <a:xfrm>
            <a:off x="1186359" y="2060525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6" name="Rectangle 97"/>
          <p:cNvSpPr>
            <a:spLocks noChangeArrowheads="1"/>
          </p:cNvSpPr>
          <p:nvPr/>
        </p:nvSpPr>
        <p:spPr bwMode="auto">
          <a:xfrm>
            <a:off x="1546722" y="2060525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7" name="Rectangle 98"/>
          <p:cNvSpPr>
            <a:spLocks noChangeArrowheads="1"/>
          </p:cNvSpPr>
          <p:nvPr/>
        </p:nvSpPr>
        <p:spPr bwMode="auto">
          <a:xfrm>
            <a:off x="1907084" y="2060525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8" name="Rectangle 99"/>
          <p:cNvSpPr>
            <a:spLocks noChangeArrowheads="1"/>
          </p:cNvSpPr>
          <p:nvPr/>
        </p:nvSpPr>
        <p:spPr bwMode="auto">
          <a:xfrm>
            <a:off x="2267447" y="2060525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9" name="Rectangle 100"/>
          <p:cNvSpPr>
            <a:spLocks noChangeArrowheads="1"/>
          </p:cNvSpPr>
          <p:nvPr/>
        </p:nvSpPr>
        <p:spPr bwMode="auto">
          <a:xfrm>
            <a:off x="2627809" y="2060525"/>
            <a:ext cx="358775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0" name="Rectangle 101"/>
          <p:cNvSpPr>
            <a:spLocks noChangeArrowheads="1"/>
          </p:cNvSpPr>
          <p:nvPr/>
        </p:nvSpPr>
        <p:spPr bwMode="auto">
          <a:xfrm>
            <a:off x="2986584" y="2060525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1" name="Rectangle 102"/>
          <p:cNvSpPr>
            <a:spLocks noChangeArrowheads="1"/>
          </p:cNvSpPr>
          <p:nvPr/>
        </p:nvSpPr>
        <p:spPr bwMode="auto">
          <a:xfrm>
            <a:off x="3346947" y="2060525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2" name="Rectangle 103"/>
          <p:cNvSpPr>
            <a:spLocks noChangeArrowheads="1"/>
          </p:cNvSpPr>
          <p:nvPr/>
        </p:nvSpPr>
        <p:spPr bwMode="auto">
          <a:xfrm>
            <a:off x="3707309" y="2060525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3" name="TextBox 217"/>
          <p:cNvSpPr txBox="1">
            <a:spLocks noChangeArrowheads="1"/>
          </p:cNvSpPr>
          <p:nvPr/>
        </p:nvSpPr>
        <p:spPr bwMode="auto">
          <a:xfrm>
            <a:off x="5654373" y="2093726"/>
            <a:ext cx="103435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 eaLnBrk="1" hangingPunct="1">
              <a:defRPr/>
            </a:pPr>
            <a:r>
              <a:rPr lang="en-NZ" altLang="en-US" sz="2000" dirty="0" smtClean="0">
                <a:solidFill>
                  <a:schemeClr val="bg1">
                    <a:lumMod val="65000"/>
                  </a:schemeClr>
                </a:solidFill>
                <a:latin typeface="Gill Sans" charset="0"/>
                <a:sym typeface="Gill Sans" charset="0"/>
              </a:rPr>
              <a:t>Label</a:t>
            </a:r>
            <a:endParaRPr lang="en-US" altLang="en-US" sz="2000" dirty="0" smtClean="0">
              <a:solidFill>
                <a:schemeClr val="bg1">
                  <a:lumMod val="65000"/>
                </a:schemeClr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83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8013" cy="1144587"/>
          </a:xfrm>
        </p:spPr>
        <p:txBody>
          <a:bodyPr tIns="31680"/>
          <a:lstStyle/>
          <a:p>
            <a:pPr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3600" dirty="0" smtClean="0">
                <a:solidFill>
                  <a:schemeClr val="tx1"/>
                </a:solidFill>
              </a:rPr>
              <a:t>Most relevant programming languages for machine learning</a:t>
            </a:r>
          </a:p>
        </p:txBody>
      </p:sp>
      <p:pic>
        <p:nvPicPr>
          <p:cNvPr id="1026" name="Picture 2" descr="The Most Popular Languages for Data Science and Analytics - 2017 - MAKE ME ANALY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57" y="1340768"/>
            <a:ext cx="8678098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57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Rectangle 94"/>
          <p:cNvSpPr>
            <a:spLocks noChangeArrowheads="1"/>
          </p:cNvSpPr>
          <p:nvPr/>
        </p:nvSpPr>
        <p:spPr bwMode="auto">
          <a:xfrm>
            <a:off x="4716066" y="2060377"/>
            <a:ext cx="1008062" cy="360362"/>
          </a:xfrm>
          <a:prstGeom prst="rect">
            <a:avLst/>
          </a:prstGeom>
          <a:solidFill>
            <a:srgbClr val="00B050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6" name="Rectangle 95"/>
          <p:cNvSpPr>
            <a:spLocks noChangeArrowheads="1"/>
          </p:cNvSpPr>
          <p:nvPr/>
        </p:nvSpPr>
        <p:spPr bwMode="auto">
          <a:xfrm>
            <a:off x="828278" y="2420739"/>
            <a:ext cx="358775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7" name="Rectangle 96"/>
          <p:cNvSpPr>
            <a:spLocks noChangeArrowheads="1"/>
          </p:cNvSpPr>
          <p:nvPr/>
        </p:nvSpPr>
        <p:spPr bwMode="auto">
          <a:xfrm>
            <a:off x="1187053" y="2420739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8" name="Rectangle 97"/>
          <p:cNvSpPr>
            <a:spLocks noChangeArrowheads="1"/>
          </p:cNvSpPr>
          <p:nvPr/>
        </p:nvSpPr>
        <p:spPr bwMode="auto">
          <a:xfrm>
            <a:off x="1547416" y="2420739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399" name="Rectangle 98"/>
          <p:cNvSpPr>
            <a:spLocks noChangeArrowheads="1"/>
          </p:cNvSpPr>
          <p:nvPr/>
        </p:nvSpPr>
        <p:spPr bwMode="auto">
          <a:xfrm>
            <a:off x="1907778" y="2420739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0" name="Rectangle 99"/>
          <p:cNvSpPr>
            <a:spLocks noChangeArrowheads="1"/>
          </p:cNvSpPr>
          <p:nvPr/>
        </p:nvSpPr>
        <p:spPr bwMode="auto">
          <a:xfrm>
            <a:off x="2268141" y="2420739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1" name="Rectangle 100"/>
          <p:cNvSpPr>
            <a:spLocks noChangeArrowheads="1"/>
          </p:cNvSpPr>
          <p:nvPr/>
        </p:nvSpPr>
        <p:spPr bwMode="auto">
          <a:xfrm>
            <a:off x="2628503" y="2420739"/>
            <a:ext cx="358775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2" name="Rectangle 101"/>
          <p:cNvSpPr>
            <a:spLocks noChangeArrowheads="1"/>
          </p:cNvSpPr>
          <p:nvPr/>
        </p:nvSpPr>
        <p:spPr bwMode="auto">
          <a:xfrm>
            <a:off x="2987278" y="2420739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3" name="Rectangle 102"/>
          <p:cNvSpPr>
            <a:spLocks noChangeArrowheads="1"/>
          </p:cNvSpPr>
          <p:nvPr/>
        </p:nvSpPr>
        <p:spPr bwMode="auto">
          <a:xfrm>
            <a:off x="3347641" y="2420739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4" name="Rectangle 103"/>
          <p:cNvSpPr>
            <a:spLocks noChangeArrowheads="1"/>
          </p:cNvSpPr>
          <p:nvPr/>
        </p:nvSpPr>
        <p:spPr bwMode="auto">
          <a:xfrm>
            <a:off x="3708003" y="2420739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5" name="Rectangle 104"/>
          <p:cNvSpPr>
            <a:spLocks noChangeArrowheads="1"/>
          </p:cNvSpPr>
          <p:nvPr/>
        </p:nvSpPr>
        <p:spPr bwMode="auto">
          <a:xfrm>
            <a:off x="4716066" y="2420739"/>
            <a:ext cx="1008062" cy="360363"/>
          </a:xfrm>
          <a:prstGeom prst="rect">
            <a:avLst/>
          </a:prstGeom>
          <a:solidFill>
            <a:srgbClr val="00B050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6" name="Rectangle 105"/>
          <p:cNvSpPr>
            <a:spLocks noChangeArrowheads="1"/>
          </p:cNvSpPr>
          <p:nvPr/>
        </p:nvSpPr>
        <p:spPr bwMode="auto">
          <a:xfrm>
            <a:off x="828278" y="2781102"/>
            <a:ext cx="358775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7" name="Rectangle 106"/>
          <p:cNvSpPr>
            <a:spLocks noChangeArrowheads="1"/>
          </p:cNvSpPr>
          <p:nvPr/>
        </p:nvSpPr>
        <p:spPr bwMode="auto">
          <a:xfrm>
            <a:off x="1187053" y="2781102"/>
            <a:ext cx="360363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8" name="Rectangle 107"/>
          <p:cNvSpPr>
            <a:spLocks noChangeArrowheads="1"/>
          </p:cNvSpPr>
          <p:nvPr/>
        </p:nvSpPr>
        <p:spPr bwMode="auto">
          <a:xfrm>
            <a:off x="1547416" y="2781102"/>
            <a:ext cx="360362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09" name="Rectangle 108"/>
          <p:cNvSpPr>
            <a:spLocks noChangeArrowheads="1"/>
          </p:cNvSpPr>
          <p:nvPr/>
        </p:nvSpPr>
        <p:spPr bwMode="auto">
          <a:xfrm>
            <a:off x="1907778" y="2781102"/>
            <a:ext cx="360363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0" name="Rectangle 109"/>
          <p:cNvSpPr>
            <a:spLocks noChangeArrowheads="1"/>
          </p:cNvSpPr>
          <p:nvPr/>
        </p:nvSpPr>
        <p:spPr bwMode="auto">
          <a:xfrm>
            <a:off x="2268141" y="2781102"/>
            <a:ext cx="360362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1" name="Rectangle 110"/>
          <p:cNvSpPr>
            <a:spLocks noChangeArrowheads="1"/>
          </p:cNvSpPr>
          <p:nvPr/>
        </p:nvSpPr>
        <p:spPr bwMode="auto">
          <a:xfrm>
            <a:off x="2628503" y="2781102"/>
            <a:ext cx="358775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2" name="Rectangle 111"/>
          <p:cNvSpPr>
            <a:spLocks noChangeArrowheads="1"/>
          </p:cNvSpPr>
          <p:nvPr/>
        </p:nvSpPr>
        <p:spPr bwMode="auto">
          <a:xfrm>
            <a:off x="2987278" y="2781102"/>
            <a:ext cx="360363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3" name="Rectangle 112"/>
          <p:cNvSpPr>
            <a:spLocks noChangeArrowheads="1"/>
          </p:cNvSpPr>
          <p:nvPr/>
        </p:nvSpPr>
        <p:spPr bwMode="auto">
          <a:xfrm>
            <a:off x="3347641" y="2781102"/>
            <a:ext cx="360362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4" name="Rectangle 113"/>
          <p:cNvSpPr>
            <a:spLocks noChangeArrowheads="1"/>
          </p:cNvSpPr>
          <p:nvPr/>
        </p:nvSpPr>
        <p:spPr bwMode="auto">
          <a:xfrm>
            <a:off x="3708003" y="2781102"/>
            <a:ext cx="360363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5" name="Rectangle 114"/>
          <p:cNvSpPr>
            <a:spLocks noChangeArrowheads="1"/>
          </p:cNvSpPr>
          <p:nvPr/>
        </p:nvSpPr>
        <p:spPr bwMode="auto">
          <a:xfrm>
            <a:off x="4716066" y="2781102"/>
            <a:ext cx="1008062" cy="360362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6" name="Rectangle 115"/>
          <p:cNvSpPr>
            <a:spLocks noChangeArrowheads="1"/>
          </p:cNvSpPr>
          <p:nvPr/>
        </p:nvSpPr>
        <p:spPr bwMode="auto">
          <a:xfrm>
            <a:off x="828278" y="3141464"/>
            <a:ext cx="358775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7" name="Rectangle 116"/>
          <p:cNvSpPr>
            <a:spLocks noChangeArrowheads="1"/>
          </p:cNvSpPr>
          <p:nvPr/>
        </p:nvSpPr>
        <p:spPr bwMode="auto">
          <a:xfrm>
            <a:off x="1187053" y="3141464"/>
            <a:ext cx="360363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8" name="Rectangle 117"/>
          <p:cNvSpPr>
            <a:spLocks noChangeArrowheads="1"/>
          </p:cNvSpPr>
          <p:nvPr/>
        </p:nvSpPr>
        <p:spPr bwMode="auto">
          <a:xfrm>
            <a:off x="1547416" y="3141464"/>
            <a:ext cx="360362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19" name="Rectangle 118"/>
          <p:cNvSpPr>
            <a:spLocks noChangeArrowheads="1"/>
          </p:cNvSpPr>
          <p:nvPr/>
        </p:nvSpPr>
        <p:spPr bwMode="auto">
          <a:xfrm>
            <a:off x="1907778" y="3141464"/>
            <a:ext cx="360363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0" name="Rectangle 119"/>
          <p:cNvSpPr>
            <a:spLocks noChangeArrowheads="1"/>
          </p:cNvSpPr>
          <p:nvPr/>
        </p:nvSpPr>
        <p:spPr bwMode="auto">
          <a:xfrm>
            <a:off x="2268141" y="3141464"/>
            <a:ext cx="360362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1" name="Rectangle 120"/>
          <p:cNvSpPr>
            <a:spLocks noChangeArrowheads="1"/>
          </p:cNvSpPr>
          <p:nvPr/>
        </p:nvSpPr>
        <p:spPr bwMode="auto">
          <a:xfrm>
            <a:off x="2628503" y="3141464"/>
            <a:ext cx="358775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2" name="Rectangle 121"/>
          <p:cNvSpPr>
            <a:spLocks noChangeArrowheads="1"/>
          </p:cNvSpPr>
          <p:nvPr/>
        </p:nvSpPr>
        <p:spPr bwMode="auto">
          <a:xfrm>
            <a:off x="2987278" y="3141464"/>
            <a:ext cx="360363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3" name="Rectangle 122"/>
          <p:cNvSpPr>
            <a:spLocks noChangeArrowheads="1"/>
          </p:cNvSpPr>
          <p:nvPr/>
        </p:nvSpPr>
        <p:spPr bwMode="auto">
          <a:xfrm>
            <a:off x="3347641" y="3141464"/>
            <a:ext cx="360362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4" name="Rectangle 123"/>
          <p:cNvSpPr>
            <a:spLocks noChangeArrowheads="1"/>
          </p:cNvSpPr>
          <p:nvPr/>
        </p:nvSpPr>
        <p:spPr bwMode="auto">
          <a:xfrm>
            <a:off x="3708003" y="3141464"/>
            <a:ext cx="360363" cy="358775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5" name="Rectangle 124"/>
          <p:cNvSpPr>
            <a:spLocks noChangeArrowheads="1"/>
          </p:cNvSpPr>
          <p:nvPr/>
        </p:nvSpPr>
        <p:spPr bwMode="auto">
          <a:xfrm>
            <a:off x="4716066" y="3141464"/>
            <a:ext cx="1008062" cy="358775"/>
          </a:xfrm>
          <a:prstGeom prst="rect">
            <a:avLst/>
          </a:prstGeom>
          <a:solidFill>
            <a:srgbClr val="00B050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6" name="Rectangle 125"/>
          <p:cNvSpPr>
            <a:spLocks noChangeArrowheads="1"/>
          </p:cNvSpPr>
          <p:nvPr/>
        </p:nvSpPr>
        <p:spPr bwMode="auto">
          <a:xfrm>
            <a:off x="828278" y="3500239"/>
            <a:ext cx="358775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7" name="Rectangle 126"/>
          <p:cNvSpPr>
            <a:spLocks noChangeArrowheads="1"/>
          </p:cNvSpPr>
          <p:nvPr/>
        </p:nvSpPr>
        <p:spPr bwMode="auto">
          <a:xfrm>
            <a:off x="1187053" y="3500239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8" name="Rectangle 127"/>
          <p:cNvSpPr>
            <a:spLocks noChangeArrowheads="1"/>
          </p:cNvSpPr>
          <p:nvPr/>
        </p:nvSpPr>
        <p:spPr bwMode="auto">
          <a:xfrm>
            <a:off x="1547416" y="3500239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29" name="Rectangle 128"/>
          <p:cNvSpPr>
            <a:spLocks noChangeArrowheads="1"/>
          </p:cNvSpPr>
          <p:nvPr/>
        </p:nvSpPr>
        <p:spPr bwMode="auto">
          <a:xfrm>
            <a:off x="1907778" y="3500239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0" name="Rectangle 129"/>
          <p:cNvSpPr>
            <a:spLocks noChangeArrowheads="1"/>
          </p:cNvSpPr>
          <p:nvPr/>
        </p:nvSpPr>
        <p:spPr bwMode="auto">
          <a:xfrm>
            <a:off x="2268141" y="3500239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1" name="Rectangle 130"/>
          <p:cNvSpPr>
            <a:spLocks noChangeArrowheads="1"/>
          </p:cNvSpPr>
          <p:nvPr/>
        </p:nvSpPr>
        <p:spPr bwMode="auto">
          <a:xfrm>
            <a:off x="2628503" y="3500239"/>
            <a:ext cx="358775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2" name="Rectangle 131"/>
          <p:cNvSpPr>
            <a:spLocks noChangeArrowheads="1"/>
          </p:cNvSpPr>
          <p:nvPr/>
        </p:nvSpPr>
        <p:spPr bwMode="auto">
          <a:xfrm>
            <a:off x="2987278" y="3500239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3" name="Rectangle 132"/>
          <p:cNvSpPr>
            <a:spLocks noChangeArrowheads="1"/>
          </p:cNvSpPr>
          <p:nvPr/>
        </p:nvSpPr>
        <p:spPr bwMode="auto">
          <a:xfrm>
            <a:off x="3347641" y="3500239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4" name="Rectangle 133"/>
          <p:cNvSpPr>
            <a:spLocks noChangeArrowheads="1"/>
          </p:cNvSpPr>
          <p:nvPr/>
        </p:nvSpPr>
        <p:spPr bwMode="auto">
          <a:xfrm>
            <a:off x="3708003" y="3500239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5" name="Rectangle 134"/>
          <p:cNvSpPr>
            <a:spLocks noChangeArrowheads="1"/>
          </p:cNvSpPr>
          <p:nvPr/>
        </p:nvSpPr>
        <p:spPr bwMode="auto">
          <a:xfrm>
            <a:off x="4716066" y="3500239"/>
            <a:ext cx="1008062" cy="360363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6" name="Rectangle 135"/>
          <p:cNvSpPr>
            <a:spLocks noChangeArrowheads="1"/>
          </p:cNvSpPr>
          <p:nvPr/>
        </p:nvSpPr>
        <p:spPr bwMode="auto">
          <a:xfrm>
            <a:off x="828278" y="3860602"/>
            <a:ext cx="358775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7" name="Rectangle 136"/>
          <p:cNvSpPr>
            <a:spLocks noChangeArrowheads="1"/>
          </p:cNvSpPr>
          <p:nvPr/>
        </p:nvSpPr>
        <p:spPr bwMode="auto">
          <a:xfrm>
            <a:off x="1187053" y="3860602"/>
            <a:ext cx="360363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8" name="Rectangle 137"/>
          <p:cNvSpPr>
            <a:spLocks noChangeArrowheads="1"/>
          </p:cNvSpPr>
          <p:nvPr/>
        </p:nvSpPr>
        <p:spPr bwMode="auto">
          <a:xfrm>
            <a:off x="1547416" y="3860602"/>
            <a:ext cx="360362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39" name="Rectangle 138"/>
          <p:cNvSpPr>
            <a:spLocks noChangeArrowheads="1"/>
          </p:cNvSpPr>
          <p:nvPr/>
        </p:nvSpPr>
        <p:spPr bwMode="auto">
          <a:xfrm>
            <a:off x="1907778" y="3860602"/>
            <a:ext cx="360363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0" name="Rectangle 139"/>
          <p:cNvSpPr>
            <a:spLocks noChangeArrowheads="1"/>
          </p:cNvSpPr>
          <p:nvPr/>
        </p:nvSpPr>
        <p:spPr bwMode="auto">
          <a:xfrm>
            <a:off x="2268141" y="3860602"/>
            <a:ext cx="360362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1" name="Rectangle 140"/>
          <p:cNvSpPr>
            <a:spLocks noChangeArrowheads="1"/>
          </p:cNvSpPr>
          <p:nvPr/>
        </p:nvSpPr>
        <p:spPr bwMode="auto">
          <a:xfrm>
            <a:off x="2628503" y="3860602"/>
            <a:ext cx="358775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2" name="Rectangle 141"/>
          <p:cNvSpPr>
            <a:spLocks noChangeArrowheads="1"/>
          </p:cNvSpPr>
          <p:nvPr/>
        </p:nvSpPr>
        <p:spPr bwMode="auto">
          <a:xfrm>
            <a:off x="2987278" y="3860602"/>
            <a:ext cx="360363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3" name="Rectangle 142"/>
          <p:cNvSpPr>
            <a:spLocks noChangeArrowheads="1"/>
          </p:cNvSpPr>
          <p:nvPr/>
        </p:nvSpPr>
        <p:spPr bwMode="auto">
          <a:xfrm>
            <a:off x="3347641" y="3860602"/>
            <a:ext cx="360362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4" name="Rectangle 143"/>
          <p:cNvSpPr>
            <a:spLocks noChangeArrowheads="1"/>
          </p:cNvSpPr>
          <p:nvPr/>
        </p:nvSpPr>
        <p:spPr bwMode="auto">
          <a:xfrm>
            <a:off x="3708003" y="3860602"/>
            <a:ext cx="360363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5" name="Rectangle 144"/>
          <p:cNvSpPr>
            <a:spLocks noChangeArrowheads="1"/>
          </p:cNvSpPr>
          <p:nvPr/>
        </p:nvSpPr>
        <p:spPr bwMode="auto">
          <a:xfrm>
            <a:off x="4716066" y="3860602"/>
            <a:ext cx="1008062" cy="360362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6" name="Rectangle 145"/>
          <p:cNvSpPr>
            <a:spLocks noChangeArrowheads="1"/>
          </p:cNvSpPr>
          <p:nvPr/>
        </p:nvSpPr>
        <p:spPr bwMode="auto">
          <a:xfrm>
            <a:off x="828278" y="4220964"/>
            <a:ext cx="358775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7" name="Rectangle 146"/>
          <p:cNvSpPr>
            <a:spLocks noChangeArrowheads="1"/>
          </p:cNvSpPr>
          <p:nvPr/>
        </p:nvSpPr>
        <p:spPr bwMode="auto">
          <a:xfrm>
            <a:off x="1187053" y="4220964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8" name="Rectangle 147"/>
          <p:cNvSpPr>
            <a:spLocks noChangeArrowheads="1"/>
          </p:cNvSpPr>
          <p:nvPr/>
        </p:nvSpPr>
        <p:spPr bwMode="auto">
          <a:xfrm>
            <a:off x="1547416" y="4220964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49" name="Rectangle 148"/>
          <p:cNvSpPr>
            <a:spLocks noChangeArrowheads="1"/>
          </p:cNvSpPr>
          <p:nvPr/>
        </p:nvSpPr>
        <p:spPr bwMode="auto">
          <a:xfrm>
            <a:off x="1907778" y="4220964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0" name="Rectangle 149"/>
          <p:cNvSpPr>
            <a:spLocks noChangeArrowheads="1"/>
          </p:cNvSpPr>
          <p:nvPr/>
        </p:nvSpPr>
        <p:spPr bwMode="auto">
          <a:xfrm>
            <a:off x="2268141" y="4220964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1" name="Rectangle 150"/>
          <p:cNvSpPr>
            <a:spLocks noChangeArrowheads="1"/>
          </p:cNvSpPr>
          <p:nvPr/>
        </p:nvSpPr>
        <p:spPr bwMode="auto">
          <a:xfrm>
            <a:off x="2628503" y="4220964"/>
            <a:ext cx="358775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2" name="Rectangle 151"/>
          <p:cNvSpPr>
            <a:spLocks noChangeArrowheads="1"/>
          </p:cNvSpPr>
          <p:nvPr/>
        </p:nvSpPr>
        <p:spPr bwMode="auto">
          <a:xfrm>
            <a:off x="2987278" y="4220964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3" name="Rectangle 152"/>
          <p:cNvSpPr>
            <a:spLocks noChangeArrowheads="1"/>
          </p:cNvSpPr>
          <p:nvPr/>
        </p:nvSpPr>
        <p:spPr bwMode="auto">
          <a:xfrm>
            <a:off x="3347641" y="4220964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4" name="Rectangle 153"/>
          <p:cNvSpPr>
            <a:spLocks noChangeArrowheads="1"/>
          </p:cNvSpPr>
          <p:nvPr/>
        </p:nvSpPr>
        <p:spPr bwMode="auto">
          <a:xfrm>
            <a:off x="3708003" y="4220964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5" name="Rectangle 154"/>
          <p:cNvSpPr>
            <a:spLocks noChangeArrowheads="1"/>
          </p:cNvSpPr>
          <p:nvPr/>
        </p:nvSpPr>
        <p:spPr bwMode="auto">
          <a:xfrm>
            <a:off x="4716066" y="4220964"/>
            <a:ext cx="1008062" cy="360363"/>
          </a:xfrm>
          <a:prstGeom prst="rect">
            <a:avLst/>
          </a:prstGeom>
          <a:solidFill>
            <a:srgbClr val="00B050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8" name="Rectangle 157"/>
          <p:cNvSpPr>
            <a:spLocks noChangeArrowheads="1"/>
          </p:cNvSpPr>
          <p:nvPr/>
        </p:nvSpPr>
        <p:spPr bwMode="auto">
          <a:xfrm>
            <a:off x="828278" y="4581327"/>
            <a:ext cx="358775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59" name="Rectangle 158"/>
          <p:cNvSpPr>
            <a:spLocks noChangeArrowheads="1"/>
          </p:cNvSpPr>
          <p:nvPr/>
        </p:nvSpPr>
        <p:spPr bwMode="auto">
          <a:xfrm>
            <a:off x="1187053" y="4581327"/>
            <a:ext cx="360363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0" name="Rectangle 159"/>
          <p:cNvSpPr>
            <a:spLocks noChangeArrowheads="1"/>
          </p:cNvSpPr>
          <p:nvPr/>
        </p:nvSpPr>
        <p:spPr bwMode="auto">
          <a:xfrm>
            <a:off x="1547416" y="4581327"/>
            <a:ext cx="360362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1" name="Rectangle 160"/>
          <p:cNvSpPr>
            <a:spLocks noChangeArrowheads="1"/>
          </p:cNvSpPr>
          <p:nvPr/>
        </p:nvSpPr>
        <p:spPr bwMode="auto">
          <a:xfrm>
            <a:off x="1907778" y="4581327"/>
            <a:ext cx="360363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2" name="Rectangle 161"/>
          <p:cNvSpPr>
            <a:spLocks noChangeArrowheads="1"/>
          </p:cNvSpPr>
          <p:nvPr/>
        </p:nvSpPr>
        <p:spPr bwMode="auto">
          <a:xfrm>
            <a:off x="2268141" y="4581327"/>
            <a:ext cx="360362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3" name="Rectangle 162"/>
          <p:cNvSpPr>
            <a:spLocks noChangeArrowheads="1"/>
          </p:cNvSpPr>
          <p:nvPr/>
        </p:nvSpPr>
        <p:spPr bwMode="auto">
          <a:xfrm>
            <a:off x="2628503" y="4581327"/>
            <a:ext cx="358775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4" name="Rectangle 163"/>
          <p:cNvSpPr>
            <a:spLocks noChangeArrowheads="1"/>
          </p:cNvSpPr>
          <p:nvPr/>
        </p:nvSpPr>
        <p:spPr bwMode="auto">
          <a:xfrm>
            <a:off x="2987278" y="4581327"/>
            <a:ext cx="360363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5" name="Rectangle 164"/>
          <p:cNvSpPr>
            <a:spLocks noChangeArrowheads="1"/>
          </p:cNvSpPr>
          <p:nvPr/>
        </p:nvSpPr>
        <p:spPr bwMode="auto">
          <a:xfrm>
            <a:off x="3347641" y="4581327"/>
            <a:ext cx="360362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466" name="Rectangle 165"/>
          <p:cNvSpPr>
            <a:spLocks noChangeArrowheads="1"/>
          </p:cNvSpPr>
          <p:nvPr/>
        </p:nvSpPr>
        <p:spPr bwMode="auto">
          <a:xfrm>
            <a:off x="3708003" y="4581327"/>
            <a:ext cx="360363" cy="360362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12" name="Rectangle 211"/>
          <p:cNvSpPr>
            <a:spLocks noChangeArrowheads="1"/>
          </p:cNvSpPr>
          <p:nvPr/>
        </p:nvSpPr>
        <p:spPr bwMode="auto">
          <a:xfrm>
            <a:off x="4716066" y="4581327"/>
            <a:ext cx="1008062" cy="360362"/>
          </a:xfrm>
          <a:prstGeom prst="rect">
            <a:avLst/>
          </a:prstGeom>
          <a:solidFill>
            <a:srgbClr val="00B050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27" name="Rectangle 235"/>
          <p:cNvSpPr>
            <a:spLocks noChangeArrowheads="1"/>
          </p:cNvSpPr>
          <p:nvPr/>
        </p:nvSpPr>
        <p:spPr bwMode="auto">
          <a:xfrm>
            <a:off x="4716066" y="1701602"/>
            <a:ext cx="1008062" cy="358775"/>
          </a:xfrm>
          <a:prstGeom prst="rect">
            <a:avLst/>
          </a:prstGeom>
          <a:solidFill>
            <a:srgbClr val="FF0000"/>
          </a:solidFill>
          <a:ln w="25400" algn="ctr">
            <a:solidFill>
              <a:schemeClr val="tx1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0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V="1">
            <a:off x="6688726" y="2728971"/>
            <a:ext cx="16604" cy="22632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6524349" y="4789031"/>
            <a:ext cx="2393312" cy="2817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6903751" y="3533883"/>
            <a:ext cx="152400" cy="203200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6956648" y="4829090"/>
                <a:ext cx="17399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sz="2000" b="0" i="1" smtClean="0">
                        <a:latin typeface="Cambria Math"/>
                      </a:rPr>
                      <m:t>𝑥</m:t>
                    </m:r>
                    <m:r>
                      <a:rPr lang="en-NZ" sz="2000" b="0" i="1" baseline="-2500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 Tumor size</a:t>
                </a:r>
                <a:endParaRPr lang="en-US" sz="2000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648" y="4829090"/>
                <a:ext cx="1739900" cy="400110"/>
              </a:xfrm>
              <a:prstGeom prst="rect">
                <a:avLst/>
              </a:prstGeom>
              <a:blipFill>
                <a:blip r:embed="rId2"/>
                <a:stretch>
                  <a:fillRect t="-6061" r="-3147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 rot="16200000">
                <a:off x="5960002" y="3433362"/>
                <a:ext cx="9364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 Age</a:t>
                </a:r>
                <a:endParaRPr lang="en-US" sz="1800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60002" y="3433362"/>
                <a:ext cx="936475" cy="400110"/>
              </a:xfrm>
              <a:prstGeom prst="rect">
                <a:avLst/>
              </a:prstGeom>
              <a:blipFill>
                <a:blip r:embed="rId3"/>
                <a:stretch>
                  <a:fillRect l="-7692" t="-5844" r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Oval 151"/>
          <p:cNvSpPr/>
          <p:nvPr/>
        </p:nvSpPr>
        <p:spPr>
          <a:xfrm>
            <a:off x="7723573" y="2957819"/>
            <a:ext cx="152400" cy="20320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7461067" y="4332686"/>
            <a:ext cx="152400" cy="203200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7939597" y="3387330"/>
            <a:ext cx="152400" cy="20320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7011053" y="3973563"/>
            <a:ext cx="152400" cy="203200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795581" y="4474194"/>
            <a:ext cx="152400" cy="203200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6934853" y="4457163"/>
            <a:ext cx="152400" cy="203200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8435269" y="3665075"/>
            <a:ext cx="152400" cy="20320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8075229" y="3809091"/>
            <a:ext cx="152400" cy="20320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2261699" y="733981"/>
                <a:ext cx="510076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699" y="733981"/>
                <a:ext cx="510076" cy="646331"/>
              </a:xfrm>
              <a:prstGeom prst="rect">
                <a:avLst/>
              </a:prstGeom>
              <a:blipFill>
                <a:blip r:embed="rId4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5029248" y="733981"/>
                <a:ext cx="459677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48" y="733981"/>
                <a:ext cx="45967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95"/>
          <p:cNvSpPr>
            <a:spLocks noChangeArrowheads="1"/>
          </p:cNvSpPr>
          <p:nvPr/>
        </p:nvSpPr>
        <p:spPr bwMode="auto">
          <a:xfrm>
            <a:off x="827584" y="1700485"/>
            <a:ext cx="358775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5" name="Rectangle 96"/>
          <p:cNvSpPr>
            <a:spLocks noChangeArrowheads="1"/>
          </p:cNvSpPr>
          <p:nvPr/>
        </p:nvSpPr>
        <p:spPr bwMode="auto">
          <a:xfrm>
            <a:off x="1186359" y="1700485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6" name="Rectangle 97"/>
          <p:cNvSpPr>
            <a:spLocks noChangeArrowheads="1"/>
          </p:cNvSpPr>
          <p:nvPr/>
        </p:nvSpPr>
        <p:spPr bwMode="auto">
          <a:xfrm>
            <a:off x="1546722" y="1700485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7" name="Rectangle 98"/>
          <p:cNvSpPr>
            <a:spLocks noChangeArrowheads="1"/>
          </p:cNvSpPr>
          <p:nvPr/>
        </p:nvSpPr>
        <p:spPr bwMode="auto">
          <a:xfrm>
            <a:off x="1907084" y="1700485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8" name="Rectangle 99"/>
          <p:cNvSpPr>
            <a:spLocks noChangeArrowheads="1"/>
          </p:cNvSpPr>
          <p:nvPr/>
        </p:nvSpPr>
        <p:spPr bwMode="auto">
          <a:xfrm>
            <a:off x="2267447" y="1700485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9" name="Rectangle 100"/>
          <p:cNvSpPr>
            <a:spLocks noChangeArrowheads="1"/>
          </p:cNvSpPr>
          <p:nvPr/>
        </p:nvSpPr>
        <p:spPr bwMode="auto">
          <a:xfrm>
            <a:off x="2627809" y="1700485"/>
            <a:ext cx="358775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0" name="Rectangle 101"/>
          <p:cNvSpPr>
            <a:spLocks noChangeArrowheads="1"/>
          </p:cNvSpPr>
          <p:nvPr/>
        </p:nvSpPr>
        <p:spPr bwMode="auto">
          <a:xfrm>
            <a:off x="2986584" y="1700485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1" name="Rectangle 102"/>
          <p:cNvSpPr>
            <a:spLocks noChangeArrowheads="1"/>
          </p:cNvSpPr>
          <p:nvPr/>
        </p:nvSpPr>
        <p:spPr bwMode="auto">
          <a:xfrm>
            <a:off x="3346947" y="1700485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2" name="Rectangle 103"/>
          <p:cNvSpPr>
            <a:spLocks noChangeArrowheads="1"/>
          </p:cNvSpPr>
          <p:nvPr/>
        </p:nvSpPr>
        <p:spPr bwMode="auto">
          <a:xfrm>
            <a:off x="3707309" y="1700485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4" name="Rectangle 95"/>
          <p:cNvSpPr>
            <a:spLocks noChangeArrowheads="1"/>
          </p:cNvSpPr>
          <p:nvPr/>
        </p:nvSpPr>
        <p:spPr bwMode="auto">
          <a:xfrm>
            <a:off x="827584" y="2060525"/>
            <a:ext cx="358775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5" name="Rectangle 96"/>
          <p:cNvSpPr>
            <a:spLocks noChangeArrowheads="1"/>
          </p:cNvSpPr>
          <p:nvPr/>
        </p:nvSpPr>
        <p:spPr bwMode="auto">
          <a:xfrm>
            <a:off x="1186359" y="2060525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6" name="Rectangle 97"/>
          <p:cNvSpPr>
            <a:spLocks noChangeArrowheads="1"/>
          </p:cNvSpPr>
          <p:nvPr/>
        </p:nvSpPr>
        <p:spPr bwMode="auto">
          <a:xfrm>
            <a:off x="1546722" y="2060525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7" name="Rectangle 98"/>
          <p:cNvSpPr>
            <a:spLocks noChangeArrowheads="1"/>
          </p:cNvSpPr>
          <p:nvPr/>
        </p:nvSpPr>
        <p:spPr bwMode="auto">
          <a:xfrm>
            <a:off x="1907084" y="2060525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8" name="Rectangle 99"/>
          <p:cNvSpPr>
            <a:spLocks noChangeArrowheads="1"/>
          </p:cNvSpPr>
          <p:nvPr/>
        </p:nvSpPr>
        <p:spPr bwMode="auto">
          <a:xfrm>
            <a:off x="2267447" y="2060525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9" name="Rectangle 100"/>
          <p:cNvSpPr>
            <a:spLocks noChangeArrowheads="1"/>
          </p:cNvSpPr>
          <p:nvPr/>
        </p:nvSpPr>
        <p:spPr bwMode="auto">
          <a:xfrm>
            <a:off x="2627809" y="2060525"/>
            <a:ext cx="358775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0" name="Rectangle 101"/>
          <p:cNvSpPr>
            <a:spLocks noChangeArrowheads="1"/>
          </p:cNvSpPr>
          <p:nvPr/>
        </p:nvSpPr>
        <p:spPr bwMode="auto">
          <a:xfrm>
            <a:off x="2986584" y="2060525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1" name="Rectangle 102"/>
          <p:cNvSpPr>
            <a:spLocks noChangeArrowheads="1"/>
          </p:cNvSpPr>
          <p:nvPr/>
        </p:nvSpPr>
        <p:spPr bwMode="auto">
          <a:xfrm>
            <a:off x="3346947" y="2060525"/>
            <a:ext cx="360362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2" name="Rectangle 103"/>
          <p:cNvSpPr>
            <a:spLocks noChangeArrowheads="1"/>
          </p:cNvSpPr>
          <p:nvPr/>
        </p:nvSpPr>
        <p:spPr bwMode="auto">
          <a:xfrm>
            <a:off x="3707309" y="2060525"/>
            <a:ext cx="360363" cy="360363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7011053" y="2989258"/>
            <a:ext cx="1424216" cy="1688136"/>
          </a:xfrm>
          <a:prstGeom prst="line">
            <a:avLst/>
          </a:prstGeom>
          <a:ln w="47625">
            <a:solidFill>
              <a:srgbClr val="0066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6782418" y="2219013"/>
            <a:ext cx="1313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y = </a:t>
            </a:r>
            <a:r>
              <a:rPr lang="en-US" altLang="en-US" sz="2800" dirty="0">
                <a:solidFill>
                  <a:srgbClr val="0066FF"/>
                </a:solidFill>
              </a:rPr>
              <a:t>f</a:t>
            </a:r>
            <a:r>
              <a:rPr lang="en-US" altLang="en-US" sz="2800" dirty="0">
                <a:solidFill>
                  <a:schemeClr val="tx1"/>
                </a:solidFill>
              </a:rPr>
              <a:t>(</a:t>
            </a:r>
            <a:r>
              <a:rPr lang="en-US" altLang="en-US" sz="2800" b="1" dirty="0">
                <a:solidFill>
                  <a:schemeClr val="tx1"/>
                </a:solidFill>
              </a:rPr>
              <a:t>x</a:t>
            </a:r>
            <a:r>
              <a:rPr lang="en-US" altLang="en-US" sz="2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1611" y="5648388"/>
            <a:ext cx="724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Machine learning often involves finding a mathematical model that describes statistical patterns in the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953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1692275" y="1125538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1.5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83" name="Rectangle 32"/>
          <p:cNvSpPr>
            <a:spLocks noChangeArrowheads="1"/>
          </p:cNvSpPr>
          <p:nvPr/>
        </p:nvSpPr>
        <p:spPr bwMode="auto">
          <a:xfrm>
            <a:off x="1692275" y="2205038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84" name="Rectangle 33"/>
          <p:cNvSpPr>
            <a:spLocks noChangeArrowheads="1"/>
          </p:cNvSpPr>
          <p:nvPr/>
        </p:nvSpPr>
        <p:spPr bwMode="auto">
          <a:xfrm>
            <a:off x="2051050" y="220503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85" name="Rectangle 34"/>
          <p:cNvSpPr>
            <a:spLocks noChangeArrowheads="1"/>
          </p:cNvSpPr>
          <p:nvPr/>
        </p:nvSpPr>
        <p:spPr bwMode="auto">
          <a:xfrm>
            <a:off x="2411413" y="220503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86" name="Rectangle 35"/>
          <p:cNvSpPr>
            <a:spLocks noChangeArrowheads="1"/>
          </p:cNvSpPr>
          <p:nvPr/>
        </p:nvSpPr>
        <p:spPr bwMode="auto">
          <a:xfrm>
            <a:off x="2771775" y="220503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87" name="Rectangle 36"/>
          <p:cNvSpPr>
            <a:spLocks noChangeArrowheads="1"/>
          </p:cNvSpPr>
          <p:nvPr/>
        </p:nvSpPr>
        <p:spPr bwMode="auto">
          <a:xfrm>
            <a:off x="3132138" y="220503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88" name="Rectangle 37"/>
          <p:cNvSpPr>
            <a:spLocks noChangeArrowheads="1"/>
          </p:cNvSpPr>
          <p:nvPr/>
        </p:nvSpPr>
        <p:spPr bwMode="auto">
          <a:xfrm>
            <a:off x="3492500" y="2205038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89" name="Rectangle 38"/>
          <p:cNvSpPr>
            <a:spLocks noChangeArrowheads="1"/>
          </p:cNvSpPr>
          <p:nvPr/>
        </p:nvSpPr>
        <p:spPr bwMode="auto">
          <a:xfrm>
            <a:off x="3851275" y="220503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90" name="Rectangle 39"/>
          <p:cNvSpPr>
            <a:spLocks noChangeArrowheads="1"/>
          </p:cNvSpPr>
          <p:nvPr/>
        </p:nvSpPr>
        <p:spPr bwMode="auto">
          <a:xfrm>
            <a:off x="4211638" y="220503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91" name="Rectangle 40"/>
          <p:cNvSpPr>
            <a:spLocks noChangeArrowheads="1"/>
          </p:cNvSpPr>
          <p:nvPr/>
        </p:nvSpPr>
        <p:spPr bwMode="auto">
          <a:xfrm>
            <a:off x="4572000" y="220503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92" name="Rectangle 41"/>
          <p:cNvSpPr>
            <a:spLocks noChangeArrowheads="1"/>
          </p:cNvSpPr>
          <p:nvPr/>
        </p:nvSpPr>
        <p:spPr bwMode="auto">
          <a:xfrm>
            <a:off x="5580063" y="2205038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93" name="Rectangle 42"/>
          <p:cNvSpPr>
            <a:spLocks noChangeArrowheads="1"/>
          </p:cNvSpPr>
          <p:nvPr/>
        </p:nvSpPr>
        <p:spPr bwMode="auto">
          <a:xfrm>
            <a:off x="1692275" y="2565400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94" name="Rectangle 43"/>
          <p:cNvSpPr>
            <a:spLocks noChangeArrowheads="1"/>
          </p:cNvSpPr>
          <p:nvPr/>
        </p:nvSpPr>
        <p:spPr bwMode="auto">
          <a:xfrm>
            <a:off x="2051050" y="2565400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95" name="Rectangle 44"/>
          <p:cNvSpPr>
            <a:spLocks noChangeArrowheads="1"/>
          </p:cNvSpPr>
          <p:nvPr/>
        </p:nvSpPr>
        <p:spPr bwMode="auto">
          <a:xfrm>
            <a:off x="2411413" y="2565400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96" name="Rectangle 45"/>
          <p:cNvSpPr>
            <a:spLocks noChangeArrowheads="1"/>
          </p:cNvSpPr>
          <p:nvPr/>
        </p:nvSpPr>
        <p:spPr bwMode="auto">
          <a:xfrm>
            <a:off x="2771775" y="2565400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97" name="Rectangle 46"/>
          <p:cNvSpPr>
            <a:spLocks noChangeArrowheads="1"/>
          </p:cNvSpPr>
          <p:nvPr/>
        </p:nvSpPr>
        <p:spPr bwMode="auto">
          <a:xfrm>
            <a:off x="3132138" y="2565400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98" name="Rectangle 47"/>
          <p:cNvSpPr>
            <a:spLocks noChangeArrowheads="1"/>
          </p:cNvSpPr>
          <p:nvPr/>
        </p:nvSpPr>
        <p:spPr bwMode="auto">
          <a:xfrm>
            <a:off x="3492500" y="2565400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499" name="Rectangle 48"/>
          <p:cNvSpPr>
            <a:spLocks noChangeArrowheads="1"/>
          </p:cNvSpPr>
          <p:nvPr/>
        </p:nvSpPr>
        <p:spPr bwMode="auto">
          <a:xfrm>
            <a:off x="3851275" y="2565400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00" name="Rectangle 49"/>
          <p:cNvSpPr>
            <a:spLocks noChangeArrowheads="1"/>
          </p:cNvSpPr>
          <p:nvPr/>
        </p:nvSpPr>
        <p:spPr bwMode="auto">
          <a:xfrm>
            <a:off x="4211638" y="2565400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01" name="Rectangle 50"/>
          <p:cNvSpPr>
            <a:spLocks noChangeArrowheads="1"/>
          </p:cNvSpPr>
          <p:nvPr/>
        </p:nvSpPr>
        <p:spPr bwMode="auto">
          <a:xfrm>
            <a:off x="4572000" y="2565400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02" name="Rectangle 51"/>
          <p:cNvSpPr>
            <a:spLocks noChangeArrowheads="1"/>
          </p:cNvSpPr>
          <p:nvPr/>
        </p:nvSpPr>
        <p:spPr bwMode="auto">
          <a:xfrm>
            <a:off x="5580063" y="2565400"/>
            <a:ext cx="10080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03" name="Rectangle 52"/>
          <p:cNvSpPr>
            <a:spLocks noChangeArrowheads="1"/>
          </p:cNvSpPr>
          <p:nvPr/>
        </p:nvSpPr>
        <p:spPr bwMode="auto">
          <a:xfrm>
            <a:off x="1692275" y="292417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04" name="Rectangle 53"/>
          <p:cNvSpPr>
            <a:spLocks noChangeArrowheads="1"/>
          </p:cNvSpPr>
          <p:nvPr/>
        </p:nvSpPr>
        <p:spPr bwMode="auto">
          <a:xfrm>
            <a:off x="2051050" y="292417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05" name="Rectangle 54"/>
          <p:cNvSpPr>
            <a:spLocks noChangeArrowheads="1"/>
          </p:cNvSpPr>
          <p:nvPr/>
        </p:nvSpPr>
        <p:spPr bwMode="auto">
          <a:xfrm>
            <a:off x="2411413" y="292417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06" name="Rectangle 55"/>
          <p:cNvSpPr>
            <a:spLocks noChangeArrowheads="1"/>
          </p:cNvSpPr>
          <p:nvPr/>
        </p:nvSpPr>
        <p:spPr bwMode="auto">
          <a:xfrm>
            <a:off x="2771775" y="292417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07" name="Rectangle 56"/>
          <p:cNvSpPr>
            <a:spLocks noChangeArrowheads="1"/>
          </p:cNvSpPr>
          <p:nvPr/>
        </p:nvSpPr>
        <p:spPr bwMode="auto">
          <a:xfrm>
            <a:off x="3132138" y="292417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08" name="Rectangle 57"/>
          <p:cNvSpPr>
            <a:spLocks noChangeArrowheads="1"/>
          </p:cNvSpPr>
          <p:nvPr/>
        </p:nvSpPr>
        <p:spPr bwMode="auto">
          <a:xfrm>
            <a:off x="3492500" y="292417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09" name="Rectangle 58"/>
          <p:cNvSpPr>
            <a:spLocks noChangeArrowheads="1"/>
          </p:cNvSpPr>
          <p:nvPr/>
        </p:nvSpPr>
        <p:spPr bwMode="auto">
          <a:xfrm>
            <a:off x="3851275" y="292417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10" name="Rectangle 59"/>
          <p:cNvSpPr>
            <a:spLocks noChangeArrowheads="1"/>
          </p:cNvSpPr>
          <p:nvPr/>
        </p:nvSpPr>
        <p:spPr bwMode="auto">
          <a:xfrm>
            <a:off x="4211638" y="292417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11" name="Rectangle 60"/>
          <p:cNvSpPr>
            <a:spLocks noChangeArrowheads="1"/>
          </p:cNvSpPr>
          <p:nvPr/>
        </p:nvSpPr>
        <p:spPr bwMode="auto">
          <a:xfrm>
            <a:off x="4572000" y="292417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12" name="Rectangle 61"/>
          <p:cNvSpPr>
            <a:spLocks noChangeArrowheads="1"/>
          </p:cNvSpPr>
          <p:nvPr/>
        </p:nvSpPr>
        <p:spPr bwMode="auto">
          <a:xfrm>
            <a:off x="5580063" y="2924175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13" name="Rectangle 62"/>
          <p:cNvSpPr>
            <a:spLocks noChangeArrowheads="1"/>
          </p:cNvSpPr>
          <p:nvPr/>
        </p:nvSpPr>
        <p:spPr bwMode="auto">
          <a:xfrm>
            <a:off x="1692275" y="3284538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14" name="Rectangle 63"/>
          <p:cNvSpPr>
            <a:spLocks noChangeArrowheads="1"/>
          </p:cNvSpPr>
          <p:nvPr/>
        </p:nvSpPr>
        <p:spPr bwMode="auto">
          <a:xfrm>
            <a:off x="2051050" y="328453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15" name="Rectangle 64"/>
          <p:cNvSpPr>
            <a:spLocks noChangeArrowheads="1"/>
          </p:cNvSpPr>
          <p:nvPr/>
        </p:nvSpPr>
        <p:spPr bwMode="auto">
          <a:xfrm>
            <a:off x="2411413" y="328453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16" name="Rectangle 65"/>
          <p:cNvSpPr>
            <a:spLocks noChangeArrowheads="1"/>
          </p:cNvSpPr>
          <p:nvPr/>
        </p:nvSpPr>
        <p:spPr bwMode="auto">
          <a:xfrm>
            <a:off x="2771775" y="328453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17" name="Rectangle 66"/>
          <p:cNvSpPr>
            <a:spLocks noChangeArrowheads="1"/>
          </p:cNvSpPr>
          <p:nvPr/>
        </p:nvSpPr>
        <p:spPr bwMode="auto">
          <a:xfrm>
            <a:off x="3132138" y="328453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18" name="Rectangle 67"/>
          <p:cNvSpPr>
            <a:spLocks noChangeArrowheads="1"/>
          </p:cNvSpPr>
          <p:nvPr/>
        </p:nvSpPr>
        <p:spPr bwMode="auto">
          <a:xfrm>
            <a:off x="3492500" y="3284538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19" name="Rectangle 68"/>
          <p:cNvSpPr>
            <a:spLocks noChangeArrowheads="1"/>
          </p:cNvSpPr>
          <p:nvPr/>
        </p:nvSpPr>
        <p:spPr bwMode="auto">
          <a:xfrm>
            <a:off x="3851275" y="328453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20" name="Rectangle 69"/>
          <p:cNvSpPr>
            <a:spLocks noChangeArrowheads="1"/>
          </p:cNvSpPr>
          <p:nvPr/>
        </p:nvSpPr>
        <p:spPr bwMode="auto">
          <a:xfrm>
            <a:off x="4211638" y="328453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21" name="Rectangle 70"/>
          <p:cNvSpPr>
            <a:spLocks noChangeArrowheads="1"/>
          </p:cNvSpPr>
          <p:nvPr/>
        </p:nvSpPr>
        <p:spPr bwMode="auto">
          <a:xfrm>
            <a:off x="4572000" y="328453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22" name="Rectangle 71"/>
          <p:cNvSpPr>
            <a:spLocks noChangeArrowheads="1"/>
          </p:cNvSpPr>
          <p:nvPr/>
        </p:nvSpPr>
        <p:spPr bwMode="auto">
          <a:xfrm>
            <a:off x="5580063" y="3284538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23" name="Rectangle 72"/>
          <p:cNvSpPr>
            <a:spLocks noChangeArrowheads="1"/>
          </p:cNvSpPr>
          <p:nvPr/>
        </p:nvSpPr>
        <p:spPr bwMode="auto">
          <a:xfrm>
            <a:off x="1692275" y="3644900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24" name="Rectangle 73"/>
          <p:cNvSpPr>
            <a:spLocks noChangeArrowheads="1"/>
          </p:cNvSpPr>
          <p:nvPr/>
        </p:nvSpPr>
        <p:spPr bwMode="auto">
          <a:xfrm>
            <a:off x="2051050" y="3644900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25" name="Rectangle 74"/>
          <p:cNvSpPr>
            <a:spLocks noChangeArrowheads="1"/>
          </p:cNvSpPr>
          <p:nvPr/>
        </p:nvSpPr>
        <p:spPr bwMode="auto">
          <a:xfrm>
            <a:off x="2411413" y="3644900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26" name="Rectangle 75"/>
          <p:cNvSpPr>
            <a:spLocks noChangeArrowheads="1"/>
          </p:cNvSpPr>
          <p:nvPr/>
        </p:nvSpPr>
        <p:spPr bwMode="auto">
          <a:xfrm>
            <a:off x="2771775" y="3644900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27" name="Rectangle 76"/>
          <p:cNvSpPr>
            <a:spLocks noChangeArrowheads="1"/>
          </p:cNvSpPr>
          <p:nvPr/>
        </p:nvSpPr>
        <p:spPr bwMode="auto">
          <a:xfrm>
            <a:off x="3132138" y="3644900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28" name="Rectangle 77"/>
          <p:cNvSpPr>
            <a:spLocks noChangeArrowheads="1"/>
          </p:cNvSpPr>
          <p:nvPr/>
        </p:nvSpPr>
        <p:spPr bwMode="auto">
          <a:xfrm>
            <a:off x="3492500" y="3644900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29" name="Rectangle 78"/>
          <p:cNvSpPr>
            <a:spLocks noChangeArrowheads="1"/>
          </p:cNvSpPr>
          <p:nvPr/>
        </p:nvSpPr>
        <p:spPr bwMode="auto">
          <a:xfrm>
            <a:off x="3851275" y="3644900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30" name="Rectangle 79"/>
          <p:cNvSpPr>
            <a:spLocks noChangeArrowheads="1"/>
          </p:cNvSpPr>
          <p:nvPr/>
        </p:nvSpPr>
        <p:spPr bwMode="auto">
          <a:xfrm>
            <a:off x="4211638" y="3644900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31" name="Rectangle 80"/>
          <p:cNvSpPr>
            <a:spLocks noChangeArrowheads="1"/>
          </p:cNvSpPr>
          <p:nvPr/>
        </p:nvSpPr>
        <p:spPr bwMode="auto">
          <a:xfrm>
            <a:off x="4572000" y="3644900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32" name="Rectangle 81"/>
          <p:cNvSpPr>
            <a:spLocks noChangeArrowheads="1"/>
          </p:cNvSpPr>
          <p:nvPr/>
        </p:nvSpPr>
        <p:spPr bwMode="auto">
          <a:xfrm>
            <a:off x="5580063" y="3644900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3" name="TextBox 8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67979" y="1091791"/>
            <a:ext cx="492443" cy="392993"/>
          </a:xfrm>
          <a:prstGeom prst="rect">
            <a:avLst/>
          </a:prstGeom>
          <a:blipFill rotWithShape="1">
            <a:blip r:embed="rId2"/>
            <a:stretch>
              <a:fillRect b="-1538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84" name="TextBox 8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00294" y="1091791"/>
            <a:ext cx="471603" cy="392993"/>
          </a:xfrm>
          <a:prstGeom prst="rect">
            <a:avLst/>
          </a:prstGeom>
          <a:blipFill rotWithShape="1">
            <a:blip r:embed="rId3"/>
            <a:stretch>
              <a:fillRect b="-9231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0535" name="Rectangle 84"/>
          <p:cNvSpPr>
            <a:spLocks noChangeArrowheads="1"/>
          </p:cNvSpPr>
          <p:nvPr/>
        </p:nvSpPr>
        <p:spPr bwMode="auto">
          <a:xfrm>
            <a:off x="1692275" y="4005263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36" name="Rectangle 85"/>
          <p:cNvSpPr>
            <a:spLocks noChangeArrowheads="1"/>
          </p:cNvSpPr>
          <p:nvPr/>
        </p:nvSpPr>
        <p:spPr bwMode="auto">
          <a:xfrm>
            <a:off x="2051050" y="400526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37" name="Rectangle 86"/>
          <p:cNvSpPr>
            <a:spLocks noChangeArrowheads="1"/>
          </p:cNvSpPr>
          <p:nvPr/>
        </p:nvSpPr>
        <p:spPr bwMode="auto">
          <a:xfrm>
            <a:off x="2411413" y="400526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38" name="Rectangle 87"/>
          <p:cNvSpPr>
            <a:spLocks noChangeArrowheads="1"/>
          </p:cNvSpPr>
          <p:nvPr/>
        </p:nvSpPr>
        <p:spPr bwMode="auto">
          <a:xfrm>
            <a:off x="2771775" y="400526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39" name="Rectangle 88"/>
          <p:cNvSpPr>
            <a:spLocks noChangeArrowheads="1"/>
          </p:cNvSpPr>
          <p:nvPr/>
        </p:nvSpPr>
        <p:spPr bwMode="auto">
          <a:xfrm>
            <a:off x="3132138" y="400526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40" name="Rectangle 89"/>
          <p:cNvSpPr>
            <a:spLocks noChangeArrowheads="1"/>
          </p:cNvSpPr>
          <p:nvPr/>
        </p:nvSpPr>
        <p:spPr bwMode="auto">
          <a:xfrm>
            <a:off x="3492500" y="4005263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41" name="Rectangle 90"/>
          <p:cNvSpPr>
            <a:spLocks noChangeArrowheads="1"/>
          </p:cNvSpPr>
          <p:nvPr/>
        </p:nvSpPr>
        <p:spPr bwMode="auto">
          <a:xfrm>
            <a:off x="3851275" y="400526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42" name="Rectangle 91"/>
          <p:cNvSpPr>
            <a:spLocks noChangeArrowheads="1"/>
          </p:cNvSpPr>
          <p:nvPr/>
        </p:nvSpPr>
        <p:spPr bwMode="auto">
          <a:xfrm>
            <a:off x="4211638" y="400526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43" name="Rectangle 92"/>
          <p:cNvSpPr>
            <a:spLocks noChangeArrowheads="1"/>
          </p:cNvSpPr>
          <p:nvPr/>
        </p:nvSpPr>
        <p:spPr bwMode="auto">
          <a:xfrm>
            <a:off x="4572000" y="400526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44" name="Rectangle 93"/>
          <p:cNvSpPr>
            <a:spLocks noChangeArrowheads="1"/>
          </p:cNvSpPr>
          <p:nvPr/>
        </p:nvSpPr>
        <p:spPr bwMode="auto">
          <a:xfrm>
            <a:off x="1692275" y="4365625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45" name="Rectangle 94"/>
          <p:cNvSpPr>
            <a:spLocks noChangeArrowheads="1"/>
          </p:cNvSpPr>
          <p:nvPr/>
        </p:nvSpPr>
        <p:spPr bwMode="auto">
          <a:xfrm>
            <a:off x="2051050" y="4365625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46" name="Rectangle 95"/>
          <p:cNvSpPr>
            <a:spLocks noChangeArrowheads="1"/>
          </p:cNvSpPr>
          <p:nvPr/>
        </p:nvSpPr>
        <p:spPr bwMode="auto">
          <a:xfrm>
            <a:off x="2411413" y="4365625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47" name="Rectangle 96"/>
          <p:cNvSpPr>
            <a:spLocks noChangeArrowheads="1"/>
          </p:cNvSpPr>
          <p:nvPr/>
        </p:nvSpPr>
        <p:spPr bwMode="auto">
          <a:xfrm>
            <a:off x="2771775" y="4365625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48" name="Rectangle 97"/>
          <p:cNvSpPr>
            <a:spLocks noChangeArrowheads="1"/>
          </p:cNvSpPr>
          <p:nvPr/>
        </p:nvSpPr>
        <p:spPr bwMode="auto">
          <a:xfrm>
            <a:off x="3132138" y="4365625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49" name="Rectangle 98"/>
          <p:cNvSpPr>
            <a:spLocks noChangeArrowheads="1"/>
          </p:cNvSpPr>
          <p:nvPr/>
        </p:nvSpPr>
        <p:spPr bwMode="auto">
          <a:xfrm>
            <a:off x="3492500" y="4365625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50" name="Rectangle 99"/>
          <p:cNvSpPr>
            <a:spLocks noChangeArrowheads="1"/>
          </p:cNvSpPr>
          <p:nvPr/>
        </p:nvSpPr>
        <p:spPr bwMode="auto">
          <a:xfrm>
            <a:off x="3851275" y="4365625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51" name="Rectangle 100"/>
          <p:cNvSpPr>
            <a:spLocks noChangeArrowheads="1"/>
          </p:cNvSpPr>
          <p:nvPr/>
        </p:nvSpPr>
        <p:spPr bwMode="auto">
          <a:xfrm>
            <a:off x="4211638" y="4365625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52" name="Rectangle 101"/>
          <p:cNvSpPr>
            <a:spLocks noChangeArrowheads="1"/>
          </p:cNvSpPr>
          <p:nvPr/>
        </p:nvSpPr>
        <p:spPr bwMode="auto">
          <a:xfrm>
            <a:off x="4572000" y="4365625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53" name="Rectangle 102"/>
          <p:cNvSpPr>
            <a:spLocks noChangeArrowheads="1"/>
          </p:cNvSpPr>
          <p:nvPr/>
        </p:nvSpPr>
        <p:spPr bwMode="auto">
          <a:xfrm>
            <a:off x="1692275" y="4724400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54" name="Rectangle 103"/>
          <p:cNvSpPr>
            <a:spLocks noChangeArrowheads="1"/>
          </p:cNvSpPr>
          <p:nvPr/>
        </p:nvSpPr>
        <p:spPr bwMode="auto">
          <a:xfrm>
            <a:off x="2051050" y="4724400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55" name="Rectangle 104"/>
          <p:cNvSpPr>
            <a:spLocks noChangeArrowheads="1"/>
          </p:cNvSpPr>
          <p:nvPr/>
        </p:nvSpPr>
        <p:spPr bwMode="auto">
          <a:xfrm>
            <a:off x="2411413" y="4724400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56" name="Rectangle 105"/>
          <p:cNvSpPr>
            <a:spLocks noChangeArrowheads="1"/>
          </p:cNvSpPr>
          <p:nvPr/>
        </p:nvSpPr>
        <p:spPr bwMode="auto">
          <a:xfrm>
            <a:off x="2771775" y="4724400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57" name="Rectangle 106"/>
          <p:cNvSpPr>
            <a:spLocks noChangeArrowheads="1"/>
          </p:cNvSpPr>
          <p:nvPr/>
        </p:nvSpPr>
        <p:spPr bwMode="auto">
          <a:xfrm>
            <a:off x="3132138" y="4724400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58" name="Rectangle 107"/>
          <p:cNvSpPr>
            <a:spLocks noChangeArrowheads="1"/>
          </p:cNvSpPr>
          <p:nvPr/>
        </p:nvSpPr>
        <p:spPr bwMode="auto">
          <a:xfrm>
            <a:off x="3492500" y="4724400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59" name="Rectangle 108"/>
          <p:cNvSpPr>
            <a:spLocks noChangeArrowheads="1"/>
          </p:cNvSpPr>
          <p:nvPr/>
        </p:nvSpPr>
        <p:spPr bwMode="auto">
          <a:xfrm>
            <a:off x="3851275" y="4724400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60" name="Rectangle 109"/>
          <p:cNvSpPr>
            <a:spLocks noChangeArrowheads="1"/>
          </p:cNvSpPr>
          <p:nvPr/>
        </p:nvSpPr>
        <p:spPr bwMode="auto">
          <a:xfrm>
            <a:off x="4211638" y="4724400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61" name="Rectangle 110"/>
          <p:cNvSpPr>
            <a:spLocks noChangeArrowheads="1"/>
          </p:cNvSpPr>
          <p:nvPr/>
        </p:nvSpPr>
        <p:spPr bwMode="auto">
          <a:xfrm>
            <a:off x="4572000" y="4724400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62" name="Rectangle 111"/>
          <p:cNvSpPr>
            <a:spLocks noChangeArrowheads="1"/>
          </p:cNvSpPr>
          <p:nvPr/>
        </p:nvSpPr>
        <p:spPr bwMode="auto">
          <a:xfrm>
            <a:off x="1692275" y="5084763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63" name="Rectangle 112"/>
          <p:cNvSpPr>
            <a:spLocks noChangeArrowheads="1"/>
          </p:cNvSpPr>
          <p:nvPr/>
        </p:nvSpPr>
        <p:spPr bwMode="auto">
          <a:xfrm>
            <a:off x="2051050" y="508476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64" name="Rectangle 113"/>
          <p:cNvSpPr>
            <a:spLocks noChangeArrowheads="1"/>
          </p:cNvSpPr>
          <p:nvPr/>
        </p:nvSpPr>
        <p:spPr bwMode="auto">
          <a:xfrm>
            <a:off x="2411413" y="508476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65" name="Rectangle 114"/>
          <p:cNvSpPr>
            <a:spLocks noChangeArrowheads="1"/>
          </p:cNvSpPr>
          <p:nvPr/>
        </p:nvSpPr>
        <p:spPr bwMode="auto">
          <a:xfrm>
            <a:off x="2771775" y="508476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66" name="Rectangle 115"/>
          <p:cNvSpPr>
            <a:spLocks noChangeArrowheads="1"/>
          </p:cNvSpPr>
          <p:nvPr/>
        </p:nvSpPr>
        <p:spPr bwMode="auto">
          <a:xfrm>
            <a:off x="3132138" y="508476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67" name="Rectangle 116"/>
          <p:cNvSpPr>
            <a:spLocks noChangeArrowheads="1"/>
          </p:cNvSpPr>
          <p:nvPr/>
        </p:nvSpPr>
        <p:spPr bwMode="auto">
          <a:xfrm>
            <a:off x="3492500" y="5084763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68" name="Rectangle 117"/>
          <p:cNvSpPr>
            <a:spLocks noChangeArrowheads="1"/>
          </p:cNvSpPr>
          <p:nvPr/>
        </p:nvSpPr>
        <p:spPr bwMode="auto">
          <a:xfrm>
            <a:off x="3851275" y="508476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69" name="Rectangle 118"/>
          <p:cNvSpPr>
            <a:spLocks noChangeArrowheads="1"/>
          </p:cNvSpPr>
          <p:nvPr/>
        </p:nvSpPr>
        <p:spPr bwMode="auto">
          <a:xfrm>
            <a:off x="4211638" y="508476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70" name="Rectangle 119"/>
          <p:cNvSpPr>
            <a:spLocks noChangeArrowheads="1"/>
          </p:cNvSpPr>
          <p:nvPr/>
        </p:nvSpPr>
        <p:spPr bwMode="auto">
          <a:xfrm>
            <a:off x="4572000" y="508476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71" name="Rectangle 120"/>
          <p:cNvSpPr>
            <a:spLocks noChangeArrowheads="1"/>
          </p:cNvSpPr>
          <p:nvPr/>
        </p:nvSpPr>
        <p:spPr bwMode="auto">
          <a:xfrm>
            <a:off x="1692275" y="544512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72" name="Rectangle 121"/>
          <p:cNvSpPr>
            <a:spLocks noChangeArrowheads="1"/>
          </p:cNvSpPr>
          <p:nvPr/>
        </p:nvSpPr>
        <p:spPr bwMode="auto">
          <a:xfrm>
            <a:off x="2051050" y="544512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73" name="Rectangle 122"/>
          <p:cNvSpPr>
            <a:spLocks noChangeArrowheads="1"/>
          </p:cNvSpPr>
          <p:nvPr/>
        </p:nvSpPr>
        <p:spPr bwMode="auto">
          <a:xfrm>
            <a:off x="2411413" y="544512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74" name="Rectangle 123"/>
          <p:cNvSpPr>
            <a:spLocks noChangeArrowheads="1"/>
          </p:cNvSpPr>
          <p:nvPr/>
        </p:nvSpPr>
        <p:spPr bwMode="auto">
          <a:xfrm>
            <a:off x="2771775" y="544512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75" name="Rectangle 124"/>
          <p:cNvSpPr>
            <a:spLocks noChangeArrowheads="1"/>
          </p:cNvSpPr>
          <p:nvPr/>
        </p:nvSpPr>
        <p:spPr bwMode="auto">
          <a:xfrm>
            <a:off x="3132138" y="544512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76" name="Rectangle 125"/>
          <p:cNvSpPr>
            <a:spLocks noChangeArrowheads="1"/>
          </p:cNvSpPr>
          <p:nvPr/>
        </p:nvSpPr>
        <p:spPr bwMode="auto">
          <a:xfrm>
            <a:off x="3492500" y="544512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77" name="Rectangle 126"/>
          <p:cNvSpPr>
            <a:spLocks noChangeArrowheads="1"/>
          </p:cNvSpPr>
          <p:nvPr/>
        </p:nvSpPr>
        <p:spPr bwMode="auto">
          <a:xfrm>
            <a:off x="3851275" y="544512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78" name="Rectangle 127"/>
          <p:cNvSpPr>
            <a:spLocks noChangeArrowheads="1"/>
          </p:cNvSpPr>
          <p:nvPr/>
        </p:nvSpPr>
        <p:spPr bwMode="auto">
          <a:xfrm>
            <a:off x="4211638" y="544512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79" name="Rectangle 128"/>
          <p:cNvSpPr>
            <a:spLocks noChangeArrowheads="1"/>
          </p:cNvSpPr>
          <p:nvPr/>
        </p:nvSpPr>
        <p:spPr bwMode="auto">
          <a:xfrm>
            <a:off x="4572000" y="544512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80" name="Rectangle 129"/>
          <p:cNvSpPr>
            <a:spLocks noChangeArrowheads="1"/>
          </p:cNvSpPr>
          <p:nvPr/>
        </p:nvSpPr>
        <p:spPr bwMode="auto">
          <a:xfrm>
            <a:off x="1692275" y="5805488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81" name="Rectangle 130"/>
          <p:cNvSpPr>
            <a:spLocks noChangeArrowheads="1"/>
          </p:cNvSpPr>
          <p:nvPr/>
        </p:nvSpPr>
        <p:spPr bwMode="auto">
          <a:xfrm>
            <a:off x="2051050" y="580548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82" name="Rectangle 131"/>
          <p:cNvSpPr>
            <a:spLocks noChangeArrowheads="1"/>
          </p:cNvSpPr>
          <p:nvPr/>
        </p:nvSpPr>
        <p:spPr bwMode="auto">
          <a:xfrm>
            <a:off x="2411413" y="580548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83" name="Rectangle 132"/>
          <p:cNvSpPr>
            <a:spLocks noChangeArrowheads="1"/>
          </p:cNvSpPr>
          <p:nvPr/>
        </p:nvSpPr>
        <p:spPr bwMode="auto">
          <a:xfrm>
            <a:off x="2771775" y="580548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84" name="Rectangle 133"/>
          <p:cNvSpPr>
            <a:spLocks noChangeArrowheads="1"/>
          </p:cNvSpPr>
          <p:nvPr/>
        </p:nvSpPr>
        <p:spPr bwMode="auto">
          <a:xfrm>
            <a:off x="3132138" y="580548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85" name="Rectangle 134"/>
          <p:cNvSpPr>
            <a:spLocks noChangeArrowheads="1"/>
          </p:cNvSpPr>
          <p:nvPr/>
        </p:nvSpPr>
        <p:spPr bwMode="auto">
          <a:xfrm>
            <a:off x="3492500" y="5805488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86" name="Rectangle 135"/>
          <p:cNvSpPr>
            <a:spLocks noChangeArrowheads="1"/>
          </p:cNvSpPr>
          <p:nvPr/>
        </p:nvSpPr>
        <p:spPr bwMode="auto">
          <a:xfrm>
            <a:off x="3851275" y="580548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87" name="Rectangle 136"/>
          <p:cNvSpPr>
            <a:spLocks noChangeArrowheads="1"/>
          </p:cNvSpPr>
          <p:nvPr/>
        </p:nvSpPr>
        <p:spPr bwMode="auto">
          <a:xfrm>
            <a:off x="4211638" y="5805488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88" name="Rectangle 137"/>
          <p:cNvSpPr>
            <a:spLocks noChangeArrowheads="1"/>
          </p:cNvSpPr>
          <p:nvPr/>
        </p:nvSpPr>
        <p:spPr bwMode="auto">
          <a:xfrm>
            <a:off x="4572000" y="5805488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89" name="Rectangle 138"/>
          <p:cNvSpPr>
            <a:spLocks noChangeArrowheads="1"/>
          </p:cNvSpPr>
          <p:nvPr/>
        </p:nvSpPr>
        <p:spPr bwMode="auto">
          <a:xfrm>
            <a:off x="5580063" y="4005263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90" name="Rectangle 139"/>
          <p:cNvSpPr>
            <a:spLocks noChangeArrowheads="1"/>
          </p:cNvSpPr>
          <p:nvPr/>
        </p:nvSpPr>
        <p:spPr bwMode="auto">
          <a:xfrm>
            <a:off x="5580063" y="4365625"/>
            <a:ext cx="10080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91" name="Rectangle 140"/>
          <p:cNvSpPr>
            <a:spLocks noChangeArrowheads="1"/>
          </p:cNvSpPr>
          <p:nvPr/>
        </p:nvSpPr>
        <p:spPr bwMode="auto">
          <a:xfrm>
            <a:off x="5580063" y="4724400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92" name="Rectangle 141"/>
          <p:cNvSpPr>
            <a:spLocks noChangeArrowheads="1"/>
          </p:cNvSpPr>
          <p:nvPr/>
        </p:nvSpPr>
        <p:spPr bwMode="auto">
          <a:xfrm>
            <a:off x="5580063" y="5084763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93" name="Rectangle 142"/>
          <p:cNvSpPr>
            <a:spLocks noChangeArrowheads="1"/>
          </p:cNvSpPr>
          <p:nvPr/>
        </p:nvSpPr>
        <p:spPr bwMode="auto">
          <a:xfrm>
            <a:off x="5580063" y="5445125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94" name="Rectangle 143"/>
          <p:cNvSpPr>
            <a:spLocks noChangeArrowheads="1"/>
          </p:cNvSpPr>
          <p:nvPr/>
        </p:nvSpPr>
        <p:spPr bwMode="auto">
          <a:xfrm>
            <a:off x="5580063" y="5805488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95" name="Rectangle 146"/>
          <p:cNvSpPr>
            <a:spLocks noChangeArrowheads="1"/>
          </p:cNvSpPr>
          <p:nvPr/>
        </p:nvSpPr>
        <p:spPr bwMode="auto">
          <a:xfrm>
            <a:off x="2051050" y="1125538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1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96" name="Rectangle 147"/>
          <p:cNvSpPr>
            <a:spLocks noChangeArrowheads="1"/>
          </p:cNvSpPr>
          <p:nvPr/>
        </p:nvSpPr>
        <p:spPr bwMode="auto">
          <a:xfrm>
            <a:off x="2411413" y="1125538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-3.6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97" name="Rectangle 148"/>
          <p:cNvSpPr>
            <a:spLocks noChangeArrowheads="1"/>
          </p:cNvSpPr>
          <p:nvPr/>
        </p:nvSpPr>
        <p:spPr bwMode="auto">
          <a:xfrm>
            <a:off x="2771775" y="1125538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0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98" name="Rectangle 149"/>
          <p:cNvSpPr>
            <a:spLocks noChangeArrowheads="1"/>
          </p:cNvSpPr>
          <p:nvPr/>
        </p:nvSpPr>
        <p:spPr bwMode="auto">
          <a:xfrm>
            <a:off x="3132138" y="1125538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-0.7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599" name="Rectangle 150"/>
          <p:cNvSpPr>
            <a:spLocks noChangeArrowheads="1"/>
          </p:cNvSpPr>
          <p:nvPr/>
        </p:nvSpPr>
        <p:spPr bwMode="auto">
          <a:xfrm>
            <a:off x="3492500" y="1125538"/>
            <a:ext cx="358775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1.1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00" name="Rectangle 151"/>
          <p:cNvSpPr>
            <a:spLocks noChangeArrowheads="1"/>
          </p:cNvSpPr>
          <p:nvPr/>
        </p:nvSpPr>
        <p:spPr bwMode="auto">
          <a:xfrm>
            <a:off x="3851275" y="1125538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0.3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01" name="Rectangle 152"/>
          <p:cNvSpPr>
            <a:spLocks noChangeArrowheads="1"/>
          </p:cNvSpPr>
          <p:nvPr/>
        </p:nvSpPr>
        <p:spPr bwMode="auto">
          <a:xfrm>
            <a:off x="4211638" y="1125538"/>
            <a:ext cx="3603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-0.1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02" name="Rectangle 153"/>
          <p:cNvSpPr>
            <a:spLocks noChangeArrowheads="1"/>
          </p:cNvSpPr>
          <p:nvPr/>
        </p:nvSpPr>
        <p:spPr bwMode="auto">
          <a:xfrm>
            <a:off x="4572000" y="1125538"/>
            <a:ext cx="360363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-0.8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03" name="Rectangle 154"/>
          <p:cNvSpPr>
            <a:spLocks noChangeArrowheads="1"/>
          </p:cNvSpPr>
          <p:nvPr/>
        </p:nvSpPr>
        <p:spPr bwMode="auto">
          <a:xfrm>
            <a:off x="5580063" y="1125538"/>
            <a:ext cx="1008062" cy="358775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1800">
                <a:solidFill>
                  <a:srgbClr val="000000"/>
                </a:solidFill>
                <a:latin typeface="Gill Sans" charset="0"/>
                <a:sym typeface="Gill Sans" charset="0"/>
              </a:rPr>
              <a:t>Dog</a:t>
            </a:r>
            <a:endParaRPr lang="en-US" altLang="en-US" sz="1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04" name="TextBox 156"/>
          <p:cNvSpPr txBox="1">
            <a:spLocks noChangeArrowheads="1"/>
          </p:cNvSpPr>
          <p:nvPr/>
        </p:nvSpPr>
        <p:spPr bwMode="auto">
          <a:xfrm rot="-3441336">
            <a:off x="1372395" y="710406"/>
            <a:ext cx="1274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>
                <a:solidFill>
                  <a:srgbClr val="000000"/>
                </a:solidFill>
                <a:latin typeface="Gill Sans" charset="0"/>
                <a:sym typeface="Gill Sans" charset="0"/>
              </a:rPr>
              <a:t>Height</a:t>
            </a:r>
            <a:endParaRPr lang="en-US" altLang="en-US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05" name="TextBox 157"/>
          <p:cNvSpPr txBox="1">
            <a:spLocks noChangeArrowheads="1"/>
          </p:cNvSpPr>
          <p:nvPr/>
        </p:nvSpPr>
        <p:spPr bwMode="auto">
          <a:xfrm rot="-3441336">
            <a:off x="1732757" y="710406"/>
            <a:ext cx="1274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>
                <a:solidFill>
                  <a:srgbClr val="000000"/>
                </a:solidFill>
                <a:latin typeface="Gill Sans" charset="0"/>
                <a:sym typeface="Gill Sans" charset="0"/>
              </a:rPr>
              <a:t>Length</a:t>
            </a:r>
            <a:endParaRPr lang="en-US" altLang="en-US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06" name="TextBox 158"/>
          <p:cNvSpPr txBox="1">
            <a:spLocks noChangeArrowheads="1"/>
          </p:cNvSpPr>
          <p:nvPr/>
        </p:nvSpPr>
        <p:spPr bwMode="auto">
          <a:xfrm rot="-3441336">
            <a:off x="2173288" y="558800"/>
            <a:ext cx="1276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>
                <a:solidFill>
                  <a:srgbClr val="000000"/>
                </a:solidFill>
                <a:latin typeface="Gill Sans" charset="0"/>
                <a:sym typeface="Gill Sans" charset="0"/>
              </a:rPr>
              <a:t>R Intensity</a:t>
            </a:r>
            <a:endParaRPr lang="en-US" altLang="en-US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07" name="TextBox 159"/>
          <p:cNvSpPr txBox="1">
            <a:spLocks noChangeArrowheads="1"/>
          </p:cNvSpPr>
          <p:nvPr/>
        </p:nvSpPr>
        <p:spPr bwMode="auto">
          <a:xfrm rot="-3441336">
            <a:off x="2524126" y="582612"/>
            <a:ext cx="1276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>
                <a:solidFill>
                  <a:srgbClr val="000000"/>
                </a:solidFill>
                <a:latin typeface="Gill Sans" charset="0"/>
                <a:sym typeface="Gill Sans" charset="0"/>
              </a:rPr>
              <a:t>G Intensity</a:t>
            </a:r>
            <a:endParaRPr lang="en-US" altLang="en-US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08" name="TextBox 160"/>
          <p:cNvSpPr txBox="1">
            <a:spLocks noChangeArrowheads="1"/>
          </p:cNvSpPr>
          <p:nvPr/>
        </p:nvSpPr>
        <p:spPr bwMode="auto">
          <a:xfrm rot="-3441336">
            <a:off x="2884488" y="566737"/>
            <a:ext cx="1276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>
                <a:solidFill>
                  <a:srgbClr val="000000"/>
                </a:solidFill>
                <a:latin typeface="Gill Sans" charset="0"/>
                <a:sym typeface="Gill Sans" charset="0"/>
              </a:rPr>
              <a:t>B Intensity</a:t>
            </a:r>
            <a:endParaRPr lang="en-US" altLang="en-US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09" name="TextBox 161"/>
          <p:cNvSpPr txBox="1">
            <a:spLocks noChangeArrowheads="1"/>
          </p:cNvSpPr>
          <p:nvPr/>
        </p:nvSpPr>
        <p:spPr bwMode="auto">
          <a:xfrm rot="-3441336">
            <a:off x="3183731" y="654844"/>
            <a:ext cx="1274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>
                <a:solidFill>
                  <a:srgbClr val="000000"/>
                </a:solidFill>
                <a:latin typeface="Gill Sans" charset="0"/>
                <a:sym typeface="Gill Sans" charset="0"/>
              </a:rPr>
              <a:t># Edges</a:t>
            </a:r>
            <a:endParaRPr lang="en-US" altLang="en-US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10" name="TextBox 162"/>
          <p:cNvSpPr txBox="1">
            <a:spLocks noChangeArrowheads="1"/>
          </p:cNvSpPr>
          <p:nvPr/>
        </p:nvSpPr>
        <p:spPr bwMode="auto">
          <a:xfrm rot="-3441336">
            <a:off x="3603626" y="582612"/>
            <a:ext cx="1276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>
                <a:solidFill>
                  <a:srgbClr val="000000"/>
                </a:solidFill>
                <a:latin typeface="Gill Sans" charset="0"/>
                <a:sym typeface="Gill Sans" charset="0"/>
              </a:rPr>
              <a:t># Corners</a:t>
            </a:r>
            <a:endParaRPr lang="en-US" altLang="en-US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11" name="TextBox 163"/>
          <p:cNvSpPr txBox="1">
            <a:spLocks noChangeArrowheads="1"/>
          </p:cNvSpPr>
          <p:nvPr/>
        </p:nvSpPr>
        <p:spPr bwMode="auto">
          <a:xfrm rot="-3441336">
            <a:off x="3904457" y="710406"/>
            <a:ext cx="1274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>
                <a:solidFill>
                  <a:srgbClr val="000000"/>
                </a:solidFill>
                <a:latin typeface="Gill Sans" charset="0"/>
                <a:sym typeface="Gill Sans" charset="0"/>
              </a:rPr>
              <a:t># Blobs</a:t>
            </a:r>
            <a:endParaRPr lang="en-US" altLang="en-US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12" name="TextBox 164"/>
          <p:cNvSpPr txBox="1">
            <a:spLocks noChangeArrowheads="1"/>
          </p:cNvSpPr>
          <p:nvPr/>
        </p:nvSpPr>
        <p:spPr bwMode="auto">
          <a:xfrm rot="-3441336">
            <a:off x="4264026" y="638175"/>
            <a:ext cx="1276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>
                <a:solidFill>
                  <a:srgbClr val="000000"/>
                </a:solidFill>
                <a:latin typeface="Gill Sans" charset="0"/>
                <a:sym typeface="Gill Sans" charset="0"/>
              </a:rPr>
              <a:t># Ridges</a:t>
            </a:r>
            <a:endParaRPr lang="en-US" altLang="en-US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13" name="Rectangle 165"/>
          <p:cNvSpPr>
            <a:spLocks noChangeArrowheads="1"/>
          </p:cNvSpPr>
          <p:nvPr/>
        </p:nvSpPr>
        <p:spPr bwMode="auto">
          <a:xfrm>
            <a:off x="1692275" y="1484313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1.3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14" name="Rectangle 166"/>
          <p:cNvSpPr>
            <a:spLocks noChangeArrowheads="1"/>
          </p:cNvSpPr>
          <p:nvPr/>
        </p:nvSpPr>
        <p:spPr bwMode="auto">
          <a:xfrm>
            <a:off x="2051050" y="148431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1.2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15" name="Rectangle 167"/>
          <p:cNvSpPr>
            <a:spLocks noChangeArrowheads="1"/>
          </p:cNvSpPr>
          <p:nvPr/>
        </p:nvSpPr>
        <p:spPr bwMode="auto">
          <a:xfrm>
            <a:off x="2411413" y="148431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-1.1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16" name="Rectangle 168"/>
          <p:cNvSpPr>
            <a:spLocks noChangeArrowheads="1"/>
          </p:cNvSpPr>
          <p:nvPr/>
        </p:nvSpPr>
        <p:spPr bwMode="auto">
          <a:xfrm>
            <a:off x="2771775" y="148431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0.3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17" name="Rectangle 169"/>
          <p:cNvSpPr>
            <a:spLocks noChangeArrowheads="1"/>
          </p:cNvSpPr>
          <p:nvPr/>
        </p:nvSpPr>
        <p:spPr bwMode="auto">
          <a:xfrm>
            <a:off x="3132138" y="148431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-0.1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18" name="Rectangle 170"/>
          <p:cNvSpPr>
            <a:spLocks noChangeArrowheads="1"/>
          </p:cNvSpPr>
          <p:nvPr/>
        </p:nvSpPr>
        <p:spPr bwMode="auto">
          <a:xfrm>
            <a:off x="3492500" y="1484313"/>
            <a:ext cx="358775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3.7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19" name="Rectangle 171"/>
          <p:cNvSpPr>
            <a:spLocks noChangeArrowheads="1"/>
          </p:cNvSpPr>
          <p:nvPr/>
        </p:nvSpPr>
        <p:spPr bwMode="auto">
          <a:xfrm>
            <a:off x="3851275" y="148431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0.8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20" name="Rectangle 172"/>
          <p:cNvSpPr>
            <a:spLocks noChangeArrowheads="1"/>
          </p:cNvSpPr>
          <p:nvPr/>
        </p:nvSpPr>
        <p:spPr bwMode="auto">
          <a:xfrm>
            <a:off x="4211638" y="1484313"/>
            <a:ext cx="3603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-0.5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21" name="Rectangle 173"/>
          <p:cNvSpPr>
            <a:spLocks noChangeArrowheads="1"/>
          </p:cNvSpPr>
          <p:nvPr/>
        </p:nvSpPr>
        <p:spPr bwMode="auto">
          <a:xfrm>
            <a:off x="4572000" y="1484313"/>
            <a:ext cx="360363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0.5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22" name="Rectangle 174"/>
          <p:cNvSpPr>
            <a:spLocks noChangeArrowheads="1"/>
          </p:cNvSpPr>
          <p:nvPr/>
        </p:nvSpPr>
        <p:spPr bwMode="auto">
          <a:xfrm>
            <a:off x="5580063" y="1484313"/>
            <a:ext cx="1008062" cy="360362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1800">
                <a:solidFill>
                  <a:srgbClr val="000000"/>
                </a:solidFill>
                <a:latin typeface="Gill Sans" charset="0"/>
                <a:sym typeface="Gill Sans" charset="0"/>
              </a:rPr>
              <a:t>Dog</a:t>
            </a:r>
            <a:endParaRPr lang="en-US" altLang="en-US" sz="1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6" name="TextBox 17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99237" y="1451831"/>
            <a:ext cx="492443" cy="392993"/>
          </a:xfrm>
          <a:prstGeom prst="rect">
            <a:avLst/>
          </a:prstGeom>
          <a:blipFill rotWithShape="1">
            <a:blip r:embed="rId4"/>
            <a:stretch>
              <a:fillRect b="-1538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77" name="TextBox 17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20071" y="1451831"/>
            <a:ext cx="471603" cy="392993"/>
          </a:xfrm>
          <a:prstGeom prst="rect">
            <a:avLst/>
          </a:prstGeom>
          <a:blipFill rotWithShape="1">
            <a:blip r:embed="rId5"/>
            <a:stretch>
              <a:fillRect b="-9231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0625" name="Rectangle 177"/>
          <p:cNvSpPr>
            <a:spLocks noChangeArrowheads="1"/>
          </p:cNvSpPr>
          <p:nvPr/>
        </p:nvSpPr>
        <p:spPr bwMode="auto">
          <a:xfrm>
            <a:off x="1692275" y="184467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0.3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26" name="Rectangle 178"/>
          <p:cNvSpPr>
            <a:spLocks noChangeArrowheads="1"/>
          </p:cNvSpPr>
          <p:nvPr/>
        </p:nvSpPr>
        <p:spPr bwMode="auto">
          <a:xfrm>
            <a:off x="2051050" y="184467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0.5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27" name="Rectangle 179"/>
          <p:cNvSpPr>
            <a:spLocks noChangeArrowheads="1"/>
          </p:cNvSpPr>
          <p:nvPr/>
        </p:nvSpPr>
        <p:spPr bwMode="auto">
          <a:xfrm>
            <a:off x="2411413" y="184467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2.2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28" name="Rectangle 180"/>
          <p:cNvSpPr>
            <a:spLocks noChangeArrowheads="1"/>
          </p:cNvSpPr>
          <p:nvPr/>
        </p:nvSpPr>
        <p:spPr bwMode="auto">
          <a:xfrm>
            <a:off x="2771775" y="184467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3.4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29" name="Rectangle 181"/>
          <p:cNvSpPr>
            <a:spLocks noChangeArrowheads="1"/>
          </p:cNvSpPr>
          <p:nvPr/>
        </p:nvSpPr>
        <p:spPr bwMode="auto">
          <a:xfrm>
            <a:off x="3132138" y="184467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2.3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30" name="Rectangle 182"/>
          <p:cNvSpPr>
            <a:spLocks noChangeArrowheads="1"/>
          </p:cNvSpPr>
          <p:nvPr/>
        </p:nvSpPr>
        <p:spPr bwMode="auto">
          <a:xfrm>
            <a:off x="3492500" y="1844675"/>
            <a:ext cx="358775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6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31" name="Rectangle 183"/>
          <p:cNvSpPr>
            <a:spLocks noChangeArrowheads="1"/>
          </p:cNvSpPr>
          <p:nvPr/>
        </p:nvSpPr>
        <p:spPr bwMode="auto">
          <a:xfrm>
            <a:off x="3851275" y="184467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1.4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32" name="Rectangle 184"/>
          <p:cNvSpPr>
            <a:spLocks noChangeArrowheads="1"/>
          </p:cNvSpPr>
          <p:nvPr/>
        </p:nvSpPr>
        <p:spPr bwMode="auto">
          <a:xfrm>
            <a:off x="4211638" y="1844675"/>
            <a:ext cx="3603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5.1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33" name="Rectangle 185"/>
          <p:cNvSpPr>
            <a:spLocks noChangeArrowheads="1"/>
          </p:cNvSpPr>
          <p:nvPr/>
        </p:nvSpPr>
        <p:spPr bwMode="auto">
          <a:xfrm>
            <a:off x="4572000" y="1844675"/>
            <a:ext cx="360363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800">
                <a:solidFill>
                  <a:srgbClr val="000000"/>
                </a:solidFill>
                <a:latin typeface="Gill Sans" charset="0"/>
                <a:sym typeface="Gill Sans" charset="0"/>
              </a:rPr>
              <a:t>0.2</a:t>
            </a:r>
            <a:endParaRPr lang="en-US" altLang="en-US" sz="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634" name="Rectangle 186"/>
          <p:cNvSpPr>
            <a:spLocks noChangeArrowheads="1"/>
          </p:cNvSpPr>
          <p:nvPr/>
        </p:nvSpPr>
        <p:spPr bwMode="auto">
          <a:xfrm>
            <a:off x="5580063" y="1844675"/>
            <a:ext cx="1008062" cy="360363"/>
          </a:xfrm>
          <a:prstGeom prst="rect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1800">
                <a:solidFill>
                  <a:srgbClr val="000000"/>
                </a:solidFill>
                <a:latin typeface="Gill Sans" charset="0"/>
                <a:sym typeface="Gill Sans" charset="0"/>
              </a:rPr>
              <a:t>Cat</a:t>
            </a:r>
            <a:endParaRPr lang="en-US" altLang="en-US" sz="1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8" name="TextBox 18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20072" y="1772816"/>
            <a:ext cx="471603" cy="392993"/>
          </a:xfrm>
          <a:prstGeom prst="rect">
            <a:avLst/>
          </a:prstGeom>
          <a:blipFill rotWithShape="1">
            <a:blip r:embed="rId6"/>
            <a:stretch>
              <a:fillRect b="-10938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89" name="TextBox 18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99237" y="1811871"/>
            <a:ext cx="492443" cy="392993"/>
          </a:xfrm>
          <a:prstGeom prst="rect">
            <a:avLst/>
          </a:prstGeom>
          <a:blipFill rotWithShape="1">
            <a:blip r:embed="rId7"/>
            <a:stretch>
              <a:fillRect b="-1538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" name="Rectangle 1"/>
          <p:cNvSpPr/>
          <p:nvPr/>
        </p:nvSpPr>
        <p:spPr>
          <a:xfrm>
            <a:off x="6228184" y="-89520"/>
            <a:ext cx="34892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400" dirty="0" smtClean="0"/>
              <a:t>Another example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457200" y="76201"/>
            <a:ext cx="8229600" cy="868363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The importance of Generalization versus Memorization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381000" y="5486400"/>
            <a:ext cx="4381040" cy="914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How well does a learned model generalize from the data it was trained on to a new test set?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1" y="1066801"/>
            <a:ext cx="4229100" cy="3600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066802"/>
            <a:ext cx="6096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TextBox 6"/>
          <p:cNvSpPr txBox="1">
            <a:spLocks noChangeArrowheads="1"/>
          </p:cNvSpPr>
          <p:nvPr/>
        </p:nvSpPr>
        <p:spPr bwMode="auto">
          <a:xfrm>
            <a:off x="1859601" y="4724400"/>
            <a:ext cx="29332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Training set (labels known)</a:t>
            </a:r>
          </a:p>
        </p:txBody>
      </p:sp>
      <p:sp>
        <p:nvSpPr>
          <p:cNvPr id="61447" name="TextBox 7"/>
          <p:cNvSpPr txBox="1">
            <a:spLocks noChangeArrowheads="1"/>
          </p:cNvSpPr>
          <p:nvPr/>
        </p:nvSpPr>
        <p:spPr bwMode="auto">
          <a:xfrm>
            <a:off x="5945189" y="4724402"/>
            <a:ext cx="26654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Test set (labels unknown)</a:t>
            </a:r>
          </a:p>
        </p:txBody>
      </p:sp>
      <p:sp>
        <p:nvSpPr>
          <p:cNvPr id="8" name="Rectangle 7"/>
          <p:cNvSpPr/>
          <p:nvPr/>
        </p:nvSpPr>
        <p:spPr>
          <a:xfrm>
            <a:off x="4758411" y="5699339"/>
            <a:ext cx="4343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4400" dirty="0">
                <a:solidFill>
                  <a:srgbClr val="0000FF"/>
                </a:solidFill>
              </a:rPr>
              <a:t>f(    ) =tomato</a:t>
            </a:r>
            <a:endParaRPr lang="en-US" altLang="en-US" sz="1800" dirty="0">
              <a:solidFill>
                <a:srgbClr val="0000FF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1" y="5877272"/>
            <a:ext cx="44669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0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5"/>
          <p:cNvSpPr>
            <a:spLocks noChangeArrowheads="1"/>
          </p:cNvSpPr>
          <p:nvPr/>
        </p:nvSpPr>
        <p:spPr bwMode="auto">
          <a:xfrm>
            <a:off x="1692277" y="1484313"/>
            <a:ext cx="358775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07" name="Rectangle 86"/>
          <p:cNvSpPr>
            <a:spLocks noChangeArrowheads="1"/>
          </p:cNvSpPr>
          <p:nvPr/>
        </p:nvSpPr>
        <p:spPr bwMode="auto">
          <a:xfrm>
            <a:off x="2051051" y="1484313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08" name="Rectangle 87"/>
          <p:cNvSpPr>
            <a:spLocks noChangeArrowheads="1"/>
          </p:cNvSpPr>
          <p:nvPr/>
        </p:nvSpPr>
        <p:spPr bwMode="auto">
          <a:xfrm>
            <a:off x="2411413" y="1484313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09" name="Rectangle 88"/>
          <p:cNvSpPr>
            <a:spLocks noChangeArrowheads="1"/>
          </p:cNvSpPr>
          <p:nvPr/>
        </p:nvSpPr>
        <p:spPr bwMode="auto">
          <a:xfrm>
            <a:off x="2771776" y="1484313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10" name="Rectangle 89"/>
          <p:cNvSpPr>
            <a:spLocks noChangeArrowheads="1"/>
          </p:cNvSpPr>
          <p:nvPr/>
        </p:nvSpPr>
        <p:spPr bwMode="auto">
          <a:xfrm>
            <a:off x="3132137" y="1484313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11" name="Rectangle 90"/>
          <p:cNvSpPr>
            <a:spLocks noChangeArrowheads="1"/>
          </p:cNvSpPr>
          <p:nvPr/>
        </p:nvSpPr>
        <p:spPr bwMode="auto">
          <a:xfrm>
            <a:off x="3492502" y="1484313"/>
            <a:ext cx="358775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12" name="Rectangle 91"/>
          <p:cNvSpPr>
            <a:spLocks noChangeArrowheads="1"/>
          </p:cNvSpPr>
          <p:nvPr/>
        </p:nvSpPr>
        <p:spPr bwMode="auto">
          <a:xfrm>
            <a:off x="3851276" y="1484313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13" name="Rectangle 92"/>
          <p:cNvSpPr>
            <a:spLocks noChangeArrowheads="1"/>
          </p:cNvSpPr>
          <p:nvPr/>
        </p:nvSpPr>
        <p:spPr bwMode="auto">
          <a:xfrm>
            <a:off x="4211637" y="1484313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14" name="Rectangle 93"/>
          <p:cNvSpPr>
            <a:spLocks noChangeArrowheads="1"/>
          </p:cNvSpPr>
          <p:nvPr/>
        </p:nvSpPr>
        <p:spPr bwMode="auto">
          <a:xfrm>
            <a:off x="4572001" y="1484313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15" name="Rectangle 94"/>
          <p:cNvSpPr>
            <a:spLocks noChangeArrowheads="1"/>
          </p:cNvSpPr>
          <p:nvPr/>
        </p:nvSpPr>
        <p:spPr bwMode="auto">
          <a:xfrm>
            <a:off x="5580063" y="1484313"/>
            <a:ext cx="10080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16" name="Rectangle 95"/>
          <p:cNvSpPr>
            <a:spLocks noChangeArrowheads="1"/>
          </p:cNvSpPr>
          <p:nvPr/>
        </p:nvSpPr>
        <p:spPr bwMode="auto">
          <a:xfrm>
            <a:off x="1692277" y="1844676"/>
            <a:ext cx="358775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17" name="Rectangle 96"/>
          <p:cNvSpPr>
            <a:spLocks noChangeArrowheads="1"/>
          </p:cNvSpPr>
          <p:nvPr/>
        </p:nvSpPr>
        <p:spPr bwMode="auto">
          <a:xfrm>
            <a:off x="2051051" y="1844676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18" name="Rectangle 97"/>
          <p:cNvSpPr>
            <a:spLocks noChangeArrowheads="1"/>
          </p:cNvSpPr>
          <p:nvPr/>
        </p:nvSpPr>
        <p:spPr bwMode="auto">
          <a:xfrm>
            <a:off x="2411413" y="1844676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19" name="Rectangle 98"/>
          <p:cNvSpPr>
            <a:spLocks noChangeArrowheads="1"/>
          </p:cNvSpPr>
          <p:nvPr/>
        </p:nvSpPr>
        <p:spPr bwMode="auto">
          <a:xfrm>
            <a:off x="2771776" y="1844676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20" name="Rectangle 99"/>
          <p:cNvSpPr>
            <a:spLocks noChangeArrowheads="1"/>
          </p:cNvSpPr>
          <p:nvPr/>
        </p:nvSpPr>
        <p:spPr bwMode="auto">
          <a:xfrm>
            <a:off x="3132137" y="1844676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21" name="Rectangle 100"/>
          <p:cNvSpPr>
            <a:spLocks noChangeArrowheads="1"/>
          </p:cNvSpPr>
          <p:nvPr/>
        </p:nvSpPr>
        <p:spPr bwMode="auto">
          <a:xfrm>
            <a:off x="3492502" y="1844676"/>
            <a:ext cx="358775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22" name="Rectangle 101"/>
          <p:cNvSpPr>
            <a:spLocks noChangeArrowheads="1"/>
          </p:cNvSpPr>
          <p:nvPr/>
        </p:nvSpPr>
        <p:spPr bwMode="auto">
          <a:xfrm>
            <a:off x="3851276" y="1844676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23" name="Rectangle 102"/>
          <p:cNvSpPr>
            <a:spLocks noChangeArrowheads="1"/>
          </p:cNvSpPr>
          <p:nvPr/>
        </p:nvSpPr>
        <p:spPr bwMode="auto">
          <a:xfrm>
            <a:off x="4211637" y="1844676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24" name="Rectangle 103"/>
          <p:cNvSpPr>
            <a:spLocks noChangeArrowheads="1"/>
          </p:cNvSpPr>
          <p:nvPr/>
        </p:nvSpPr>
        <p:spPr bwMode="auto">
          <a:xfrm>
            <a:off x="4572001" y="1844676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25" name="Rectangle 104"/>
          <p:cNvSpPr>
            <a:spLocks noChangeArrowheads="1"/>
          </p:cNvSpPr>
          <p:nvPr/>
        </p:nvSpPr>
        <p:spPr bwMode="auto">
          <a:xfrm>
            <a:off x="5580063" y="1844676"/>
            <a:ext cx="10080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26" name="Rectangle 105"/>
          <p:cNvSpPr>
            <a:spLocks noChangeArrowheads="1"/>
          </p:cNvSpPr>
          <p:nvPr/>
        </p:nvSpPr>
        <p:spPr bwMode="auto">
          <a:xfrm>
            <a:off x="1692277" y="2205037"/>
            <a:ext cx="358775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27" name="Rectangle 106"/>
          <p:cNvSpPr>
            <a:spLocks noChangeArrowheads="1"/>
          </p:cNvSpPr>
          <p:nvPr/>
        </p:nvSpPr>
        <p:spPr bwMode="auto">
          <a:xfrm>
            <a:off x="2051051" y="2205037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28" name="Rectangle 107"/>
          <p:cNvSpPr>
            <a:spLocks noChangeArrowheads="1"/>
          </p:cNvSpPr>
          <p:nvPr/>
        </p:nvSpPr>
        <p:spPr bwMode="auto">
          <a:xfrm>
            <a:off x="2411413" y="2205037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29" name="Rectangle 108"/>
          <p:cNvSpPr>
            <a:spLocks noChangeArrowheads="1"/>
          </p:cNvSpPr>
          <p:nvPr/>
        </p:nvSpPr>
        <p:spPr bwMode="auto">
          <a:xfrm>
            <a:off x="2771776" y="2205037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30" name="Rectangle 109"/>
          <p:cNvSpPr>
            <a:spLocks noChangeArrowheads="1"/>
          </p:cNvSpPr>
          <p:nvPr/>
        </p:nvSpPr>
        <p:spPr bwMode="auto">
          <a:xfrm>
            <a:off x="3132137" y="2205037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31" name="Rectangle 110"/>
          <p:cNvSpPr>
            <a:spLocks noChangeArrowheads="1"/>
          </p:cNvSpPr>
          <p:nvPr/>
        </p:nvSpPr>
        <p:spPr bwMode="auto">
          <a:xfrm>
            <a:off x="3492502" y="2205037"/>
            <a:ext cx="358775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32" name="Rectangle 111"/>
          <p:cNvSpPr>
            <a:spLocks noChangeArrowheads="1"/>
          </p:cNvSpPr>
          <p:nvPr/>
        </p:nvSpPr>
        <p:spPr bwMode="auto">
          <a:xfrm>
            <a:off x="3851276" y="2205037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33" name="Rectangle 112"/>
          <p:cNvSpPr>
            <a:spLocks noChangeArrowheads="1"/>
          </p:cNvSpPr>
          <p:nvPr/>
        </p:nvSpPr>
        <p:spPr bwMode="auto">
          <a:xfrm>
            <a:off x="4211637" y="2205037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34" name="Rectangle 113"/>
          <p:cNvSpPr>
            <a:spLocks noChangeArrowheads="1"/>
          </p:cNvSpPr>
          <p:nvPr/>
        </p:nvSpPr>
        <p:spPr bwMode="auto">
          <a:xfrm>
            <a:off x="4572001" y="2205037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35" name="Rectangle 114"/>
          <p:cNvSpPr>
            <a:spLocks noChangeArrowheads="1"/>
          </p:cNvSpPr>
          <p:nvPr/>
        </p:nvSpPr>
        <p:spPr bwMode="auto">
          <a:xfrm>
            <a:off x="5580063" y="2205037"/>
            <a:ext cx="10080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36" name="Rectangle 115"/>
          <p:cNvSpPr>
            <a:spLocks noChangeArrowheads="1"/>
          </p:cNvSpPr>
          <p:nvPr/>
        </p:nvSpPr>
        <p:spPr bwMode="auto">
          <a:xfrm>
            <a:off x="1692277" y="256540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37" name="Rectangle 116"/>
          <p:cNvSpPr>
            <a:spLocks noChangeArrowheads="1"/>
          </p:cNvSpPr>
          <p:nvPr/>
        </p:nvSpPr>
        <p:spPr bwMode="auto">
          <a:xfrm>
            <a:off x="2051051" y="2565402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38" name="Rectangle 117"/>
          <p:cNvSpPr>
            <a:spLocks noChangeArrowheads="1"/>
          </p:cNvSpPr>
          <p:nvPr/>
        </p:nvSpPr>
        <p:spPr bwMode="auto">
          <a:xfrm>
            <a:off x="2411413" y="2565402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39" name="Rectangle 118"/>
          <p:cNvSpPr>
            <a:spLocks noChangeArrowheads="1"/>
          </p:cNvSpPr>
          <p:nvPr/>
        </p:nvSpPr>
        <p:spPr bwMode="auto">
          <a:xfrm>
            <a:off x="2771776" y="2565402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40" name="Rectangle 119"/>
          <p:cNvSpPr>
            <a:spLocks noChangeArrowheads="1"/>
          </p:cNvSpPr>
          <p:nvPr/>
        </p:nvSpPr>
        <p:spPr bwMode="auto">
          <a:xfrm>
            <a:off x="3132137" y="2565402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41" name="Rectangle 120"/>
          <p:cNvSpPr>
            <a:spLocks noChangeArrowheads="1"/>
          </p:cNvSpPr>
          <p:nvPr/>
        </p:nvSpPr>
        <p:spPr bwMode="auto">
          <a:xfrm>
            <a:off x="3492502" y="2565402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42" name="Rectangle 121"/>
          <p:cNvSpPr>
            <a:spLocks noChangeArrowheads="1"/>
          </p:cNvSpPr>
          <p:nvPr/>
        </p:nvSpPr>
        <p:spPr bwMode="auto">
          <a:xfrm>
            <a:off x="3851276" y="2565402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43" name="Rectangle 122"/>
          <p:cNvSpPr>
            <a:spLocks noChangeArrowheads="1"/>
          </p:cNvSpPr>
          <p:nvPr/>
        </p:nvSpPr>
        <p:spPr bwMode="auto">
          <a:xfrm>
            <a:off x="4211637" y="2565402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44" name="Rectangle 123"/>
          <p:cNvSpPr>
            <a:spLocks noChangeArrowheads="1"/>
          </p:cNvSpPr>
          <p:nvPr/>
        </p:nvSpPr>
        <p:spPr bwMode="auto">
          <a:xfrm>
            <a:off x="4572001" y="2565402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45" name="Rectangle 124"/>
          <p:cNvSpPr>
            <a:spLocks noChangeArrowheads="1"/>
          </p:cNvSpPr>
          <p:nvPr/>
        </p:nvSpPr>
        <p:spPr bwMode="auto">
          <a:xfrm>
            <a:off x="5580063" y="2565402"/>
            <a:ext cx="10080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46" name="Rectangle 125"/>
          <p:cNvSpPr>
            <a:spLocks noChangeArrowheads="1"/>
          </p:cNvSpPr>
          <p:nvPr/>
        </p:nvSpPr>
        <p:spPr bwMode="auto">
          <a:xfrm>
            <a:off x="1692277" y="2924176"/>
            <a:ext cx="358775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47" name="Rectangle 126"/>
          <p:cNvSpPr>
            <a:spLocks noChangeArrowheads="1"/>
          </p:cNvSpPr>
          <p:nvPr/>
        </p:nvSpPr>
        <p:spPr bwMode="auto">
          <a:xfrm>
            <a:off x="2051051" y="2924176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48" name="Rectangle 127"/>
          <p:cNvSpPr>
            <a:spLocks noChangeArrowheads="1"/>
          </p:cNvSpPr>
          <p:nvPr/>
        </p:nvSpPr>
        <p:spPr bwMode="auto">
          <a:xfrm>
            <a:off x="2411413" y="2924176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49" name="Rectangle 128"/>
          <p:cNvSpPr>
            <a:spLocks noChangeArrowheads="1"/>
          </p:cNvSpPr>
          <p:nvPr/>
        </p:nvSpPr>
        <p:spPr bwMode="auto">
          <a:xfrm>
            <a:off x="2771776" y="2924176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50" name="Rectangle 129"/>
          <p:cNvSpPr>
            <a:spLocks noChangeArrowheads="1"/>
          </p:cNvSpPr>
          <p:nvPr/>
        </p:nvSpPr>
        <p:spPr bwMode="auto">
          <a:xfrm>
            <a:off x="3132137" y="2924176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51" name="Rectangle 130"/>
          <p:cNvSpPr>
            <a:spLocks noChangeArrowheads="1"/>
          </p:cNvSpPr>
          <p:nvPr/>
        </p:nvSpPr>
        <p:spPr bwMode="auto">
          <a:xfrm>
            <a:off x="3492502" y="2924176"/>
            <a:ext cx="358775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52" name="Rectangle 131"/>
          <p:cNvSpPr>
            <a:spLocks noChangeArrowheads="1"/>
          </p:cNvSpPr>
          <p:nvPr/>
        </p:nvSpPr>
        <p:spPr bwMode="auto">
          <a:xfrm>
            <a:off x="3851276" y="2924176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53" name="Rectangle 132"/>
          <p:cNvSpPr>
            <a:spLocks noChangeArrowheads="1"/>
          </p:cNvSpPr>
          <p:nvPr/>
        </p:nvSpPr>
        <p:spPr bwMode="auto">
          <a:xfrm>
            <a:off x="4211637" y="2924176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54" name="Rectangle 133"/>
          <p:cNvSpPr>
            <a:spLocks noChangeArrowheads="1"/>
          </p:cNvSpPr>
          <p:nvPr/>
        </p:nvSpPr>
        <p:spPr bwMode="auto">
          <a:xfrm>
            <a:off x="4572001" y="2924176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55" name="Rectangle 134"/>
          <p:cNvSpPr>
            <a:spLocks noChangeArrowheads="1"/>
          </p:cNvSpPr>
          <p:nvPr/>
        </p:nvSpPr>
        <p:spPr bwMode="auto">
          <a:xfrm>
            <a:off x="5580063" y="2924176"/>
            <a:ext cx="10080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56" name="Rectangle 135"/>
          <p:cNvSpPr>
            <a:spLocks noChangeArrowheads="1"/>
          </p:cNvSpPr>
          <p:nvPr/>
        </p:nvSpPr>
        <p:spPr bwMode="auto">
          <a:xfrm>
            <a:off x="1692277" y="3284537"/>
            <a:ext cx="358775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57" name="Rectangle 136"/>
          <p:cNvSpPr>
            <a:spLocks noChangeArrowheads="1"/>
          </p:cNvSpPr>
          <p:nvPr/>
        </p:nvSpPr>
        <p:spPr bwMode="auto">
          <a:xfrm>
            <a:off x="2051051" y="3284537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58" name="Rectangle 137"/>
          <p:cNvSpPr>
            <a:spLocks noChangeArrowheads="1"/>
          </p:cNvSpPr>
          <p:nvPr/>
        </p:nvSpPr>
        <p:spPr bwMode="auto">
          <a:xfrm>
            <a:off x="2411413" y="3284537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59" name="Rectangle 138"/>
          <p:cNvSpPr>
            <a:spLocks noChangeArrowheads="1"/>
          </p:cNvSpPr>
          <p:nvPr/>
        </p:nvSpPr>
        <p:spPr bwMode="auto">
          <a:xfrm>
            <a:off x="2771776" y="3284537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60" name="Rectangle 139"/>
          <p:cNvSpPr>
            <a:spLocks noChangeArrowheads="1"/>
          </p:cNvSpPr>
          <p:nvPr/>
        </p:nvSpPr>
        <p:spPr bwMode="auto">
          <a:xfrm>
            <a:off x="3132137" y="3284537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61" name="Rectangle 140"/>
          <p:cNvSpPr>
            <a:spLocks noChangeArrowheads="1"/>
          </p:cNvSpPr>
          <p:nvPr/>
        </p:nvSpPr>
        <p:spPr bwMode="auto">
          <a:xfrm>
            <a:off x="3492502" y="3284537"/>
            <a:ext cx="358775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62" name="Rectangle 141"/>
          <p:cNvSpPr>
            <a:spLocks noChangeArrowheads="1"/>
          </p:cNvSpPr>
          <p:nvPr/>
        </p:nvSpPr>
        <p:spPr bwMode="auto">
          <a:xfrm>
            <a:off x="3851276" y="3284537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63" name="Rectangle 142"/>
          <p:cNvSpPr>
            <a:spLocks noChangeArrowheads="1"/>
          </p:cNvSpPr>
          <p:nvPr/>
        </p:nvSpPr>
        <p:spPr bwMode="auto">
          <a:xfrm>
            <a:off x="4211637" y="3284537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64" name="Rectangle 143"/>
          <p:cNvSpPr>
            <a:spLocks noChangeArrowheads="1"/>
          </p:cNvSpPr>
          <p:nvPr/>
        </p:nvSpPr>
        <p:spPr bwMode="auto">
          <a:xfrm>
            <a:off x="4572001" y="3284537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65" name="Rectangle 144"/>
          <p:cNvSpPr>
            <a:spLocks noChangeArrowheads="1"/>
          </p:cNvSpPr>
          <p:nvPr/>
        </p:nvSpPr>
        <p:spPr bwMode="auto">
          <a:xfrm>
            <a:off x="5580063" y="3284537"/>
            <a:ext cx="10080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66" name="Rectangle 145"/>
          <p:cNvSpPr>
            <a:spLocks noChangeArrowheads="1"/>
          </p:cNvSpPr>
          <p:nvPr/>
        </p:nvSpPr>
        <p:spPr bwMode="auto">
          <a:xfrm>
            <a:off x="1692277" y="3644901"/>
            <a:ext cx="358775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67" name="Rectangle 146"/>
          <p:cNvSpPr>
            <a:spLocks noChangeArrowheads="1"/>
          </p:cNvSpPr>
          <p:nvPr/>
        </p:nvSpPr>
        <p:spPr bwMode="auto">
          <a:xfrm>
            <a:off x="2051051" y="3644901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68" name="Rectangle 147"/>
          <p:cNvSpPr>
            <a:spLocks noChangeArrowheads="1"/>
          </p:cNvSpPr>
          <p:nvPr/>
        </p:nvSpPr>
        <p:spPr bwMode="auto">
          <a:xfrm>
            <a:off x="2411413" y="3644901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69" name="Rectangle 148"/>
          <p:cNvSpPr>
            <a:spLocks noChangeArrowheads="1"/>
          </p:cNvSpPr>
          <p:nvPr/>
        </p:nvSpPr>
        <p:spPr bwMode="auto">
          <a:xfrm>
            <a:off x="2771776" y="3644901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70" name="Rectangle 149"/>
          <p:cNvSpPr>
            <a:spLocks noChangeArrowheads="1"/>
          </p:cNvSpPr>
          <p:nvPr/>
        </p:nvSpPr>
        <p:spPr bwMode="auto">
          <a:xfrm>
            <a:off x="3132137" y="3644901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71" name="Rectangle 150"/>
          <p:cNvSpPr>
            <a:spLocks noChangeArrowheads="1"/>
          </p:cNvSpPr>
          <p:nvPr/>
        </p:nvSpPr>
        <p:spPr bwMode="auto">
          <a:xfrm>
            <a:off x="3492502" y="3644901"/>
            <a:ext cx="358775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72" name="Rectangle 151"/>
          <p:cNvSpPr>
            <a:spLocks noChangeArrowheads="1"/>
          </p:cNvSpPr>
          <p:nvPr/>
        </p:nvSpPr>
        <p:spPr bwMode="auto">
          <a:xfrm>
            <a:off x="3851276" y="3644901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73" name="Rectangle 152"/>
          <p:cNvSpPr>
            <a:spLocks noChangeArrowheads="1"/>
          </p:cNvSpPr>
          <p:nvPr/>
        </p:nvSpPr>
        <p:spPr bwMode="auto">
          <a:xfrm>
            <a:off x="4211637" y="3644901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74" name="Rectangle 153"/>
          <p:cNvSpPr>
            <a:spLocks noChangeArrowheads="1"/>
          </p:cNvSpPr>
          <p:nvPr/>
        </p:nvSpPr>
        <p:spPr bwMode="auto">
          <a:xfrm>
            <a:off x="4572001" y="3644901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75" name="Rectangle 154"/>
          <p:cNvSpPr>
            <a:spLocks noChangeArrowheads="1"/>
          </p:cNvSpPr>
          <p:nvPr/>
        </p:nvSpPr>
        <p:spPr bwMode="auto">
          <a:xfrm>
            <a:off x="5580063" y="3644901"/>
            <a:ext cx="10080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6" name="TextBox 15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31840" y="116632"/>
            <a:ext cx="694741" cy="73866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 sz="1800">
                <a:noFill/>
              </a:rPr>
              <a:t> </a:t>
            </a:r>
          </a:p>
        </p:txBody>
      </p:sp>
      <p:sp>
        <p:nvSpPr>
          <p:cNvPr id="157" name="TextBox 15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71872" y="44624"/>
            <a:ext cx="644344" cy="738664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 sz="1800">
                <a:noFill/>
              </a:rPr>
              <a:t> </a:t>
            </a:r>
          </a:p>
        </p:txBody>
      </p:sp>
      <p:sp>
        <p:nvSpPr>
          <p:cNvPr id="21578" name="Rectangle 157"/>
          <p:cNvSpPr>
            <a:spLocks noChangeArrowheads="1"/>
          </p:cNvSpPr>
          <p:nvPr/>
        </p:nvSpPr>
        <p:spPr bwMode="auto">
          <a:xfrm>
            <a:off x="1692277" y="4005263"/>
            <a:ext cx="358775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79" name="Rectangle 158"/>
          <p:cNvSpPr>
            <a:spLocks noChangeArrowheads="1"/>
          </p:cNvSpPr>
          <p:nvPr/>
        </p:nvSpPr>
        <p:spPr bwMode="auto">
          <a:xfrm>
            <a:off x="2051051" y="4005263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80" name="Rectangle 159"/>
          <p:cNvSpPr>
            <a:spLocks noChangeArrowheads="1"/>
          </p:cNvSpPr>
          <p:nvPr/>
        </p:nvSpPr>
        <p:spPr bwMode="auto">
          <a:xfrm>
            <a:off x="2411413" y="4005263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81" name="Rectangle 160"/>
          <p:cNvSpPr>
            <a:spLocks noChangeArrowheads="1"/>
          </p:cNvSpPr>
          <p:nvPr/>
        </p:nvSpPr>
        <p:spPr bwMode="auto">
          <a:xfrm>
            <a:off x="2771776" y="4005263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82" name="Rectangle 161"/>
          <p:cNvSpPr>
            <a:spLocks noChangeArrowheads="1"/>
          </p:cNvSpPr>
          <p:nvPr/>
        </p:nvSpPr>
        <p:spPr bwMode="auto">
          <a:xfrm>
            <a:off x="3132137" y="4005263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83" name="Rectangle 162"/>
          <p:cNvSpPr>
            <a:spLocks noChangeArrowheads="1"/>
          </p:cNvSpPr>
          <p:nvPr/>
        </p:nvSpPr>
        <p:spPr bwMode="auto">
          <a:xfrm>
            <a:off x="3492502" y="4005263"/>
            <a:ext cx="358775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84" name="Rectangle 163"/>
          <p:cNvSpPr>
            <a:spLocks noChangeArrowheads="1"/>
          </p:cNvSpPr>
          <p:nvPr/>
        </p:nvSpPr>
        <p:spPr bwMode="auto">
          <a:xfrm>
            <a:off x="3851276" y="4005263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85" name="Rectangle 164"/>
          <p:cNvSpPr>
            <a:spLocks noChangeArrowheads="1"/>
          </p:cNvSpPr>
          <p:nvPr/>
        </p:nvSpPr>
        <p:spPr bwMode="auto">
          <a:xfrm>
            <a:off x="4211637" y="4005263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86" name="Rectangle 165"/>
          <p:cNvSpPr>
            <a:spLocks noChangeArrowheads="1"/>
          </p:cNvSpPr>
          <p:nvPr/>
        </p:nvSpPr>
        <p:spPr bwMode="auto">
          <a:xfrm>
            <a:off x="4572001" y="4005263"/>
            <a:ext cx="3603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87" name="Rectangle 166"/>
          <p:cNvSpPr>
            <a:spLocks noChangeArrowheads="1"/>
          </p:cNvSpPr>
          <p:nvPr/>
        </p:nvSpPr>
        <p:spPr bwMode="auto">
          <a:xfrm>
            <a:off x="1692277" y="4365626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88" name="Rectangle 167"/>
          <p:cNvSpPr>
            <a:spLocks noChangeArrowheads="1"/>
          </p:cNvSpPr>
          <p:nvPr/>
        </p:nvSpPr>
        <p:spPr bwMode="auto">
          <a:xfrm>
            <a:off x="2051051" y="4365626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89" name="Rectangle 168"/>
          <p:cNvSpPr>
            <a:spLocks noChangeArrowheads="1"/>
          </p:cNvSpPr>
          <p:nvPr/>
        </p:nvSpPr>
        <p:spPr bwMode="auto">
          <a:xfrm>
            <a:off x="2411413" y="4365626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90" name="Rectangle 169"/>
          <p:cNvSpPr>
            <a:spLocks noChangeArrowheads="1"/>
          </p:cNvSpPr>
          <p:nvPr/>
        </p:nvSpPr>
        <p:spPr bwMode="auto">
          <a:xfrm>
            <a:off x="2771776" y="4365626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91" name="Rectangle 170"/>
          <p:cNvSpPr>
            <a:spLocks noChangeArrowheads="1"/>
          </p:cNvSpPr>
          <p:nvPr/>
        </p:nvSpPr>
        <p:spPr bwMode="auto">
          <a:xfrm>
            <a:off x="3132137" y="4365626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92" name="Rectangle 171"/>
          <p:cNvSpPr>
            <a:spLocks noChangeArrowheads="1"/>
          </p:cNvSpPr>
          <p:nvPr/>
        </p:nvSpPr>
        <p:spPr bwMode="auto">
          <a:xfrm>
            <a:off x="3492502" y="4365626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93" name="Rectangle 172"/>
          <p:cNvSpPr>
            <a:spLocks noChangeArrowheads="1"/>
          </p:cNvSpPr>
          <p:nvPr/>
        </p:nvSpPr>
        <p:spPr bwMode="auto">
          <a:xfrm>
            <a:off x="3851276" y="4365626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94" name="Rectangle 173"/>
          <p:cNvSpPr>
            <a:spLocks noChangeArrowheads="1"/>
          </p:cNvSpPr>
          <p:nvPr/>
        </p:nvSpPr>
        <p:spPr bwMode="auto">
          <a:xfrm>
            <a:off x="4211637" y="4365626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95" name="Rectangle 174"/>
          <p:cNvSpPr>
            <a:spLocks noChangeArrowheads="1"/>
          </p:cNvSpPr>
          <p:nvPr/>
        </p:nvSpPr>
        <p:spPr bwMode="auto">
          <a:xfrm>
            <a:off x="4572001" y="4365626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96" name="Rectangle 175"/>
          <p:cNvSpPr>
            <a:spLocks noChangeArrowheads="1"/>
          </p:cNvSpPr>
          <p:nvPr/>
        </p:nvSpPr>
        <p:spPr bwMode="auto">
          <a:xfrm>
            <a:off x="1692277" y="4724401"/>
            <a:ext cx="358775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97" name="Rectangle 176"/>
          <p:cNvSpPr>
            <a:spLocks noChangeArrowheads="1"/>
          </p:cNvSpPr>
          <p:nvPr/>
        </p:nvSpPr>
        <p:spPr bwMode="auto">
          <a:xfrm>
            <a:off x="2051051" y="4724401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98" name="Rectangle 177"/>
          <p:cNvSpPr>
            <a:spLocks noChangeArrowheads="1"/>
          </p:cNvSpPr>
          <p:nvPr/>
        </p:nvSpPr>
        <p:spPr bwMode="auto">
          <a:xfrm>
            <a:off x="2411413" y="4724401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599" name="Rectangle 178"/>
          <p:cNvSpPr>
            <a:spLocks noChangeArrowheads="1"/>
          </p:cNvSpPr>
          <p:nvPr/>
        </p:nvSpPr>
        <p:spPr bwMode="auto">
          <a:xfrm>
            <a:off x="2771776" y="4724401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00" name="Rectangle 179"/>
          <p:cNvSpPr>
            <a:spLocks noChangeArrowheads="1"/>
          </p:cNvSpPr>
          <p:nvPr/>
        </p:nvSpPr>
        <p:spPr bwMode="auto">
          <a:xfrm>
            <a:off x="3132137" y="4724401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01" name="Rectangle 180"/>
          <p:cNvSpPr>
            <a:spLocks noChangeArrowheads="1"/>
          </p:cNvSpPr>
          <p:nvPr/>
        </p:nvSpPr>
        <p:spPr bwMode="auto">
          <a:xfrm>
            <a:off x="3492502" y="4724401"/>
            <a:ext cx="358775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02" name="Rectangle 181"/>
          <p:cNvSpPr>
            <a:spLocks noChangeArrowheads="1"/>
          </p:cNvSpPr>
          <p:nvPr/>
        </p:nvSpPr>
        <p:spPr bwMode="auto">
          <a:xfrm>
            <a:off x="3851276" y="4724401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03" name="Rectangle 182"/>
          <p:cNvSpPr>
            <a:spLocks noChangeArrowheads="1"/>
          </p:cNvSpPr>
          <p:nvPr/>
        </p:nvSpPr>
        <p:spPr bwMode="auto">
          <a:xfrm>
            <a:off x="4211637" y="4724401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04" name="Rectangle 183"/>
          <p:cNvSpPr>
            <a:spLocks noChangeArrowheads="1"/>
          </p:cNvSpPr>
          <p:nvPr/>
        </p:nvSpPr>
        <p:spPr bwMode="auto">
          <a:xfrm>
            <a:off x="4572001" y="4724401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05" name="Rectangle 184"/>
          <p:cNvSpPr>
            <a:spLocks noChangeArrowheads="1"/>
          </p:cNvSpPr>
          <p:nvPr/>
        </p:nvSpPr>
        <p:spPr bwMode="auto">
          <a:xfrm>
            <a:off x="1692277" y="5084763"/>
            <a:ext cx="358775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06" name="Rectangle 185"/>
          <p:cNvSpPr>
            <a:spLocks noChangeArrowheads="1"/>
          </p:cNvSpPr>
          <p:nvPr/>
        </p:nvSpPr>
        <p:spPr bwMode="auto">
          <a:xfrm>
            <a:off x="2051051" y="5084763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07" name="Rectangle 186"/>
          <p:cNvSpPr>
            <a:spLocks noChangeArrowheads="1"/>
          </p:cNvSpPr>
          <p:nvPr/>
        </p:nvSpPr>
        <p:spPr bwMode="auto">
          <a:xfrm>
            <a:off x="2411413" y="5084763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08" name="Rectangle 187"/>
          <p:cNvSpPr>
            <a:spLocks noChangeArrowheads="1"/>
          </p:cNvSpPr>
          <p:nvPr/>
        </p:nvSpPr>
        <p:spPr bwMode="auto">
          <a:xfrm>
            <a:off x="2771776" y="5084763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09" name="Rectangle 188"/>
          <p:cNvSpPr>
            <a:spLocks noChangeArrowheads="1"/>
          </p:cNvSpPr>
          <p:nvPr/>
        </p:nvSpPr>
        <p:spPr bwMode="auto">
          <a:xfrm>
            <a:off x="3132137" y="5084763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10" name="Rectangle 189"/>
          <p:cNvSpPr>
            <a:spLocks noChangeArrowheads="1"/>
          </p:cNvSpPr>
          <p:nvPr/>
        </p:nvSpPr>
        <p:spPr bwMode="auto">
          <a:xfrm>
            <a:off x="3492502" y="5084763"/>
            <a:ext cx="358775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11" name="Rectangle 190"/>
          <p:cNvSpPr>
            <a:spLocks noChangeArrowheads="1"/>
          </p:cNvSpPr>
          <p:nvPr/>
        </p:nvSpPr>
        <p:spPr bwMode="auto">
          <a:xfrm>
            <a:off x="3851276" y="5084763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12" name="Rectangle 191"/>
          <p:cNvSpPr>
            <a:spLocks noChangeArrowheads="1"/>
          </p:cNvSpPr>
          <p:nvPr/>
        </p:nvSpPr>
        <p:spPr bwMode="auto">
          <a:xfrm>
            <a:off x="4211637" y="5084763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13" name="Rectangle 192"/>
          <p:cNvSpPr>
            <a:spLocks noChangeArrowheads="1"/>
          </p:cNvSpPr>
          <p:nvPr/>
        </p:nvSpPr>
        <p:spPr bwMode="auto">
          <a:xfrm>
            <a:off x="4572001" y="5084763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14" name="Rectangle 193"/>
          <p:cNvSpPr>
            <a:spLocks noChangeArrowheads="1"/>
          </p:cNvSpPr>
          <p:nvPr/>
        </p:nvSpPr>
        <p:spPr bwMode="auto">
          <a:xfrm>
            <a:off x="1692277" y="5445125"/>
            <a:ext cx="358775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15" name="Rectangle 194"/>
          <p:cNvSpPr>
            <a:spLocks noChangeArrowheads="1"/>
          </p:cNvSpPr>
          <p:nvPr/>
        </p:nvSpPr>
        <p:spPr bwMode="auto">
          <a:xfrm>
            <a:off x="2051051" y="5445125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16" name="Rectangle 195"/>
          <p:cNvSpPr>
            <a:spLocks noChangeArrowheads="1"/>
          </p:cNvSpPr>
          <p:nvPr/>
        </p:nvSpPr>
        <p:spPr bwMode="auto">
          <a:xfrm>
            <a:off x="2411413" y="5445125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17" name="Rectangle 196"/>
          <p:cNvSpPr>
            <a:spLocks noChangeArrowheads="1"/>
          </p:cNvSpPr>
          <p:nvPr/>
        </p:nvSpPr>
        <p:spPr bwMode="auto">
          <a:xfrm>
            <a:off x="2771776" y="5445125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18" name="Rectangle 197"/>
          <p:cNvSpPr>
            <a:spLocks noChangeArrowheads="1"/>
          </p:cNvSpPr>
          <p:nvPr/>
        </p:nvSpPr>
        <p:spPr bwMode="auto">
          <a:xfrm>
            <a:off x="3132137" y="5445125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19" name="Rectangle 198"/>
          <p:cNvSpPr>
            <a:spLocks noChangeArrowheads="1"/>
          </p:cNvSpPr>
          <p:nvPr/>
        </p:nvSpPr>
        <p:spPr bwMode="auto">
          <a:xfrm>
            <a:off x="3492502" y="5445125"/>
            <a:ext cx="358775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20" name="Rectangle 199"/>
          <p:cNvSpPr>
            <a:spLocks noChangeArrowheads="1"/>
          </p:cNvSpPr>
          <p:nvPr/>
        </p:nvSpPr>
        <p:spPr bwMode="auto">
          <a:xfrm>
            <a:off x="3851276" y="5445125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21" name="Rectangle 200"/>
          <p:cNvSpPr>
            <a:spLocks noChangeArrowheads="1"/>
          </p:cNvSpPr>
          <p:nvPr/>
        </p:nvSpPr>
        <p:spPr bwMode="auto">
          <a:xfrm>
            <a:off x="4211637" y="5445125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22" name="Rectangle 201"/>
          <p:cNvSpPr>
            <a:spLocks noChangeArrowheads="1"/>
          </p:cNvSpPr>
          <p:nvPr/>
        </p:nvSpPr>
        <p:spPr bwMode="auto">
          <a:xfrm>
            <a:off x="4572001" y="5445125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23" name="Rectangle 202"/>
          <p:cNvSpPr>
            <a:spLocks noChangeArrowheads="1"/>
          </p:cNvSpPr>
          <p:nvPr/>
        </p:nvSpPr>
        <p:spPr bwMode="auto">
          <a:xfrm>
            <a:off x="1692277" y="5805488"/>
            <a:ext cx="358775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24" name="Rectangle 203"/>
          <p:cNvSpPr>
            <a:spLocks noChangeArrowheads="1"/>
          </p:cNvSpPr>
          <p:nvPr/>
        </p:nvSpPr>
        <p:spPr bwMode="auto">
          <a:xfrm>
            <a:off x="2051051" y="5805488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25" name="Rectangle 204"/>
          <p:cNvSpPr>
            <a:spLocks noChangeArrowheads="1"/>
          </p:cNvSpPr>
          <p:nvPr/>
        </p:nvSpPr>
        <p:spPr bwMode="auto">
          <a:xfrm>
            <a:off x="2411413" y="5805488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26" name="Rectangle 205"/>
          <p:cNvSpPr>
            <a:spLocks noChangeArrowheads="1"/>
          </p:cNvSpPr>
          <p:nvPr/>
        </p:nvSpPr>
        <p:spPr bwMode="auto">
          <a:xfrm>
            <a:off x="2771776" y="5805488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27" name="Rectangle 206"/>
          <p:cNvSpPr>
            <a:spLocks noChangeArrowheads="1"/>
          </p:cNvSpPr>
          <p:nvPr/>
        </p:nvSpPr>
        <p:spPr bwMode="auto">
          <a:xfrm>
            <a:off x="3132137" y="5805488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28" name="Rectangle 207"/>
          <p:cNvSpPr>
            <a:spLocks noChangeArrowheads="1"/>
          </p:cNvSpPr>
          <p:nvPr/>
        </p:nvSpPr>
        <p:spPr bwMode="auto">
          <a:xfrm>
            <a:off x="3492502" y="5805488"/>
            <a:ext cx="358775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29" name="Rectangle 208"/>
          <p:cNvSpPr>
            <a:spLocks noChangeArrowheads="1"/>
          </p:cNvSpPr>
          <p:nvPr/>
        </p:nvSpPr>
        <p:spPr bwMode="auto">
          <a:xfrm>
            <a:off x="3851276" y="5805488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30" name="Rectangle 209"/>
          <p:cNvSpPr>
            <a:spLocks noChangeArrowheads="1"/>
          </p:cNvSpPr>
          <p:nvPr/>
        </p:nvSpPr>
        <p:spPr bwMode="auto">
          <a:xfrm>
            <a:off x="4211637" y="5805488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31" name="Rectangle 210"/>
          <p:cNvSpPr>
            <a:spLocks noChangeArrowheads="1"/>
          </p:cNvSpPr>
          <p:nvPr/>
        </p:nvSpPr>
        <p:spPr bwMode="auto">
          <a:xfrm>
            <a:off x="4572001" y="5805488"/>
            <a:ext cx="3603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32" name="Rectangle 211"/>
          <p:cNvSpPr>
            <a:spLocks noChangeArrowheads="1"/>
          </p:cNvSpPr>
          <p:nvPr/>
        </p:nvSpPr>
        <p:spPr bwMode="auto">
          <a:xfrm>
            <a:off x="5580063" y="4005263"/>
            <a:ext cx="1008063" cy="36036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33" name="Rectangle 212"/>
          <p:cNvSpPr>
            <a:spLocks noChangeArrowheads="1"/>
          </p:cNvSpPr>
          <p:nvPr/>
        </p:nvSpPr>
        <p:spPr bwMode="auto">
          <a:xfrm>
            <a:off x="5580063" y="4365626"/>
            <a:ext cx="10080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34" name="Rectangle 213"/>
          <p:cNvSpPr>
            <a:spLocks noChangeArrowheads="1"/>
          </p:cNvSpPr>
          <p:nvPr/>
        </p:nvSpPr>
        <p:spPr bwMode="auto">
          <a:xfrm>
            <a:off x="5580063" y="4724401"/>
            <a:ext cx="10080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35" name="Rectangle 214"/>
          <p:cNvSpPr>
            <a:spLocks noChangeArrowheads="1"/>
          </p:cNvSpPr>
          <p:nvPr/>
        </p:nvSpPr>
        <p:spPr bwMode="auto">
          <a:xfrm>
            <a:off x="5580063" y="5084763"/>
            <a:ext cx="10080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36" name="Rectangle 215"/>
          <p:cNvSpPr>
            <a:spLocks noChangeArrowheads="1"/>
          </p:cNvSpPr>
          <p:nvPr/>
        </p:nvSpPr>
        <p:spPr bwMode="auto">
          <a:xfrm>
            <a:off x="5580063" y="5445125"/>
            <a:ext cx="10080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37" name="Rectangle 216"/>
          <p:cNvSpPr>
            <a:spLocks noChangeArrowheads="1"/>
          </p:cNvSpPr>
          <p:nvPr/>
        </p:nvSpPr>
        <p:spPr bwMode="auto">
          <a:xfrm>
            <a:off x="5580063" y="5805488"/>
            <a:ext cx="1008063" cy="36036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38" name="Rectangle 226"/>
          <p:cNvSpPr>
            <a:spLocks noChangeArrowheads="1"/>
          </p:cNvSpPr>
          <p:nvPr/>
        </p:nvSpPr>
        <p:spPr bwMode="auto">
          <a:xfrm>
            <a:off x="1692277" y="1125539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39" name="Rectangle 227"/>
          <p:cNvSpPr>
            <a:spLocks noChangeArrowheads="1"/>
          </p:cNvSpPr>
          <p:nvPr/>
        </p:nvSpPr>
        <p:spPr bwMode="auto">
          <a:xfrm>
            <a:off x="2051051" y="1125539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40" name="Rectangle 228"/>
          <p:cNvSpPr>
            <a:spLocks noChangeArrowheads="1"/>
          </p:cNvSpPr>
          <p:nvPr/>
        </p:nvSpPr>
        <p:spPr bwMode="auto">
          <a:xfrm>
            <a:off x="2411413" y="1125539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41" name="Rectangle 229"/>
          <p:cNvSpPr>
            <a:spLocks noChangeArrowheads="1"/>
          </p:cNvSpPr>
          <p:nvPr/>
        </p:nvSpPr>
        <p:spPr bwMode="auto">
          <a:xfrm>
            <a:off x="2771776" y="1125539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42" name="Rectangle 230"/>
          <p:cNvSpPr>
            <a:spLocks noChangeArrowheads="1"/>
          </p:cNvSpPr>
          <p:nvPr/>
        </p:nvSpPr>
        <p:spPr bwMode="auto">
          <a:xfrm>
            <a:off x="3132137" y="1125539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43" name="Rectangle 231"/>
          <p:cNvSpPr>
            <a:spLocks noChangeArrowheads="1"/>
          </p:cNvSpPr>
          <p:nvPr/>
        </p:nvSpPr>
        <p:spPr bwMode="auto">
          <a:xfrm>
            <a:off x="3492502" y="1125539"/>
            <a:ext cx="358775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44" name="Rectangle 232"/>
          <p:cNvSpPr>
            <a:spLocks noChangeArrowheads="1"/>
          </p:cNvSpPr>
          <p:nvPr/>
        </p:nvSpPr>
        <p:spPr bwMode="auto">
          <a:xfrm>
            <a:off x="3851276" y="1125539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45" name="Rectangle 233"/>
          <p:cNvSpPr>
            <a:spLocks noChangeArrowheads="1"/>
          </p:cNvSpPr>
          <p:nvPr/>
        </p:nvSpPr>
        <p:spPr bwMode="auto">
          <a:xfrm>
            <a:off x="4211637" y="1125539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46" name="Rectangle 234"/>
          <p:cNvSpPr>
            <a:spLocks noChangeArrowheads="1"/>
          </p:cNvSpPr>
          <p:nvPr/>
        </p:nvSpPr>
        <p:spPr bwMode="auto">
          <a:xfrm>
            <a:off x="4572001" y="1125539"/>
            <a:ext cx="3603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47" name="Rectangle 235"/>
          <p:cNvSpPr>
            <a:spLocks noChangeArrowheads="1"/>
          </p:cNvSpPr>
          <p:nvPr/>
        </p:nvSpPr>
        <p:spPr bwMode="auto">
          <a:xfrm>
            <a:off x="5580063" y="1125539"/>
            <a:ext cx="1008063" cy="358775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48" name="Left Brace 1"/>
          <p:cNvSpPr>
            <a:spLocks/>
          </p:cNvSpPr>
          <p:nvPr/>
        </p:nvSpPr>
        <p:spPr bwMode="auto">
          <a:xfrm>
            <a:off x="1116013" y="1125538"/>
            <a:ext cx="431800" cy="3598863"/>
          </a:xfrm>
          <a:prstGeom prst="leftBrace">
            <a:avLst>
              <a:gd name="adj1" fmla="val 8335"/>
              <a:gd name="adj2" fmla="val 50000"/>
            </a:avLst>
          </a:prstGeom>
          <a:solidFill>
            <a:schemeClr val="bg1"/>
          </a:solidFill>
          <a:ln w="25400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FFC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49" name="TextBox 2"/>
          <p:cNvSpPr txBox="1">
            <a:spLocks noChangeArrowheads="1"/>
          </p:cNvSpPr>
          <p:nvPr/>
        </p:nvSpPr>
        <p:spPr bwMode="auto">
          <a:xfrm>
            <a:off x="107951" y="2565401"/>
            <a:ext cx="1079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1800">
                <a:solidFill>
                  <a:srgbClr val="FFC000"/>
                </a:solidFill>
                <a:latin typeface="Gill Sans" charset="0"/>
                <a:sym typeface="Gill Sans" charset="0"/>
              </a:rPr>
              <a:t>Training Set</a:t>
            </a:r>
            <a:endParaRPr lang="en-US" altLang="en-US" sz="1800">
              <a:solidFill>
                <a:srgbClr val="FFC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50" name="Left Brace 217"/>
          <p:cNvSpPr>
            <a:spLocks/>
          </p:cNvSpPr>
          <p:nvPr/>
        </p:nvSpPr>
        <p:spPr bwMode="auto">
          <a:xfrm>
            <a:off x="1116013" y="4781549"/>
            <a:ext cx="431800" cy="1354139"/>
          </a:xfrm>
          <a:prstGeom prst="leftBrace">
            <a:avLst>
              <a:gd name="adj1" fmla="val 8334"/>
              <a:gd name="adj2" fmla="val 50000"/>
            </a:avLst>
          </a:prstGeom>
          <a:solidFill>
            <a:schemeClr val="bg1"/>
          </a:solidFill>
          <a:ln w="25400" algn="ctr">
            <a:solidFill>
              <a:srgbClr val="92D05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FFC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51" name="TextBox 218"/>
          <p:cNvSpPr txBox="1">
            <a:spLocks noChangeArrowheads="1"/>
          </p:cNvSpPr>
          <p:nvPr/>
        </p:nvSpPr>
        <p:spPr bwMode="auto">
          <a:xfrm>
            <a:off x="179389" y="5084765"/>
            <a:ext cx="1079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1800">
                <a:solidFill>
                  <a:srgbClr val="92D050"/>
                </a:solidFill>
                <a:latin typeface="Gill Sans" charset="0"/>
                <a:sym typeface="Gill Sans" charset="0"/>
              </a:rPr>
              <a:t>Test </a:t>
            </a:r>
          </a:p>
          <a:p>
            <a:pPr algn="ctr" eaLnBrk="1" hangingPunct="1"/>
            <a:r>
              <a:rPr lang="en-NZ" altLang="en-US" sz="1800">
                <a:solidFill>
                  <a:srgbClr val="92D050"/>
                </a:solidFill>
                <a:latin typeface="Gill Sans" charset="0"/>
                <a:sym typeface="Gill Sans" charset="0"/>
              </a:rPr>
              <a:t>Set</a:t>
            </a:r>
            <a:endParaRPr lang="en-US" altLang="en-US" sz="1800">
              <a:solidFill>
                <a:srgbClr val="92D05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652" name="Rectangle 219"/>
          <p:cNvSpPr>
            <a:spLocks noChangeArrowheads="1"/>
          </p:cNvSpPr>
          <p:nvPr/>
        </p:nvSpPr>
        <p:spPr bwMode="auto">
          <a:xfrm>
            <a:off x="7223937" y="2700339"/>
            <a:ext cx="193354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200" dirty="0">
                <a:latin typeface="Gill Sans" charset="0"/>
                <a:sym typeface="Gill Sans" charset="0"/>
              </a:rPr>
              <a:t>y =</a:t>
            </a:r>
            <a:r>
              <a:rPr lang="en-US" altLang="en-US" sz="4200" dirty="0">
                <a:solidFill>
                  <a:srgbClr val="0000FF"/>
                </a:solidFill>
                <a:latin typeface="Gill Sans" charset="0"/>
                <a:sym typeface="Gill Sans" charset="0"/>
              </a:rPr>
              <a:t> </a:t>
            </a:r>
            <a:r>
              <a:rPr lang="en-US" altLang="en-US" sz="4200" dirty="0">
                <a:solidFill>
                  <a:srgbClr val="0066FF"/>
                </a:solidFill>
                <a:latin typeface="Gill Sans" charset="0"/>
                <a:sym typeface="Gill Sans" charset="0"/>
              </a:rPr>
              <a:t>f</a:t>
            </a:r>
            <a:r>
              <a:rPr lang="en-US" altLang="en-US" sz="4200" dirty="0">
                <a:latin typeface="Gill Sans" charset="0"/>
                <a:sym typeface="Gill Sans" charset="0"/>
              </a:rPr>
              <a:t>(X)</a:t>
            </a:r>
          </a:p>
        </p:txBody>
      </p:sp>
      <p:sp>
        <p:nvSpPr>
          <p:cNvPr id="2" name="Rectangle 1"/>
          <p:cNvSpPr/>
          <p:nvPr/>
        </p:nvSpPr>
        <p:spPr>
          <a:xfrm>
            <a:off x="6888224" y="4357003"/>
            <a:ext cx="224962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In order to find the right model </a:t>
            </a:r>
            <a:r>
              <a:rPr lang="en-US" sz="1800" b="1" dirty="0">
                <a:solidFill>
                  <a:srgbClr val="0066FF"/>
                </a:solidFill>
              </a:rPr>
              <a:t>f</a:t>
            </a:r>
            <a:r>
              <a:rPr lang="en-US" sz="1400" dirty="0"/>
              <a:t>, you often need to split your data into a training set from which you estimate </a:t>
            </a:r>
            <a:r>
              <a:rPr lang="en-US" sz="1800" b="1" dirty="0">
                <a:solidFill>
                  <a:srgbClr val="0066FF"/>
                </a:solidFill>
              </a:rPr>
              <a:t>f</a:t>
            </a:r>
            <a:r>
              <a:rPr lang="en-US" sz="1400" dirty="0"/>
              <a:t>, and a test set where you evaluate the performance of the model </a:t>
            </a:r>
            <a:r>
              <a:rPr lang="en-US" sz="1800" b="1" dirty="0">
                <a:solidFill>
                  <a:srgbClr val="0066FF"/>
                </a:solidFill>
              </a:rPr>
              <a:t>f</a:t>
            </a:r>
            <a:endParaRPr lang="en-US" sz="14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83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86"/>
          <p:cNvSpPr>
            <a:spLocks noChangeArrowheads="1"/>
          </p:cNvSpPr>
          <p:nvPr/>
        </p:nvSpPr>
        <p:spPr bwMode="auto">
          <a:xfrm>
            <a:off x="5434261" y="1547795"/>
            <a:ext cx="12239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Gill Sans" charset="0"/>
                <a:sym typeface="Gill Sans" charset="0"/>
              </a:rPr>
              <a:t>y =</a:t>
            </a:r>
            <a:r>
              <a:rPr lang="en-US" altLang="en-US" sz="2400" dirty="0">
                <a:solidFill>
                  <a:srgbClr val="0000FF"/>
                </a:solidFill>
                <a:latin typeface="Gill Sans" charset="0"/>
                <a:sym typeface="Gill Sans" charset="0"/>
              </a:rPr>
              <a:t> </a:t>
            </a:r>
            <a:r>
              <a:rPr lang="en-US" altLang="en-US" sz="2400" dirty="0">
                <a:solidFill>
                  <a:srgbClr val="0066FF"/>
                </a:solidFill>
                <a:latin typeface="Gill Sans" charset="0"/>
                <a:sym typeface="Gill Sans" charset="0"/>
              </a:rPr>
              <a:t>f</a:t>
            </a:r>
            <a:r>
              <a:rPr lang="en-US" altLang="en-US" sz="2400" dirty="0">
                <a:latin typeface="Gill Sans" charset="0"/>
                <a:sym typeface="Gill Sans" charset="0"/>
              </a:rPr>
              <a:t>(</a:t>
            </a:r>
            <a:r>
              <a:rPr lang="en-US" altLang="en-US" sz="2400" b="1" dirty="0">
                <a:latin typeface="Gill Sans" charset="0"/>
                <a:sym typeface="Gill Sans" charset="0"/>
              </a:rPr>
              <a:t>x</a:t>
            </a:r>
            <a:r>
              <a:rPr lang="en-US" altLang="en-US" sz="2400" dirty="0">
                <a:latin typeface="Gill Sans" charset="0"/>
                <a:sym typeface="Gill Sans" charset="0"/>
              </a:rPr>
              <a:t>)</a:t>
            </a:r>
          </a:p>
        </p:txBody>
      </p:sp>
      <p:sp>
        <p:nvSpPr>
          <p:cNvPr id="22533" name="Rectangle 87"/>
          <p:cNvSpPr>
            <a:spLocks noChangeArrowheads="1"/>
          </p:cNvSpPr>
          <p:nvPr/>
        </p:nvSpPr>
        <p:spPr bwMode="auto">
          <a:xfrm>
            <a:off x="4921499" y="2498707"/>
            <a:ext cx="1376361" cy="1028700"/>
          </a:xfrm>
          <a:prstGeom prst="rect">
            <a:avLst/>
          </a:prstGeom>
          <a:noFill/>
          <a:ln w="25400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B0F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1279776" y="3175922"/>
            <a:ext cx="996951" cy="16002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8" name="Flowchart: Magnetic Disk 7"/>
          <p:cNvSpPr/>
          <p:nvPr/>
        </p:nvSpPr>
        <p:spPr>
          <a:xfrm>
            <a:off x="2956176" y="2397427"/>
            <a:ext cx="1366840" cy="1159495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9" name="Flowchart: Magnetic Disk 8"/>
          <p:cNvSpPr/>
          <p:nvPr/>
        </p:nvSpPr>
        <p:spPr>
          <a:xfrm>
            <a:off x="2874933" y="4453713"/>
            <a:ext cx="1329016" cy="1152735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12" name="Flowchart: Alternate Process 11"/>
          <p:cNvSpPr/>
          <p:nvPr/>
        </p:nvSpPr>
        <p:spPr>
          <a:xfrm>
            <a:off x="4965948" y="2689207"/>
            <a:ext cx="1219200" cy="6858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13" name="Flowchart: Alternate Process 12"/>
          <p:cNvSpPr/>
          <p:nvPr/>
        </p:nvSpPr>
        <p:spPr>
          <a:xfrm>
            <a:off x="5004048" y="4708507"/>
            <a:ext cx="1219200" cy="6858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14" name="Flowchart: Alternate Process 13"/>
          <p:cNvSpPr/>
          <p:nvPr/>
        </p:nvSpPr>
        <p:spPr>
          <a:xfrm>
            <a:off x="6662957" y="4626511"/>
            <a:ext cx="1219200" cy="86566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22542" name="TextBox 14"/>
          <p:cNvSpPr txBox="1">
            <a:spLocks noChangeArrowheads="1"/>
          </p:cNvSpPr>
          <p:nvPr/>
        </p:nvSpPr>
        <p:spPr bwMode="auto">
          <a:xfrm>
            <a:off x="1317876" y="3829973"/>
            <a:ext cx="9207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2000">
                <a:solidFill>
                  <a:srgbClr val="000000"/>
                </a:solidFill>
                <a:latin typeface="Gill Sans" charset="0"/>
                <a:sym typeface="Gill Sans" charset="0"/>
              </a:rPr>
              <a:t>Data (X,y)</a:t>
            </a:r>
            <a:endParaRPr lang="en-US" altLang="en-US" sz="20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2543" name="TextBox 15"/>
          <p:cNvSpPr txBox="1">
            <a:spLocks noChangeArrowheads="1"/>
          </p:cNvSpPr>
          <p:nvPr/>
        </p:nvSpPr>
        <p:spPr bwMode="auto">
          <a:xfrm>
            <a:off x="2901909" y="2764805"/>
            <a:ext cx="144445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dirty="0">
                <a:solidFill>
                  <a:srgbClr val="000000"/>
                </a:solidFill>
                <a:latin typeface="Gill Sans" charset="0"/>
                <a:sym typeface="Gill Sans" charset="0"/>
              </a:rPr>
              <a:t>Training set for model </a:t>
            </a:r>
            <a:r>
              <a:rPr lang="en-NZ" altLang="en-US" dirty="0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selection</a:t>
            </a:r>
          </a:p>
          <a:p>
            <a:pPr algn="ctr" eaLnBrk="1" hangingPunct="1"/>
            <a:r>
              <a:rPr lang="en-NZ" altLang="en-US" dirty="0" err="1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X</a:t>
            </a:r>
            <a:r>
              <a:rPr lang="en-NZ" altLang="en-US" baseline="-25000" dirty="0" err="1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train</a:t>
            </a:r>
            <a:r>
              <a:rPr lang="en-NZ" altLang="en-US" baseline="-25000" dirty="0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 </a:t>
            </a:r>
            <a:r>
              <a:rPr lang="en-NZ" altLang="en-US" dirty="0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and </a:t>
            </a:r>
            <a:r>
              <a:rPr lang="en-NZ" altLang="en-US" dirty="0" err="1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y</a:t>
            </a:r>
            <a:r>
              <a:rPr lang="en-NZ" altLang="en-US" baseline="-25000" dirty="0" err="1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train</a:t>
            </a:r>
            <a:endParaRPr lang="en-US" altLang="en-US" baseline="-250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2544" name="TextBox 16"/>
          <p:cNvSpPr txBox="1">
            <a:spLocks noChangeArrowheads="1"/>
          </p:cNvSpPr>
          <p:nvPr/>
        </p:nvSpPr>
        <p:spPr bwMode="auto">
          <a:xfrm>
            <a:off x="2986118" y="4830770"/>
            <a:ext cx="118229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dirty="0">
                <a:solidFill>
                  <a:srgbClr val="000000"/>
                </a:solidFill>
                <a:latin typeface="Gill Sans" charset="0"/>
                <a:sym typeface="Gill Sans" charset="0"/>
              </a:rPr>
              <a:t>Test set for </a:t>
            </a:r>
            <a:r>
              <a:rPr lang="en-NZ" altLang="en-US" dirty="0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validation</a:t>
            </a:r>
          </a:p>
          <a:p>
            <a:pPr algn="ctr" eaLnBrk="1" hangingPunct="1"/>
            <a:r>
              <a:rPr lang="en-NZ" altLang="en-US" dirty="0" err="1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X</a:t>
            </a:r>
            <a:r>
              <a:rPr lang="en-NZ" altLang="en-US" baseline="-25000" dirty="0" err="1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test</a:t>
            </a:r>
            <a:r>
              <a:rPr lang="en-NZ" altLang="en-US" baseline="-25000" dirty="0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 </a:t>
            </a:r>
            <a:r>
              <a:rPr lang="en-NZ" altLang="en-US" dirty="0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and </a:t>
            </a:r>
            <a:r>
              <a:rPr lang="en-NZ" altLang="en-US" dirty="0" err="1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y</a:t>
            </a:r>
            <a:r>
              <a:rPr lang="en-NZ" altLang="en-US" baseline="-25000" dirty="0" err="1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test</a:t>
            </a:r>
            <a:endParaRPr lang="en-US" altLang="en-US" baseline="-250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2547" name="TextBox 19"/>
          <p:cNvSpPr txBox="1">
            <a:spLocks noChangeArrowheads="1"/>
          </p:cNvSpPr>
          <p:nvPr/>
        </p:nvSpPr>
        <p:spPr bwMode="auto">
          <a:xfrm>
            <a:off x="5000874" y="2854308"/>
            <a:ext cx="11160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1100" dirty="0">
                <a:solidFill>
                  <a:srgbClr val="000000"/>
                </a:solidFill>
                <a:latin typeface="Gill Sans" charset="0"/>
                <a:sym typeface="Gill Sans" charset="0"/>
              </a:rPr>
              <a:t>Estimate/build model </a:t>
            </a:r>
            <a:r>
              <a:rPr lang="en-NZ" altLang="en-US" sz="1100" b="1" dirty="0">
                <a:solidFill>
                  <a:srgbClr val="0066FF"/>
                </a:solidFill>
                <a:latin typeface="Gill Sans" charset="0"/>
                <a:sym typeface="Gill Sans" charset="0"/>
              </a:rPr>
              <a:t>f</a:t>
            </a:r>
            <a:endParaRPr lang="en-US" altLang="en-US" sz="1100" b="1" dirty="0">
              <a:solidFill>
                <a:srgbClr val="0066FF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2548" name="TextBox 20"/>
          <p:cNvSpPr txBox="1">
            <a:spLocks noChangeArrowheads="1"/>
          </p:cNvSpPr>
          <p:nvPr/>
        </p:nvSpPr>
        <p:spPr bwMode="auto">
          <a:xfrm>
            <a:off x="5120539" y="4697951"/>
            <a:ext cx="10064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dirty="0">
                <a:solidFill>
                  <a:srgbClr val="000000"/>
                </a:solidFill>
                <a:latin typeface="Gill Sans" charset="0"/>
                <a:sym typeface="Gill Sans" charset="0"/>
              </a:rPr>
              <a:t>Use estimated model </a:t>
            </a:r>
            <a:r>
              <a:rPr lang="en-NZ" altLang="en-US" b="1" dirty="0">
                <a:solidFill>
                  <a:srgbClr val="0066FF"/>
                </a:solidFill>
                <a:latin typeface="Gill Sans" charset="0"/>
                <a:sym typeface="Gill Sans" charset="0"/>
              </a:rPr>
              <a:t>f</a:t>
            </a:r>
            <a:endParaRPr lang="en-US" altLang="en-US" b="1" dirty="0">
              <a:solidFill>
                <a:srgbClr val="0066FF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2549" name="TextBox 21"/>
          <p:cNvSpPr txBox="1">
            <a:spLocks noChangeArrowheads="1"/>
          </p:cNvSpPr>
          <p:nvPr/>
        </p:nvSpPr>
        <p:spPr bwMode="auto">
          <a:xfrm>
            <a:off x="6714958" y="4697951"/>
            <a:ext cx="111519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dirty="0">
                <a:solidFill>
                  <a:srgbClr val="000000"/>
                </a:solidFill>
                <a:latin typeface="Gill Sans" charset="0"/>
                <a:sym typeface="Gill Sans" charset="0"/>
              </a:rPr>
              <a:t>Predict label/class y</a:t>
            </a:r>
            <a:endParaRPr lang="en-US" altLang="en-US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346575" y="3094961"/>
            <a:ext cx="533400" cy="7604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344988" y="3969672"/>
            <a:ext cx="534987" cy="9953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23016" y="3017004"/>
            <a:ext cx="538159" cy="97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23651" y="5067283"/>
            <a:ext cx="67944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297861" y="5051408"/>
            <a:ext cx="306387" cy="158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605713" y="3451207"/>
            <a:ext cx="7937" cy="11953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457200" y="206375"/>
            <a:ext cx="8229600" cy="857251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DA0002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DA0002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DA0002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DA0002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DA0002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DA0002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DA0002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DA0002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DA0002"/>
                </a:solidFill>
                <a:latin typeface="Arial" pitchFamily="34" charset="0"/>
                <a:ea typeface="ヒラギノ角ゴ ProN W3" charset="0"/>
                <a:cs typeface="ヒラギノ角ゴ ProN W3" charset="0"/>
                <a:sym typeface="Arial" pitchFamily="34" charset="0"/>
              </a:defRPr>
            </a:lvl9pPr>
          </a:lstStyle>
          <a:p>
            <a:pPr algn="ctr">
              <a:defRPr/>
            </a:pPr>
            <a:r>
              <a:rPr lang="en-NZ" sz="3200" kern="0" dirty="0">
                <a:solidFill>
                  <a:schemeClr val="tx1"/>
                </a:solidFill>
              </a:rPr>
              <a:t>Data pipeline</a:t>
            </a:r>
            <a:endParaRPr lang="en-US" sz="3200" kern="0" dirty="0">
              <a:solidFill>
                <a:schemeClr val="tx1"/>
              </a:solidFill>
            </a:endParaRPr>
          </a:p>
        </p:txBody>
      </p:sp>
      <p:sp>
        <p:nvSpPr>
          <p:cNvPr id="34" name="Rectangle 226"/>
          <p:cNvSpPr>
            <a:spLocks noChangeArrowheads="1"/>
          </p:cNvSpPr>
          <p:nvPr/>
        </p:nvSpPr>
        <p:spPr bwMode="auto">
          <a:xfrm>
            <a:off x="770967" y="853019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72301" y="43287"/>
                <a:ext cx="2068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6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01" y="43287"/>
                <a:ext cx="206820" cy="553998"/>
              </a:xfrm>
              <a:prstGeom prst="rect">
                <a:avLst/>
              </a:prstGeom>
              <a:blipFill>
                <a:blip r:embed="rId3"/>
                <a:stretch>
                  <a:fillRect l="-5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442107" y="21697"/>
                <a:ext cx="1850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107" y="21697"/>
                <a:ext cx="185083" cy="553998"/>
              </a:xfrm>
              <a:prstGeom prst="rect">
                <a:avLst/>
              </a:prstGeom>
              <a:blipFill>
                <a:blip r:embed="rId4"/>
                <a:stretch>
                  <a:fillRect l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226"/>
          <p:cNvSpPr>
            <a:spLocks noChangeArrowheads="1"/>
          </p:cNvSpPr>
          <p:nvPr/>
        </p:nvSpPr>
        <p:spPr bwMode="auto">
          <a:xfrm>
            <a:off x="770967" y="1090115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" name="Rectangle 226"/>
          <p:cNvSpPr>
            <a:spLocks noChangeArrowheads="1"/>
          </p:cNvSpPr>
          <p:nvPr/>
        </p:nvSpPr>
        <p:spPr bwMode="auto">
          <a:xfrm>
            <a:off x="770967" y="1329298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9" name="Rectangle 226"/>
          <p:cNvSpPr>
            <a:spLocks noChangeArrowheads="1"/>
          </p:cNvSpPr>
          <p:nvPr/>
        </p:nvSpPr>
        <p:spPr bwMode="auto">
          <a:xfrm>
            <a:off x="582613" y="853019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" name="Rectangle 226"/>
          <p:cNvSpPr>
            <a:spLocks noChangeArrowheads="1"/>
          </p:cNvSpPr>
          <p:nvPr/>
        </p:nvSpPr>
        <p:spPr bwMode="auto">
          <a:xfrm>
            <a:off x="582613" y="1090115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1" name="Rectangle 226"/>
          <p:cNvSpPr>
            <a:spLocks noChangeArrowheads="1"/>
          </p:cNvSpPr>
          <p:nvPr/>
        </p:nvSpPr>
        <p:spPr bwMode="auto">
          <a:xfrm>
            <a:off x="582613" y="1329298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2" name="Rectangle 226"/>
          <p:cNvSpPr>
            <a:spLocks noChangeArrowheads="1"/>
          </p:cNvSpPr>
          <p:nvPr/>
        </p:nvSpPr>
        <p:spPr bwMode="auto">
          <a:xfrm>
            <a:off x="416955" y="853019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" name="Rectangle 226"/>
          <p:cNvSpPr>
            <a:spLocks noChangeArrowheads="1"/>
          </p:cNvSpPr>
          <p:nvPr/>
        </p:nvSpPr>
        <p:spPr bwMode="auto">
          <a:xfrm>
            <a:off x="416955" y="1090115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" name="Rectangle 226"/>
          <p:cNvSpPr>
            <a:spLocks noChangeArrowheads="1"/>
          </p:cNvSpPr>
          <p:nvPr/>
        </p:nvSpPr>
        <p:spPr bwMode="auto">
          <a:xfrm>
            <a:off x="416955" y="1329298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5" name="Rectangle 226"/>
          <p:cNvSpPr>
            <a:spLocks noChangeArrowheads="1"/>
          </p:cNvSpPr>
          <p:nvPr/>
        </p:nvSpPr>
        <p:spPr bwMode="auto">
          <a:xfrm>
            <a:off x="228601" y="853019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6" name="Rectangle 226"/>
          <p:cNvSpPr>
            <a:spLocks noChangeArrowheads="1"/>
          </p:cNvSpPr>
          <p:nvPr/>
        </p:nvSpPr>
        <p:spPr bwMode="auto">
          <a:xfrm>
            <a:off x="228601" y="1090115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7" name="Rectangle 226"/>
          <p:cNvSpPr>
            <a:spLocks noChangeArrowheads="1"/>
          </p:cNvSpPr>
          <p:nvPr/>
        </p:nvSpPr>
        <p:spPr bwMode="auto">
          <a:xfrm>
            <a:off x="228601" y="1329298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8" name="Rectangle 226"/>
          <p:cNvSpPr>
            <a:spLocks noChangeArrowheads="1"/>
          </p:cNvSpPr>
          <p:nvPr/>
        </p:nvSpPr>
        <p:spPr bwMode="auto">
          <a:xfrm>
            <a:off x="770967" y="1564219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9" name="Rectangle 226"/>
          <p:cNvSpPr>
            <a:spLocks noChangeArrowheads="1"/>
          </p:cNvSpPr>
          <p:nvPr/>
        </p:nvSpPr>
        <p:spPr bwMode="auto">
          <a:xfrm>
            <a:off x="770967" y="1767419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0" name="Rectangle 226"/>
          <p:cNvSpPr>
            <a:spLocks noChangeArrowheads="1"/>
          </p:cNvSpPr>
          <p:nvPr/>
        </p:nvSpPr>
        <p:spPr bwMode="auto">
          <a:xfrm>
            <a:off x="582613" y="1564219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1" name="Rectangle 226"/>
          <p:cNvSpPr>
            <a:spLocks noChangeArrowheads="1"/>
          </p:cNvSpPr>
          <p:nvPr/>
        </p:nvSpPr>
        <p:spPr bwMode="auto">
          <a:xfrm>
            <a:off x="582613" y="1767419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2" name="Rectangle 226"/>
          <p:cNvSpPr>
            <a:spLocks noChangeArrowheads="1"/>
          </p:cNvSpPr>
          <p:nvPr/>
        </p:nvSpPr>
        <p:spPr bwMode="auto">
          <a:xfrm>
            <a:off x="416955" y="1564219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3" name="Rectangle 226"/>
          <p:cNvSpPr>
            <a:spLocks noChangeArrowheads="1"/>
          </p:cNvSpPr>
          <p:nvPr/>
        </p:nvSpPr>
        <p:spPr bwMode="auto">
          <a:xfrm>
            <a:off x="416955" y="1767419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4" name="Rectangle 226"/>
          <p:cNvSpPr>
            <a:spLocks noChangeArrowheads="1"/>
          </p:cNvSpPr>
          <p:nvPr/>
        </p:nvSpPr>
        <p:spPr bwMode="auto">
          <a:xfrm>
            <a:off x="228601" y="1564219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5" name="Rectangle 226"/>
          <p:cNvSpPr>
            <a:spLocks noChangeArrowheads="1"/>
          </p:cNvSpPr>
          <p:nvPr/>
        </p:nvSpPr>
        <p:spPr bwMode="auto">
          <a:xfrm>
            <a:off x="228601" y="1767419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" name="Rectangle 226"/>
          <p:cNvSpPr>
            <a:spLocks noChangeArrowheads="1"/>
          </p:cNvSpPr>
          <p:nvPr/>
        </p:nvSpPr>
        <p:spPr bwMode="auto">
          <a:xfrm>
            <a:off x="770967" y="2006602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" name="Rectangle 226"/>
          <p:cNvSpPr>
            <a:spLocks noChangeArrowheads="1"/>
          </p:cNvSpPr>
          <p:nvPr/>
        </p:nvSpPr>
        <p:spPr bwMode="auto">
          <a:xfrm>
            <a:off x="770967" y="2243698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" name="Rectangle 226"/>
          <p:cNvSpPr>
            <a:spLocks noChangeArrowheads="1"/>
          </p:cNvSpPr>
          <p:nvPr/>
        </p:nvSpPr>
        <p:spPr bwMode="auto">
          <a:xfrm>
            <a:off x="582613" y="2006602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" name="Rectangle 226"/>
          <p:cNvSpPr>
            <a:spLocks noChangeArrowheads="1"/>
          </p:cNvSpPr>
          <p:nvPr/>
        </p:nvSpPr>
        <p:spPr bwMode="auto">
          <a:xfrm>
            <a:off x="582613" y="2243698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" name="Rectangle 226"/>
          <p:cNvSpPr>
            <a:spLocks noChangeArrowheads="1"/>
          </p:cNvSpPr>
          <p:nvPr/>
        </p:nvSpPr>
        <p:spPr bwMode="auto">
          <a:xfrm>
            <a:off x="416955" y="2006602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" name="Rectangle 226"/>
          <p:cNvSpPr>
            <a:spLocks noChangeArrowheads="1"/>
          </p:cNvSpPr>
          <p:nvPr/>
        </p:nvSpPr>
        <p:spPr bwMode="auto">
          <a:xfrm>
            <a:off x="416955" y="2243698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" name="Rectangle 226"/>
          <p:cNvSpPr>
            <a:spLocks noChangeArrowheads="1"/>
          </p:cNvSpPr>
          <p:nvPr/>
        </p:nvSpPr>
        <p:spPr bwMode="auto">
          <a:xfrm>
            <a:off x="228601" y="2006602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3" name="Rectangle 226"/>
          <p:cNvSpPr>
            <a:spLocks noChangeArrowheads="1"/>
          </p:cNvSpPr>
          <p:nvPr/>
        </p:nvSpPr>
        <p:spPr bwMode="auto">
          <a:xfrm>
            <a:off x="228601" y="2243698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4" name="Rectangle 226"/>
          <p:cNvSpPr>
            <a:spLocks noChangeArrowheads="1"/>
          </p:cNvSpPr>
          <p:nvPr/>
        </p:nvSpPr>
        <p:spPr bwMode="auto">
          <a:xfrm>
            <a:off x="1350979" y="863035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5" name="Rectangle 226"/>
          <p:cNvSpPr>
            <a:spLocks noChangeArrowheads="1"/>
          </p:cNvSpPr>
          <p:nvPr/>
        </p:nvSpPr>
        <p:spPr bwMode="auto">
          <a:xfrm>
            <a:off x="1350979" y="1100131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6" name="Rectangle 226"/>
          <p:cNvSpPr>
            <a:spLocks noChangeArrowheads="1"/>
          </p:cNvSpPr>
          <p:nvPr/>
        </p:nvSpPr>
        <p:spPr bwMode="auto">
          <a:xfrm>
            <a:off x="1350979" y="1339313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7" name="Rectangle 226"/>
          <p:cNvSpPr>
            <a:spLocks noChangeArrowheads="1"/>
          </p:cNvSpPr>
          <p:nvPr/>
        </p:nvSpPr>
        <p:spPr bwMode="auto">
          <a:xfrm>
            <a:off x="1350979" y="1574235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" name="Rectangle 226"/>
          <p:cNvSpPr>
            <a:spLocks noChangeArrowheads="1"/>
          </p:cNvSpPr>
          <p:nvPr/>
        </p:nvSpPr>
        <p:spPr bwMode="auto">
          <a:xfrm>
            <a:off x="1350979" y="1777435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9" name="Rectangle 226"/>
          <p:cNvSpPr>
            <a:spLocks noChangeArrowheads="1"/>
          </p:cNvSpPr>
          <p:nvPr/>
        </p:nvSpPr>
        <p:spPr bwMode="auto">
          <a:xfrm>
            <a:off x="1350979" y="2016617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0" name="Rectangle 226"/>
          <p:cNvSpPr>
            <a:spLocks noChangeArrowheads="1"/>
          </p:cNvSpPr>
          <p:nvPr/>
        </p:nvSpPr>
        <p:spPr bwMode="auto">
          <a:xfrm>
            <a:off x="1350979" y="2253713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2" name="Rectangle 226"/>
          <p:cNvSpPr>
            <a:spLocks noChangeArrowheads="1"/>
          </p:cNvSpPr>
          <p:nvPr/>
        </p:nvSpPr>
        <p:spPr bwMode="auto">
          <a:xfrm>
            <a:off x="772401" y="1768115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3" name="Rectangle 226"/>
          <p:cNvSpPr>
            <a:spLocks noChangeArrowheads="1"/>
          </p:cNvSpPr>
          <p:nvPr/>
        </p:nvSpPr>
        <p:spPr bwMode="auto">
          <a:xfrm>
            <a:off x="584047" y="1768115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4" name="Rectangle 226"/>
          <p:cNvSpPr>
            <a:spLocks noChangeArrowheads="1"/>
          </p:cNvSpPr>
          <p:nvPr/>
        </p:nvSpPr>
        <p:spPr bwMode="auto">
          <a:xfrm>
            <a:off x="418389" y="1768115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5" name="Rectangle 226"/>
          <p:cNvSpPr>
            <a:spLocks noChangeArrowheads="1"/>
          </p:cNvSpPr>
          <p:nvPr/>
        </p:nvSpPr>
        <p:spPr bwMode="auto">
          <a:xfrm>
            <a:off x="230035" y="1768115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6" name="Rectangle 226"/>
          <p:cNvSpPr>
            <a:spLocks noChangeArrowheads="1"/>
          </p:cNvSpPr>
          <p:nvPr/>
        </p:nvSpPr>
        <p:spPr bwMode="auto">
          <a:xfrm>
            <a:off x="772401" y="2007298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7" name="Rectangle 226"/>
          <p:cNvSpPr>
            <a:spLocks noChangeArrowheads="1"/>
          </p:cNvSpPr>
          <p:nvPr/>
        </p:nvSpPr>
        <p:spPr bwMode="auto">
          <a:xfrm>
            <a:off x="772401" y="2244394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8" name="Rectangle 226"/>
          <p:cNvSpPr>
            <a:spLocks noChangeArrowheads="1"/>
          </p:cNvSpPr>
          <p:nvPr/>
        </p:nvSpPr>
        <p:spPr bwMode="auto">
          <a:xfrm>
            <a:off x="584047" y="2007298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9" name="Rectangle 226"/>
          <p:cNvSpPr>
            <a:spLocks noChangeArrowheads="1"/>
          </p:cNvSpPr>
          <p:nvPr/>
        </p:nvSpPr>
        <p:spPr bwMode="auto">
          <a:xfrm>
            <a:off x="584047" y="2244394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0" name="Rectangle 226"/>
          <p:cNvSpPr>
            <a:spLocks noChangeArrowheads="1"/>
          </p:cNvSpPr>
          <p:nvPr/>
        </p:nvSpPr>
        <p:spPr bwMode="auto">
          <a:xfrm>
            <a:off x="418389" y="2007298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1" name="Rectangle 226"/>
          <p:cNvSpPr>
            <a:spLocks noChangeArrowheads="1"/>
          </p:cNvSpPr>
          <p:nvPr/>
        </p:nvSpPr>
        <p:spPr bwMode="auto">
          <a:xfrm>
            <a:off x="418389" y="2244394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2" name="Rectangle 226"/>
          <p:cNvSpPr>
            <a:spLocks noChangeArrowheads="1"/>
          </p:cNvSpPr>
          <p:nvPr/>
        </p:nvSpPr>
        <p:spPr bwMode="auto">
          <a:xfrm>
            <a:off x="230035" y="2007298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3" name="Rectangle 226"/>
          <p:cNvSpPr>
            <a:spLocks noChangeArrowheads="1"/>
          </p:cNvSpPr>
          <p:nvPr/>
        </p:nvSpPr>
        <p:spPr bwMode="auto">
          <a:xfrm>
            <a:off x="230035" y="2244394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4" name="Rectangle 226"/>
          <p:cNvSpPr>
            <a:spLocks noChangeArrowheads="1"/>
          </p:cNvSpPr>
          <p:nvPr/>
        </p:nvSpPr>
        <p:spPr bwMode="auto">
          <a:xfrm>
            <a:off x="1352413" y="1778131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5" name="Rectangle 226"/>
          <p:cNvSpPr>
            <a:spLocks noChangeArrowheads="1"/>
          </p:cNvSpPr>
          <p:nvPr/>
        </p:nvSpPr>
        <p:spPr bwMode="auto">
          <a:xfrm>
            <a:off x="1352413" y="2017313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6" name="Rectangle 226"/>
          <p:cNvSpPr>
            <a:spLocks noChangeArrowheads="1"/>
          </p:cNvSpPr>
          <p:nvPr/>
        </p:nvSpPr>
        <p:spPr bwMode="auto">
          <a:xfrm>
            <a:off x="1352413" y="2254409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7" name="Rectangle 226"/>
          <p:cNvSpPr>
            <a:spLocks noChangeArrowheads="1"/>
          </p:cNvSpPr>
          <p:nvPr/>
        </p:nvSpPr>
        <p:spPr bwMode="auto">
          <a:xfrm>
            <a:off x="3624135" y="5689025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8" name="Rectangle 226"/>
          <p:cNvSpPr>
            <a:spLocks noChangeArrowheads="1"/>
          </p:cNvSpPr>
          <p:nvPr/>
        </p:nvSpPr>
        <p:spPr bwMode="auto">
          <a:xfrm>
            <a:off x="3435781" y="5689025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9" name="Rectangle 226"/>
          <p:cNvSpPr>
            <a:spLocks noChangeArrowheads="1"/>
          </p:cNvSpPr>
          <p:nvPr/>
        </p:nvSpPr>
        <p:spPr bwMode="auto">
          <a:xfrm>
            <a:off x="3270123" y="5689025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0" name="Rectangle 226"/>
          <p:cNvSpPr>
            <a:spLocks noChangeArrowheads="1"/>
          </p:cNvSpPr>
          <p:nvPr/>
        </p:nvSpPr>
        <p:spPr bwMode="auto">
          <a:xfrm>
            <a:off x="3081769" y="5689025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1" name="Rectangle 226"/>
          <p:cNvSpPr>
            <a:spLocks noChangeArrowheads="1"/>
          </p:cNvSpPr>
          <p:nvPr/>
        </p:nvSpPr>
        <p:spPr bwMode="auto">
          <a:xfrm>
            <a:off x="3624135" y="5928208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2" name="Rectangle 226"/>
          <p:cNvSpPr>
            <a:spLocks noChangeArrowheads="1"/>
          </p:cNvSpPr>
          <p:nvPr/>
        </p:nvSpPr>
        <p:spPr bwMode="auto">
          <a:xfrm>
            <a:off x="3624135" y="6165304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3" name="Rectangle 226"/>
          <p:cNvSpPr>
            <a:spLocks noChangeArrowheads="1"/>
          </p:cNvSpPr>
          <p:nvPr/>
        </p:nvSpPr>
        <p:spPr bwMode="auto">
          <a:xfrm>
            <a:off x="3435781" y="5928208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4" name="Rectangle 226"/>
          <p:cNvSpPr>
            <a:spLocks noChangeArrowheads="1"/>
          </p:cNvSpPr>
          <p:nvPr/>
        </p:nvSpPr>
        <p:spPr bwMode="auto">
          <a:xfrm>
            <a:off x="3435781" y="6165304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5" name="Rectangle 226"/>
          <p:cNvSpPr>
            <a:spLocks noChangeArrowheads="1"/>
          </p:cNvSpPr>
          <p:nvPr/>
        </p:nvSpPr>
        <p:spPr bwMode="auto">
          <a:xfrm>
            <a:off x="3270123" y="5928208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6" name="Rectangle 226"/>
          <p:cNvSpPr>
            <a:spLocks noChangeArrowheads="1"/>
          </p:cNvSpPr>
          <p:nvPr/>
        </p:nvSpPr>
        <p:spPr bwMode="auto">
          <a:xfrm>
            <a:off x="3270123" y="6165304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7" name="Rectangle 226"/>
          <p:cNvSpPr>
            <a:spLocks noChangeArrowheads="1"/>
          </p:cNvSpPr>
          <p:nvPr/>
        </p:nvSpPr>
        <p:spPr bwMode="auto">
          <a:xfrm>
            <a:off x="3081769" y="5928208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8" name="Rectangle 226"/>
          <p:cNvSpPr>
            <a:spLocks noChangeArrowheads="1"/>
          </p:cNvSpPr>
          <p:nvPr/>
        </p:nvSpPr>
        <p:spPr bwMode="auto">
          <a:xfrm>
            <a:off x="3081769" y="6165304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9" name="Rectangle 226"/>
          <p:cNvSpPr>
            <a:spLocks noChangeArrowheads="1"/>
          </p:cNvSpPr>
          <p:nvPr/>
        </p:nvSpPr>
        <p:spPr bwMode="auto">
          <a:xfrm>
            <a:off x="4204147" y="5699041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0" name="Rectangle 226"/>
          <p:cNvSpPr>
            <a:spLocks noChangeArrowheads="1"/>
          </p:cNvSpPr>
          <p:nvPr/>
        </p:nvSpPr>
        <p:spPr bwMode="auto">
          <a:xfrm>
            <a:off x="4204147" y="5938223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1" name="Rectangle 226"/>
          <p:cNvSpPr>
            <a:spLocks noChangeArrowheads="1"/>
          </p:cNvSpPr>
          <p:nvPr/>
        </p:nvSpPr>
        <p:spPr bwMode="auto">
          <a:xfrm>
            <a:off x="4204147" y="6175319"/>
            <a:ext cx="179388" cy="239183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2" name="Rectangle 226"/>
          <p:cNvSpPr>
            <a:spLocks noChangeArrowheads="1"/>
          </p:cNvSpPr>
          <p:nvPr/>
        </p:nvSpPr>
        <p:spPr bwMode="auto">
          <a:xfrm>
            <a:off x="3551049" y="1298468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3" name="Rectangle 226"/>
          <p:cNvSpPr>
            <a:spLocks noChangeArrowheads="1"/>
          </p:cNvSpPr>
          <p:nvPr/>
        </p:nvSpPr>
        <p:spPr bwMode="auto">
          <a:xfrm>
            <a:off x="3551049" y="1535564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4" name="Rectangle 226"/>
          <p:cNvSpPr>
            <a:spLocks noChangeArrowheads="1"/>
          </p:cNvSpPr>
          <p:nvPr/>
        </p:nvSpPr>
        <p:spPr bwMode="auto">
          <a:xfrm>
            <a:off x="3551049" y="1774747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5" name="Rectangle 226"/>
          <p:cNvSpPr>
            <a:spLocks noChangeArrowheads="1"/>
          </p:cNvSpPr>
          <p:nvPr/>
        </p:nvSpPr>
        <p:spPr bwMode="auto">
          <a:xfrm>
            <a:off x="3362695" y="1298468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6" name="Rectangle 226"/>
          <p:cNvSpPr>
            <a:spLocks noChangeArrowheads="1"/>
          </p:cNvSpPr>
          <p:nvPr/>
        </p:nvSpPr>
        <p:spPr bwMode="auto">
          <a:xfrm>
            <a:off x="3362695" y="1535564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7" name="Rectangle 226"/>
          <p:cNvSpPr>
            <a:spLocks noChangeArrowheads="1"/>
          </p:cNvSpPr>
          <p:nvPr/>
        </p:nvSpPr>
        <p:spPr bwMode="auto">
          <a:xfrm>
            <a:off x="3362695" y="1774747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8" name="Rectangle 226"/>
          <p:cNvSpPr>
            <a:spLocks noChangeArrowheads="1"/>
          </p:cNvSpPr>
          <p:nvPr/>
        </p:nvSpPr>
        <p:spPr bwMode="auto">
          <a:xfrm>
            <a:off x="3197037" y="1298468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9" name="Rectangle 226"/>
          <p:cNvSpPr>
            <a:spLocks noChangeArrowheads="1"/>
          </p:cNvSpPr>
          <p:nvPr/>
        </p:nvSpPr>
        <p:spPr bwMode="auto">
          <a:xfrm>
            <a:off x="3197037" y="1535564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0" name="Rectangle 226"/>
          <p:cNvSpPr>
            <a:spLocks noChangeArrowheads="1"/>
          </p:cNvSpPr>
          <p:nvPr/>
        </p:nvSpPr>
        <p:spPr bwMode="auto">
          <a:xfrm>
            <a:off x="3197037" y="1774747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1" name="Rectangle 226"/>
          <p:cNvSpPr>
            <a:spLocks noChangeArrowheads="1"/>
          </p:cNvSpPr>
          <p:nvPr/>
        </p:nvSpPr>
        <p:spPr bwMode="auto">
          <a:xfrm>
            <a:off x="3008683" y="1298468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2" name="Rectangle 226"/>
          <p:cNvSpPr>
            <a:spLocks noChangeArrowheads="1"/>
          </p:cNvSpPr>
          <p:nvPr/>
        </p:nvSpPr>
        <p:spPr bwMode="auto">
          <a:xfrm>
            <a:off x="3008683" y="1535564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3" name="Rectangle 226"/>
          <p:cNvSpPr>
            <a:spLocks noChangeArrowheads="1"/>
          </p:cNvSpPr>
          <p:nvPr/>
        </p:nvSpPr>
        <p:spPr bwMode="auto">
          <a:xfrm>
            <a:off x="3008683" y="1774747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4" name="Rectangle 226"/>
          <p:cNvSpPr>
            <a:spLocks noChangeArrowheads="1"/>
          </p:cNvSpPr>
          <p:nvPr/>
        </p:nvSpPr>
        <p:spPr bwMode="auto">
          <a:xfrm>
            <a:off x="3551049" y="2009668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5" name="Rectangle 226"/>
          <p:cNvSpPr>
            <a:spLocks noChangeArrowheads="1"/>
          </p:cNvSpPr>
          <p:nvPr/>
        </p:nvSpPr>
        <p:spPr bwMode="auto">
          <a:xfrm>
            <a:off x="3362695" y="2009668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6" name="Rectangle 226"/>
          <p:cNvSpPr>
            <a:spLocks noChangeArrowheads="1"/>
          </p:cNvSpPr>
          <p:nvPr/>
        </p:nvSpPr>
        <p:spPr bwMode="auto">
          <a:xfrm>
            <a:off x="3197037" y="2009668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7" name="Rectangle 226"/>
          <p:cNvSpPr>
            <a:spLocks noChangeArrowheads="1"/>
          </p:cNvSpPr>
          <p:nvPr/>
        </p:nvSpPr>
        <p:spPr bwMode="auto">
          <a:xfrm>
            <a:off x="3008683" y="2009668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8" name="Rectangle 226"/>
          <p:cNvSpPr>
            <a:spLocks noChangeArrowheads="1"/>
          </p:cNvSpPr>
          <p:nvPr/>
        </p:nvSpPr>
        <p:spPr bwMode="auto">
          <a:xfrm>
            <a:off x="4131061" y="1308484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9" name="Rectangle 226"/>
          <p:cNvSpPr>
            <a:spLocks noChangeArrowheads="1"/>
          </p:cNvSpPr>
          <p:nvPr/>
        </p:nvSpPr>
        <p:spPr bwMode="auto">
          <a:xfrm>
            <a:off x="4131061" y="1545580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0" name="Rectangle 226"/>
          <p:cNvSpPr>
            <a:spLocks noChangeArrowheads="1"/>
          </p:cNvSpPr>
          <p:nvPr/>
        </p:nvSpPr>
        <p:spPr bwMode="auto">
          <a:xfrm>
            <a:off x="4131061" y="1784762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1" name="Rectangle 226"/>
          <p:cNvSpPr>
            <a:spLocks noChangeArrowheads="1"/>
          </p:cNvSpPr>
          <p:nvPr/>
        </p:nvSpPr>
        <p:spPr bwMode="auto">
          <a:xfrm>
            <a:off x="4131061" y="2019684"/>
            <a:ext cx="179388" cy="239183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94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20675"/>
            <a:ext cx="8228013" cy="1050925"/>
          </a:xfrm>
        </p:spPr>
        <p:txBody>
          <a:bodyPr tIns="31680"/>
          <a:lstStyle/>
          <a:p>
            <a:pPr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3600" dirty="0" err="1" smtClean="0">
                <a:solidFill>
                  <a:schemeClr val="tx1"/>
                </a:solidFill>
              </a:rPr>
              <a:t>Scikit</a:t>
            </a:r>
            <a:r>
              <a:rPr lang="en-GB" altLang="en-US" sz="3600" dirty="0" smtClean="0">
                <a:solidFill>
                  <a:schemeClr val="tx1"/>
                </a:solidFill>
              </a:rPr>
              <a:t> learn API and design 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00213"/>
            <a:ext cx="8228013" cy="4525962"/>
          </a:xfrm>
        </p:spPr>
        <p:txBody>
          <a:bodyPr tIns="31680"/>
          <a:lstStyle/>
          <a:p>
            <a:pPr marL="430213" indent="-323850" eaLnBrk="1">
              <a:buSzPct val="45000"/>
              <a:buFont typeface="Wingdings" panose="05000000000000000000" pitchFamily="2" charset="2"/>
              <a:buChar char="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800" dirty="0" smtClean="0"/>
              <a:t>All objects</a:t>
            </a:r>
          </a:p>
          <a:p>
            <a:pPr marL="862013" lvl="1" indent="-322263" eaLnBrk="1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model.fit</a:t>
            </a:r>
            <a:r>
              <a:rPr lang="en-GB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X_train</a:t>
            </a:r>
            <a:r>
              <a:rPr lang="en-GB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y_train</a:t>
            </a:r>
            <a:r>
              <a:rPr lang="en-GB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62013" lvl="1" indent="-322263" eaLnBrk="1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endParaRPr lang="en-GB" altLang="en-US" sz="2800" dirty="0" smtClean="0"/>
          </a:p>
          <a:p>
            <a:pPr marL="430213" indent="-323850" eaLnBrk="1">
              <a:buSzPct val="45000"/>
              <a:buFont typeface="Wingdings" panose="05000000000000000000" pitchFamily="2" charset="2"/>
              <a:buChar char="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800" dirty="0" smtClean="0"/>
              <a:t>Classification, regression, clustering</a:t>
            </a:r>
          </a:p>
          <a:p>
            <a:pPr marL="862013" lvl="1" indent="-322263" eaLnBrk="1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y_pred</a:t>
            </a:r>
            <a:r>
              <a:rPr lang="en-GB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model.predict</a:t>
            </a:r>
            <a:r>
              <a:rPr lang="en-GB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X_test</a:t>
            </a:r>
            <a:r>
              <a:rPr lang="en-GB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62013" lvl="1" indent="-322263" eaLnBrk="1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endParaRPr lang="en-GB" altLang="en-US" sz="2800" dirty="0" smtClean="0"/>
          </a:p>
          <a:p>
            <a:pPr marL="430213" indent="-323850" eaLnBrk="1">
              <a:buSzPct val="45000"/>
              <a:buFont typeface="Wingdings" panose="05000000000000000000" pitchFamily="2" charset="2"/>
              <a:buChar char="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800" dirty="0" smtClean="0"/>
              <a:t>Evaluation</a:t>
            </a:r>
          </a:p>
          <a:p>
            <a:pPr marL="862013" lvl="1" indent="-322263" eaLnBrk="1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test_score</a:t>
            </a:r>
            <a:r>
              <a:rPr lang="en-GB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model.score</a:t>
            </a:r>
            <a:r>
              <a:rPr lang="en-GB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alt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X_test</a:t>
            </a:r>
            <a:r>
              <a:rPr lang="en-GB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20675"/>
            <a:ext cx="8228013" cy="1050925"/>
          </a:xfrm>
        </p:spPr>
        <p:txBody>
          <a:bodyPr tIns="31680">
            <a:normAutofit fontScale="90000"/>
          </a:bodyPr>
          <a:lstStyle/>
          <a:p>
            <a:pPr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3600" dirty="0" err="1" smtClean="0">
                <a:solidFill>
                  <a:schemeClr val="tx1"/>
                </a:solidFill>
              </a:rPr>
              <a:t>Scikit</a:t>
            </a:r>
            <a:r>
              <a:rPr lang="en-GB" altLang="en-US" sz="3600" dirty="0" smtClean="0">
                <a:solidFill>
                  <a:schemeClr val="tx1"/>
                </a:solidFill>
              </a:rPr>
              <a:t> learn API and design – classification example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4963"/>
            <a:ext cx="8686800" cy="4525962"/>
          </a:xfrm>
        </p:spPr>
        <p:txBody>
          <a:bodyPr tIns="31680">
            <a:normAutofit lnSpcReduction="10000"/>
          </a:bodyPr>
          <a:lstStyle/>
          <a:p>
            <a:pPr marL="430213" indent="-323850" eaLnBrk="1">
              <a:buSzPct val="45000"/>
              <a:buFont typeface="Wingdings" panose="05000000000000000000" pitchFamily="2" charset="2"/>
              <a:buChar char="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000" dirty="0" smtClean="0"/>
              <a:t>Design principles</a:t>
            </a:r>
          </a:p>
          <a:p>
            <a:pPr marL="862013" lvl="1" indent="-322263" eaLnBrk="1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1600" dirty="0" smtClean="0"/>
              <a:t>Minimise number of object interfaces</a:t>
            </a:r>
          </a:p>
          <a:p>
            <a:pPr marL="862013" lvl="1" indent="-322263" eaLnBrk="1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1600" dirty="0" smtClean="0"/>
              <a:t>Build abstractions for recurrent use cases</a:t>
            </a:r>
          </a:p>
          <a:p>
            <a:pPr marL="862013" lvl="1" indent="-322263" eaLnBrk="1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1600" dirty="0" smtClean="0"/>
              <a:t>Simplicity</a:t>
            </a:r>
          </a:p>
          <a:p>
            <a:pPr marL="862013" lvl="1" indent="-322263" eaLnBrk="1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endParaRPr lang="en-GB" altLang="en-US" sz="2000" dirty="0" smtClean="0"/>
          </a:p>
          <a:p>
            <a:pPr marL="430213" indent="-323850" eaLnBrk="1">
              <a:buSzPct val="45000"/>
              <a:buFont typeface="Wingdings" panose="05000000000000000000" pitchFamily="2" charset="2"/>
              <a:buChar char="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000" dirty="0" smtClean="0"/>
              <a:t>Code sample for classification</a:t>
            </a:r>
          </a:p>
          <a:p>
            <a:pPr marL="430213" indent="-323850" eaLnBrk="1">
              <a:buSzPct val="45000"/>
              <a:buFont typeface="Wingdings" panose="05000000000000000000" pitchFamily="2" charset="2"/>
              <a:buChar char="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endParaRPr lang="en-GB" altLang="en-US" sz="2000" dirty="0" smtClean="0"/>
          </a:p>
          <a:p>
            <a:pPr marL="430213" indent="-323850" eaLnBrk="1">
              <a:buSzPct val="45000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800" dirty="0" smtClean="0"/>
              <a:t>&gt;&gt;&gt; </a:t>
            </a:r>
            <a:r>
              <a:rPr lang="en-GB" altLang="en-US" sz="2800" dirty="0" smtClean="0">
                <a:solidFill>
                  <a:srgbClr val="2300DC"/>
                </a:solidFill>
                <a:latin typeface="Courier New" panose="02070309020205020404" pitchFamily="49" charset="0"/>
              </a:rPr>
              <a:t>from 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sklearn</a:t>
            </a:r>
            <a:r>
              <a:rPr lang="en-GB" altLang="en-US" sz="2800" dirty="0" smtClean="0">
                <a:solidFill>
                  <a:srgbClr val="2300DC"/>
                </a:solidFill>
                <a:latin typeface="Courier New" panose="02070309020205020404" pitchFamily="49" charset="0"/>
              </a:rPr>
              <a:t> import 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svm</a:t>
            </a:r>
            <a:endParaRPr lang="en-GB" altLang="en-US" sz="2800" dirty="0" smtClean="0">
              <a:latin typeface="Courier New" panose="02070309020205020404" pitchFamily="49" charset="0"/>
            </a:endParaRPr>
          </a:p>
          <a:p>
            <a:pPr marL="430213" indent="-323850" eaLnBrk="1">
              <a:buSzPct val="45000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800" dirty="0" smtClean="0"/>
              <a:t>&gt;&gt;&gt; </a:t>
            </a:r>
            <a:r>
              <a:rPr lang="en-GB" altLang="en-US" sz="2800" dirty="0" smtClean="0">
                <a:latin typeface="Courier New" panose="02070309020205020404" pitchFamily="49" charset="0"/>
              </a:rPr>
              <a:t>classifier = 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svm.SVC</a:t>
            </a:r>
            <a:r>
              <a:rPr lang="en-GB" altLang="en-US" sz="2800" dirty="0" smtClean="0">
                <a:latin typeface="Courier New" panose="02070309020205020404" pitchFamily="49" charset="0"/>
              </a:rPr>
              <a:t>()</a:t>
            </a:r>
          </a:p>
          <a:p>
            <a:pPr marL="430213" indent="-323850" eaLnBrk="1">
              <a:buSzPct val="45000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800" dirty="0" smtClean="0"/>
              <a:t>&gt;&gt;&gt; 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classifier.fit</a:t>
            </a:r>
            <a:r>
              <a:rPr lang="en-GB" altLang="en-US" sz="2800" dirty="0" smtClean="0">
                <a:latin typeface="Courier New" panose="02070309020205020404" pitchFamily="49" charset="0"/>
              </a:rPr>
              <a:t>(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X_train</a:t>
            </a:r>
            <a:r>
              <a:rPr lang="en-GB" altLang="en-US" sz="2800" dirty="0" smtClean="0">
                <a:latin typeface="Courier New" panose="02070309020205020404" pitchFamily="49" charset="0"/>
              </a:rPr>
              <a:t>, 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y_train</a:t>
            </a:r>
            <a:r>
              <a:rPr lang="en-GB" altLang="en-US" sz="2800" dirty="0" smtClean="0">
                <a:latin typeface="Courier New" panose="02070309020205020404" pitchFamily="49" charset="0"/>
              </a:rPr>
              <a:t>)</a:t>
            </a:r>
          </a:p>
          <a:p>
            <a:pPr marL="430213" indent="-323850" eaLnBrk="1">
              <a:buSzPct val="45000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800" dirty="0" smtClean="0"/>
              <a:t>&gt;&gt;&gt; 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y_pred</a:t>
            </a:r>
            <a:r>
              <a:rPr lang="en-GB" altLang="en-US" sz="2800" dirty="0" smtClean="0">
                <a:latin typeface="Courier New" panose="02070309020205020404" pitchFamily="49" charset="0"/>
              </a:rPr>
              <a:t> = 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classifier.predict</a:t>
            </a:r>
            <a:r>
              <a:rPr lang="en-GB" altLang="en-US" sz="2800" dirty="0" smtClean="0">
                <a:latin typeface="Courier New" panose="02070309020205020404" pitchFamily="49" charset="0"/>
              </a:rPr>
              <a:t>(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X_test</a:t>
            </a:r>
            <a:r>
              <a:rPr lang="en-GB" altLang="en-US" sz="2800" dirty="0" smtClean="0">
                <a:latin typeface="Courier New" panose="02070309020205020404" pitchFamily="49" charset="0"/>
              </a:rPr>
              <a:t>)</a:t>
            </a:r>
          </a:p>
          <a:p>
            <a:pPr marL="430213" indent="-323850" eaLnBrk="1">
              <a:buSzPct val="45000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800" dirty="0"/>
              <a:t>&gt;&gt;&gt; </a:t>
            </a:r>
            <a:r>
              <a:rPr lang="en-GB" altLang="en-US" sz="2800" dirty="0" smtClean="0">
                <a:latin typeface="Courier New" panose="02070309020205020404" pitchFamily="49" charset="0"/>
              </a:rPr>
              <a:t>accuracy= 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classifier.score</a:t>
            </a:r>
            <a:r>
              <a:rPr lang="en-GB" altLang="en-US" sz="2800" dirty="0" smtClean="0">
                <a:latin typeface="Courier New" panose="02070309020205020404" pitchFamily="49" charset="0"/>
              </a:rPr>
              <a:t>(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X_test</a:t>
            </a:r>
            <a:r>
              <a:rPr lang="en-GB" altLang="en-US" sz="2800" dirty="0">
                <a:latin typeface="Courier New" panose="02070309020205020404" pitchFamily="49" charset="0"/>
              </a:rPr>
              <a:t>)</a:t>
            </a:r>
          </a:p>
          <a:p>
            <a:pPr marL="430213" indent="-323850" eaLnBrk="1">
              <a:buSzPct val="45000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endParaRPr lang="en-GB" altLang="en-US" sz="2800" dirty="0" smtClean="0">
              <a:latin typeface="Courier New" panose="02070309020205020404" pitchFamily="49" charset="0"/>
            </a:endParaRPr>
          </a:p>
          <a:p>
            <a:pPr marL="430213" indent="-323850" eaLnBrk="1">
              <a:buSzPct val="45000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endParaRPr lang="en-GB" altLang="en-US" sz="3200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20675"/>
            <a:ext cx="8228013" cy="1050925"/>
          </a:xfrm>
        </p:spPr>
        <p:txBody>
          <a:bodyPr tIns="31680">
            <a:normAutofit fontScale="90000"/>
          </a:bodyPr>
          <a:lstStyle/>
          <a:p>
            <a:pPr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3600" dirty="0" err="1" smtClean="0">
                <a:solidFill>
                  <a:schemeClr val="tx1"/>
                </a:solidFill>
              </a:rPr>
              <a:t>Scikit</a:t>
            </a:r>
            <a:r>
              <a:rPr lang="en-GB" altLang="en-US" sz="3600" dirty="0" smtClean="0">
                <a:solidFill>
                  <a:schemeClr val="tx1"/>
                </a:solidFill>
              </a:rPr>
              <a:t> learn API and design – regression example 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4963"/>
            <a:ext cx="8686800" cy="4525962"/>
          </a:xfrm>
        </p:spPr>
        <p:txBody>
          <a:bodyPr tIns="31680">
            <a:normAutofit lnSpcReduction="10000"/>
          </a:bodyPr>
          <a:lstStyle/>
          <a:p>
            <a:pPr marL="430213" indent="-323850" eaLnBrk="1">
              <a:buSzPct val="45000"/>
              <a:buFont typeface="Wingdings" panose="05000000000000000000" pitchFamily="2" charset="2"/>
              <a:buChar char="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000" dirty="0" smtClean="0"/>
              <a:t>Design principles</a:t>
            </a:r>
          </a:p>
          <a:p>
            <a:pPr marL="862013" lvl="1" indent="-322263" eaLnBrk="1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1600" dirty="0" smtClean="0"/>
              <a:t>Minimise number of object interfaces</a:t>
            </a:r>
          </a:p>
          <a:p>
            <a:pPr marL="862013" lvl="1" indent="-322263" eaLnBrk="1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1600" dirty="0" smtClean="0"/>
              <a:t>Build abstractions for </a:t>
            </a:r>
            <a:r>
              <a:rPr lang="en-GB" altLang="en-US" sz="1600" dirty="0" err="1" smtClean="0"/>
              <a:t>recurrant</a:t>
            </a:r>
            <a:r>
              <a:rPr lang="en-GB" altLang="en-US" sz="1600" dirty="0" smtClean="0"/>
              <a:t> use cases</a:t>
            </a:r>
          </a:p>
          <a:p>
            <a:pPr marL="862013" lvl="1" indent="-322263" eaLnBrk="1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1600" dirty="0" smtClean="0"/>
              <a:t>Simplicity</a:t>
            </a:r>
          </a:p>
          <a:p>
            <a:pPr marL="862013" lvl="1" indent="-322263" eaLnBrk="1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endParaRPr lang="en-GB" altLang="en-US" sz="2000" dirty="0" smtClean="0"/>
          </a:p>
          <a:p>
            <a:pPr marL="430213" indent="-323850" eaLnBrk="1">
              <a:buSzPct val="45000"/>
              <a:buFont typeface="Wingdings" panose="05000000000000000000" pitchFamily="2" charset="2"/>
              <a:buChar char="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000" dirty="0" smtClean="0"/>
              <a:t>Code sample for regression</a:t>
            </a:r>
          </a:p>
          <a:p>
            <a:pPr marL="430213" indent="-323850" eaLnBrk="1">
              <a:buSzPct val="45000"/>
              <a:buFont typeface="Wingdings" panose="05000000000000000000" pitchFamily="2" charset="2"/>
              <a:buChar char="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endParaRPr lang="en-GB" altLang="en-US" sz="2000" dirty="0" smtClean="0"/>
          </a:p>
          <a:p>
            <a:pPr marL="430213" indent="-323850" eaLnBrk="1">
              <a:buSzPct val="45000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800" dirty="0" smtClean="0"/>
              <a:t>&gt;&gt;&gt; </a:t>
            </a:r>
            <a:r>
              <a:rPr lang="en-GB" altLang="en-US" sz="2800" dirty="0" smtClean="0">
                <a:solidFill>
                  <a:srgbClr val="2300DC"/>
                </a:solidFill>
                <a:latin typeface="Courier New" panose="02070309020205020404" pitchFamily="49" charset="0"/>
              </a:rPr>
              <a:t>from 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sklearn</a:t>
            </a:r>
            <a:r>
              <a:rPr lang="en-GB" altLang="en-US" sz="2800" dirty="0" smtClean="0">
                <a:solidFill>
                  <a:srgbClr val="2300DC"/>
                </a:solidFill>
                <a:latin typeface="Courier New" panose="02070309020205020404" pitchFamily="49" charset="0"/>
              </a:rPr>
              <a:t> import 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linear_model</a:t>
            </a:r>
            <a:endParaRPr lang="en-GB" altLang="en-US" sz="2800" dirty="0" smtClean="0">
              <a:latin typeface="Courier New" panose="02070309020205020404" pitchFamily="49" charset="0"/>
            </a:endParaRPr>
          </a:p>
          <a:p>
            <a:pPr marL="430213" indent="-323850" eaLnBrk="1">
              <a:buSzPct val="45000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800" dirty="0" smtClean="0"/>
              <a:t>&gt;&gt;&gt; 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reg</a:t>
            </a:r>
            <a:r>
              <a:rPr lang="en-GB" altLang="en-US" sz="2800" dirty="0" smtClean="0">
                <a:latin typeface="Courier New" panose="02070309020205020404" pitchFamily="49" charset="0"/>
              </a:rPr>
              <a:t>=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linear_model.LinearRegression</a:t>
            </a:r>
            <a:r>
              <a:rPr lang="en-GB" altLang="en-US" sz="2800" dirty="0" smtClean="0">
                <a:latin typeface="Courier New" panose="02070309020205020404" pitchFamily="49" charset="0"/>
              </a:rPr>
              <a:t>()</a:t>
            </a:r>
          </a:p>
          <a:p>
            <a:pPr marL="430213" indent="-323850" eaLnBrk="1">
              <a:buSzPct val="45000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800" dirty="0" smtClean="0"/>
              <a:t>&gt;&gt;&gt; 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reg.fit</a:t>
            </a:r>
            <a:r>
              <a:rPr lang="en-GB" altLang="en-US" sz="2800" dirty="0" smtClean="0">
                <a:latin typeface="Courier New" panose="02070309020205020404" pitchFamily="49" charset="0"/>
              </a:rPr>
              <a:t>(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X_train</a:t>
            </a:r>
            <a:r>
              <a:rPr lang="en-GB" altLang="en-US" sz="2800" dirty="0" smtClean="0">
                <a:latin typeface="Courier New" panose="02070309020205020404" pitchFamily="49" charset="0"/>
              </a:rPr>
              <a:t>, 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y_train</a:t>
            </a:r>
            <a:r>
              <a:rPr lang="en-GB" altLang="en-US" sz="2800" dirty="0" smtClean="0">
                <a:latin typeface="Courier New" panose="02070309020205020404" pitchFamily="49" charset="0"/>
              </a:rPr>
              <a:t>)</a:t>
            </a:r>
          </a:p>
          <a:p>
            <a:pPr marL="430213" indent="-323850" eaLnBrk="1">
              <a:buSzPct val="45000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800" dirty="0" smtClean="0"/>
              <a:t>&gt;&gt;&gt; 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y_pred</a:t>
            </a:r>
            <a:r>
              <a:rPr lang="en-GB" altLang="en-US" sz="2800" dirty="0" smtClean="0">
                <a:latin typeface="Courier New" panose="02070309020205020404" pitchFamily="49" charset="0"/>
              </a:rPr>
              <a:t> = 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reg.predict</a:t>
            </a:r>
            <a:r>
              <a:rPr lang="en-GB" altLang="en-US" sz="2800" dirty="0" smtClean="0">
                <a:latin typeface="Courier New" panose="02070309020205020404" pitchFamily="49" charset="0"/>
              </a:rPr>
              <a:t>(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X_test</a:t>
            </a:r>
            <a:r>
              <a:rPr lang="en-GB" altLang="en-US" sz="2800" dirty="0" smtClean="0">
                <a:latin typeface="Courier New" panose="02070309020205020404" pitchFamily="49" charset="0"/>
              </a:rPr>
              <a:t>)</a:t>
            </a:r>
          </a:p>
          <a:p>
            <a:pPr marL="430213" indent="-323850" eaLnBrk="1">
              <a:buSzPct val="45000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800" dirty="0"/>
              <a:t>&gt;&gt;&gt; </a:t>
            </a:r>
            <a:r>
              <a:rPr lang="en-GB" altLang="en-US" sz="2800" dirty="0">
                <a:latin typeface="Courier New" panose="02070309020205020404" pitchFamily="49" charset="0"/>
              </a:rPr>
              <a:t>accuracy= 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reg.score</a:t>
            </a:r>
            <a:r>
              <a:rPr lang="en-GB" altLang="en-US" sz="2800" dirty="0" smtClean="0">
                <a:latin typeface="Courier New" panose="02070309020205020404" pitchFamily="49" charset="0"/>
              </a:rPr>
              <a:t>(</a:t>
            </a:r>
            <a:r>
              <a:rPr lang="en-GB" altLang="en-US" sz="2800" dirty="0" err="1" smtClean="0">
                <a:latin typeface="Courier New" panose="02070309020205020404" pitchFamily="49" charset="0"/>
              </a:rPr>
              <a:t>X_test</a:t>
            </a:r>
            <a:r>
              <a:rPr lang="en-GB" altLang="en-US" sz="2800" dirty="0" smtClean="0">
                <a:latin typeface="Courier New" panose="02070309020205020404" pitchFamily="49" charset="0"/>
              </a:rPr>
              <a:t>)</a:t>
            </a:r>
            <a:endParaRPr lang="en-GB" altLang="en-US" sz="2800" dirty="0">
              <a:latin typeface="Courier New" panose="02070309020205020404" pitchFamily="49" charset="0"/>
            </a:endParaRPr>
          </a:p>
          <a:p>
            <a:pPr marL="430213" indent="-323850" eaLnBrk="1">
              <a:buSzPct val="45000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endParaRPr lang="en-GB" altLang="en-US" sz="2800" dirty="0" smtClean="0">
              <a:latin typeface="Courier New" panose="02070309020205020404" pitchFamily="49" charset="0"/>
            </a:endParaRPr>
          </a:p>
          <a:p>
            <a:pPr marL="430213" indent="-323850" eaLnBrk="1">
              <a:buSzPct val="45000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endParaRPr lang="en-GB" altLang="en-US" sz="3200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9961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dirty="0" smtClean="0">
                <a:solidFill>
                  <a:schemeClr val="tx1"/>
                </a:solidFill>
              </a:rPr>
              <a:t>Machine learning Datasets</a:t>
            </a:r>
          </a:p>
        </p:txBody>
      </p:sp>
      <p:sp>
        <p:nvSpPr>
          <p:cNvPr id="27651" name="Rectangle 4"/>
          <p:cNvSpPr>
            <a:spLocks/>
          </p:cNvSpPr>
          <p:nvPr/>
        </p:nvSpPr>
        <p:spPr bwMode="auto">
          <a:xfrm>
            <a:off x="6718300" y="4797425"/>
            <a:ext cx="2317750" cy="1989138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AU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7652" name="TextBox 1"/>
          <p:cNvSpPr txBox="1">
            <a:spLocks noChangeArrowheads="1"/>
          </p:cNvSpPr>
          <p:nvPr/>
        </p:nvSpPr>
        <p:spPr bwMode="auto">
          <a:xfrm>
            <a:off x="323850" y="1484313"/>
            <a:ext cx="8726488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As an example of a simple dataset, let's look at the iris dataset which comes with </a:t>
            </a:r>
            <a:r>
              <a:rPr lang="en-US" altLang="en-US" sz="2400" dirty="0" err="1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scikit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-learn</a:t>
            </a:r>
          </a:p>
          <a:p>
            <a:pPr eaLnBrk="1" hangingPunct="1">
              <a:buFontTx/>
              <a:buChar char="•"/>
            </a:pPr>
            <a:endParaRPr lang="en-NZ" altLang="en-US" sz="2400" dirty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t>The </a:t>
            </a:r>
            <a:r>
              <a:rPr lang="en-US" altLang="en-US" sz="2400" b="1" i="1" dirty="0"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t>Iris</a:t>
            </a:r>
            <a:r>
              <a:rPr lang="en-US" altLang="en-US" sz="2400" b="1" dirty="0"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t> flower data set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t> or </a:t>
            </a:r>
            <a:r>
              <a:rPr lang="en-US" altLang="en-US" sz="2400" b="1" dirty="0"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t>Fisher's </a:t>
            </a:r>
            <a:r>
              <a:rPr lang="en-US" altLang="en-US" sz="2400" b="1" i="1" dirty="0"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t>Iris</a:t>
            </a:r>
            <a:r>
              <a:rPr lang="en-US" altLang="en-US" sz="2400" b="1" dirty="0"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t> data set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t> is a 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  <a:hlinkClick r:id="rId4" tooltip="Multivariate statistics"/>
              </a:rPr>
              <a:t>multivariate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t> data set introduced by Sir Ronald Fisher (1936) as an example of discriminant </a:t>
            </a:r>
            <a:r>
              <a:rPr lang="en-US" altLang="en-US" sz="2400" dirty="0" smtClean="0">
                <a:latin typeface="Helvetica" panose="020B0604020202020204" pitchFamily="34" charset="0"/>
                <a:cs typeface="Helvetica" panose="020B0604020202020204" pitchFamily="34" charset="0"/>
                <a:sym typeface="Gill Sans" charset="0"/>
              </a:rPr>
              <a:t>analysis (classification)</a:t>
            </a: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  <a:sym typeface="Gill Sans" charset="0"/>
            </a:endParaRPr>
          </a:p>
          <a:p>
            <a:pPr eaLnBrk="1" hangingPunct="1">
              <a:buFontTx/>
              <a:buChar char="•"/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The data consists of measurements of three different species of irises flowers</a:t>
            </a:r>
          </a:p>
          <a:p>
            <a:pPr eaLnBrk="1" hangingPunct="1">
              <a:buFontTx/>
              <a:buChar char="•"/>
            </a:pPr>
            <a:endParaRPr lang="en-US" altLang="en-US" sz="2400" dirty="0"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400" smtClean="0">
                <a:solidFill>
                  <a:schemeClr val="tx1"/>
                </a:solidFill>
              </a:rPr>
              <a:t>The Iris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TextBox 1"/>
              <p:cNvSpPr txBox="1">
                <a:spLocks noChangeArrowheads="1"/>
              </p:cNvSpPr>
              <p:nvPr/>
            </p:nvSpPr>
            <p:spPr bwMode="auto">
              <a:xfrm>
                <a:off x="466404" y="1416050"/>
                <a:ext cx="5400675" cy="48936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914400" indent="-45720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Each sample in the data 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set represents an individual 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flower</a:t>
                </a:r>
                <a:endParaRPr lang="en-US" altLang="en-US" sz="2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sz="2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The data contains (4) features for each sample</a:t>
                </a:r>
              </a:p>
              <a:p>
                <a:pPr eaLnBrk="1" hangingPunct="1">
                  <a:buFontTx/>
                  <a:buChar char="•"/>
                </a:pPr>
                <a:endParaRPr lang="en-US" altLang="en-US" sz="2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For each flower the 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features (columns of </a:t>
                </a:r>
                <a14:m>
                  <m:oMath xmlns:m="http://schemas.openxmlformats.org/officeDocument/2006/math">
                    <m:r>
                      <a:rPr lang="en-NZ" altLang="en-US" sz="2400" b="0" i="1" smtClean="0">
                        <a:solidFill>
                          <a:srgbClr val="000000"/>
                        </a:solidFill>
                        <a:latin typeface="Cambria Math"/>
                        <a:cs typeface="Helvetica" panose="020B0604020202020204" pitchFamily="34" charset="0"/>
                        <a:sym typeface="Helvetica" panose="020B0604020202020204" pitchFamily="34" charset="0"/>
                      </a:rPr>
                      <m:t>𝑋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) 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are:</a:t>
                </a:r>
              </a:p>
              <a:p>
                <a:pPr lvl="1" eaLnBrk="1" hangingPunct="1">
                  <a:buFont typeface="Courier New" panose="02070309020205020404" pitchFamily="49" charset="0"/>
                  <a:buChar char="o"/>
                </a:pPr>
                <a:r>
                  <a:rPr lang="en-US" altLang="en-US" sz="2400" b="1" dirty="0">
                    <a:solidFill>
                      <a:srgbClr val="FFC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sepal length</a:t>
                </a:r>
              </a:p>
              <a:p>
                <a:pPr lvl="1" eaLnBrk="1" hangingPunct="1">
                  <a:buFont typeface="Courier New" panose="02070309020205020404" pitchFamily="49" charset="0"/>
                  <a:buChar char="o"/>
                </a:pPr>
                <a:r>
                  <a:rPr lang="en-US" altLang="en-US" sz="2400" b="1" dirty="0">
                    <a:solidFill>
                      <a:srgbClr val="FA82EC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sepal width</a:t>
                </a:r>
              </a:p>
              <a:p>
                <a:pPr lvl="1" eaLnBrk="1" hangingPunct="1">
                  <a:buFont typeface="Courier New" panose="02070309020205020404" pitchFamily="49" charset="0"/>
                  <a:buChar char="o"/>
                </a:pPr>
                <a:r>
                  <a:rPr lang="en-US" altLang="en-US" sz="2400" b="1" dirty="0">
                    <a:solidFill>
                      <a:srgbClr val="0066FF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petal length</a:t>
                </a:r>
              </a:p>
              <a:p>
                <a:pPr lvl="1" eaLnBrk="1" hangingPunct="1">
                  <a:buFont typeface="Courier New" panose="02070309020205020404" pitchFamily="49" charset="0"/>
                  <a:buChar char="o"/>
                </a:pPr>
                <a:r>
                  <a:rPr lang="en-US" altLang="en-US" sz="2400" b="1" dirty="0">
                    <a:solidFill>
                      <a:srgbClr val="FF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petal width</a:t>
                </a:r>
              </a:p>
              <a:p>
                <a:pPr eaLnBrk="1" hangingPunct="1">
                  <a:buFontTx/>
                  <a:buChar char="•"/>
                </a:pPr>
                <a:endParaRPr lang="en-US" altLang="en-US" sz="2400" dirty="0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mc:Choice>
        <mc:Fallback xmlns="">
          <p:sp>
            <p:nvSpPr>
              <p:cNvPr id="28675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404" y="1416050"/>
                <a:ext cx="5400675" cy="4893647"/>
              </a:xfrm>
              <a:prstGeom prst="rect">
                <a:avLst/>
              </a:prstGeom>
              <a:blipFill>
                <a:blip r:embed="rId3"/>
                <a:stretch>
                  <a:fillRect l="-1582" t="-8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678" name="Picture 6" descr="Ir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996952"/>
            <a:ext cx="3419872" cy="36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26"/>
          <p:cNvSpPr>
            <a:spLocks noChangeArrowheads="1"/>
          </p:cNvSpPr>
          <p:nvPr/>
        </p:nvSpPr>
        <p:spPr bwMode="auto">
          <a:xfrm>
            <a:off x="7893834" y="1089847"/>
            <a:ext cx="179388" cy="179387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95168" y="482549"/>
                <a:ext cx="2068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168" y="482549"/>
                <a:ext cx="206820" cy="553998"/>
              </a:xfrm>
              <a:prstGeom prst="rect">
                <a:avLst/>
              </a:prstGeom>
              <a:blipFill rotWithShape="1">
                <a:blip r:embed="rId5"/>
                <a:stretch>
                  <a:fillRect l="-5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564973" y="466357"/>
                <a:ext cx="1850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973" y="466357"/>
                <a:ext cx="185083" cy="553998"/>
              </a:xfrm>
              <a:prstGeom prst="rect">
                <a:avLst/>
              </a:prstGeom>
              <a:blipFill rotWithShape="1">
                <a:blip r:embed="rId6"/>
                <a:stretch>
                  <a:fillRect l="-5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26"/>
          <p:cNvSpPr>
            <a:spLocks noChangeArrowheads="1"/>
          </p:cNvSpPr>
          <p:nvPr/>
        </p:nvSpPr>
        <p:spPr bwMode="auto">
          <a:xfrm>
            <a:off x="7893834" y="1267669"/>
            <a:ext cx="179388" cy="179387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" name="Rectangle 226"/>
          <p:cNvSpPr>
            <a:spLocks noChangeArrowheads="1"/>
          </p:cNvSpPr>
          <p:nvPr/>
        </p:nvSpPr>
        <p:spPr bwMode="auto">
          <a:xfrm>
            <a:off x="7893834" y="1447056"/>
            <a:ext cx="179388" cy="179387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" name="Rectangle 226"/>
          <p:cNvSpPr>
            <a:spLocks noChangeArrowheads="1"/>
          </p:cNvSpPr>
          <p:nvPr/>
        </p:nvSpPr>
        <p:spPr bwMode="auto">
          <a:xfrm>
            <a:off x="7705480" y="1089847"/>
            <a:ext cx="179388" cy="179387"/>
          </a:xfrm>
          <a:prstGeom prst="rect">
            <a:avLst/>
          </a:prstGeom>
          <a:solidFill>
            <a:srgbClr val="0066FF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" name="Rectangle 226"/>
          <p:cNvSpPr>
            <a:spLocks noChangeArrowheads="1"/>
          </p:cNvSpPr>
          <p:nvPr/>
        </p:nvSpPr>
        <p:spPr bwMode="auto">
          <a:xfrm>
            <a:off x="7705480" y="1267669"/>
            <a:ext cx="179388" cy="179387"/>
          </a:xfrm>
          <a:prstGeom prst="rect">
            <a:avLst/>
          </a:prstGeom>
          <a:solidFill>
            <a:srgbClr val="0066FF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2" name="Rectangle 226"/>
          <p:cNvSpPr>
            <a:spLocks noChangeArrowheads="1"/>
          </p:cNvSpPr>
          <p:nvPr/>
        </p:nvSpPr>
        <p:spPr bwMode="auto">
          <a:xfrm>
            <a:off x="7705480" y="1447056"/>
            <a:ext cx="179388" cy="179387"/>
          </a:xfrm>
          <a:prstGeom prst="rect">
            <a:avLst/>
          </a:prstGeom>
          <a:solidFill>
            <a:srgbClr val="0066FF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" name="Rectangle 226"/>
          <p:cNvSpPr>
            <a:spLocks noChangeArrowheads="1"/>
          </p:cNvSpPr>
          <p:nvPr/>
        </p:nvSpPr>
        <p:spPr bwMode="auto">
          <a:xfrm>
            <a:off x="7539822" y="1089847"/>
            <a:ext cx="179388" cy="179387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4" name="Rectangle 226"/>
          <p:cNvSpPr>
            <a:spLocks noChangeArrowheads="1"/>
          </p:cNvSpPr>
          <p:nvPr/>
        </p:nvSpPr>
        <p:spPr bwMode="auto">
          <a:xfrm>
            <a:off x="7539822" y="1267669"/>
            <a:ext cx="179388" cy="179387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" name="Rectangle 226"/>
          <p:cNvSpPr>
            <a:spLocks noChangeArrowheads="1"/>
          </p:cNvSpPr>
          <p:nvPr/>
        </p:nvSpPr>
        <p:spPr bwMode="auto">
          <a:xfrm>
            <a:off x="7539822" y="1447056"/>
            <a:ext cx="179388" cy="179387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6" name="Rectangle 226"/>
          <p:cNvSpPr>
            <a:spLocks noChangeArrowheads="1"/>
          </p:cNvSpPr>
          <p:nvPr/>
        </p:nvSpPr>
        <p:spPr bwMode="auto">
          <a:xfrm>
            <a:off x="7351468" y="1089847"/>
            <a:ext cx="179388" cy="179387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7" name="Rectangle 226"/>
          <p:cNvSpPr>
            <a:spLocks noChangeArrowheads="1"/>
          </p:cNvSpPr>
          <p:nvPr/>
        </p:nvSpPr>
        <p:spPr bwMode="auto">
          <a:xfrm>
            <a:off x="7351468" y="1267669"/>
            <a:ext cx="179388" cy="179387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8" name="Rectangle 226"/>
          <p:cNvSpPr>
            <a:spLocks noChangeArrowheads="1"/>
          </p:cNvSpPr>
          <p:nvPr/>
        </p:nvSpPr>
        <p:spPr bwMode="auto">
          <a:xfrm>
            <a:off x="7351468" y="1447056"/>
            <a:ext cx="179388" cy="179387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9" name="Rectangle 226"/>
          <p:cNvSpPr>
            <a:spLocks noChangeArrowheads="1"/>
          </p:cNvSpPr>
          <p:nvPr/>
        </p:nvSpPr>
        <p:spPr bwMode="auto">
          <a:xfrm>
            <a:off x="7893834" y="1623247"/>
            <a:ext cx="179388" cy="179387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0" name="Rectangle 226"/>
          <p:cNvSpPr>
            <a:spLocks noChangeArrowheads="1"/>
          </p:cNvSpPr>
          <p:nvPr/>
        </p:nvSpPr>
        <p:spPr bwMode="auto">
          <a:xfrm>
            <a:off x="7893834" y="1775647"/>
            <a:ext cx="179388" cy="179387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1" name="Rectangle 226"/>
          <p:cNvSpPr>
            <a:spLocks noChangeArrowheads="1"/>
          </p:cNvSpPr>
          <p:nvPr/>
        </p:nvSpPr>
        <p:spPr bwMode="auto">
          <a:xfrm>
            <a:off x="7705480" y="1623247"/>
            <a:ext cx="179388" cy="179387"/>
          </a:xfrm>
          <a:prstGeom prst="rect">
            <a:avLst/>
          </a:prstGeom>
          <a:solidFill>
            <a:srgbClr val="0066FF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2" name="Rectangle 226"/>
          <p:cNvSpPr>
            <a:spLocks noChangeArrowheads="1"/>
          </p:cNvSpPr>
          <p:nvPr/>
        </p:nvSpPr>
        <p:spPr bwMode="auto">
          <a:xfrm>
            <a:off x="7705480" y="1775647"/>
            <a:ext cx="179388" cy="179387"/>
          </a:xfrm>
          <a:prstGeom prst="rect">
            <a:avLst/>
          </a:prstGeom>
          <a:solidFill>
            <a:srgbClr val="0066FF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3" name="Rectangle 226"/>
          <p:cNvSpPr>
            <a:spLocks noChangeArrowheads="1"/>
          </p:cNvSpPr>
          <p:nvPr/>
        </p:nvSpPr>
        <p:spPr bwMode="auto">
          <a:xfrm>
            <a:off x="7539822" y="1623247"/>
            <a:ext cx="179388" cy="179387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4" name="Rectangle 226"/>
          <p:cNvSpPr>
            <a:spLocks noChangeArrowheads="1"/>
          </p:cNvSpPr>
          <p:nvPr/>
        </p:nvSpPr>
        <p:spPr bwMode="auto">
          <a:xfrm>
            <a:off x="7539822" y="1775647"/>
            <a:ext cx="179388" cy="179387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5" name="Rectangle 226"/>
          <p:cNvSpPr>
            <a:spLocks noChangeArrowheads="1"/>
          </p:cNvSpPr>
          <p:nvPr/>
        </p:nvSpPr>
        <p:spPr bwMode="auto">
          <a:xfrm>
            <a:off x="7351468" y="1623247"/>
            <a:ext cx="179388" cy="179387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6" name="Rectangle 226"/>
          <p:cNvSpPr>
            <a:spLocks noChangeArrowheads="1"/>
          </p:cNvSpPr>
          <p:nvPr/>
        </p:nvSpPr>
        <p:spPr bwMode="auto">
          <a:xfrm>
            <a:off x="7351468" y="1775647"/>
            <a:ext cx="179388" cy="179387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7" name="Rectangle 226"/>
          <p:cNvSpPr>
            <a:spLocks noChangeArrowheads="1"/>
          </p:cNvSpPr>
          <p:nvPr/>
        </p:nvSpPr>
        <p:spPr bwMode="auto">
          <a:xfrm>
            <a:off x="7893834" y="1955034"/>
            <a:ext cx="179388" cy="179387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8" name="Rectangle 226"/>
          <p:cNvSpPr>
            <a:spLocks noChangeArrowheads="1"/>
          </p:cNvSpPr>
          <p:nvPr/>
        </p:nvSpPr>
        <p:spPr bwMode="auto">
          <a:xfrm>
            <a:off x="7893834" y="2132856"/>
            <a:ext cx="179388" cy="179387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9" name="Rectangle 226"/>
          <p:cNvSpPr>
            <a:spLocks noChangeArrowheads="1"/>
          </p:cNvSpPr>
          <p:nvPr/>
        </p:nvSpPr>
        <p:spPr bwMode="auto">
          <a:xfrm>
            <a:off x="7705480" y="1955034"/>
            <a:ext cx="179388" cy="179387"/>
          </a:xfrm>
          <a:prstGeom prst="rect">
            <a:avLst/>
          </a:prstGeom>
          <a:solidFill>
            <a:srgbClr val="0066FF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0" name="Rectangle 226"/>
          <p:cNvSpPr>
            <a:spLocks noChangeArrowheads="1"/>
          </p:cNvSpPr>
          <p:nvPr/>
        </p:nvSpPr>
        <p:spPr bwMode="auto">
          <a:xfrm>
            <a:off x="7705480" y="2132856"/>
            <a:ext cx="179388" cy="179387"/>
          </a:xfrm>
          <a:prstGeom prst="rect">
            <a:avLst/>
          </a:prstGeom>
          <a:solidFill>
            <a:srgbClr val="0066FF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1" name="Rectangle 226"/>
          <p:cNvSpPr>
            <a:spLocks noChangeArrowheads="1"/>
          </p:cNvSpPr>
          <p:nvPr/>
        </p:nvSpPr>
        <p:spPr bwMode="auto">
          <a:xfrm>
            <a:off x="7539822" y="1955034"/>
            <a:ext cx="179388" cy="179387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2" name="Rectangle 226"/>
          <p:cNvSpPr>
            <a:spLocks noChangeArrowheads="1"/>
          </p:cNvSpPr>
          <p:nvPr/>
        </p:nvSpPr>
        <p:spPr bwMode="auto">
          <a:xfrm>
            <a:off x="7539822" y="2132856"/>
            <a:ext cx="179388" cy="179387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3" name="Rectangle 226"/>
          <p:cNvSpPr>
            <a:spLocks noChangeArrowheads="1"/>
          </p:cNvSpPr>
          <p:nvPr/>
        </p:nvSpPr>
        <p:spPr bwMode="auto">
          <a:xfrm>
            <a:off x="7351468" y="1955034"/>
            <a:ext cx="179388" cy="179387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4" name="Rectangle 226"/>
          <p:cNvSpPr>
            <a:spLocks noChangeArrowheads="1"/>
          </p:cNvSpPr>
          <p:nvPr/>
        </p:nvSpPr>
        <p:spPr bwMode="auto">
          <a:xfrm>
            <a:off x="7351468" y="2132856"/>
            <a:ext cx="179388" cy="179387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5" name="Rectangle 226"/>
          <p:cNvSpPr>
            <a:spLocks noChangeArrowheads="1"/>
          </p:cNvSpPr>
          <p:nvPr/>
        </p:nvSpPr>
        <p:spPr bwMode="auto">
          <a:xfrm>
            <a:off x="8570668" y="1113638"/>
            <a:ext cx="179388" cy="17938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6" name="Rectangle 226"/>
          <p:cNvSpPr>
            <a:spLocks noChangeArrowheads="1"/>
          </p:cNvSpPr>
          <p:nvPr/>
        </p:nvSpPr>
        <p:spPr bwMode="auto">
          <a:xfrm>
            <a:off x="8570668" y="1291460"/>
            <a:ext cx="179388" cy="17938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7" name="Rectangle 226"/>
          <p:cNvSpPr>
            <a:spLocks noChangeArrowheads="1"/>
          </p:cNvSpPr>
          <p:nvPr/>
        </p:nvSpPr>
        <p:spPr bwMode="auto">
          <a:xfrm>
            <a:off x="8570668" y="1470847"/>
            <a:ext cx="179388" cy="17938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" name="Rectangle 226"/>
          <p:cNvSpPr>
            <a:spLocks noChangeArrowheads="1"/>
          </p:cNvSpPr>
          <p:nvPr/>
        </p:nvSpPr>
        <p:spPr bwMode="auto">
          <a:xfrm>
            <a:off x="8570668" y="1647038"/>
            <a:ext cx="179388" cy="17938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9" name="Rectangle 226"/>
          <p:cNvSpPr>
            <a:spLocks noChangeArrowheads="1"/>
          </p:cNvSpPr>
          <p:nvPr/>
        </p:nvSpPr>
        <p:spPr bwMode="auto">
          <a:xfrm>
            <a:off x="8570668" y="1799438"/>
            <a:ext cx="179388" cy="17938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" name="Rectangle 226"/>
          <p:cNvSpPr>
            <a:spLocks noChangeArrowheads="1"/>
          </p:cNvSpPr>
          <p:nvPr/>
        </p:nvSpPr>
        <p:spPr bwMode="auto">
          <a:xfrm>
            <a:off x="8570668" y="1978825"/>
            <a:ext cx="179388" cy="17938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1" name="Rectangle 226"/>
          <p:cNvSpPr>
            <a:spLocks noChangeArrowheads="1"/>
          </p:cNvSpPr>
          <p:nvPr/>
        </p:nvSpPr>
        <p:spPr bwMode="auto">
          <a:xfrm>
            <a:off x="8570668" y="2156647"/>
            <a:ext cx="179388" cy="17938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sk: Scaling Pyth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6"/>
          <a:stretch/>
        </p:blipFill>
        <p:spPr bwMode="auto">
          <a:xfrm>
            <a:off x="467544" y="2348880"/>
            <a:ext cx="806208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528" y="260648"/>
            <a:ext cx="70278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4400" dirty="0" smtClean="0">
                <a:solidFill>
                  <a:schemeClr val="tx1"/>
                </a:solidFill>
              </a:rPr>
              <a:t>Python Data Science Stack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44463" y="980729"/>
            <a:ext cx="8820025" cy="2952327"/>
          </a:xfrm>
        </p:spPr>
        <p:txBody>
          <a:bodyPr/>
          <a:lstStyle/>
          <a:p>
            <a:pPr marL="787400" indent="-571500">
              <a:buFontTx/>
              <a:buChar char="•"/>
            </a:pPr>
            <a:r>
              <a:rPr lang="en-NZ" altLang="en-US" sz="1800" dirty="0" smtClean="0">
                <a:solidFill>
                  <a:schemeClr val="tx1"/>
                </a:solidFill>
              </a:rPr>
              <a:t>In this course, we will focus in the most important libraries</a:t>
            </a:r>
          </a:p>
          <a:p>
            <a:pPr marL="1244600" lvl="5" indent="-571500">
              <a:buFontTx/>
              <a:buChar char="•"/>
            </a:pPr>
            <a:r>
              <a:rPr lang="en-NZ" altLang="en-US" sz="1600" dirty="0" err="1" smtClean="0">
                <a:solidFill>
                  <a:schemeClr val="tx1"/>
                </a:solidFill>
              </a:rPr>
              <a:t>Numpy</a:t>
            </a:r>
            <a:endParaRPr lang="en-NZ" altLang="en-US" sz="1600" dirty="0" smtClean="0">
              <a:solidFill>
                <a:schemeClr val="tx1"/>
              </a:solidFill>
            </a:endParaRPr>
          </a:p>
          <a:p>
            <a:pPr marL="1244600" lvl="5" indent="-571500">
              <a:buFontTx/>
              <a:buChar char="•"/>
            </a:pPr>
            <a:r>
              <a:rPr lang="en-NZ" altLang="en-US" sz="1600" dirty="0" smtClean="0">
                <a:solidFill>
                  <a:schemeClr val="tx1"/>
                </a:solidFill>
              </a:rPr>
              <a:t>Pandas</a:t>
            </a:r>
          </a:p>
          <a:p>
            <a:pPr marL="1244600" lvl="5" indent="-571500">
              <a:buFontTx/>
              <a:buChar char="•"/>
            </a:pPr>
            <a:r>
              <a:rPr lang="en-NZ" altLang="en-US" sz="1600" dirty="0" err="1" smtClean="0">
                <a:solidFill>
                  <a:schemeClr val="tx1"/>
                </a:solidFill>
              </a:rPr>
              <a:t>Matplotlib</a:t>
            </a:r>
            <a:endParaRPr lang="en-NZ" altLang="en-US" sz="1600" dirty="0" smtClean="0">
              <a:solidFill>
                <a:schemeClr val="tx1"/>
              </a:solidFill>
            </a:endParaRPr>
          </a:p>
          <a:p>
            <a:pPr marL="1244600" lvl="5" indent="-571500">
              <a:buFontTx/>
              <a:buChar char="•"/>
            </a:pPr>
            <a:r>
              <a:rPr lang="en-NZ" altLang="en-US" sz="1600" dirty="0" err="1" smtClean="0">
                <a:solidFill>
                  <a:schemeClr val="tx1"/>
                </a:solidFill>
              </a:rPr>
              <a:t>Scikit</a:t>
            </a:r>
            <a:r>
              <a:rPr lang="en-NZ" altLang="en-US" sz="1600" dirty="0" smtClean="0">
                <a:solidFill>
                  <a:schemeClr val="tx1"/>
                </a:solidFill>
              </a:rPr>
              <a:t>-learn</a:t>
            </a:r>
          </a:p>
          <a:p>
            <a:pPr marL="1244600" lvl="5" indent="-571500">
              <a:buFontTx/>
              <a:buChar char="•"/>
            </a:pPr>
            <a:r>
              <a:rPr lang="en-NZ" altLang="en-US" sz="1600" dirty="0" err="1" smtClean="0"/>
              <a:t>TensorFlow</a:t>
            </a:r>
            <a:endParaRPr lang="en-NZ" altLang="en-US" sz="1600" dirty="0" smtClean="0"/>
          </a:p>
          <a:p>
            <a:pPr marL="1244600" lvl="5" indent="-571500">
              <a:buFontTx/>
              <a:buChar char="•"/>
            </a:pPr>
            <a:r>
              <a:rPr lang="en-NZ" altLang="en-US" sz="1600" dirty="0" err="1" smtClean="0">
                <a:solidFill>
                  <a:schemeClr val="tx1"/>
                </a:solidFill>
              </a:rPr>
              <a:t>Keras</a:t>
            </a:r>
            <a:endParaRPr lang="en-NZ" altLang="en-US" sz="1600" dirty="0" smtClean="0">
              <a:solidFill>
                <a:schemeClr val="tx1"/>
              </a:solidFill>
            </a:endParaRPr>
          </a:p>
          <a:p>
            <a:pPr marL="787400" indent="-571500">
              <a:buFontTx/>
              <a:buChar char="•"/>
            </a:pPr>
            <a:endParaRPr lang="en-US" altLang="en-US" sz="1800" dirty="0" smtClean="0">
              <a:solidFill>
                <a:schemeClr val="tx1"/>
              </a:solidFill>
            </a:endParaRPr>
          </a:p>
        </p:txBody>
      </p:sp>
      <p:pic>
        <p:nvPicPr>
          <p:cNvPr id="5" name="Picture 2" descr="TensorFlow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049" y="3717032"/>
            <a:ext cx="777686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414" y="4444121"/>
            <a:ext cx="492646" cy="49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6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400" smtClean="0">
                <a:solidFill>
                  <a:schemeClr val="tx1"/>
                </a:solidFill>
              </a:rPr>
              <a:t>The Iris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4213" y="1557338"/>
                <a:ext cx="4823891" cy="4524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l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 smtClean="0"/>
                  <a:t>The data set consists of 50 samples (instances/rows of </a:t>
                </a:r>
                <a14:m>
                  <m:oMath xmlns:m="http://schemas.openxmlformats.org/officeDocument/2006/math">
                    <m:r>
                      <a:rPr lang="en-NZ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 smtClean="0"/>
                  <a:t>) </a:t>
                </a:r>
                <a:r>
                  <a:rPr lang="en-US" sz="2400" dirty="0"/>
                  <a:t>from each of three species of </a:t>
                </a:r>
                <a:r>
                  <a:rPr lang="en-US" sz="2400" i="1" dirty="0" smtClean="0"/>
                  <a:t>Iris </a:t>
                </a:r>
                <a:r>
                  <a:rPr lang="en-US" sz="2400" dirty="0" smtClean="0"/>
                  <a:t>(range </a:t>
                </a:r>
                <a:r>
                  <a:rPr lang="en-US" sz="2400" i="1" dirty="0" smtClean="0"/>
                  <a:t>of </a:t>
                </a:r>
                <a14:m>
                  <m:oMath xmlns:m="http://schemas.openxmlformats.org/officeDocument/2006/math">
                    <m:r>
                      <a:rPr lang="en-NZ" sz="24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i="1" dirty="0" smtClean="0"/>
                  <a:t> values):</a:t>
                </a:r>
                <a:r>
                  <a:rPr lang="en-US" sz="2400" dirty="0"/>
                  <a:t> </a:t>
                </a:r>
              </a:p>
              <a:p>
                <a:pPr marL="914400" lvl="1" indent="-457200" algn="l">
                  <a:buFont typeface="Arial" panose="020B0604020202020204" pitchFamily="34" charset="0"/>
                  <a:buChar char="•"/>
                  <a:defRPr/>
                </a:pPr>
                <a:r>
                  <a:rPr lang="en-NZ" sz="2400" b="1" dirty="0"/>
                  <a:t>Iris </a:t>
                </a:r>
                <a:r>
                  <a:rPr lang="en-NZ" sz="2400" b="1" dirty="0" err="1"/>
                  <a:t>setosa</a:t>
                </a:r>
                <a:endParaRPr lang="en-NZ" sz="2400" b="1" dirty="0"/>
              </a:p>
              <a:p>
                <a:pPr marL="914400" lvl="1" indent="-457200" algn="l">
                  <a:buFont typeface="Arial" panose="020B0604020202020204" pitchFamily="34" charset="0"/>
                  <a:buChar char="•"/>
                  <a:defRPr/>
                </a:pPr>
                <a:r>
                  <a:rPr lang="en-NZ" sz="2400" b="1" dirty="0">
                    <a:solidFill>
                      <a:srgbClr val="92D050"/>
                    </a:solidFill>
                  </a:rPr>
                  <a:t>Iris </a:t>
                </a:r>
                <a:r>
                  <a:rPr lang="en-NZ" sz="2400" b="1" dirty="0" err="1">
                    <a:solidFill>
                      <a:srgbClr val="92D050"/>
                    </a:solidFill>
                  </a:rPr>
                  <a:t>virginica</a:t>
                </a:r>
                <a:endParaRPr lang="en-NZ" sz="2400" b="1" dirty="0">
                  <a:solidFill>
                    <a:srgbClr val="92D050"/>
                  </a:solidFill>
                </a:endParaRPr>
              </a:p>
              <a:p>
                <a:pPr marL="914400" lvl="1" indent="-457200" algn="l">
                  <a:buFont typeface="Arial" panose="020B0604020202020204" pitchFamily="34" charset="0"/>
                  <a:buChar char="•"/>
                  <a:defRPr/>
                </a:pPr>
                <a:r>
                  <a:rPr lang="en-NZ" sz="2400" b="1" dirty="0">
                    <a:solidFill>
                      <a:schemeClr val="accent3">
                        <a:lumMod val="75000"/>
                      </a:schemeClr>
                    </a:solidFill>
                  </a:rPr>
                  <a:t>Iris </a:t>
                </a:r>
                <a:r>
                  <a:rPr lang="en-NZ" sz="240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versicolor</a:t>
                </a:r>
                <a:endParaRPr lang="en-NZ" sz="24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algn="l">
                  <a:defRPr/>
                </a:pPr>
                <a:endParaRPr lang="en-US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/>
                  <a:t>Based on the combination of these four features, how can we distinguish the species from each other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3" y="1557338"/>
                <a:ext cx="4823891" cy="4524315"/>
              </a:xfrm>
              <a:prstGeom prst="rect">
                <a:avLst/>
              </a:prstGeom>
              <a:blipFill>
                <a:blip r:embed="rId3"/>
                <a:stretch>
                  <a:fillRect l="-1641" t="-942" r="-2399" b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79375"/>
            <a:ext cx="1966912" cy="666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73292" y="2497918"/>
                <a:ext cx="2068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292" y="2497918"/>
                <a:ext cx="206820" cy="553998"/>
              </a:xfrm>
              <a:prstGeom prst="rect">
                <a:avLst/>
              </a:prstGeom>
              <a:blipFill rotWithShape="1">
                <a:blip r:embed="rId5"/>
                <a:stretch>
                  <a:fillRect l="-5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66505" y="2486414"/>
                <a:ext cx="1850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505" y="2486414"/>
                <a:ext cx="185083" cy="553998"/>
              </a:xfrm>
              <a:prstGeom prst="rect">
                <a:avLst/>
              </a:prstGeom>
              <a:blipFill rotWithShape="1">
                <a:blip r:embed="rId6"/>
                <a:stretch>
                  <a:fillRect l="-5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226"/>
          <p:cNvSpPr>
            <a:spLocks noChangeArrowheads="1"/>
          </p:cNvSpPr>
          <p:nvPr/>
        </p:nvSpPr>
        <p:spPr bwMode="auto">
          <a:xfrm>
            <a:off x="6372200" y="3134573"/>
            <a:ext cx="179388" cy="179387"/>
          </a:xfrm>
          <a:prstGeom prst="rect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7" name="Rectangle 226"/>
          <p:cNvSpPr>
            <a:spLocks noChangeArrowheads="1"/>
          </p:cNvSpPr>
          <p:nvPr/>
        </p:nvSpPr>
        <p:spPr bwMode="auto">
          <a:xfrm>
            <a:off x="6372200" y="3311517"/>
            <a:ext cx="179388" cy="179387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" name="Rectangle 226"/>
          <p:cNvSpPr>
            <a:spLocks noChangeArrowheads="1"/>
          </p:cNvSpPr>
          <p:nvPr/>
        </p:nvSpPr>
        <p:spPr bwMode="auto">
          <a:xfrm>
            <a:off x="6372200" y="3490904"/>
            <a:ext cx="179388" cy="179387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9" name="Rectangle 226"/>
          <p:cNvSpPr>
            <a:spLocks noChangeArrowheads="1"/>
          </p:cNvSpPr>
          <p:nvPr/>
        </p:nvSpPr>
        <p:spPr bwMode="auto">
          <a:xfrm>
            <a:off x="6372200" y="3667095"/>
            <a:ext cx="179388" cy="1793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" name="Rectangle 226"/>
          <p:cNvSpPr>
            <a:spLocks noChangeArrowheads="1"/>
          </p:cNvSpPr>
          <p:nvPr/>
        </p:nvSpPr>
        <p:spPr bwMode="auto">
          <a:xfrm>
            <a:off x="6372200" y="3846726"/>
            <a:ext cx="179388" cy="179387"/>
          </a:xfrm>
          <a:prstGeom prst="rect">
            <a:avLst/>
          </a:prstGeom>
          <a:solidFill>
            <a:srgbClr val="92D05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1" name="Rectangle 226"/>
          <p:cNvSpPr>
            <a:spLocks noChangeArrowheads="1"/>
          </p:cNvSpPr>
          <p:nvPr/>
        </p:nvSpPr>
        <p:spPr bwMode="auto">
          <a:xfrm>
            <a:off x="6372200" y="4026113"/>
            <a:ext cx="179388" cy="179387"/>
          </a:xfrm>
          <a:prstGeom prst="rect">
            <a:avLst/>
          </a:prstGeom>
          <a:solidFill>
            <a:srgbClr val="00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2" name="Rectangle 226"/>
          <p:cNvSpPr>
            <a:spLocks noChangeArrowheads="1"/>
          </p:cNvSpPr>
          <p:nvPr/>
        </p:nvSpPr>
        <p:spPr bwMode="auto">
          <a:xfrm>
            <a:off x="6372200" y="4203935"/>
            <a:ext cx="179388" cy="1793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" name="Rectangle 226"/>
          <p:cNvSpPr>
            <a:spLocks noChangeArrowheads="1"/>
          </p:cNvSpPr>
          <p:nvPr/>
        </p:nvSpPr>
        <p:spPr bwMode="auto">
          <a:xfrm>
            <a:off x="5616748" y="3140968"/>
            <a:ext cx="179388" cy="179387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4" name="Rectangle 226"/>
          <p:cNvSpPr>
            <a:spLocks noChangeArrowheads="1"/>
          </p:cNvSpPr>
          <p:nvPr/>
        </p:nvSpPr>
        <p:spPr bwMode="auto">
          <a:xfrm>
            <a:off x="5616748" y="3318790"/>
            <a:ext cx="179388" cy="179387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5" name="Rectangle 226"/>
          <p:cNvSpPr>
            <a:spLocks noChangeArrowheads="1"/>
          </p:cNvSpPr>
          <p:nvPr/>
        </p:nvSpPr>
        <p:spPr bwMode="auto">
          <a:xfrm>
            <a:off x="5616748" y="3498177"/>
            <a:ext cx="179388" cy="179387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6" name="Rectangle 226"/>
          <p:cNvSpPr>
            <a:spLocks noChangeArrowheads="1"/>
          </p:cNvSpPr>
          <p:nvPr/>
        </p:nvSpPr>
        <p:spPr bwMode="auto">
          <a:xfrm>
            <a:off x="5428394" y="3140968"/>
            <a:ext cx="179388" cy="179387"/>
          </a:xfrm>
          <a:prstGeom prst="rect">
            <a:avLst/>
          </a:prstGeom>
          <a:solidFill>
            <a:srgbClr val="0066FF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7" name="Rectangle 226"/>
          <p:cNvSpPr>
            <a:spLocks noChangeArrowheads="1"/>
          </p:cNvSpPr>
          <p:nvPr/>
        </p:nvSpPr>
        <p:spPr bwMode="auto">
          <a:xfrm>
            <a:off x="5428394" y="3318790"/>
            <a:ext cx="179388" cy="179387"/>
          </a:xfrm>
          <a:prstGeom prst="rect">
            <a:avLst/>
          </a:prstGeom>
          <a:solidFill>
            <a:srgbClr val="0066FF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8" name="Rectangle 226"/>
          <p:cNvSpPr>
            <a:spLocks noChangeArrowheads="1"/>
          </p:cNvSpPr>
          <p:nvPr/>
        </p:nvSpPr>
        <p:spPr bwMode="auto">
          <a:xfrm>
            <a:off x="5428394" y="3498177"/>
            <a:ext cx="179388" cy="179387"/>
          </a:xfrm>
          <a:prstGeom prst="rect">
            <a:avLst/>
          </a:prstGeom>
          <a:solidFill>
            <a:srgbClr val="0066FF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9" name="Rectangle 226"/>
          <p:cNvSpPr>
            <a:spLocks noChangeArrowheads="1"/>
          </p:cNvSpPr>
          <p:nvPr/>
        </p:nvSpPr>
        <p:spPr bwMode="auto">
          <a:xfrm>
            <a:off x="5262736" y="3140968"/>
            <a:ext cx="179388" cy="179387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0" name="Rectangle 226"/>
          <p:cNvSpPr>
            <a:spLocks noChangeArrowheads="1"/>
          </p:cNvSpPr>
          <p:nvPr/>
        </p:nvSpPr>
        <p:spPr bwMode="auto">
          <a:xfrm>
            <a:off x="5262736" y="3318790"/>
            <a:ext cx="179388" cy="179387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1" name="Rectangle 226"/>
          <p:cNvSpPr>
            <a:spLocks noChangeArrowheads="1"/>
          </p:cNvSpPr>
          <p:nvPr/>
        </p:nvSpPr>
        <p:spPr bwMode="auto">
          <a:xfrm>
            <a:off x="5262736" y="3498177"/>
            <a:ext cx="179388" cy="179387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2" name="Rectangle 226"/>
          <p:cNvSpPr>
            <a:spLocks noChangeArrowheads="1"/>
          </p:cNvSpPr>
          <p:nvPr/>
        </p:nvSpPr>
        <p:spPr bwMode="auto">
          <a:xfrm>
            <a:off x="5074382" y="3140968"/>
            <a:ext cx="179388" cy="179387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3" name="Rectangle 226"/>
          <p:cNvSpPr>
            <a:spLocks noChangeArrowheads="1"/>
          </p:cNvSpPr>
          <p:nvPr/>
        </p:nvSpPr>
        <p:spPr bwMode="auto">
          <a:xfrm>
            <a:off x="5074382" y="3318790"/>
            <a:ext cx="179388" cy="179387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4" name="Rectangle 226"/>
          <p:cNvSpPr>
            <a:spLocks noChangeArrowheads="1"/>
          </p:cNvSpPr>
          <p:nvPr/>
        </p:nvSpPr>
        <p:spPr bwMode="auto">
          <a:xfrm>
            <a:off x="5074382" y="3498177"/>
            <a:ext cx="179388" cy="179387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5" name="Rectangle 226"/>
          <p:cNvSpPr>
            <a:spLocks noChangeArrowheads="1"/>
          </p:cNvSpPr>
          <p:nvPr/>
        </p:nvSpPr>
        <p:spPr bwMode="auto">
          <a:xfrm>
            <a:off x="5616748" y="3674368"/>
            <a:ext cx="179388" cy="179387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" name="Rectangle 226"/>
          <p:cNvSpPr>
            <a:spLocks noChangeArrowheads="1"/>
          </p:cNvSpPr>
          <p:nvPr/>
        </p:nvSpPr>
        <p:spPr bwMode="auto">
          <a:xfrm>
            <a:off x="5616748" y="3826768"/>
            <a:ext cx="179388" cy="179387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" name="Rectangle 226"/>
          <p:cNvSpPr>
            <a:spLocks noChangeArrowheads="1"/>
          </p:cNvSpPr>
          <p:nvPr/>
        </p:nvSpPr>
        <p:spPr bwMode="auto">
          <a:xfrm>
            <a:off x="5428394" y="3674368"/>
            <a:ext cx="179388" cy="179387"/>
          </a:xfrm>
          <a:prstGeom prst="rect">
            <a:avLst/>
          </a:prstGeom>
          <a:solidFill>
            <a:srgbClr val="0066FF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" name="Rectangle 226"/>
          <p:cNvSpPr>
            <a:spLocks noChangeArrowheads="1"/>
          </p:cNvSpPr>
          <p:nvPr/>
        </p:nvSpPr>
        <p:spPr bwMode="auto">
          <a:xfrm>
            <a:off x="5428394" y="3826768"/>
            <a:ext cx="179388" cy="179387"/>
          </a:xfrm>
          <a:prstGeom prst="rect">
            <a:avLst/>
          </a:prstGeom>
          <a:solidFill>
            <a:srgbClr val="0066FF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" name="Rectangle 226"/>
          <p:cNvSpPr>
            <a:spLocks noChangeArrowheads="1"/>
          </p:cNvSpPr>
          <p:nvPr/>
        </p:nvSpPr>
        <p:spPr bwMode="auto">
          <a:xfrm>
            <a:off x="5262736" y="3674368"/>
            <a:ext cx="179388" cy="179387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" name="Rectangle 226"/>
          <p:cNvSpPr>
            <a:spLocks noChangeArrowheads="1"/>
          </p:cNvSpPr>
          <p:nvPr/>
        </p:nvSpPr>
        <p:spPr bwMode="auto">
          <a:xfrm>
            <a:off x="5262736" y="3826768"/>
            <a:ext cx="179388" cy="179387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" name="Rectangle 226"/>
          <p:cNvSpPr>
            <a:spLocks noChangeArrowheads="1"/>
          </p:cNvSpPr>
          <p:nvPr/>
        </p:nvSpPr>
        <p:spPr bwMode="auto">
          <a:xfrm>
            <a:off x="5074382" y="3674368"/>
            <a:ext cx="179388" cy="179387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" name="Rectangle 226"/>
          <p:cNvSpPr>
            <a:spLocks noChangeArrowheads="1"/>
          </p:cNvSpPr>
          <p:nvPr/>
        </p:nvSpPr>
        <p:spPr bwMode="auto">
          <a:xfrm>
            <a:off x="5074382" y="3826768"/>
            <a:ext cx="179388" cy="179387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3" name="Rectangle 226"/>
          <p:cNvSpPr>
            <a:spLocks noChangeArrowheads="1"/>
          </p:cNvSpPr>
          <p:nvPr/>
        </p:nvSpPr>
        <p:spPr bwMode="auto">
          <a:xfrm>
            <a:off x="5616748" y="4006155"/>
            <a:ext cx="179388" cy="179387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4" name="Rectangle 226"/>
          <p:cNvSpPr>
            <a:spLocks noChangeArrowheads="1"/>
          </p:cNvSpPr>
          <p:nvPr/>
        </p:nvSpPr>
        <p:spPr bwMode="auto">
          <a:xfrm>
            <a:off x="5616748" y="4183977"/>
            <a:ext cx="179388" cy="179387"/>
          </a:xfrm>
          <a:prstGeom prst="rect">
            <a:avLst/>
          </a:prstGeom>
          <a:solidFill>
            <a:srgbClr val="FF0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5" name="Rectangle 226"/>
          <p:cNvSpPr>
            <a:spLocks noChangeArrowheads="1"/>
          </p:cNvSpPr>
          <p:nvPr/>
        </p:nvSpPr>
        <p:spPr bwMode="auto">
          <a:xfrm>
            <a:off x="5428394" y="4006155"/>
            <a:ext cx="179388" cy="179387"/>
          </a:xfrm>
          <a:prstGeom prst="rect">
            <a:avLst/>
          </a:prstGeom>
          <a:solidFill>
            <a:srgbClr val="0066FF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6" name="Rectangle 226"/>
          <p:cNvSpPr>
            <a:spLocks noChangeArrowheads="1"/>
          </p:cNvSpPr>
          <p:nvPr/>
        </p:nvSpPr>
        <p:spPr bwMode="auto">
          <a:xfrm>
            <a:off x="5428394" y="4183977"/>
            <a:ext cx="179388" cy="179387"/>
          </a:xfrm>
          <a:prstGeom prst="rect">
            <a:avLst/>
          </a:prstGeom>
          <a:solidFill>
            <a:srgbClr val="0066FF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7" name="Rectangle 226"/>
          <p:cNvSpPr>
            <a:spLocks noChangeArrowheads="1"/>
          </p:cNvSpPr>
          <p:nvPr/>
        </p:nvSpPr>
        <p:spPr bwMode="auto">
          <a:xfrm>
            <a:off x="5262736" y="4006155"/>
            <a:ext cx="179388" cy="179387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" name="Rectangle 226"/>
          <p:cNvSpPr>
            <a:spLocks noChangeArrowheads="1"/>
          </p:cNvSpPr>
          <p:nvPr/>
        </p:nvSpPr>
        <p:spPr bwMode="auto">
          <a:xfrm>
            <a:off x="5262736" y="4183977"/>
            <a:ext cx="179388" cy="179387"/>
          </a:xfrm>
          <a:prstGeom prst="rect">
            <a:avLst/>
          </a:prstGeom>
          <a:solidFill>
            <a:srgbClr val="FA82EC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9" name="Rectangle 226"/>
          <p:cNvSpPr>
            <a:spLocks noChangeArrowheads="1"/>
          </p:cNvSpPr>
          <p:nvPr/>
        </p:nvSpPr>
        <p:spPr bwMode="auto">
          <a:xfrm>
            <a:off x="5074382" y="4006155"/>
            <a:ext cx="179388" cy="179387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0" name="Rectangle 226"/>
          <p:cNvSpPr>
            <a:spLocks noChangeArrowheads="1"/>
          </p:cNvSpPr>
          <p:nvPr/>
        </p:nvSpPr>
        <p:spPr bwMode="auto">
          <a:xfrm>
            <a:off x="5074382" y="4183977"/>
            <a:ext cx="179388" cy="179387"/>
          </a:xfrm>
          <a:prstGeom prst="rect">
            <a:avLst/>
          </a:prstGeom>
          <a:solidFill>
            <a:srgbClr val="FFC0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948488" y="79375"/>
            <a:ext cx="1966912" cy="2773561"/>
          </a:xfrm>
          <a:prstGeom prst="rect">
            <a:avLst/>
          </a:prstGeom>
          <a:noFill/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6948264" y="3031703"/>
            <a:ext cx="1966912" cy="1693441"/>
          </a:xfrm>
          <a:prstGeom prst="rect">
            <a:avLst/>
          </a:prstGeom>
          <a:noFill/>
          <a:ln w="508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6948264" y="4939775"/>
            <a:ext cx="1966912" cy="1766475"/>
          </a:xfrm>
          <a:prstGeom prst="rect">
            <a:avLst/>
          </a:prstGeom>
          <a:noFill/>
          <a:ln w="508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400" smtClean="0">
                <a:solidFill>
                  <a:schemeClr val="tx1"/>
                </a:solidFill>
              </a:rPr>
              <a:t>The Iris Dataset</a:t>
            </a:r>
          </a:p>
        </p:txBody>
      </p:sp>
      <p:pic>
        <p:nvPicPr>
          <p:cNvPr id="3072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789" y="1449388"/>
            <a:ext cx="50196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589" y="3278188"/>
            <a:ext cx="50958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889" y="5013325"/>
            <a:ext cx="49815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Box 2"/>
          <p:cNvSpPr txBox="1">
            <a:spLocks noChangeArrowheads="1"/>
          </p:cNvSpPr>
          <p:nvPr/>
        </p:nvSpPr>
        <p:spPr bwMode="auto">
          <a:xfrm>
            <a:off x="2555776" y="6308725"/>
            <a:ext cx="142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NZ" altLang="en-US" sz="2000" dirty="0" smtClean="0">
                <a:solidFill>
                  <a:srgbClr val="000000"/>
                </a:solidFill>
                <a:latin typeface="Gill Sans" charset="0"/>
                <a:sym typeface="Gill Sans" charset="0"/>
              </a:rPr>
              <a:t>N=50</a:t>
            </a:r>
            <a:endParaRPr lang="en-US" altLang="en-US" sz="20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0728" name="Rectangle 2"/>
          <p:cNvSpPr>
            <a:spLocks noChangeArrowheads="1"/>
          </p:cNvSpPr>
          <p:nvPr/>
        </p:nvSpPr>
        <p:spPr bwMode="auto">
          <a:xfrm>
            <a:off x="3767434" y="1916113"/>
            <a:ext cx="4116388" cy="4392612"/>
          </a:xfrm>
          <a:prstGeom prst="rect">
            <a:avLst/>
          </a:prstGeom>
          <a:noFill/>
          <a:ln w="2540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7880102" y="1916113"/>
            <a:ext cx="868362" cy="4392612"/>
          </a:xfrm>
          <a:prstGeom prst="rect">
            <a:avLst/>
          </a:prstGeom>
          <a:noFill/>
          <a:ln w="2540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FFC000"/>
              </a:solidFill>
              <a:latin typeface="Gill Sans" charset="0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9646" y="6331386"/>
                <a:ext cx="2068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646" y="6331386"/>
                <a:ext cx="206820" cy="553998"/>
              </a:xfrm>
              <a:prstGeom prst="rect">
                <a:avLst/>
              </a:prstGeom>
              <a:blipFill rotWithShape="1">
                <a:blip r:embed="rId6"/>
                <a:stretch>
                  <a:fillRect l="-5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33482" y="6201616"/>
                <a:ext cx="1850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482" y="6201616"/>
                <a:ext cx="185083" cy="553998"/>
              </a:xfrm>
              <a:prstGeom prst="rect">
                <a:avLst/>
              </a:prstGeom>
              <a:blipFill>
                <a:blip r:embed="rId7"/>
                <a:stretch>
                  <a:fillRect l="-5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512" y="4797152"/>
                <a:ext cx="332906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600" dirty="0" smtClean="0"/>
                  <a:t>The number of instances of a data set is often referred to as N (remember this is the number of rows in the matrix </a:t>
                </a:r>
                <a14:m>
                  <m:oMath xmlns:m="http://schemas.openxmlformats.org/officeDocument/2006/math">
                    <m:r>
                      <a:rPr lang="en-NZ" sz="16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NZ" sz="1600" dirty="0" smtClean="0"/>
                  <a:t>) </a:t>
                </a:r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97152"/>
                <a:ext cx="3329061" cy="1077218"/>
              </a:xfrm>
              <a:prstGeom prst="rect">
                <a:avLst/>
              </a:prstGeom>
              <a:blipFill rotWithShape="1">
                <a:blip r:embed="rId8"/>
                <a:stretch>
                  <a:fillRect t="-1695" r="-2194" b="-6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>
          <a:xfrm>
            <a:off x="107504" y="404664"/>
            <a:ext cx="9036496" cy="795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 smtClean="0">
                <a:solidFill>
                  <a:schemeClr val="tx1"/>
                </a:solidFill>
              </a:rPr>
              <a:t>Plotting 3 of the 4 Iris Dataset features to visualize statistical structure in the data</a:t>
            </a:r>
          </a:p>
        </p:txBody>
      </p:sp>
      <p:pic>
        <p:nvPicPr>
          <p:cNvPr id="31747" name="Picture 2" descr="https://upload.wikimedia.org/wikipedia/commons/thumb/1/10/Iris_Flowers_Clustering_kMeans.svg/660px-Iris_Flowers_Clustering_kMean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4211960" y="1916832"/>
            <a:ext cx="4680620" cy="438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/>
          </p:cNvSpPr>
          <p:nvPr/>
        </p:nvSpPr>
        <p:spPr bwMode="auto">
          <a:xfrm>
            <a:off x="251520" y="2757168"/>
            <a:ext cx="3587153" cy="2703858"/>
          </a:xfrm>
          <a:prstGeom prst="rect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AU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>
                <a:solidFill>
                  <a:schemeClr val="tx1"/>
                </a:solidFill>
              </a:rPr>
              <a:t>The Iris Dataset: Loading</a:t>
            </a:r>
          </a:p>
        </p:txBody>
      </p:sp>
      <p:sp>
        <p:nvSpPr>
          <p:cNvPr id="32771" name="Rectangle 4"/>
          <p:cNvSpPr>
            <a:spLocks/>
          </p:cNvSpPr>
          <p:nvPr/>
        </p:nvSpPr>
        <p:spPr bwMode="auto">
          <a:xfrm>
            <a:off x="508000" y="4941888"/>
            <a:ext cx="8240713" cy="1233487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AU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2772" name="TextBox 1"/>
          <p:cNvSpPr txBox="1">
            <a:spLocks noChangeArrowheads="1"/>
          </p:cNvSpPr>
          <p:nvPr/>
        </p:nvSpPr>
        <p:spPr bwMode="auto">
          <a:xfrm>
            <a:off x="539750" y="1628775"/>
            <a:ext cx="777716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32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scikit</a:t>
            </a:r>
            <a:r>
              <a:rPr lang="en-US" altLang="en-US" sz="3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-learn embeds a copy of the iris data along with a helper function to load it into </a:t>
            </a:r>
            <a:r>
              <a:rPr lang="en-US" altLang="en-US" sz="32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numpy</a:t>
            </a:r>
            <a:r>
              <a:rPr lang="en-US" altLang="en-US" sz="3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 arrays</a:t>
            </a:r>
          </a:p>
          <a:p>
            <a:pPr eaLnBrk="1" hangingPunct="1">
              <a:buFontTx/>
              <a:buChar char="•"/>
            </a:pPr>
            <a:endParaRPr lang="en-NZ" altLang="en-US" sz="32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NZ" altLang="en-US" sz="3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If you use the Spider IDE, you can explore via GUI the Iris data structure</a:t>
            </a:r>
            <a:endParaRPr lang="en-US" altLang="en-US" sz="32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eaLnBrk="1" hangingPunct="1">
              <a:buFontTx/>
              <a:buChar char="•"/>
            </a:pPr>
            <a:endParaRPr lang="en-NZ" altLang="en-US" sz="32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eaLnBrk="1" hangingPunct="1">
              <a:buFontTx/>
              <a:buChar char="•"/>
            </a:pPr>
            <a:endParaRPr lang="en-US" altLang="en-US" sz="32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eaLnBrk="1" hangingPunct="1">
              <a:buFontTx/>
              <a:buChar char="•"/>
            </a:pPr>
            <a:endParaRPr lang="en-US" altLang="en-US" sz="320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3" b="46086"/>
          <a:stretch>
            <a:fillRect/>
          </a:stretch>
        </p:blipFill>
        <p:spPr bwMode="auto">
          <a:xfrm>
            <a:off x="28004" y="1904826"/>
            <a:ext cx="908050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422275" y="260350"/>
            <a:ext cx="8229600" cy="693738"/>
          </a:xfrm>
        </p:spPr>
        <p:txBody>
          <a:bodyPr/>
          <a:lstStyle/>
          <a:p>
            <a:pPr eaLnBrk="1" hangingPunct="1"/>
            <a:r>
              <a:rPr lang="en-US" altLang="en-US" sz="3200" smtClean="0">
                <a:solidFill>
                  <a:schemeClr val="tx1"/>
                </a:solidFill>
              </a:rPr>
              <a:t>Exploring The Iris Dataset in Spyder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8" y="980728"/>
            <a:ext cx="8075613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altLang="en-US" sz="2000" dirty="0" err="1" smtClean="0">
                <a:latin typeface="Helvetica" charset="0"/>
                <a:cs typeface="Helvetica" charset="0"/>
                <a:sym typeface="Helvetica" charset="0"/>
              </a:rPr>
              <a:t>Spyder</a:t>
            </a:r>
            <a:r>
              <a:rPr lang="en-US" altLang="en-US" sz="2000" dirty="0" smtClean="0">
                <a:latin typeface="Helvetica" charset="0"/>
                <a:cs typeface="Helvetica" charset="0"/>
                <a:sym typeface="Helvetica" charset="0"/>
              </a:rPr>
              <a:t> is an IDE for numerical computing in Python that comes embedded in the Anaconda Python distribution</a:t>
            </a:r>
            <a:endParaRPr lang="en-US" sz="1400" dirty="0"/>
          </a:p>
        </p:txBody>
      </p:sp>
      <p:pic>
        <p:nvPicPr>
          <p:cNvPr id="2050" name="Picture 2" descr="File:Spyder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582" y="44138"/>
            <a:ext cx="936590" cy="93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smtClean="0">
                <a:solidFill>
                  <a:schemeClr val="tx1"/>
                </a:solidFill>
              </a:rPr>
              <a:t>The Iris Dataset: Data structure</a:t>
            </a:r>
          </a:p>
        </p:txBody>
      </p:sp>
      <p:sp>
        <p:nvSpPr>
          <p:cNvPr id="34819" name="Rectangle 4"/>
          <p:cNvSpPr>
            <a:spLocks/>
          </p:cNvSpPr>
          <p:nvPr/>
        </p:nvSpPr>
        <p:spPr bwMode="auto">
          <a:xfrm>
            <a:off x="457200" y="3425825"/>
            <a:ext cx="8240713" cy="1233488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AU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4820" name="Rectangle 5"/>
          <p:cNvSpPr>
            <a:spLocks/>
          </p:cNvSpPr>
          <p:nvPr/>
        </p:nvSpPr>
        <p:spPr bwMode="auto">
          <a:xfrm>
            <a:off x="457200" y="4797425"/>
            <a:ext cx="7508875" cy="1943100"/>
          </a:xfrm>
          <a:prstGeom prst="rect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AU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199" y="1628775"/>
            <a:ext cx="8075613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Helvetica" charset="0"/>
                <a:cs typeface="Helvetica" charset="0"/>
                <a:sym typeface="Helvetica" charset="0"/>
              </a:rPr>
              <a:t>The resulting iris dataset is called a “Bunch” object of type dictionary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Helvetica" charset="0"/>
                <a:cs typeface="Helvetica" charset="0"/>
                <a:sym typeface="Helvetica" charset="0"/>
              </a:rPr>
              <a:t>You can see what attributes are within using the method keys()</a:t>
            </a:r>
          </a:p>
          <a:p>
            <a:pPr algn="l">
              <a:defRPr/>
            </a:pP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/>
          </p:cNvSpPr>
          <p:nvPr/>
        </p:nvSpPr>
        <p:spPr bwMode="auto">
          <a:xfrm>
            <a:off x="461963" y="3482975"/>
            <a:ext cx="8242300" cy="327660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AU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tx1"/>
                </a:solidFill>
              </a:rPr>
              <a:t>The Iris Dataset: Data dimensions</a:t>
            </a:r>
          </a:p>
        </p:txBody>
      </p:sp>
      <p:sp>
        <p:nvSpPr>
          <p:cNvPr id="35844" name="TextBox 1"/>
          <p:cNvSpPr txBox="1">
            <a:spLocks noChangeArrowheads="1"/>
          </p:cNvSpPr>
          <p:nvPr/>
        </p:nvSpPr>
        <p:spPr bwMode="auto">
          <a:xfrm>
            <a:off x="539750" y="1484313"/>
            <a:ext cx="86042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80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The features of the sampled flowers are stored in the data attribute of the dataset</a:t>
            </a:r>
          </a:p>
          <a:p>
            <a:pPr eaLnBrk="1" hangingPunct="1">
              <a:buFontTx/>
              <a:buChar char="•"/>
            </a:pPr>
            <a:endParaRPr lang="en-US" altLang="en-US" sz="180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180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Data is a 2d array of 150 samples (by) 4 features</a:t>
            </a:r>
          </a:p>
          <a:p>
            <a:pPr eaLnBrk="1" hangingPunct="1">
              <a:buFontTx/>
              <a:buChar char="•"/>
            </a:pPr>
            <a:endParaRPr lang="en-US" altLang="en-US" sz="180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180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Here we can see what an individual sample looks like</a:t>
            </a:r>
          </a:p>
          <a:p>
            <a:pPr eaLnBrk="1" hangingPunct="1">
              <a:buFontTx/>
              <a:buChar char="•"/>
            </a:pPr>
            <a:endParaRPr lang="en-US" altLang="en-US" sz="18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pic>
        <p:nvPicPr>
          <p:cNvPr id="35845" name="Picture 5" descr="C:\Users\drozado\Desktop\Pictur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9" r="47862"/>
          <a:stretch>
            <a:fillRect/>
          </a:stretch>
        </p:blipFill>
        <p:spPr bwMode="auto">
          <a:xfrm>
            <a:off x="7294563" y="4318000"/>
            <a:ext cx="595312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11" descr="C:\Users\drozado\Desktop\Pictur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53"/>
          <a:stretch>
            <a:fillRect/>
          </a:stretch>
        </p:blipFill>
        <p:spPr bwMode="auto">
          <a:xfrm>
            <a:off x="8324850" y="4318000"/>
            <a:ext cx="495300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chemeClr val="tx1"/>
                </a:solidFill>
              </a:rPr>
              <a:t>The Iris Dataset: Data dimensions</a:t>
            </a:r>
          </a:p>
        </p:txBody>
      </p:sp>
      <p:sp>
        <p:nvSpPr>
          <p:cNvPr id="36867" name="Rectangle 4"/>
          <p:cNvSpPr>
            <a:spLocks/>
          </p:cNvSpPr>
          <p:nvPr/>
        </p:nvSpPr>
        <p:spPr bwMode="auto">
          <a:xfrm>
            <a:off x="455613" y="3530600"/>
            <a:ext cx="8243887" cy="2179638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AU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8" name="TextBox 1"/>
              <p:cNvSpPr txBox="1">
                <a:spLocks noChangeArrowheads="1"/>
              </p:cNvSpPr>
              <p:nvPr/>
            </p:nvSpPr>
            <p:spPr bwMode="auto">
              <a:xfrm>
                <a:off x="455613" y="1557338"/>
                <a:ext cx="8437562" cy="1938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1pPr>
                <a:lvl2pPr marL="742950" indent="-28575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2pPr>
                <a:lvl3pPr marL="1143000" indent="-22860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3pPr>
                <a:lvl4pPr marL="1600200" indent="-228600" algn="l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4pPr>
                <a:lvl5pPr marL="2057400" indent="-228600"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ヒラギノ角ゴ ProN W3" charset="0"/>
                    <a:cs typeface="ヒラギノ角ゴ ProN W3" charset="0"/>
                    <a:sym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The information about the class of each sample </a:t>
                </a:r>
                <a14:m>
                  <m:oMath xmlns:m="http://schemas.openxmlformats.org/officeDocument/2006/math">
                    <m:r>
                      <a:rPr lang="en-NZ" altLang="en-US" sz="2400" b="0" i="1" smtClean="0">
                        <a:solidFill>
                          <a:srgbClr val="000000"/>
                        </a:solidFill>
                        <a:latin typeface="Cambria Math"/>
                        <a:cs typeface="Helvetica" panose="020B0604020202020204" pitchFamily="34" charset="0"/>
                        <a:sym typeface="Helvetica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 is stored in the target attribute of the dataset</a:t>
                </a:r>
              </a:p>
              <a:p>
                <a:pPr eaLnBrk="1" hangingPunct="1">
                  <a:buFontTx/>
                  <a:buChar char="•"/>
                </a:pPr>
                <a:endParaRPr lang="en-US" altLang="en-US" sz="2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endParaRPr>
              </a:p>
              <a:p>
                <a:pPr eaLnBrk="1" hangingPunct="1">
                  <a:buFontTx/>
                  <a:buChar char="•"/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While data is a 2d </a:t>
                </a:r>
                <a:r>
                  <a:rPr lang="en-US" altLang="en-US" sz="2400" dirty="0" smtClean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array, </a:t>
                </a:r>
                <a14:m>
                  <m:oMath xmlns:m="http://schemas.openxmlformats.org/officeDocument/2006/math">
                    <m:r>
                      <a:rPr lang="en-NZ" altLang="en-US" sz="2400" b="0" i="1" smtClean="0">
                        <a:solidFill>
                          <a:srgbClr val="000000"/>
                        </a:solidFill>
                        <a:latin typeface="Cambria Math"/>
                        <a:cs typeface="Helvetica" panose="020B0604020202020204" pitchFamily="34" charset="0"/>
                        <a:sym typeface="Helvetica" panose="020B0604020202020204" pitchFamily="34" charset="0"/>
                      </a:rPr>
                      <m:t>𝑋</m:t>
                    </m:r>
                  </m:oMath>
                </a14:m>
                <a:r>
                  <a:rPr lang="en-US" altLang="en-US" sz="2400" dirty="0" smtClean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rPr>
                  <a:t>...</a:t>
                </a:r>
                <a:endParaRPr lang="en-US" altLang="en-US" sz="2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endParaRPr>
              </a:p>
              <a:p>
                <a:pPr eaLnBrk="1" hangingPunct="1">
                  <a:buFontTx/>
                  <a:buChar char="•"/>
                </a:pPr>
                <a:endParaRPr lang="en-US" altLang="en-US" sz="2400" dirty="0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mc:Choice>
        <mc:Fallback xmlns="">
          <p:sp>
            <p:nvSpPr>
              <p:cNvPr id="36868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613" y="1557338"/>
                <a:ext cx="8437562" cy="1938992"/>
              </a:xfrm>
              <a:prstGeom prst="rect">
                <a:avLst/>
              </a:prstGeom>
              <a:blipFill rotWithShape="1">
                <a:blip r:embed="rId4"/>
                <a:stretch>
                  <a:fillRect l="-1012" t="-2194" r="-13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 bwMode="auto">
          <a:xfrm>
            <a:off x="1763688" y="3717032"/>
            <a:ext cx="1944216" cy="360040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28976" y="3143562"/>
                <a:ext cx="2068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976" y="3143562"/>
                <a:ext cx="206820" cy="553998"/>
              </a:xfrm>
              <a:prstGeom prst="rect">
                <a:avLst/>
              </a:prstGeom>
              <a:blipFill rotWithShape="1">
                <a:blip r:embed="rId5"/>
                <a:stretch>
                  <a:fillRect l="-5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 bwMode="auto">
          <a:xfrm>
            <a:off x="1791208" y="4149080"/>
            <a:ext cx="2276736" cy="360040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22821" y="4437112"/>
                <a:ext cx="1850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821" y="4437112"/>
                <a:ext cx="185083" cy="553998"/>
              </a:xfrm>
              <a:prstGeom prst="rect">
                <a:avLst/>
              </a:prstGeom>
              <a:blipFill>
                <a:blip r:embed="rId6"/>
                <a:stretch>
                  <a:fillRect l="-5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5" descr="C:\Users\drozado\Desktop\Picture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9" r="47862"/>
          <a:stretch>
            <a:fillRect/>
          </a:stretch>
        </p:blipFill>
        <p:spPr bwMode="auto">
          <a:xfrm>
            <a:off x="7294563" y="4318000"/>
            <a:ext cx="595312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 descr="C:\Users\drozado\Desktop\Picture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53"/>
          <a:stretch>
            <a:fillRect/>
          </a:stretch>
        </p:blipFill>
        <p:spPr bwMode="auto">
          <a:xfrm>
            <a:off x="8324850" y="4318000"/>
            <a:ext cx="495300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>
                <a:solidFill>
                  <a:schemeClr val="tx1"/>
                </a:solidFill>
              </a:rPr>
              <a:t>The Iris Dataset: y/target</a:t>
            </a:r>
          </a:p>
        </p:txBody>
      </p:sp>
      <p:sp>
        <p:nvSpPr>
          <p:cNvPr id="37891" name="Rectangle 4"/>
          <p:cNvSpPr>
            <a:spLocks/>
          </p:cNvSpPr>
          <p:nvPr/>
        </p:nvSpPr>
        <p:spPr bwMode="auto">
          <a:xfrm>
            <a:off x="684213" y="2636838"/>
            <a:ext cx="5975350" cy="3313112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AU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7892" name="TextBox 1"/>
          <p:cNvSpPr txBox="1">
            <a:spLocks noChangeArrowheads="1"/>
          </p:cNvSpPr>
          <p:nvPr/>
        </p:nvSpPr>
        <p:spPr bwMode="auto">
          <a:xfrm>
            <a:off x="684213" y="1484313"/>
            <a:ext cx="8459787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3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Target is a 1d array with 1 class per sample (150)</a:t>
            </a:r>
          </a:p>
        </p:txBody>
      </p:sp>
      <p:pic>
        <p:nvPicPr>
          <p:cNvPr id="37893" name="Picture 5" descr="C:\Users\drozado\Desktop\Pictur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9" r="47862"/>
          <a:stretch>
            <a:fillRect/>
          </a:stretch>
        </p:blipFill>
        <p:spPr bwMode="auto">
          <a:xfrm>
            <a:off x="7294563" y="4318000"/>
            <a:ext cx="595312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5" descr="C:\Users\drozado\Desktop\Pictur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53"/>
          <a:stretch>
            <a:fillRect/>
          </a:stretch>
        </p:blipFill>
        <p:spPr bwMode="auto">
          <a:xfrm>
            <a:off x="8324850" y="4318000"/>
            <a:ext cx="495300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solidFill>
                  <a:schemeClr val="tx1"/>
                </a:solidFill>
              </a:rPr>
              <a:t>The Iris Dataset: Classes names</a:t>
            </a:r>
          </a:p>
        </p:txBody>
      </p:sp>
      <p:sp>
        <p:nvSpPr>
          <p:cNvPr id="38915" name="Rectangle 4"/>
          <p:cNvSpPr>
            <a:spLocks/>
          </p:cNvSpPr>
          <p:nvPr/>
        </p:nvSpPr>
        <p:spPr bwMode="auto">
          <a:xfrm>
            <a:off x="684213" y="4221163"/>
            <a:ext cx="7680325" cy="131445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AU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916" name="TextBox 1"/>
          <p:cNvSpPr txBox="1">
            <a:spLocks noChangeArrowheads="1"/>
          </p:cNvSpPr>
          <p:nvPr/>
        </p:nvSpPr>
        <p:spPr bwMode="auto">
          <a:xfrm>
            <a:off x="539750" y="1628775"/>
            <a:ext cx="83534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The names of the classes are stored in the target_names attribute. This can be used to convert the numerical target values to a human readable format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8013" cy="1144587"/>
          </a:xfrm>
        </p:spPr>
        <p:txBody>
          <a:bodyPr tIns="31680">
            <a:normAutofit fontScale="90000"/>
          </a:bodyPr>
          <a:lstStyle/>
          <a:p>
            <a:pPr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3600" dirty="0" smtClean="0">
                <a:solidFill>
                  <a:schemeClr val="tx1"/>
                </a:solidFill>
              </a:rPr>
              <a:t>Advantages of using the Anaconda Python distribution is the functionality packed within</a:t>
            </a:r>
          </a:p>
        </p:txBody>
      </p:sp>
      <p:pic>
        <p:nvPicPr>
          <p:cNvPr id="409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781300"/>
            <a:ext cx="69627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2117725"/>
            <a:ext cx="16954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27784" y="2996952"/>
            <a:ext cx="850900" cy="274637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27784" y="3573016"/>
            <a:ext cx="504056" cy="274637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214068" y="3573016"/>
            <a:ext cx="714276" cy="274637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936702" y="4776787"/>
            <a:ext cx="1139354" cy="274637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220072" y="4776787"/>
            <a:ext cx="1008112" cy="274637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748780" y="5705921"/>
            <a:ext cx="465288" cy="274637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096490" y="6276180"/>
            <a:ext cx="1915669" cy="358875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0344" y="1306036"/>
            <a:ext cx="8933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/>
              <a:t>Anaconda is a free and open source distribution of the Python and R programming languages for data science and machine learning related applications, that aims to simplify package management and deployment. Package versions are managed by the package management system </a:t>
            </a:r>
            <a:r>
              <a:rPr lang="en-US" sz="1400" dirty="0" err="1"/>
              <a:t>conda</a:t>
            </a:r>
            <a:r>
              <a:rPr lang="en-US" sz="14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5580112" y="2240414"/>
            <a:ext cx="3312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hlinkClick r:id="rId5"/>
              </a:rPr>
              <a:t>https://www.anaconda.com/distribution</a:t>
            </a:r>
            <a:r>
              <a:rPr lang="en-US" sz="1400" dirty="0" smtClean="0">
                <a:hlinkClick r:id="rId5"/>
              </a:rPr>
              <a:t>/</a:t>
            </a:r>
            <a:endParaRPr lang="en-US" sz="1400" dirty="0" smtClean="0"/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4827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Content Placeholder 1"/>
          <p:cNvSpPr>
            <a:spLocks noGrp="1"/>
          </p:cNvSpPr>
          <p:nvPr>
            <p:ph idx="1"/>
          </p:nvPr>
        </p:nvSpPr>
        <p:spPr>
          <a:xfrm>
            <a:off x="144463" y="980729"/>
            <a:ext cx="4139505" cy="2952327"/>
          </a:xfrm>
        </p:spPr>
        <p:txBody>
          <a:bodyPr/>
          <a:lstStyle/>
          <a:p>
            <a:pPr marL="787400" indent="-571500">
              <a:buFontTx/>
              <a:buChar char="•"/>
            </a:pPr>
            <a:r>
              <a:rPr lang="en-NZ" altLang="en-US" sz="1800" dirty="0" smtClean="0">
                <a:solidFill>
                  <a:schemeClr val="tx1"/>
                </a:solidFill>
              </a:rPr>
              <a:t>Python is fast for writing, testing and developing code</a:t>
            </a:r>
          </a:p>
          <a:p>
            <a:pPr marL="787400" indent="-571500">
              <a:buFontTx/>
              <a:buChar char="•"/>
            </a:pPr>
            <a:r>
              <a:rPr lang="en-NZ" altLang="en-US" sz="1800" dirty="0" smtClean="0">
                <a:solidFill>
                  <a:schemeClr val="tx1"/>
                </a:solidFill>
              </a:rPr>
              <a:t>Because it is interpreted, dynamically-typed and high-level</a:t>
            </a:r>
          </a:p>
          <a:p>
            <a:pPr marL="787400" indent="-571500">
              <a:buFontTx/>
              <a:buChar char="•"/>
            </a:pPr>
            <a:r>
              <a:rPr lang="en-NZ" altLang="en-US" sz="1800" dirty="0" smtClean="0">
                <a:solidFill>
                  <a:schemeClr val="tx1"/>
                </a:solidFill>
              </a:rPr>
              <a:t>Python is slow for repeated execution of low-level tasks</a:t>
            </a:r>
          </a:p>
          <a:p>
            <a:pPr marL="787400" indent="-571500">
              <a:buFontTx/>
              <a:buChar char="•"/>
            </a:pPr>
            <a:r>
              <a:rPr lang="en-NZ" altLang="en-US" sz="1800" dirty="0" smtClean="0">
                <a:solidFill>
                  <a:schemeClr val="tx1"/>
                </a:solidFill>
              </a:rPr>
              <a:t>Paradox: what makes Python fast for development makes it slow for code execution</a:t>
            </a:r>
            <a:endParaRPr lang="en-US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" name="AutoShape 2" descr="https://bids.berkeley.edu/sites/default/files/styles/400x225/public/projects/numpy_project_page.jpg?itok=flrdyde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23000"/>
            <a:ext cx="2455937" cy="547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042" y="1124744"/>
            <a:ext cx="3770422" cy="11744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2535" y="4437603"/>
            <a:ext cx="4657506" cy="2080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r="10389"/>
          <a:stretch/>
        </p:blipFill>
        <p:spPr>
          <a:xfrm>
            <a:off x="243030" y="4004828"/>
            <a:ext cx="3942369" cy="26669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t="29786" b="29786"/>
          <a:stretch/>
        </p:blipFill>
        <p:spPr>
          <a:xfrm>
            <a:off x="606639" y="84409"/>
            <a:ext cx="2726714" cy="824547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 bwMode="auto">
          <a:xfrm>
            <a:off x="4185399" y="6453336"/>
            <a:ext cx="602625" cy="216024"/>
          </a:xfrm>
          <a:prstGeom prst="leftArrow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8289855" y="6309320"/>
            <a:ext cx="602625" cy="216024"/>
          </a:xfrm>
          <a:prstGeom prst="leftArrow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57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Content Placeholder 1"/>
          <p:cNvSpPr>
            <a:spLocks noGrp="1"/>
          </p:cNvSpPr>
          <p:nvPr>
            <p:ph idx="1"/>
          </p:nvPr>
        </p:nvSpPr>
        <p:spPr>
          <a:xfrm>
            <a:off x="144463" y="1484784"/>
            <a:ext cx="8999537" cy="5041031"/>
          </a:xfrm>
        </p:spPr>
        <p:txBody>
          <a:bodyPr/>
          <a:lstStyle/>
          <a:p>
            <a:pPr marL="787400" indent="-571500">
              <a:buFontTx/>
              <a:buChar char="•"/>
            </a:pPr>
            <a:r>
              <a:rPr lang="en-NZ" altLang="en-US" sz="2400" dirty="0" smtClean="0">
                <a:solidFill>
                  <a:schemeClr val="tx1"/>
                </a:solidFill>
              </a:rPr>
              <a:t>Design to help us get the best of both worlds</a:t>
            </a:r>
          </a:p>
          <a:p>
            <a:pPr marL="1016000" lvl="5" indent="-342900">
              <a:buFont typeface="Arial" panose="020B0604020202020204" pitchFamily="34" charset="0"/>
              <a:buChar char="•"/>
            </a:pPr>
            <a:r>
              <a:rPr lang="en-NZ" altLang="en-US" sz="2400" dirty="0" smtClean="0">
                <a:solidFill>
                  <a:schemeClr val="tx1"/>
                </a:solidFill>
              </a:rPr>
              <a:t>Fast development time of Python</a:t>
            </a:r>
          </a:p>
          <a:p>
            <a:pPr marL="1016000" lvl="5" indent="-342900">
              <a:buFont typeface="Arial" panose="020B0604020202020204" pitchFamily="34" charset="0"/>
              <a:buChar char="•"/>
            </a:pPr>
            <a:r>
              <a:rPr lang="en-NZ" altLang="en-US" sz="2400" dirty="0" smtClean="0">
                <a:solidFill>
                  <a:schemeClr val="tx1"/>
                </a:solidFill>
              </a:rPr>
              <a:t>Fast execution time like in C</a:t>
            </a:r>
          </a:p>
          <a:p>
            <a:pPr marL="1016000" lvl="5" indent="-342900">
              <a:buFont typeface="Arial" panose="020B0604020202020204" pitchFamily="34" charset="0"/>
              <a:buChar char="•"/>
            </a:pPr>
            <a:endParaRPr lang="en-NZ" altLang="en-US" sz="2400" dirty="0" smtClean="0">
              <a:solidFill>
                <a:schemeClr val="tx1"/>
              </a:solidFill>
            </a:endParaRPr>
          </a:p>
          <a:p>
            <a:pPr marL="787400" indent="-571500">
              <a:buFontTx/>
              <a:buChar char="•"/>
            </a:pPr>
            <a:r>
              <a:rPr lang="en-NZ" altLang="en-US" sz="2400" dirty="0" smtClean="0">
                <a:solidFill>
                  <a:schemeClr val="tx1"/>
                </a:solidFill>
              </a:rPr>
              <a:t>By pushing repeated operations into a statically-typed compiled layer (implemented in C)</a:t>
            </a:r>
            <a:endParaRPr lang="en-US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" name="AutoShape 2" descr="https://bids.berkeley.edu/sites/default/files/styles/400x225/public/projects/numpy_project_page.jpg?itok=flrdyde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9760" b="6320"/>
          <a:stretch/>
        </p:blipFill>
        <p:spPr>
          <a:xfrm>
            <a:off x="539552" y="188902"/>
            <a:ext cx="2769096" cy="11513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412" y="3869035"/>
            <a:ext cx="6372225" cy="1000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362" y="5534744"/>
            <a:ext cx="6391275" cy="990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9556" y="5142644"/>
            <a:ext cx="2257425" cy="295275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 bwMode="auto">
          <a:xfrm>
            <a:off x="6345639" y="6309320"/>
            <a:ext cx="602625" cy="216024"/>
          </a:xfrm>
          <a:prstGeom prst="leftArrow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001833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NZ" sz="1200" b="1" dirty="0" err="1" smtClean="0">
                <a:solidFill>
                  <a:srgbClr val="FF0000"/>
                </a:solidFill>
              </a:rPr>
              <a:t>Numpy</a:t>
            </a:r>
            <a:r>
              <a:rPr lang="en-NZ" sz="1200" b="1" dirty="0" smtClean="0">
                <a:solidFill>
                  <a:srgbClr val="FF0000"/>
                </a:solidFill>
              </a:rPr>
              <a:t> provides 100 times faster execution than naïve Python implementation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6120896" y="4658597"/>
            <a:ext cx="602625" cy="216024"/>
          </a:xfrm>
          <a:prstGeom prst="leftArrow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23521" y="4528103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NZ" sz="1200" b="1" dirty="0" smtClean="0">
                <a:solidFill>
                  <a:srgbClr val="FF0000"/>
                </a:solidFill>
              </a:rPr>
              <a:t>naïve Python implementation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173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31995" cy="4351338"/>
          </a:xfrm>
        </p:spPr>
        <p:txBody>
          <a:bodyPr/>
          <a:lstStyle/>
          <a:p>
            <a:r>
              <a:rPr lang="en-US" dirty="0" smtClean="0"/>
              <a:t>Pandas is a software library written for the Python programming language for data manipulation and analysis. </a:t>
            </a:r>
          </a:p>
          <a:p>
            <a:r>
              <a:rPr lang="en-US" dirty="0" smtClean="0"/>
              <a:t>In particular, it offers data structures and operations for manipulating numerical tables and time series.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916832"/>
            <a:ext cx="4379534" cy="3835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32656"/>
            <a:ext cx="57150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5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583310" cy="4351338"/>
          </a:xfrm>
        </p:spPr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 is a Python 2D plotting library which produces publication quality figures in a variety of hardcopy formats and interactive environments across platforms. </a:t>
            </a:r>
          </a:p>
          <a:p>
            <a:r>
              <a:rPr lang="en-US" dirty="0" err="1" smtClean="0"/>
              <a:t>Matplotlib</a:t>
            </a:r>
            <a:r>
              <a:rPr lang="en-US" dirty="0" smtClean="0"/>
              <a:t> can be used in Python scripts, the Python and </a:t>
            </a:r>
            <a:r>
              <a:rPr lang="en-US" dirty="0" err="1" smtClean="0"/>
              <a:t>IPython</a:t>
            </a:r>
            <a:r>
              <a:rPr lang="en-US" dirty="0" smtClean="0"/>
              <a:t> shells, the </a:t>
            </a:r>
            <a:r>
              <a:rPr lang="en-US" dirty="0" err="1" smtClean="0"/>
              <a:t>Jupyter</a:t>
            </a:r>
            <a:r>
              <a:rPr lang="en-US" dirty="0" smtClean="0"/>
              <a:t> notebook, web application servers, and for graphical user interface toolkits.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32656"/>
            <a:ext cx="5715000" cy="1047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213" y="1578897"/>
            <a:ext cx="2233844" cy="16753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727" y="4457888"/>
            <a:ext cx="3048000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50128" r="-257" b="73494"/>
          <a:stretch/>
        </p:blipFill>
        <p:spPr>
          <a:xfrm>
            <a:off x="4016137" y="5036920"/>
            <a:ext cx="2527093" cy="17180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l="16880" r="15767"/>
          <a:stretch/>
        </p:blipFill>
        <p:spPr>
          <a:xfrm>
            <a:off x="6948264" y="296868"/>
            <a:ext cx="1946133" cy="21670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6137" y="3254280"/>
            <a:ext cx="2492137" cy="1869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9962" y="2731723"/>
            <a:ext cx="2696914" cy="188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476672"/>
            <a:ext cx="5694362" cy="61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1"/>
          <p:cNvSpPr>
            <a:spLocks noChangeArrowheads="1"/>
          </p:cNvSpPr>
          <p:nvPr/>
        </p:nvSpPr>
        <p:spPr bwMode="auto">
          <a:xfrm>
            <a:off x="3505860" y="4423461"/>
            <a:ext cx="850900" cy="274637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 algn="l" eaLnBrk="0" hangingPunct="0"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5B595A"/>
                </a:solidFill>
                <a:latin typeface="Arial" panose="020B0604020202020204" pitchFamily="34" charset="0"/>
                <a:ea typeface="ヒラギノ角ゴ ProN W3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420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7" y="275314"/>
            <a:ext cx="20288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196752"/>
            <a:ext cx="32701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/>
              <a:t>- </a:t>
            </a:r>
            <a:r>
              <a:rPr lang="en-US" sz="1600" dirty="0" err="1" smtClean="0"/>
              <a:t>SciPy</a:t>
            </a:r>
            <a:r>
              <a:rPr lang="en-US" sz="1600" dirty="0" smtClean="0"/>
              <a:t> </a:t>
            </a:r>
            <a:r>
              <a:rPr lang="en-US" sz="1600" dirty="0"/>
              <a:t>(pronounced “Sigh Pie”) is a Python-based ecosystem of open-source software for mathematics, science, and engineering.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 smtClean="0"/>
              <a:t>- </a:t>
            </a:r>
            <a:r>
              <a:rPr lang="en-US" sz="1600" dirty="0" err="1" smtClean="0"/>
              <a:t>SciKits</a:t>
            </a:r>
            <a:r>
              <a:rPr lang="en-US" sz="1600" dirty="0" smtClean="0"/>
              <a:t> </a:t>
            </a:r>
            <a:r>
              <a:rPr lang="en-US" sz="1600" dirty="0"/>
              <a:t>(short for </a:t>
            </a:r>
            <a:r>
              <a:rPr lang="en-US" sz="1600" dirty="0" err="1"/>
              <a:t>SciPy</a:t>
            </a:r>
            <a:r>
              <a:rPr lang="en-US" sz="1600" dirty="0"/>
              <a:t> Toolkits), are add-on packages for </a:t>
            </a:r>
            <a:r>
              <a:rPr lang="en-US" sz="1600" dirty="0" err="1"/>
              <a:t>SciPy</a:t>
            </a:r>
            <a:r>
              <a:rPr lang="en-US" sz="1600" dirty="0"/>
              <a:t>, hosted and developed separately from the main </a:t>
            </a:r>
            <a:r>
              <a:rPr lang="en-US" sz="1600" dirty="0" err="1"/>
              <a:t>SciPy</a:t>
            </a:r>
            <a:r>
              <a:rPr lang="en-US" sz="1600" dirty="0"/>
              <a:t> distribution. 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 smtClean="0"/>
              <a:t>- All </a:t>
            </a:r>
            <a:r>
              <a:rPr lang="en-US" sz="1600" dirty="0" err="1"/>
              <a:t>SciKits</a:t>
            </a:r>
            <a:r>
              <a:rPr lang="en-US" sz="1600" dirty="0"/>
              <a:t> are available under the '</a:t>
            </a:r>
            <a:r>
              <a:rPr lang="en-US" sz="1600" dirty="0" err="1"/>
              <a:t>scikits</a:t>
            </a:r>
            <a:r>
              <a:rPr lang="en-US" sz="1600" dirty="0"/>
              <a:t>' namespace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 smtClean="0"/>
              <a:t>- The </a:t>
            </a:r>
            <a:r>
              <a:rPr lang="en-US" sz="1600" dirty="0" err="1"/>
              <a:t>SciKits</a:t>
            </a:r>
            <a:r>
              <a:rPr lang="en-US" sz="1600" dirty="0"/>
              <a:t> cover a broad spectrum of application domains, including financial computation, audio processing, geosciences, computer vision, engineering, machine learning, medical computing, bioinformatics…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</TotalTime>
  <Pages>0</Pages>
  <Words>1475</Words>
  <Characters>0</Characters>
  <Application>Microsoft Office PowerPoint</Application>
  <PresentationFormat>On-screen Show (4:3)</PresentationFormat>
  <Lines>0</Lines>
  <Paragraphs>295</Paragraphs>
  <Slides>39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Consolas</vt:lpstr>
      <vt:lpstr>Courier New</vt:lpstr>
      <vt:lpstr>DejaVu Sans</vt:lpstr>
      <vt:lpstr>Gill Sans</vt:lpstr>
      <vt:lpstr>Helvetica</vt:lpstr>
      <vt:lpstr>Times New Roman</vt:lpstr>
      <vt:lpstr>Wingdings</vt:lpstr>
      <vt:lpstr>ヒラギノ角ゴ ProN W3</vt:lpstr>
      <vt:lpstr>Office Theme</vt:lpstr>
      <vt:lpstr>Python Data Science Stack </vt:lpstr>
      <vt:lpstr>Most relevant programming languages for machine learning</vt:lpstr>
      <vt:lpstr>PowerPoint Presentation</vt:lpstr>
      <vt:lpstr>Advantages of using the Anaconda Python distribution is the functionality packed within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Supervised Learning</vt:lpstr>
      <vt:lpstr>Working in scikit-learn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importance of Generalization versus Memorization</vt:lpstr>
      <vt:lpstr>PowerPoint Presentation</vt:lpstr>
      <vt:lpstr>PowerPoint Presentation</vt:lpstr>
      <vt:lpstr>Scikit learn API and design </vt:lpstr>
      <vt:lpstr>Scikit learn API and design – classification example</vt:lpstr>
      <vt:lpstr>Scikit learn API and design – regression example </vt:lpstr>
      <vt:lpstr>Machine learning Datasets</vt:lpstr>
      <vt:lpstr>The Iris Dataset</vt:lpstr>
      <vt:lpstr>The Iris Dataset</vt:lpstr>
      <vt:lpstr>The Iris Dataset</vt:lpstr>
      <vt:lpstr>Plotting 3 of the 4 Iris Dataset features to visualize statistical structure in the data</vt:lpstr>
      <vt:lpstr>The Iris Dataset: Loading</vt:lpstr>
      <vt:lpstr>Exploring The Iris Dataset in Spyder</vt:lpstr>
      <vt:lpstr>The Iris Dataset: Data structure</vt:lpstr>
      <vt:lpstr>The Iris Dataset: Data dimensions</vt:lpstr>
      <vt:lpstr>The Iris Dataset: Data dimensions</vt:lpstr>
      <vt:lpstr>The Iris Dataset: y/target</vt:lpstr>
      <vt:lpstr>The Iris Dataset: Classes names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scikit-learn</dc:title>
  <dc:creator>Rozado, David (Digital, Sandy Bay)</dc:creator>
  <cp:lastModifiedBy>David Rozado</cp:lastModifiedBy>
  <cp:revision>100</cp:revision>
  <dcterms:modified xsi:type="dcterms:W3CDTF">2019-02-18T21:43:23Z</dcterms:modified>
</cp:coreProperties>
</file>