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56" r:id="rId3"/>
    <p:sldId id="378" r:id="rId4"/>
    <p:sldId id="375" r:id="rId5"/>
    <p:sldId id="37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38" r:id="rId15"/>
    <p:sldId id="339" r:id="rId16"/>
    <p:sldId id="341" r:id="rId17"/>
    <p:sldId id="374" r:id="rId18"/>
    <p:sldId id="342" r:id="rId19"/>
    <p:sldId id="343" r:id="rId20"/>
    <p:sldId id="344" r:id="rId21"/>
    <p:sldId id="345" r:id="rId22"/>
    <p:sldId id="373" r:id="rId23"/>
    <p:sldId id="346" r:id="rId24"/>
    <p:sldId id="350" r:id="rId25"/>
    <p:sldId id="351" r:id="rId26"/>
    <p:sldId id="352" r:id="rId27"/>
    <p:sldId id="354" r:id="rId28"/>
    <p:sldId id="347" r:id="rId29"/>
    <p:sldId id="35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>
      <p:cViewPr varScale="1">
        <p:scale>
          <a:sx n="94" d="100"/>
          <a:sy n="94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37C33-D8FD-4D05-A819-B4AEF776AA0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4836F-2D48-426B-931F-CB82B1D3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 present a Web page, the browser sends an original request to fetch the HTML document from the page.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then parses this file, fetching additional requests corresponding to execution scripts, layout information (CSS) to display, and sub-resources contained within the page (usually images and videos).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Web browser then mixes these resources to present to the user a complete document, the Web page.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Scripts executed by the browser can fetch more resources in later phases and the browser updates the Web page accordingly.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387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262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243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47" y="1455579"/>
            <a:ext cx="8228707" cy="3364900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4323522"/>
            <a:ext cx="8228707" cy="2339671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2579" y="646044"/>
            <a:ext cx="6251036" cy="397565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9604" y="598419"/>
            <a:ext cx="626344" cy="445190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875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London,uk&amp;appid=f6b6fecf2c4292d8d19d201e57667588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openweathermap.org/data/2.5/weather?q=London,uk&amp;appid=f6b6fecf2c4292d8d19d201e57667588&amp;mode=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://api.openweathermap.org/data/2.5/weather?q=London,uk&amp;appid=f6b6fecf2c4292d8d19d201e57667588&amp;mode=x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geocode/json?sensor=false&amp;address=lond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London,uk&amp;appid=f6b6fecf2c4292d8d19d201e57667588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openweathermap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maps.googleapis.com/maps/api/geocode/xml?address=New%20Y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geocode/json?address=New%20York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geocode/js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ps.googleapis.com/maps/api/geocode/x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gee.com/providers" TargetMode="External"/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Getting Data from the Web: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Web APIs</a:t>
            </a:r>
            <a:endParaRPr lang="en-US" altLang="en-US" sz="1400" dirty="0" smtClean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-12700"/>
            <a:ext cx="4572000" cy="1143000"/>
          </a:xfrm>
        </p:spPr>
        <p:txBody>
          <a:bodyPr/>
          <a:lstStyle/>
          <a:p>
            <a:r>
              <a:rPr lang="en-NZ" dirty="0" smtClean="0"/>
              <a:t>HTTP status codes</a:t>
            </a:r>
            <a:endParaRPr lang="en-US" dirty="0"/>
          </a:p>
        </p:txBody>
      </p:sp>
      <p:pic>
        <p:nvPicPr>
          <p:cNvPr id="4098" name="Picture 2" descr="http://coronet.iicm.edu/lectures/mmis/material/images/status_c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852632"/>
            <a:ext cx="8915400" cy="21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2578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HTTP response status codes indicate whether a specific HTTP request has been successfully completed. </a:t>
            </a:r>
            <a:endParaRPr lang="en-US" sz="2800" dirty="0" smtClean="0"/>
          </a:p>
          <a:p>
            <a:r>
              <a:rPr lang="en-US" sz="2800" dirty="0" smtClean="0"/>
              <a:t>Responses </a:t>
            </a:r>
            <a:r>
              <a:rPr lang="en-US" sz="2800" dirty="0"/>
              <a:t>are grouped in five </a:t>
            </a:r>
            <a:r>
              <a:rPr lang="en-US" sz="2800" dirty="0" smtClean="0"/>
              <a:t>classes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626316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hlinkClick r:id="rId3"/>
              </a:rPr>
              <a:t>Complete list of HTTP status codes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"/>
            <a:ext cx="36290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24600" y="395576"/>
            <a:ext cx="381000" cy="2857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HTTP </a:t>
            </a:r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1981200"/>
          </a:xfrm>
        </p:spPr>
        <p:txBody>
          <a:bodyPr>
            <a:noAutofit/>
          </a:bodyPr>
          <a:lstStyle/>
          <a:p>
            <a:r>
              <a:rPr lang="en-US" sz="2000" dirty="0"/>
              <a:t>HTTP headers allow the client and the server to pass additional information </a:t>
            </a:r>
            <a:r>
              <a:rPr lang="en-US" sz="2000" dirty="0" smtClean="0"/>
              <a:t>to each other on each request </a:t>
            </a:r>
            <a:r>
              <a:rPr lang="en-US" sz="2000" dirty="0"/>
              <a:t>or </a:t>
            </a:r>
            <a:r>
              <a:rPr lang="en-US" sz="2000" dirty="0" smtClean="0"/>
              <a:t>response.</a:t>
            </a:r>
          </a:p>
          <a:p>
            <a:r>
              <a:rPr lang="en-US" sz="2000" dirty="0" smtClean="0"/>
              <a:t>A request/response </a:t>
            </a:r>
            <a:r>
              <a:rPr lang="en-US" sz="2000" dirty="0"/>
              <a:t>header consists of its case-insensitive name followed by a colon ':', then by its value (without line breaks). </a:t>
            </a:r>
            <a:endParaRPr lang="en-US" sz="2000" dirty="0" smtClean="0"/>
          </a:p>
          <a:p>
            <a:pPr lvl="1"/>
            <a:r>
              <a:rPr lang="en-US" sz="1600" dirty="0" smtClean="0"/>
              <a:t>Leading </a:t>
            </a:r>
            <a:r>
              <a:rPr lang="en-US" sz="1600" dirty="0"/>
              <a:t>white space before the value is ignored</a:t>
            </a:r>
            <a:r>
              <a:rPr lang="en-US" sz="1600" dirty="0" smtClean="0"/>
              <a:t>.</a:t>
            </a:r>
          </a:p>
          <a:p>
            <a:r>
              <a:rPr lang="en-US" sz="2000" dirty="0"/>
              <a:t>Custom proprietary headers can be added using the 'X-' prefix, but this convention was deprecated in June 2012, because of the inconveniences it caused when non-standard fields became </a:t>
            </a:r>
            <a:r>
              <a:rPr lang="en-US" sz="2000" dirty="0" smtClean="0"/>
              <a:t>standard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5"/>
          <a:stretch/>
        </p:blipFill>
        <p:spPr bwMode="auto">
          <a:xfrm>
            <a:off x="342899" y="4237038"/>
            <a:ext cx="3934939" cy="2544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" r="3679" b="6496"/>
          <a:stretch/>
        </p:blipFill>
        <p:spPr bwMode="auto">
          <a:xfrm>
            <a:off x="4800600" y="4114800"/>
            <a:ext cx="409303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899" y="38677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HTTP request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6000" y="3683040"/>
            <a:ext cx="18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HTTP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HTTP Headers examples</a:t>
            </a:r>
            <a:endParaRPr lang="en-US" dirty="0"/>
          </a:p>
        </p:txBody>
      </p:sp>
      <p:pic>
        <p:nvPicPr>
          <p:cNvPr id="5122" name="Picture 2" descr="http://www.computing.dcu.ie/~humphrys/Notes/Networks/tanenbaum/7-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3751" r="1633" b="3148"/>
          <a:stretch/>
        </p:blipFill>
        <p:spPr bwMode="auto">
          <a:xfrm>
            <a:off x="762000" y="1371600"/>
            <a:ext cx="7398657" cy="495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7" y="76200"/>
            <a:ext cx="9083243" cy="1143000"/>
          </a:xfrm>
        </p:spPr>
        <p:txBody>
          <a:bodyPr>
            <a:noAutofit/>
          </a:bodyPr>
          <a:lstStyle/>
          <a:p>
            <a:r>
              <a:rPr lang="en-NZ" sz="1800" dirty="0" smtClean="0"/>
              <a:t>Common HTTP response body: an HTML document represented in the browser as </a:t>
            </a:r>
            <a:r>
              <a:rPr lang="en-NZ" sz="1800" i="1" dirty="0"/>
              <a:t>t</a:t>
            </a:r>
            <a:r>
              <a:rPr lang="en-NZ" sz="1800" i="1" dirty="0" smtClean="0"/>
              <a:t>he DOM</a:t>
            </a:r>
            <a:br>
              <a:rPr lang="en-NZ" sz="1800" i="1" dirty="0" smtClean="0"/>
            </a:br>
            <a:r>
              <a:rPr lang="en-NZ" sz="1800" dirty="0" smtClean="0"/>
              <a:t>(not important for today’s class but critical for next class on web scraping)</a:t>
            </a:r>
            <a:endParaRPr lang="en-NZ" sz="1800" dirty="0"/>
          </a:p>
        </p:txBody>
      </p:sp>
      <p:sp>
        <p:nvSpPr>
          <p:cNvPr id="10" name="Rectangle 9"/>
          <p:cNvSpPr/>
          <p:nvPr/>
        </p:nvSpPr>
        <p:spPr>
          <a:xfrm>
            <a:off x="6356830" y="2415330"/>
            <a:ext cx="1066800" cy="40407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history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1003" y="2404300"/>
            <a:ext cx="1066800" cy="41510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location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0"/>
          </p:cNvCxnSpPr>
          <p:nvPr/>
        </p:nvCxnSpPr>
        <p:spPr>
          <a:xfrm flipV="1">
            <a:off x="3684403" y="1805730"/>
            <a:ext cx="1606734" cy="59857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5291137" y="1805730"/>
            <a:ext cx="1599093" cy="60960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30112" y="2415330"/>
            <a:ext cx="1066800" cy="40407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navigator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5283496" y="1805730"/>
            <a:ext cx="3180016" cy="60960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47800" y="2404300"/>
            <a:ext cx="1066800" cy="415100"/>
          </a:xfrm>
          <a:prstGeom prst="rect">
            <a:avLst/>
          </a:prstGeom>
          <a:solidFill>
            <a:srgbClr val="C2C4E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screen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V="1">
            <a:off x="1981200" y="1805730"/>
            <a:ext cx="3317578" cy="59857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" y="1371600"/>
            <a:ext cx="907384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0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5400"/>
            <a:ext cx="8229600" cy="1143000"/>
          </a:xfrm>
        </p:spPr>
        <p:txBody>
          <a:bodyPr>
            <a:normAutofit/>
          </a:bodyPr>
          <a:lstStyle/>
          <a:p>
            <a:r>
              <a:rPr lang="en-NZ" dirty="0"/>
              <a:t>Web Service </a:t>
            </a:r>
            <a:r>
              <a:rPr lang="en-NZ" dirty="0" smtClean="0"/>
              <a:t>aka Web API</a:t>
            </a:r>
            <a:endParaRPr lang="en-US" dirty="0"/>
          </a:p>
        </p:txBody>
      </p:sp>
      <p:pic>
        <p:nvPicPr>
          <p:cNvPr id="1026" name="Picture 2" descr="http://tutorials.jenkov.com/images/web-services/web-service-message-formats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0567" r="5922" b="12842"/>
          <a:stretch/>
        </p:blipFill>
        <p:spPr bwMode="auto">
          <a:xfrm>
            <a:off x="1752600" y="4315360"/>
            <a:ext cx="5783443" cy="231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82600" y="947473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term API stands for Application Programming Interface. The term can be used to describe the features of a library, or how to interact with it. </a:t>
            </a:r>
          </a:p>
          <a:p>
            <a:pPr lvl="1"/>
            <a:r>
              <a:rPr lang="en-US" sz="1800" dirty="0" smtClean="0"/>
              <a:t>Your favorite software library may have "API Documentation" which documents which functions are available, how you call them, which arguments are required, etc.</a:t>
            </a:r>
          </a:p>
          <a:p>
            <a:pPr lvl="1"/>
            <a:r>
              <a:rPr lang="en-US" sz="1800" dirty="0" smtClean="0"/>
              <a:t>APIs can be web-based</a:t>
            </a:r>
          </a:p>
          <a:p>
            <a:pPr lvl="1"/>
            <a:r>
              <a:rPr lang="en-US" sz="1800" dirty="0" smtClean="0"/>
              <a:t>For example, Twitter has an API that allows you to request tweets data in a format that makes it easy to import into your own application. 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NZ" sz="2000" dirty="0" smtClean="0"/>
              <a:t>Web APIs allow your web page to consume computation performed on another machine or to fetch data stored in another machine.</a:t>
            </a:r>
          </a:p>
          <a:p>
            <a:pPr marL="0" indent="0">
              <a:buNone/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8940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Simplest Web Service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NZ" sz="2800" dirty="0"/>
              <a:t>The very simplest </a:t>
            </a:r>
            <a:r>
              <a:rPr lang="en-NZ" sz="2800" dirty="0" smtClean="0"/>
              <a:t>web service consumption is </a:t>
            </a:r>
            <a:r>
              <a:rPr lang="en-NZ" sz="2800" dirty="0"/>
              <a:t>just flicking an </a:t>
            </a:r>
            <a:r>
              <a:rPr lang="en-NZ" sz="2800" dirty="0" smtClean="0"/>
              <a:t>HTTP GET request </a:t>
            </a:r>
            <a:r>
              <a:rPr lang="en-NZ" sz="2800" dirty="0"/>
              <a:t>in the shape of a URL with a query </a:t>
            </a:r>
            <a:r>
              <a:rPr lang="en-NZ" sz="2800" dirty="0" smtClean="0"/>
              <a:t>string</a:t>
            </a:r>
          </a:p>
          <a:p>
            <a:pPr>
              <a:buClr>
                <a:schemeClr val="tx1"/>
              </a:buClr>
            </a:pPr>
            <a:r>
              <a:rPr lang="en-NZ" sz="2800" dirty="0" smtClean="0"/>
              <a:t>The returned data is usually in the form of JSON or XML data</a:t>
            </a:r>
          </a:p>
          <a:p>
            <a:pPr>
              <a:buClr>
                <a:schemeClr val="tx1"/>
              </a:buClr>
            </a:pPr>
            <a:r>
              <a:rPr lang="en-NZ" sz="2800" dirty="0" smtClean="0"/>
              <a:t>The returned data needs to be appropriately processed (parsed) by your application</a:t>
            </a:r>
          </a:p>
          <a:p>
            <a:pPr>
              <a:buClr>
                <a:schemeClr val="tx1"/>
              </a:buClr>
            </a:pPr>
            <a:r>
              <a:rPr lang="en-NZ" sz="2800" dirty="0"/>
              <a:t>Many of such web services require an authorisation key, which is included in the query string  </a:t>
            </a:r>
            <a:endParaRPr lang="en-NZ" sz="2800" dirty="0" smtClean="0"/>
          </a:p>
          <a:p>
            <a:pPr>
              <a:buClr>
                <a:schemeClr val="tx1"/>
              </a:buClr>
            </a:pPr>
            <a:r>
              <a:rPr lang="en-NZ" sz="2800" dirty="0" smtClean="0"/>
              <a:t>Keys might or might not be free</a:t>
            </a:r>
            <a:r>
              <a:rPr lang="en-NZ" sz="2800" dirty="0"/>
              <a:t>, and </a:t>
            </a:r>
            <a:r>
              <a:rPr lang="en-NZ" sz="2800" dirty="0" smtClean="0"/>
              <a:t>usually only allow </a:t>
            </a:r>
            <a:r>
              <a:rPr lang="en-NZ" sz="2800" dirty="0"/>
              <a:t>a limited number of searches per </a:t>
            </a:r>
            <a:r>
              <a:rPr lang="en-NZ" sz="2800" dirty="0" smtClean="0"/>
              <a:t>day</a:t>
            </a:r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endParaRPr lang="en-NZ" sz="2800" dirty="0" smtClean="0"/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endParaRPr lang="en-NZ" sz="2800" dirty="0"/>
          </a:p>
          <a:p>
            <a:endParaRPr lang="en-NZ" sz="1800" dirty="0" smtClean="0"/>
          </a:p>
          <a:p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16764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316307"/>
            <a:ext cx="2819400" cy="990600"/>
          </a:xfrm>
        </p:spPr>
        <p:txBody>
          <a:bodyPr>
            <a:noAutofit/>
          </a:bodyPr>
          <a:lstStyle/>
          <a:p>
            <a:r>
              <a:rPr lang="en-NZ" sz="2400" dirty="0" smtClean="0"/>
              <a:t>Exemplary responses from a weather API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78685"/>
            <a:ext cx="5657444" cy="146793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97685"/>
            <a:ext cx="90678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400" dirty="0">
                <a:hlinkClick r:id="rId3"/>
              </a:rPr>
              <a:t>http://</a:t>
            </a:r>
            <a:r>
              <a:rPr lang="en-NZ" sz="1400" dirty="0" smtClean="0">
                <a:hlinkClick r:id="rId3"/>
              </a:rPr>
              <a:t>api.openweathermap.org/data/2.5/weather?q=London,uk&amp;appid=f6b6fecf2c4292d8d19d201e57667588</a:t>
            </a:r>
            <a:endParaRPr lang="en-NZ" sz="1400" dirty="0" smtClean="0"/>
          </a:p>
          <a:p>
            <a:endParaRPr lang="en-NZ" sz="1400" dirty="0" smtClean="0"/>
          </a:p>
          <a:p>
            <a:endParaRPr lang="en-NZ" sz="1400" dirty="0"/>
          </a:p>
          <a:p>
            <a:endParaRPr lang="en-NZ" sz="1200" dirty="0" smtClean="0"/>
          </a:p>
          <a:p>
            <a:endParaRPr lang="en-NZ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225508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>
                <a:hlinkClick r:id="rId4"/>
              </a:rPr>
              <a:t>http://api.openweathermap.org/data/2.5/weather?q=London,uk&amp;appid=f6b6fecf2c4292d8d19d201e57667588&amp;mode=xml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659" y="2532084"/>
            <a:ext cx="3438525" cy="22685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17118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>
                <a:hlinkClick r:id="rId6"/>
              </a:rPr>
              <a:t>http://</a:t>
            </a:r>
            <a:r>
              <a:rPr lang="en-NZ" sz="1200" dirty="0" smtClean="0">
                <a:hlinkClick r:id="rId6"/>
              </a:rPr>
              <a:t>api.openweathermap.org/data/2.5/weather?q=London,uk&amp;appid=f6b6fecf2c4292d8d19d201e57667588&amp;mode=html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546" y="5541264"/>
            <a:ext cx="10953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Geolocation</a:t>
            </a:r>
            <a:r>
              <a:rPr lang="en-NZ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9761"/>
            <a:ext cx="4191000" cy="4525963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"results" 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address_components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"London",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short_name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"London",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"types" : [ "locality", "political"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"London",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short_name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"London",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"types" : [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postal_town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"Greater London",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short_name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"Greater London",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"types" : [ "administrative_area_level_2", "political"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"England",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short_name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"England",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"types" : [ "administrative_area_level_1", "political"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"United Kingdom",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short_name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"GB",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"types" : [ "country", "political"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formatted_address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"London, UK",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maps.googleapis.com/maps/api/geocode/json?sensor=false&amp;address=london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57800" y="2059761"/>
            <a:ext cx="3581400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"geometry" :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"bounds" :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"northeast" :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51.6723432,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0.148271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},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"southwest" :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51.38494009999999,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-0.3514683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"location" :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51.5073509,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-0.1277583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location_type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"APPROXIMATE",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"viewport" :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"northeast" :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51.6723432,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0.148271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},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"southwest" :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51.38494009999999,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-0.3514683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"ChIJdd4hrwug2EcRmSrV3Vo6llI",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"types" : [ "locality", "political" ]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],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"status" : "OK"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3740" y="6550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Continuation from left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01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4724400" cy="1295400"/>
          </a:xfrm>
        </p:spPr>
        <p:txBody>
          <a:bodyPr>
            <a:noAutofit/>
          </a:bodyPr>
          <a:lstStyle/>
          <a:p>
            <a:r>
              <a:rPr lang="en-NZ" sz="3200" dirty="0"/>
              <a:t>T</a:t>
            </a:r>
            <a:r>
              <a:rPr lang="en-NZ" sz="3200" dirty="0" smtClean="0"/>
              <a:t>he API documentation helps us understand the information retrieved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63" y="228600"/>
            <a:ext cx="4841360" cy="65577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4800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400" dirty="0">
                <a:hlinkClick r:id="rId3"/>
              </a:rPr>
              <a:t>http://</a:t>
            </a:r>
            <a:r>
              <a:rPr lang="en-NZ" sz="1400" dirty="0" smtClean="0">
                <a:hlinkClick r:id="rId3"/>
              </a:rPr>
              <a:t>api.openweathermap.org/data/2.5/weather?q=London,uk&amp;appid=f6b6fecf2c4292d8d19d201e57667588</a:t>
            </a:r>
            <a:endParaRPr lang="en-NZ" sz="1400" dirty="0" smtClean="0"/>
          </a:p>
          <a:p>
            <a:endParaRPr lang="en-NZ" sz="1400" dirty="0" smtClean="0"/>
          </a:p>
          <a:p>
            <a:endParaRPr lang="en-NZ" sz="1400" dirty="0"/>
          </a:p>
          <a:p>
            <a:endParaRPr lang="en-NZ" sz="1200" dirty="0" smtClean="0"/>
          </a:p>
          <a:p>
            <a:endParaRPr lang="en-NZ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2894127"/>
            <a:ext cx="534924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coord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:-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0.13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"lat"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51.51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"weather"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:[{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"main"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"Clear"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"description"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"clear sky"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"icon"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"01n"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}],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base"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"stations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"main"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"temp"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272.14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"pressure"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1030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"humidity"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93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"temp_min"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271.15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"temp_max"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274.15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"visibility"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"wind"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"speed"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2.6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"deg"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"clouds"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"all"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1483399200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"type"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5091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"message"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0.0105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"country"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"GB"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"sunrise"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1483344349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"sunset"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1483373077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2643743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name"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"London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03138" y="6397823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api.openweathermap.org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784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505200" cy="2514600"/>
          </a:xfrm>
        </p:spPr>
        <p:txBody>
          <a:bodyPr>
            <a:normAutofit fontScale="90000"/>
          </a:bodyPr>
          <a:lstStyle/>
          <a:p>
            <a:r>
              <a:rPr lang="en-NZ" dirty="0"/>
              <a:t>Message Formats for web </a:t>
            </a:r>
            <a:r>
              <a:rPr lang="en-NZ" dirty="0" smtClean="0"/>
              <a:t>services: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791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maps.googleapis.com/maps/api/geocode/xml?address=New%20York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8"/>
          <a:stretch/>
        </p:blipFill>
        <p:spPr bwMode="auto">
          <a:xfrm>
            <a:off x="4125680" y="38100"/>
            <a:ext cx="4465454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0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1020762"/>
          </a:xfrm>
        </p:spPr>
        <p:txBody>
          <a:bodyPr/>
          <a:lstStyle/>
          <a:p>
            <a:r>
              <a:rPr lang="en-NZ" dirty="0" smtClean="0"/>
              <a:t>Preliminaries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can be divided into 2 big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Structured </a:t>
            </a:r>
            <a:r>
              <a:rPr lang="en-US" sz="2000" b="1" dirty="0"/>
              <a:t>data </a:t>
            </a:r>
            <a:r>
              <a:rPr lang="en-US" sz="2000" dirty="0"/>
              <a:t>refers to information with a high degree of </a:t>
            </a:r>
            <a:r>
              <a:rPr lang="en-US" sz="2000" dirty="0" smtClean="0"/>
              <a:t>organization such as for instance a table in a relational database. </a:t>
            </a:r>
          </a:p>
          <a:p>
            <a:pPr lvl="1"/>
            <a:r>
              <a:rPr lang="en-US" sz="1800" b="1" dirty="0" smtClean="0"/>
              <a:t>Structured data </a:t>
            </a:r>
            <a:r>
              <a:rPr lang="en-US" sz="1800" dirty="0" smtClean="0"/>
              <a:t>is easy to </a:t>
            </a:r>
            <a:r>
              <a:rPr lang="en-US" sz="1800" dirty="0" smtClean="0"/>
              <a:t>search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Unstructured </a:t>
            </a:r>
            <a:r>
              <a:rPr lang="en-US" sz="2000" b="1" dirty="0"/>
              <a:t>data</a:t>
            </a:r>
            <a:r>
              <a:rPr lang="en-US" sz="2000" dirty="0"/>
              <a:t> </a:t>
            </a:r>
            <a:r>
              <a:rPr lang="en-US" sz="2000" dirty="0" smtClean="0"/>
              <a:t>has none or loose internal structure. It is definitely not </a:t>
            </a:r>
            <a:r>
              <a:rPr lang="en-US" sz="2000" dirty="0"/>
              <a:t>structured via </a:t>
            </a:r>
            <a:r>
              <a:rPr lang="en-US" sz="2000" dirty="0" smtClean="0"/>
              <a:t>pre-defined </a:t>
            </a:r>
            <a:r>
              <a:rPr lang="en-US" sz="2000" dirty="0"/>
              <a:t>data models or </a:t>
            </a:r>
            <a:r>
              <a:rPr lang="en-US" sz="2000" dirty="0" smtClean="0"/>
              <a:t>schema.</a:t>
            </a:r>
          </a:p>
          <a:p>
            <a:pPr lvl="1"/>
            <a:r>
              <a:rPr lang="en-US" sz="1800" dirty="0" smtClean="0"/>
              <a:t>Typical types of </a:t>
            </a:r>
            <a:r>
              <a:rPr lang="en-US" sz="1800" b="1" dirty="0" smtClean="0"/>
              <a:t>Unstructured </a:t>
            </a:r>
            <a:r>
              <a:rPr lang="en-US" sz="1800" b="1" dirty="0"/>
              <a:t>data</a:t>
            </a:r>
            <a:r>
              <a:rPr lang="en-US" sz="1800" dirty="0"/>
              <a:t> </a:t>
            </a:r>
            <a:r>
              <a:rPr lang="en-US" sz="1800" dirty="0" smtClean="0"/>
              <a:t>are text data, audio</a:t>
            </a:r>
            <a:r>
              <a:rPr lang="en-US" sz="1800" dirty="0"/>
              <a:t>, </a:t>
            </a:r>
            <a:r>
              <a:rPr lang="en-US" sz="1800" dirty="0" smtClean="0"/>
              <a:t>images and video files</a:t>
            </a:r>
          </a:p>
          <a:p>
            <a:pPr lvl="1"/>
            <a:r>
              <a:rPr lang="en-US" sz="1800" b="1" dirty="0"/>
              <a:t>Unstructured data</a:t>
            </a:r>
            <a:r>
              <a:rPr lang="en-US" sz="1800" dirty="0"/>
              <a:t> is usually not easily searchable</a:t>
            </a:r>
          </a:p>
          <a:p>
            <a:pPr lvl="1"/>
            <a:endParaRPr lang="en-US" sz="1800" dirty="0" smtClean="0"/>
          </a:p>
          <a:p>
            <a:endParaRPr lang="en-US" sz="2000" dirty="0" smtClean="0">
              <a:latin typeface="News706 BT"/>
              <a:cs typeface="News706 B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9"/>
          <a:stretch/>
        </p:blipFill>
        <p:spPr bwMode="auto">
          <a:xfrm>
            <a:off x="7449021" y="279718"/>
            <a:ext cx="16198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8"/>
          <a:stretch/>
        </p:blipFill>
        <p:spPr bwMode="auto">
          <a:xfrm>
            <a:off x="7391400" y="3810000"/>
            <a:ext cx="1713019" cy="27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352800" cy="2895600"/>
          </a:xfrm>
        </p:spPr>
        <p:txBody>
          <a:bodyPr/>
          <a:lstStyle/>
          <a:p>
            <a:r>
              <a:rPr lang="en-NZ" dirty="0"/>
              <a:t>Message Formats for web </a:t>
            </a:r>
            <a:r>
              <a:rPr lang="en-NZ" dirty="0" smtClean="0"/>
              <a:t>services: JSON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92" y="152400"/>
            <a:ext cx="4716108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maps.googleapis.com/maps/api/geocode/json?address=New%20York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Other Message </a:t>
            </a:r>
            <a:r>
              <a:rPr lang="en-NZ" dirty="0"/>
              <a:t>Formats for web </a:t>
            </a:r>
            <a:r>
              <a:rPr lang="en-NZ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/>
              <a:t>Action Message Format or AMF </a:t>
            </a:r>
            <a:endParaRPr lang="en-US" sz="2400" dirty="0" smtClean="0"/>
          </a:p>
          <a:p>
            <a:pPr lvl="1"/>
            <a:r>
              <a:rPr lang="en-US" sz="2000" dirty="0" smtClean="0"/>
              <a:t>binary </a:t>
            </a:r>
            <a:r>
              <a:rPr lang="en-US" sz="2000" dirty="0"/>
              <a:t>format that was originally created for Macromedia's </a:t>
            </a:r>
            <a:r>
              <a:rPr lang="en-US" sz="2000" dirty="0" smtClean="0"/>
              <a:t>Flash</a:t>
            </a:r>
          </a:p>
          <a:p>
            <a:r>
              <a:rPr lang="en-US" sz="2400" dirty="0"/>
              <a:t>HTML </a:t>
            </a:r>
            <a:endParaRPr lang="en-US" sz="2400" dirty="0" smtClean="0"/>
          </a:p>
          <a:p>
            <a:pPr lvl="1"/>
            <a:r>
              <a:rPr lang="en-US" sz="2000" dirty="0" smtClean="0"/>
              <a:t>it</a:t>
            </a:r>
            <a:r>
              <a:rPr lang="en-US" sz="2000" dirty="0"/>
              <a:t> isn't particularly well suited for structure data but is sometimes used for it </a:t>
            </a:r>
            <a:r>
              <a:rPr lang="en-US" sz="2000" dirty="0" smtClean="0"/>
              <a:t>anyway</a:t>
            </a:r>
          </a:p>
          <a:p>
            <a:r>
              <a:rPr lang="en-US" sz="2400" dirty="0" smtClean="0"/>
              <a:t>Comma </a:t>
            </a:r>
            <a:r>
              <a:rPr lang="en-US" sz="2400" dirty="0"/>
              <a:t>or tab </a:t>
            </a:r>
            <a:r>
              <a:rPr lang="en-US" sz="2400" dirty="0" smtClean="0"/>
              <a:t>separated files (</a:t>
            </a:r>
            <a:r>
              <a:rPr lang="en-US" sz="2400" dirty="0" err="1" smtClean="0"/>
              <a:t>csv</a:t>
            </a:r>
            <a:r>
              <a:rPr lang="en-US" sz="2400" dirty="0" smtClean="0"/>
              <a:t>…)</a:t>
            </a:r>
          </a:p>
          <a:p>
            <a:r>
              <a:rPr lang="en-US" sz="2400" dirty="0" smtClean="0"/>
              <a:t>Arbitrary </a:t>
            </a:r>
            <a:r>
              <a:rPr lang="en-US" sz="2400" dirty="0"/>
              <a:t>text formats that require custom </a:t>
            </a:r>
            <a:r>
              <a:rPr lang="en-US" sz="2400" dirty="0" smtClean="0"/>
              <a:t>parsers</a:t>
            </a:r>
          </a:p>
          <a:p>
            <a:r>
              <a:rPr lang="en-US" sz="2400" dirty="0" smtClean="0"/>
              <a:t>Binary </a:t>
            </a:r>
            <a:r>
              <a:rPr lang="en-US" sz="2400" dirty="0"/>
              <a:t>formats including </a:t>
            </a:r>
            <a:endParaRPr lang="en-US" sz="2400" dirty="0" smtClean="0"/>
          </a:p>
          <a:p>
            <a:pPr lvl="1"/>
            <a:r>
              <a:rPr lang="en-US" sz="2000" dirty="0" smtClean="0"/>
              <a:t>Spreadsheets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rchive </a:t>
            </a:r>
            <a:r>
              <a:rPr lang="en-US" sz="2000" dirty="0"/>
              <a:t>data bases </a:t>
            </a:r>
            <a:endParaRPr lang="en-US" sz="2000" dirty="0" smtClean="0"/>
          </a:p>
          <a:p>
            <a:pPr lvl="1"/>
            <a:r>
              <a:rPr lang="en-US" sz="2000" dirty="0" smtClean="0"/>
              <a:t>Image files</a:t>
            </a:r>
          </a:p>
          <a:p>
            <a:pPr lvl="1"/>
            <a:r>
              <a:rPr lang="en-NZ" sz="2000" dirty="0" smtClean="0"/>
              <a:t>Video</a:t>
            </a:r>
          </a:p>
          <a:p>
            <a:pPr lvl="1"/>
            <a:r>
              <a:rPr lang="en-NZ" sz="2000" dirty="0" smtClean="0"/>
              <a:t>Audio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0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Web Service Standards: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REST is a set of technologies that are routinely used to create modern web services</a:t>
            </a:r>
          </a:p>
          <a:p>
            <a:r>
              <a:rPr lang="en-US" dirty="0" smtClean="0"/>
              <a:t>Its </a:t>
            </a:r>
            <a:r>
              <a:rPr lang="en-US" dirty="0"/>
              <a:t>main benefit is that it is simpler and more lightweight than SOAP or proprietary web-service </a:t>
            </a:r>
            <a:r>
              <a:rPr lang="en-US" dirty="0" smtClean="0"/>
              <a:t>mechanisms </a:t>
            </a:r>
          </a:p>
          <a:p>
            <a:r>
              <a:rPr lang="en-US" dirty="0" smtClean="0"/>
              <a:t>In the mid 2000s, Software engineers observed </a:t>
            </a:r>
            <a:r>
              <a:rPr lang="en-US" dirty="0"/>
              <a:t>a similarity between the </a:t>
            </a:r>
            <a:r>
              <a:rPr lang="en-US" b="1" dirty="0"/>
              <a:t>CRUD </a:t>
            </a:r>
            <a:r>
              <a:rPr lang="en-US" dirty="0"/>
              <a:t>(</a:t>
            </a:r>
            <a:r>
              <a:rPr lang="en-US" b="1" dirty="0"/>
              <a:t>Create, Read, Update, Delete</a:t>
            </a:r>
            <a:r>
              <a:rPr lang="en-US" dirty="0"/>
              <a:t>) functionality that web services often provide and basic HTTP operations (GET, POST, PUT, DELETE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They </a:t>
            </a:r>
            <a:r>
              <a:rPr lang="en-US" dirty="0"/>
              <a:t>also observed that much of the information that is required for a typical web-service call could be compacted on a resource </a:t>
            </a:r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http://api.mysite.com/customer/john is a resource URL that allows us to identify the target server (api.mysite.com), the fact that I'm trying to perform operations related to customers (table</a:t>
            </a:r>
            <a:r>
              <a:rPr lang="en-US" dirty="0" smtClean="0"/>
              <a:t>) </a:t>
            </a:r>
            <a:r>
              <a:rPr lang="en-US" dirty="0"/>
              <a:t>and more specifically something </a:t>
            </a:r>
            <a:r>
              <a:rPr lang="en-US" dirty="0" smtClean="0"/>
              <a:t>about someone </a:t>
            </a:r>
            <a:r>
              <a:rPr lang="en-US" dirty="0"/>
              <a:t>named john (row—primary key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When </a:t>
            </a:r>
            <a:r>
              <a:rPr lang="en-US" dirty="0"/>
              <a:t>combined with other web concepts, such as secure authentication, being stateless, caching, XML or JSON as payload, and so on, </a:t>
            </a:r>
            <a:r>
              <a:rPr lang="en-US" dirty="0" smtClean="0"/>
              <a:t>REST provides </a:t>
            </a:r>
            <a:r>
              <a:rPr lang="en-US" dirty="0"/>
              <a:t>a powerful yet simple, familiar, and effortlessly </a:t>
            </a:r>
            <a:r>
              <a:rPr lang="en-US" b="1" dirty="0"/>
              <a:t>cross-platform </a:t>
            </a:r>
            <a:r>
              <a:rPr lang="en-US" dirty="0"/>
              <a:t>way to provide and consume web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It's </a:t>
            </a:r>
            <a:r>
              <a:rPr lang="en-US" dirty="0"/>
              <a:t>no wonder that REST took the software industry by </a:t>
            </a:r>
            <a:r>
              <a:rPr lang="en-US" dirty="0" smtClean="0"/>
              <a:t>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REST (representational State transfer)</a:t>
            </a:r>
          </a:p>
          <a:p>
            <a:r>
              <a:rPr lang="en-US" dirty="0" smtClean="0"/>
              <a:t>REST </a:t>
            </a:r>
            <a:r>
              <a:rPr lang="en-US" dirty="0"/>
              <a:t>requirements are </a:t>
            </a:r>
            <a:r>
              <a:rPr lang="en-US" dirty="0" smtClean="0"/>
              <a:t>light </a:t>
            </a:r>
            <a:r>
              <a:rPr lang="en-US" dirty="0"/>
              <a:t>weight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simple HTTP </a:t>
            </a:r>
            <a:r>
              <a:rPr lang="en-US" dirty="0" smtClean="0"/>
              <a:t>request/response messaging</a:t>
            </a:r>
          </a:p>
          <a:p>
            <a:r>
              <a:rPr lang="en-US" dirty="0" smtClean="0"/>
              <a:t>REST </a:t>
            </a:r>
            <a:r>
              <a:rPr lang="en-US" dirty="0"/>
              <a:t>is an architecture, not a specific web service messaging format, and it's wrapped around the concept of HTTP </a:t>
            </a:r>
            <a:r>
              <a:rPr lang="en-US" dirty="0" smtClean="0"/>
              <a:t>methods/</a:t>
            </a:r>
            <a:r>
              <a:rPr lang="en-US" dirty="0" err="1" smtClean="0"/>
              <a:t>areverbs</a:t>
            </a:r>
            <a:endParaRPr lang="en-US" dirty="0" smtClean="0"/>
          </a:p>
          <a:p>
            <a:r>
              <a:rPr lang="en-NZ" dirty="0"/>
              <a:t>Rest defines a set of architectural principles by which you can design Web services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NZ" dirty="0"/>
              <a:t>Use HTTP methods explicitly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NZ" dirty="0"/>
              <a:t>Be stateless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NZ" dirty="0"/>
              <a:t>Expose </a:t>
            </a:r>
            <a:r>
              <a:rPr lang="en-NZ" dirty="0" smtClean="0"/>
              <a:t>hierarchical directory </a:t>
            </a:r>
            <a:r>
              <a:rPr lang="en-NZ" dirty="0"/>
              <a:t>structure-like URIs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NZ" dirty="0"/>
              <a:t>Transfer data using JSON, XML or both</a:t>
            </a:r>
          </a:p>
          <a:p>
            <a:endParaRPr lang="en-NZ" dirty="0"/>
          </a:p>
          <a:p>
            <a:r>
              <a:rPr lang="en-NZ" b="1" dirty="0"/>
              <a:t>Strict following the previous principles will make your web </a:t>
            </a:r>
            <a:r>
              <a:rPr lang="en-NZ" b="1" dirty="0" smtClean="0"/>
              <a:t>service </a:t>
            </a:r>
            <a:r>
              <a:rPr lang="en-NZ" b="1" dirty="0" err="1" smtClean="0"/>
              <a:t>RESTful</a:t>
            </a:r>
            <a:r>
              <a:rPr lang="en-NZ" b="1" dirty="0" smtClean="0"/>
              <a:t> (i.e. platform/programming </a:t>
            </a:r>
            <a:r>
              <a:rPr lang="en-NZ" b="1" dirty="0"/>
              <a:t>language/framework </a:t>
            </a:r>
            <a:r>
              <a:rPr lang="en-NZ" b="1" dirty="0" smtClean="0"/>
              <a:t>independent)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1. Use HTTP methods explicitly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39624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REST explicitly uses HTTP methods in a way that follows the protocol specifications</a:t>
            </a:r>
          </a:p>
          <a:p>
            <a:r>
              <a:rPr lang="en-NZ" sz="2000" dirty="0" smtClean="0"/>
              <a:t>This basic REST design principle establishes a one-to-one mapping between create, read, update, and delete (CRUD) operations and HTTP methods</a:t>
            </a:r>
          </a:p>
          <a:p>
            <a:pPr lvl="1"/>
            <a:r>
              <a:rPr lang="en-NZ" sz="1800" dirty="0" smtClean="0"/>
              <a:t>To create a resource on the server, use POST</a:t>
            </a:r>
          </a:p>
          <a:p>
            <a:pPr lvl="1"/>
            <a:r>
              <a:rPr lang="en-NZ" sz="1800" dirty="0" smtClean="0"/>
              <a:t>To retrieve a resource from the server, use GET</a:t>
            </a:r>
          </a:p>
          <a:p>
            <a:pPr lvl="1"/>
            <a:r>
              <a:rPr lang="en-NZ" sz="1800" dirty="0" smtClean="0"/>
              <a:t>To update or change the state of a resource, use PUT</a:t>
            </a:r>
          </a:p>
          <a:p>
            <a:pPr lvl="1"/>
            <a:r>
              <a:rPr lang="en-NZ" sz="1800" dirty="0" smtClean="0"/>
              <a:t>To remove a resource, use DELETE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1985"/>
            <a:ext cx="418407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65970"/>
            <a:ext cx="3826417" cy="199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25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Not </a:t>
            </a:r>
            <a:r>
              <a:rPr lang="en-NZ" dirty="0" err="1" smtClean="0">
                <a:solidFill>
                  <a:srgbClr val="FF0000"/>
                </a:solidFill>
              </a:rPr>
              <a:t>RESTful</a:t>
            </a:r>
            <a:r>
              <a:rPr lang="en-NZ" dirty="0" smtClean="0">
                <a:solidFill>
                  <a:srgbClr val="FF0000"/>
                </a:solidFill>
              </a:rPr>
              <a:t> (Bad)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434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>
                <a:solidFill>
                  <a:srgbClr val="FF0000"/>
                </a:solidFill>
              </a:rPr>
              <a:t>RESTful</a:t>
            </a:r>
            <a:r>
              <a:rPr lang="en-NZ" dirty="0" smtClean="0">
                <a:solidFill>
                  <a:srgbClr val="FF0000"/>
                </a:solidFill>
              </a:rPr>
              <a:t> (Good)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2. Be stateless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687793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986" y="2776835"/>
            <a:ext cx="184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>
                <a:solidFill>
                  <a:srgbClr val="FF0000"/>
                </a:solidFill>
              </a:rPr>
              <a:t>Stateful</a:t>
            </a:r>
            <a:r>
              <a:rPr lang="en-NZ" dirty="0" smtClean="0">
                <a:solidFill>
                  <a:srgbClr val="FF0000"/>
                </a:solidFill>
              </a:rPr>
              <a:t> design Not </a:t>
            </a:r>
            <a:r>
              <a:rPr lang="en-NZ" dirty="0" err="1" smtClean="0">
                <a:solidFill>
                  <a:srgbClr val="FF0000"/>
                </a:solidFill>
              </a:rPr>
              <a:t>RESTul</a:t>
            </a:r>
            <a:r>
              <a:rPr lang="en-NZ" dirty="0" smtClean="0">
                <a:solidFill>
                  <a:srgbClr val="FF0000"/>
                </a:solidFill>
              </a:rPr>
              <a:t> (Bad)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986" y="5410200"/>
            <a:ext cx="184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Stateless design </a:t>
            </a:r>
            <a:r>
              <a:rPr lang="en-NZ" dirty="0" err="1" smtClean="0">
                <a:solidFill>
                  <a:srgbClr val="FF0000"/>
                </a:solidFill>
              </a:rPr>
              <a:t>RESTul</a:t>
            </a:r>
            <a:r>
              <a:rPr lang="en-NZ" dirty="0" smtClean="0">
                <a:solidFill>
                  <a:srgbClr val="FF0000"/>
                </a:solidFill>
              </a:rPr>
              <a:t> (Good)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24400"/>
            <a:ext cx="680250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176635"/>
          </a:xfrm>
        </p:spPr>
        <p:txBody>
          <a:bodyPr>
            <a:normAutofit/>
          </a:bodyPr>
          <a:lstStyle/>
          <a:p>
            <a:r>
              <a:rPr lang="en-NZ" sz="1800" dirty="0" smtClean="0"/>
              <a:t>An application requests the next page in a multipage result set: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62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3. Expose directory structure-like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4419600" cy="449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URIs determine how intuitive the REST Web service is going to </a:t>
            </a:r>
            <a:r>
              <a:rPr lang="en-US" dirty="0" smtClean="0"/>
              <a:t>be</a:t>
            </a:r>
          </a:p>
          <a:p>
            <a:r>
              <a:rPr lang="en-US" dirty="0" smtClean="0"/>
              <a:t>A </a:t>
            </a:r>
            <a:r>
              <a:rPr lang="en-US" dirty="0"/>
              <a:t>URI </a:t>
            </a:r>
            <a:r>
              <a:rPr lang="en-US" dirty="0" smtClean="0"/>
              <a:t>should be a self-documenting </a:t>
            </a:r>
            <a:r>
              <a:rPr lang="en-US" dirty="0"/>
              <a:t>interface that requires little, if any, explanation or reference for a developer to understand what it points to and to derive related resources</a:t>
            </a:r>
            <a:r>
              <a:rPr lang="en-US" dirty="0" smtClean="0"/>
              <a:t>.</a:t>
            </a:r>
          </a:p>
          <a:p>
            <a:r>
              <a:rPr lang="en-US" dirty="0"/>
              <a:t>One way to achieve this level of usability is to define directory structure-like URIs. </a:t>
            </a:r>
            <a:endParaRPr lang="en-US" dirty="0" smtClean="0"/>
          </a:p>
          <a:p>
            <a:pPr lvl="1"/>
            <a:r>
              <a:rPr lang="en-US" dirty="0"/>
              <a:t>This type of URI is hierarchical, rooted at a single path, and branching from it are </a:t>
            </a:r>
            <a:r>
              <a:rPr lang="en-US" dirty="0" err="1"/>
              <a:t>subpaths</a:t>
            </a:r>
            <a:r>
              <a:rPr lang="en-US" dirty="0"/>
              <a:t> that expose the service's main areas.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6488668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http://www.mybookstore.com/users/userName/orders/1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12465" y="6096000"/>
            <a:ext cx="4855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http://www.mybookstore.com/XSD34SSFGGHSXF4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2008" y="6096000"/>
            <a:ext cx="436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solidFill>
                  <a:srgbClr val="FF0000"/>
                </a:solidFill>
              </a:rPr>
              <a:t>Uninformative, unstructured URI -&gt; Not </a:t>
            </a:r>
            <a:r>
              <a:rPr lang="en-NZ" sz="1400" b="1" dirty="0" err="1" smtClean="0">
                <a:solidFill>
                  <a:srgbClr val="FF0000"/>
                </a:solidFill>
              </a:rPr>
              <a:t>RESTul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1" y="6477000"/>
            <a:ext cx="327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solidFill>
                  <a:srgbClr val="FF0000"/>
                </a:solidFill>
              </a:rPr>
              <a:t>Informative, structured URI -&gt;  </a:t>
            </a:r>
            <a:r>
              <a:rPr lang="en-NZ" sz="1400" b="1" dirty="0" err="1" smtClean="0">
                <a:solidFill>
                  <a:srgbClr val="FF0000"/>
                </a:solidFill>
              </a:rPr>
              <a:t>RESTul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066800"/>
            <a:ext cx="43815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95800" y="3910027"/>
            <a:ext cx="46863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737373"/>
              </a:solidFill>
              <a:effectLst/>
              <a:latin typeface="open_sansregula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open_sansregular"/>
                <a:cs typeface="Arial" pitchFamily="34" charset="0"/>
              </a:rPr>
              <a:t>www.ashoewebsite.com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open_sansregular"/>
                <a:cs typeface="Arial" pitchFamily="34" charset="0"/>
              </a:rPr>
              <a:t>www.ashoewebsite.com/womens-shoes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open_sansregular"/>
                <a:cs typeface="Arial" pitchFamily="34" charset="0"/>
              </a:rPr>
              <a:t>www.ashoewebsite.com/womens-shoes/high-heels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open_sansregular"/>
                <a:cs typeface="Arial" pitchFamily="34" charset="0"/>
              </a:rPr>
              <a:t>www.ashoewebsite.com/womens-shoes/high-heels/product-1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open_sansregular"/>
                <a:cs typeface="Arial" pitchFamily="34" charset="0"/>
              </a:rPr>
              <a:t>www.ashoewebsite.com/mens-shoes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open_sansregular"/>
                <a:cs typeface="Arial" pitchFamily="34" charset="0"/>
              </a:rPr>
              <a:t>www.ashoewebsite.com/mens-shoes/boots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open_sansregular"/>
                <a:cs typeface="Arial" pitchFamily="34" charset="0"/>
              </a:rPr>
              <a:t>www.ashoewebsite.com/mens-shoes/boots/product-5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87494"/>
            <a:ext cx="8610600" cy="651797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4. </a:t>
            </a:r>
            <a:r>
              <a:rPr lang="en-US" dirty="0"/>
              <a:t>Transfer data using JSON, XML or both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33500"/>
            <a:ext cx="5486400" cy="46863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Give </a:t>
            </a:r>
            <a:r>
              <a:rPr lang="en-US" dirty="0"/>
              <a:t>client applications the ability to request a specific content type that's best suited for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Construct </a:t>
            </a:r>
            <a:r>
              <a:rPr lang="en-US" dirty="0"/>
              <a:t>your service so that it makes use of the built-in HTTP Accept header, where the value of the header is a MIME type. </a:t>
            </a:r>
            <a:endParaRPr lang="en-US" dirty="0" smtClean="0"/>
          </a:p>
          <a:p>
            <a:r>
              <a:rPr lang="en-US" dirty="0"/>
              <a:t>This allows the service to be used by a variety of clients written in different languages running on different platforms and devices.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MIME types and the HTTP Accept header is a mechanism known as </a:t>
            </a:r>
            <a:r>
              <a:rPr lang="en-US" i="1" dirty="0"/>
              <a:t>content negotiation</a:t>
            </a:r>
            <a:r>
              <a:rPr lang="en-US" dirty="0"/>
              <a:t>, which lets clients choose which data format is right for them and minimizes data coupling between the service and the applications that use </a:t>
            </a:r>
            <a:r>
              <a:rPr lang="en-US" dirty="0" smtClean="0"/>
              <a:t>it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78482"/>
            <a:ext cx="3377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5070" y="5901035"/>
            <a:ext cx="667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maps.googleapis.com/maps/api/geocode/json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070" y="6234668"/>
            <a:ext cx="667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maps.googleapis.com/maps/api/geocode/xml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1" y="6061213"/>
            <a:ext cx="327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solidFill>
                  <a:srgbClr val="FF0000"/>
                </a:solidFill>
              </a:rPr>
              <a:t>Give the user of the API the freedom to choose data format -&gt; </a:t>
            </a:r>
            <a:r>
              <a:rPr lang="en-NZ" sz="1400" b="1" dirty="0" err="1" smtClean="0">
                <a:solidFill>
                  <a:srgbClr val="FF0000"/>
                </a:solidFill>
              </a:rPr>
              <a:t>RESTful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708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REST, requests looks like </a:t>
            </a:r>
            <a:r>
              <a:rPr lang="en-US" dirty="0"/>
              <a:t>this: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0416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Querying </a:t>
            </a:r>
            <a:r>
              <a:rPr lang="en-US" dirty="0"/>
              <a:t>a phonebook application for the details of a given </a:t>
            </a:r>
            <a:r>
              <a:rPr lang="en-US" dirty="0" smtClean="0"/>
              <a:t>user: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33593"/>
            <a:ext cx="8229600" cy="9476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dirty="0"/>
              <a:t>GET</a:t>
            </a:r>
            <a:r>
              <a:rPr lang="en-US" sz="2000" dirty="0">
                <a:solidFill>
                  <a:srgbClr val="0070C0"/>
                </a:solidFill>
              </a:rPr>
              <a:t> /phonebook/</a:t>
            </a:r>
            <a:r>
              <a:rPr lang="en-US" sz="2000" dirty="0" err="1">
                <a:solidFill>
                  <a:srgbClr val="0070C0"/>
                </a:solidFill>
              </a:rPr>
              <a:t>UserDetails</a:t>
            </a:r>
            <a:r>
              <a:rPr lang="en-US" sz="2000" dirty="0">
                <a:solidFill>
                  <a:srgbClr val="0070C0"/>
                </a:solidFill>
              </a:rPr>
              <a:t>/12345</a:t>
            </a:r>
            <a:r>
              <a:rPr lang="en-US" sz="2000" dirty="0"/>
              <a:t> HTTP/1.1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/>
              <a:t>Accept</a:t>
            </a:r>
            <a:r>
              <a:rPr lang="en-US" sz="2000" dirty="0"/>
              <a:t>: application/xml</a:t>
            </a:r>
          </a:p>
          <a:p>
            <a:endParaRPr lang="en-US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532966"/>
            <a:ext cx="8229600" cy="1295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Font typeface="Arial" pitchFamily="34" charset="0"/>
              <a:buNone/>
              <a:defRPr/>
            </a:pPr>
            <a:r>
              <a:rPr lang="en-US" dirty="0" smtClean="0"/>
              <a:t>POST</a:t>
            </a:r>
            <a:r>
              <a:rPr lang="en-US" dirty="0" smtClean="0">
                <a:solidFill>
                  <a:srgbClr val="0070C0"/>
                </a:solidFill>
              </a:rPr>
              <a:t> /phonebook/</a:t>
            </a:r>
            <a:r>
              <a:rPr lang="en-US" dirty="0" err="1" smtClean="0">
                <a:solidFill>
                  <a:srgbClr val="0070C0"/>
                </a:solidFill>
              </a:rPr>
              <a:t>UserDetails</a:t>
            </a:r>
            <a:r>
              <a:rPr lang="en-US" dirty="0" smtClean="0">
                <a:solidFill>
                  <a:srgbClr val="0070C0"/>
                </a:solidFill>
              </a:rPr>
              <a:t>/12346</a:t>
            </a:r>
            <a:r>
              <a:rPr lang="en-US" dirty="0" smtClean="0"/>
              <a:t> HTTP/1.1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Name=Peter</a:t>
            </a:r>
          </a:p>
          <a:p>
            <a:pPr marL="0" indent="0">
              <a:buNone/>
            </a:pPr>
            <a:r>
              <a:rPr lang="en-NZ" dirty="0" smtClean="0"/>
              <a:t>Phone=987 654 321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209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new user in the application: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4343400"/>
            <a:ext cx="8229600" cy="1295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Font typeface="Arial" pitchFamily="34" charset="0"/>
              <a:buNone/>
              <a:defRPr/>
            </a:pPr>
            <a:r>
              <a:rPr lang="en-US" dirty="0" smtClean="0"/>
              <a:t>PUT</a:t>
            </a:r>
            <a:r>
              <a:rPr lang="en-US" dirty="0" smtClean="0">
                <a:solidFill>
                  <a:srgbClr val="0070C0"/>
                </a:solidFill>
              </a:rPr>
              <a:t> /phonebook/</a:t>
            </a:r>
            <a:r>
              <a:rPr lang="en-US" dirty="0" err="1" smtClean="0">
                <a:solidFill>
                  <a:srgbClr val="0070C0"/>
                </a:solidFill>
              </a:rPr>
              <a:t>UserDetails</a:t>
            </a:r>
            <a:r>
              <a:rPr lang="en-US" dirty="0" smtClean="0">
                <a:solidFill>
                  <a:srgbClr val="0070C0"/>
                </a:solidFill>
              </a:rPr>
              <a:t>/12346</a:t>
            </a:r>
            <a:r>
              <a:rPr lang="en-US" dirty="0" smtClean="0"/>
              <a:t> HTTP/1.1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Name=Peter</a:t>
            </a:r>
          </a:p>
          <a:p>
            <a:pPr marL="0" indent="0">
              <a:buNone/>
            </a:pPr>
            <a:r>
              <a:rPr lang="en-NZ" dirty="0" smtClean="0"/>
              <a:t>Phone=(01) 987 654 321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02023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Editing information about an existing user in the application: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7200" y="6096000"/>
            <a:ext cx="8229600" cy="647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Font typeface="Arial" pitchFamily="34" charset="0"/>
              <a:buNone/>
              <a:defRPr/>
            </a:pPr>
            <a:r>
              <a:rPr lang="en-US" sz="2000" dirty="0" smtClean="0"/>
              <a:t>DELETE</a:t>
            </a:r>
            <a:r>
              <a:rPr lang="en-US" sz="2000" dirty="0" smtClean="0">
                <a:solidFill>
                  <a:srgbClr val="0070C0"/>
                </a:solidFill>
              </a:rPr>
              <a:t> /phonebook/</a:t>
            </a:r>
            <a:r>
              <a:rPr lang="en-US" sz="2000" dirty="0" err="1" smtClean="0">
                <a:solidFill>
                  <a:srgbClr val="0070C0"/>
                </a:solidFill>
              </a:rPr>
              <a:t>UserDetails</a:t>
            </a:r>
            <a:r>
              <a:rPr lang="en-US" sz="2000" dirty="0" smtClean="0">
                <a:solidFill>
                  <a:srgbClr val="0070C0"/>
                </a:solidFill>
              </a:rPr>
              <a:t>/12346</a:t>
            </a:r>
            <a:r>
              <a:rPr lang="en-US" sz="2000" dirty="0" smtClean="0"/>
              <a:t> HTTP/1.1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77283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information about an existing user in the application: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9727" y="152400"/>
            <a:ext cx="4224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github.com/toddmotto/public-apis</a:t>
            </a:r>
            <a:r>
              <a:rPr lang="en-US" dirty="0" smtClean="0"/>
              <a:t> and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://apigee.com/providers</a:t>
            </a:r>
            <a:r>
              <a:rPr lang="en-US" dirty="0"/>
              <a:t> </a:t>
            </a:r>
            <a:r>
              <a:rPr lang="en-US" dirty="0" smtClean="0"/>
              <a:t>provide </a:t>
            </a:r>
            <a:r>
              <a:rPr lang="en-US" dirty="0"/>
              <a:t>a large set of useful APIs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44" b="15801"/>
          <a:stretch/>
        </p:blipFill>
        <p:spPr bwMode="auto">
          <a:xfrm>
            <a:off x="5486400" y="1455617"/>
            <a:ext cx="3276807" cy="532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51765"/>
            <a:ext cx="51299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NZ" sz="3000" dirty="0" smtClean="0">
                <a:latin typeface="News706 BT"/>
                <a:cs typeface="News706 BT"/>
              </a:rPr>
              <a:t>New York Times</a:t>
            </a:r>
          </a:p>
          <a:p>
            <a:pPr marL="457200" indent="-457200" algn="l">
              <a:buFont typeface="Arial"/>
              <a:buChar char="•"/>
            </a:pPr>
            <a:r>
              <a:rPr lang="en-NZ" sz="3000" dirty="0" smtClean="0">
                <a:latin typeface="News706 BT"/>
                <a:cs typeface="News706 BT"/>
              </a:rPr>
              <a:t>Wikipedia</a:t>
            </a: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NZ" sz="3000" dirty="0" smtClean="0">
                <a:latin typeface="News706 BT"/>
                <a:cs typeface="News706 BT"/>
              </a:rPr>
              <a:t>National governments</a:t>
            </a:r>
          </a:p>
          <a:p>
            <a:pPr marL="914400" lvl="1" indent="-457200">
              <a:buFont typeface="Arial"/>
              <a:buChar char="•"/>
            </a:pPr>
            <a:r>
              <a:rPr lang="en-NZ" sz="3000" dirty="0" smtClean="0">
                <a:latin typeface="News706 BT"/>
                <a:cs typeface="News706 BT"/>
              </a:rPr>
              <a:t>US</a:t>
            </a:r>
          </a:p>
          <a:p>
            <a:pPr marL="914400" lvl="1" indent="-457200">
              <a:buFont typeface="Arial"/>
              <a:buChar char="•"/>
            </a:pPr>
            <a:r>
              <a:rPr lang="en-NZ" sz="3000" dirty="0" smtClean="0">
                <a:latin typeface="News706 BT"/>
                <a:cs typeface="News706 BT"/>
              </a:rPr>
              <a:t>NZ</a:t>
            </a: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8004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"/>
            <a:ext cx="5267960" cy="1020762"/>
          </a:xfrm>
        </p:spPr>
        <p:txBody>
          <a:bodyPr>
            <a:noAutofit/>
          </a:bodyPr>
          <a:lstStyle/>
          <a:p>
            <a:r>
              <a:rPr lang="en-NZ" sz="3600" dirty="0" smtClean="0"/>
              <a:t>The web as a data 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839200" cy="35458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Internet is a huge store of </a:t>
            </a:r>
            <a:r>
              <a:rPr lang="en-US" dirty="0" smtClean="0"/>
              <a:t>the world's </a:t>
            </a:r>
            <a:r>
              <a:rPr lang="en-US" dirty="0"/>
              <a:t>information - be it text, media </a:t>
            </a:r>
            <a:r>
              <a:rPr lang="en-US" dirty="0" smtClean="0"/>
              <a:t>or </a:t>
            </a:r>
            <a:r>
              <a:rPr lang="en-US" dirty="0"/>
              <a:t>data in any other format. Every web </a:t>
            </a:r>
            <a:r>
              <a:rPr lang="en-US" dirty="0" smtClean="0"/>
              <a:t>page displays </a:t>
            </a:r>
            <a:r>
              <a:rPr lang="en-US" dirty="0"/>
              <a:t>data in one form </a:t>
            </a:r>
            <a:r>
              <a:rPr lang="en-US" dirty="0" smtClean="0"/>
              <a:t>or another</a:t>
            </a:r>
          </a:p>
          <a:p>
            <a:r>
              <a:rPr lang="en-US" dirty="0" smtClean="0"/>
              <a:t>Often most </a:t>
            </a:r>
            <a:r>
              <a:rPr lang="en-US" dirty="0"/>
              <a:t>of this data is not </a:t>
            </a:r>
            <a:r>
              <a:rPr lang="en-US" dirty="0" smtClean="0"/>
              <a:t>easily accessible at scale (it is unstructured, scatter…)</a:t>
            </a:r>
          </a:p>
          <a:p>
            <a:r>
              <a:rPr lang="en-US" kern="0" dirty="0" smtClean="0">
                <a:latin typeface="+mj-lt"/>
              </a:rPr>
              <a:t>The </a:t>
            </a:r>
            <a:r>
              <a:rPr lang="en-US" kern="0" dirty="0">
                <a:latin typeface="+mj-lt"/>
              </a:rPr>
              <a:t>question is whether or not the author of the data makes it easy for us to grab </a:t>
            </a:r>
            <a:r>
              <a:rPr lang="en-US" kern="0" dirty="0" smtClean="0">
                <a:latin typeface="+mj-lt"/>
              </a:rPr>
              <a:t>it</a:t>
            </a:r>
          </a:p>
          <a:p>
            <a:pPr lvl="1"/>
            <a:r>
              <a:rPr lang="en-NZ" kern="0" dirty="0" smtClean="0">
                <a:latin typeface="+mj-lt"/>
              </a:rPr>
              <a:t>If it does, they will offer an </a:t>
            </a:r>
            <a:r>
              <a:rPr lang="en-NZ" dirty="0" smtClean="0"/>
              <a:t>API or language specific wrapper libraries to access the data</a:t>
            </a:r>
            <a:endParaRPr lang="en-US" dirty="0"/>
          </a:p>
          <a:p>
            <a:pPr lvl="1"/>
            <a:r>
              <a:rPr lang="en-NZ" kern="0" dirty="0" smtClean="0">
                <a:latin typeface="+mj-lt"/>
              </a:rPr>
              <a:t>If not, you need to do </a:t>
            </a:r>
            <a:r>
              <a:rPr lang="en-NZ" dirty="0" smtClean="0">
                <a:latin typeface="+mj-lt"/>
              </a:rPr>
              <a:t>Web scrapping</a:t>
            </a:r>
          </a:p>
          <a:p>
            <a:pPr lvl="2"/>
            <a:r>
              <a:rPr lang="en-NZ" dirty="0" smtClean="0">
                <a:latin typeface="News706 BT"/>
              </a:rPr>
              <a:t>Basically, automatically generating HTTP requests</a:t>
            </a:r>
          </a:p>
          <a:p>
            <a:pPr lvl="2"/>
            <a:r>
              <a:rPr lang="en-US" dirty="0">
                <a:latin typeface="News706 BT"/>
                <a:cs typeface="News706 BT"/>
              </a:rPr>
              <a:t>Parse the HTTP response </a:t>
            </a:r>
            <a:r>
              <a:rPr lang="en-US" dirty="0" smtClean="0">
                <a:latin typeface="News706 BT"/>
                <a:cs typeface="News706 BT"/>
              </a:rPr>
              <a:t>and try to capture </a:t>
            </a:r>
            <a:r>
              <a:rPr lang="en-US" dirty="0">
                <a:latin typeface="News706 BT"/>
                <a:cs typeface="News706 BT"/>
              </a:rPr>
              <a:t>patterns </a:t>
            </a:r>
            <a:r>
              <a:rPr lang="en-US" dirty="0" smtClean="0">
                <a:latin typeface="News706 BT"/>
                <a:cs typeface="News706 BT"/>
              </a:rPr>
              <a:t>(</a:t>
            </a:r>
            <a:r>
              <a:rPr lang="en-NZ" dirty="0" smtClean="0">
                <a:latin typeface="News706 BT"/>
              </a:rPr>
              <a:t>Regex?</a:t>
            </a:r>
            <a:r>
              <a:rPr lang="en-US" dirty="0" smtClean="0">
                <a:latin typeface="News706 BT"/>
                <a:cs typeface="News706 BT"/>
              </a:rPr>
              <a:t>)</a:t>
            </a:r>
          </a:p>
          <a:p>
            <a:pPr lvl="2"/>
            <a:r>
              <a:rPr lang="en-US" dirty="0" smtClean="0">
                <a:latin typeface="News706 BT"/>
                <a:cs typeface="News706 BT"/>
              </a:rPr>
              <a:t>Store the capture patterns (data) into a machine learning algorithm amenable form</a:t>
            </a:r>
          </a:p>
          <a:p>
            <a:r>
              <a:rPr lang="en-NZ" kern="0" dirty="0" smtClean="0"/>
              <a:t>Then, machine </a:t>
            </a:r>
            <a:r>
              <a:rPr lang="en-NZ" kern="0" dirty="0"/>
              <a:t>learning algorithms can leverage </a:t>
            </a:r>
            <a:r>
              <a:rPr lang="en-NZ" kern="0" dirty="0" smtClean="0"/>
              <a:t>the obtained data </a:t>
            </a:r>
            <a:r>
              <a:rPr lang="en-NZ" kern="0" dirty="0"/>
              <a:t>into useful </a:t>
            </a:r>
            <a:r>
              <a:rPr lang="en-NZ" kern="0" dirty="0" smtClean="0"/>
              <a:t>knowledge/information</a:t>
            </a:r>
          </a:p>
          <a:p>
            <a:r>
              <a:rPr lang="en-US" dirty="0"/>
              <a:t>Data is all over the web, for anyone with the right skill to take advantage of </a:t>
            </a:r>
            <a:r>
              <a:rPr lang="en-US" dirty="0" smtClean="0"/>
              <a:t>it</a:t>
            </a:r>
            <a:endParaRPr lang="en-US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"/>
            <a:ext cx="3164840" cy="1008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303" t="2203" r="1303" b="2203"/>
          <a:stretch/>
        </p:blipFill>
        <p:spPr>
          <a:xfrm>
            <a:off x="304800" y="4238897"/>
            <a:ext cx="5425440" cy="258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8574"/>
          <a:stretch/>
        </p:blipFill>
        <p:spPr>
          <a:xfrm>
            <a:off x="5645994" y="4249057"/>
            <a:ext cx="3498006" cy="23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21540000" flipH="1">
            <a:off x="4304446" y="1905316"/>
            <a:ext cx="76200" cy="459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3616" y="1739348"/>
            <a:ext cx="493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Scraping/HTML Parsing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9219" y="2287578"/>
            <a:ext cx="379527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Use HTTP requests and parse returned HTTP responses (HTML, </a:t>
            </a:r>
            <a:r>
              <a:rPr lang="en-US" sz="2500" dirty="0" err="1" smtClean="0"/>
              <a:t>XML,etc</a:t>
            </a:r>
            <a:r>
              <a:rPr lang="en-US" sz="2500" dirty="0" smtClean="0"/>
              <a:t>) to scrape relevant information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4975553" y="2108793"/>
            <a:ext cx="3795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cs typeface="News706 BT"/>
              </a:rPr>
              <a:t>The data source eases our access to the data </a:t>
            </a:r>
            <a:r>
              <a:rPr lang="en-US" sz="1600" dirty="0">
                <a:cs typeface="News706 BT"/>
              </a:rPr>
              <a:t>through a well documented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Makes the call for us (the author is “allowing us” to access the data and has created a logical interface to serve the data to us)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89950" y="1511353"/>
            <a:ext cx="400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(application programming interface)</a:t>
            </a:r>
          </a:p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9059" y="816593"/>
            <a:ext cx="8131542" cy="1020762"/>
          </a:xfrm>
        </p:spPr>
        <p:txBody>
          <a:bodyPr>
            <a:normAutofit/>
          </a:bodyPr>
          <a:lstStyle/>
          <a:p>
            <a:pPr algn="l"/>
            <a:r>
              <a:rPr lang="en-NZ" sz="4000" dirty="0" smtClean="0"/>
              <a:t>Web scraping      </a:t>
            </a:r>
            <a:r>
              <a:rPr lang="en-NZ" sz="4000" dirty="0" err="1" smtClean="0"/>
              <a:t>vs</a:t>
            </a:r>
            <a:r>
              <a:rPr lang="en-NZ" sz="4000" dirty="0" smtClean="0"/>
              <a:t>                            API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9059" y="8587"/>
            <a:ext cx="8382000" cy="1020762"/>
          </a:xfrm>
          <a:prstGeom prst="rect">
            <a:avLst/>
          </a:prstGeom>
        </p:spPr>
        <p:txBody>
          <a:bodyPr vert="horz" lIns="65828" tIns="32914" rIns="65828" bIns="32914" rtlCol="0" anchor="ctr">
            <a:normAutofit/>
          </a:bodyPr>
          <a:lstStyle>
            <a:lvl1pPr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8800" b="1" kern="1200" cap="all" spc="-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0" dirty="0" smtClean="0"/>
              <a:t>2 ways of capturing data from the Internet</a:t>
            </a:r>
            <a:endParaRPr lang="en-US" sz="3200" b="0" dirty="0"/>
          </a:p>
        </p:txBody>
      </p:sp>
      <p:pic>
        <p:nvPicPr>
          <p:cNvPr id="11" name="Picture 4" descr="http://prowebscraping.com/wp-content/uploads/2015/10/web-scraping-vs-web-crawlin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9" r="1601"/>
          <a:stretch/>
        </p:blipFill>
        <p:spPr bwMode="auto">
          <a:xfrm>
            <a:off x="1295400" y="4455576"/>
            <a:ext cx="1616746" cy="231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helpcentral.componentone.com/nethelp/c1webapi/images/WebAPI_Head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805" y="4114800"/>
            <a:ext cx="376026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7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077" y="2107206"/>
            <a:ext cx="660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                                                      vs.                                  API wrapper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798" y="3130826"/>
            <a:ext cx="3795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Use HTTP requests to obtain usually well structured data in return. May still be a bit confusing how to call the right end point (URL)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120128" y="3031435"/>
            <a:ext cx="37952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Wraps the API functionality within a library for a specific programming language (i.e. gives us programming language specific functions to access the data)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307471" y="5886338"/>
            <a:ext cx="3607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www.pythonforbeginners.com</a:t>
            </a:r>
            <a:r>
              <a:rPr lang="en-US" sz="1050" dirty="0"/>
              <a:t>/</a:t>
            </a:r>
            <a:r>
              <a:rPr lang="en-US" sz="1050" dirty="0" err="1"/>
              <a:t>api</a:t>
            </a:r>
            <a:r>
              <a:rPr lang="en-US" sz="1050" dirty="0"/>
              <a:t>/list-of-python-</a:t>
            </a:r>
            <a:r>
              <a:rPr lang="en-US" sz="1050" dirty="0" err="1"/>
              <a:t>apis</a:t>
            </a:r>
            <a:endParaRPr lang="en-US" sz="105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9058" y="304800"/>
            <a:ext cx="8131542" cy="1020762"/>
          </a:xfrm>
        </p:spPr>
        <p:txBody>
          <a:bodyPr>
            <a:normAutofit/>
          </a:bodyPr>
          <a:lstStyle/>
          <a:p>
            <a:pPr algn="l"/>
            <a:r>
              <a:rPr lang="en-NZ" sz="4000" dirty="0" smtClean="0"/>
              <a:t>API                                   AND       API </a:t>
            </a:r>
            <a:r>
              <a:rPr lang="en-NZ" sz="4000" dirty="0" err="1" smtClean="0"/>
              <a:t>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4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Some preliminaries: HTTP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38" y="989083"/>
            <a:ext cx="9087061" cy="1906517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order to exploit the functionality of web APIs, you need to be familiar the HTTP protocol</a:t>
            </a:r>
          </a:p>
          <a:p>
            <a:r>
              <a:rPr lang="en-US" sz="1800" dirty="0" smtClean="0"/>
              <a:t>Hypertext </a:t>
            </a:r>
            <a:r>
              <a:rPr lang="en-US" sz="1800" dirty="0"/>
              <a:t>Transfer Protocol (HTTP) is an application-layer protocol for transmitting hypermedia documents, such as </a:t>
            </a:r>
            <a:r>
              <a:rPr lang="en-US" sz="1800" dirty="0" smtClean="0"/>
              <a:t>HTML, or data (i.e. JSON, XML,…) </a:t>
            </a:r>
          </a:p>
          <a:p>
            <a:r>
              <a:rPr lang="en-US" sz="1800" dirty="0"/>
              <a:t>HTTP follows a classical client-server model, with a client opening a connection to make a request, then waiting until it receives a </a:t>
            </a:r>
            <a:r>
              <a:rPr lang="en-US" sz="1800" dirty="0" smtClean="0"/>
              <a:t>response</a:t>
            </a:r>
          </a:p>
          <a:p>
            <a:r>
              <a:rPr lang="en-US" sz="1800" dirty="0" smtClean="0"/>
              <a:t>Technology behind how web browsers operate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637" y="2726425"/>
            <a:ext cx="5010361" cy="154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7" name="Picture 2" descr="http://www.indes.com/files/producten/images/257/embosip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7" y="3323497"/>
            <a:ext cx="2945123" cy="31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30" y="3082368"/>
            <a:ext cx="6092951" cy="377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5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7543800" cy="550998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HTTP Client Request</a:t>
            </a:r>
            <a:endParaRPr lang="en-US" dirty="0"/>
          </a:p>
        </p:txBody>
      </p:sp>
      <p:sp>
        <p:nvSpPr>
          <p:cNvPr id="3" name="AutoShape 2" descr="https://www.ntu.edu.sg/home/ehchua/programming/webprogramming/images/HTTP_RequestMessageExamp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www.ntu.edu.sg/home/ehchua/programming/webprogramming/images/HTTP_RequestMessageExampl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www.ntu.edu.sg/home/ehchua/programming/webprogramming/images/HTTP_RequestMessageExampl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933" r="1475" b="2473"/>
          <a:stretch/>
        </p:blipFill>
        <p:spPr bwMode="auto">
          <a:xfrm>
            <a:off x="784225" y="4171950"/>
            <a:ext cx="815340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558935"/>
            <a:ext cx="9144000" cy="287006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Once the </a:t>
            </a:r>
            <a:r>
              <a:rPr lang="en-US" dirty="0" smtClean="0"/>
              <a:t>TCP connection is </a:t>
            </a:r>
            <a:r>
              <a:rPr lang="en-US" dirty="0"/>
              <a:t>established, the user-agent can send the request</a:t>
            </a:r>
            <a:endParaRPr lang="en-US" dirty="0" smtClean="0"/>
          </a:p>
          <a:p>
            <a:r>
              <a:rPr lang="en-US" dirty="0"/>
              <a:t>A client request consists of </a:t>
            </a:r>
            <a:r>
              <a:rPr lang="en-US" dirty="0">
                <a:solidFill>
                  <a:srgbClr val="FF0000"/>
                </a:solidFill>
              </a:rPr>
              <a:t>text </a:t>
            </a:r>
            <a:r>
              <a:rPr lang="en-US" dirty="0" smtClean="0">
                <a:solidFill>
                  <a:srgbClr val="FF0000"/>
                </a:solidFill>
              </a:rPr>
              <a:t>directives </a:t>
            </a:r>
            <a:r>
              <a:rPr lang="en-US" dirty="0" smtClean="0"/>
              <a:t>(not in HTTP v2), </a:t>
            </a:r>
            <a:r>
              <a:rPr lang="en-US" dirty="0"/>
              <a:t>separated by CRLF (carriage return, followed by line </a:t>
            </a:r>
            <a:r>
              <a:rPr lang="en-US" dirty="0" smtClean="0"/>
              <a:t>feed) divided </a:t>
            </a:r>
            <a:r>
              <a:rPr lang="en-US" dirty="0"/>
              <a:t>into </a:t>
            </a:r>
            <a:r>
              <a:rPr lang="en-US" dirty="0" smtClean="0"/>
              <a:t>3 blocks:</a:t>
            </a:r>
          </a:p>
          <a:p>
            <a:pPr marL="0" indent="0">
              <a:buNone/>
            </a:pPr>
            <a:r>
              <a:rPr lang="en-NZ" dirty="0" smtClean="0"/>
              <a:t>1:</a:t>
            </a:r>
            <a:endParaRPr lang="en-US" dirty="0" smtClean="0"/>
          </a:p>
          <a:p>
            <a:pPr lvl="1"/>
            <a:r>
              <a:rPr lang="en-US" dirty="0" smtClean="0"/>
              <a:t>An HTTP method, usually a verb like GET, POST or a noun like OPTIONS or HEAD that defines the operation the client is requesting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path of the resource to fetch; the URL of the resource stripped from elements that are obvious from the context, for example without the protocol (http://), the domain (here </a:t>
            </a:r>
            <a:r>
              <a:rPr lang="en-US" dirty="0" smtClean="0"/>
              <a:t>test101.com), </a:t>
            </a:r>
            <a:r>
              <a:rPr lang="en-US" dirty="0"/>
              <a:t>or the TCP port (here 80).</a:t>
            </a:r>
          </a:p>
          <a:p>
            <a:pPr lvl="1"/>
            <a:r>
              <a:rPr lang="en-US" dirty="0"/>
              <a:t>The version of the HTTP protocol.</a:t>
            </a:r>
          </a:p>
          <a:p>
            <a:pPr marL="0" indent="0">
              <a:buNone/>
            </a:pPr>
            <a:r>
              <a:rPr lang="en-US" dirty="0" smtClean="0"/>
              <a:t>2: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/>
              <a:t>headers that convey additional information for the servers. These HTTP headers form a block which ends with an empty line.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3:</a:t>
            </a:r>
            <a:endParaRPr lang="en-US" dirty="0"/>
          </a:p>
          <a:p>
            <a:pPr lvl="1"/>
            <a:r>
              <a:rPr lang="en-US" dirty="0" smtClean="0"/>
              <a:t>An optional body (payload), </a:t>
            </a:r>
            <a:r>
              <a:rPr lang="en-US" dirty="0"/>
              <a:t>for some methods like POST, similar to those in responses, which contain the resource sent.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6800" y="3886199"/>
            <a:ext cx="0" cy="304800"/>
          </a:xfrm>
          <a:prstGeom prst="straightConnector1">
            <a:avLst/>
          </a:prstGeom>
          <a:ln w="38100">
            <a:solidFill>
              <a:srgbClr val="E9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3886200"/>
            <a:ext cx="0" cy="304800"/>
          </a:xfrm>
          <a:prstGeom prst="straightConnector1">
            <a:avLst/>
          </a:prstGeom>
          <a:ln w="38100">
            <a:solidFill>
              <a:srgbClr val="E9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57600" y="3886200"/>
            <a:ext cx="0" cy="304800"/>
          </a:xfrm>
          <a:prstGeom prst="straightConnector1">
            <a:avLst/>
          </a:prstGeom>
          <a:ln w="38100">
            <a:solidFill>
              <a:srgbClr val="E9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1" y="367726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Method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9301" y="3657600"/>
            <a:ext cx="774700" cy="34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Path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24226" y="3657600"/>
            <a:ext cx="239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Version of the protocol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54987" y="4295001"/>
            <a:ext cx="59281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050" b="1" dirty="0" smtClean="0">
                <a:latin typeface="Arial Black" panose="020B0A04020102020204" pitchFamily="34" charset="0"/>
              </a:rPr>
              <a:t>POST</a:t>
            </a:r>
            <a:endParaRPr lang="en-US" sz="9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12700"/>
            <a:ext cx="7235825" cy="596900"/>
          </a:xfrm>
        </p:spPr>
        <p:txBody>
          <a:bodyPr>
            <a:normAutofit fontScale="90000"/>
          </a:bodyPr>
          <a:lstStyle/>
          <a:p>
            <a:r>
              <a:rPr lang="en-NZ" dirty="0"/>
              <a:t>HTTP </a:t>
            </a:r>
            <a:r>
              <a:rPr lang="en-NZ" dirty="0" smtClean="0"/>
              <a:t>Response Syntax</a:t>
            </a:r>
            <a:endParaRPr lang="en-US" dirty="0"/>
          </a:p>
        </p:txBody>
      </p:sp>
      <p:sp>
        <p:nvSpPr>
          <p:cNvPr id="3" name="AutoShape 2" descr="https://www.ntu.edu.sg/home/ehchua/programming/webprogramming/images/HTTP_ResponseMessageExamp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2564" r="1781" b="5128"/>
          <a:stretch/>
        </p:blipFill>
        <p:spPr bwMode="auto">
          <a:xfrm>
            <a:off x="838199" y="4038600"/>
            <a:ext cx="7620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5575" y="609600"/>
            <a:ext cx="8836025" cy="28700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HTTP response contains:</a:t>
            </a:r>
          </a:p>
          <a:p>
            <a:pPr marL="0" indent="0">
              <a:buNone/>
            </a:pPr>
            <a:r>
              <a:rPr lang="en-US" sz="2000" dirty="0" smtClean="0"/>
              <a:t>1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status code, indicating if the request has been successful, or not, and </a:t>
            </a:r>
            <a:r>
              <a:rPr lang="en-US" sz="1600" dirty="0" smtClean="0"/>
              <a:t>why</a:t>
            </a:r>
            <a:endParaRPr lang="en-US" sz="1600" dirty="0"/>
          </a:p>
          <a:p>
            <a:pPr lvl="1"/>
            <a:r>
              <a:rPr lang="en-US" sz="1600" dirty="0"/>
              <a:t>A status message, a non-authoritative short description of the status </a:t>
            </a:r>
            <a:r>
              <a:rPr lang="en-US" sz="1600" dirty="0" smtClean="0"/>
              <a:t>code</a:t>
            </a:r>
            <a:endParaRPr lang="en-US" sz="1600" dirty="0"/>
          </a:p>
          <a:p>
            <a:pPr marL="0" indent="0">
              <a:buNone/>
            </a:pPr>
            <a:r>
              <a:rPr lang="en-US" sz="2000" dirty="0" smtClean="0"/>
              <a:t>2</a:t>
            </a:r>
          </a:p>
          <a:p>
            <a:pPr lvl="1"/>
            <a:r>
              <a:rPr lang="en-US" sz="1600" dirty="0" smtClean="0"/>
              <a:t>HTTP </a:t>
            </a:r>
            <a:r>
              <a:rPr lang="en-US" sz="1600" dirty="0"/>
              <a:t>headers, like those for </a:t>
            </a:r>
            <a:r>
              <a:rPr lang="en-US" sz="1600" dirty="0" smtClean="0"/>
              <a:t>requests</a:t>
            </a:r>
            <a:endParaRPr lang="en-US" sz="1600" dirty="0"/>
          </a:p>
          <a:p>
            <a:pPr marL="0" indent="0">
              <a:buNone/>
            </a:pPr>
            <a:r>
              <a:rPr lang="en-US" sz="2000" dirty="0" smtClean="0"/>
              <a:t>3</a:t>
            </a:r>
          </a:p>
          <a:p>
            <a:pPr lvl="1"/>
            <a:r>
              <a:rPr lang="en-US" sz="1600" dirty="0" smtClean="0"/>
              <a:t>Optionally</a:t>
            </a:r>
            <a:r>
              <a:rPr lang="en-US" sz="1600" dirty="0"/>
              <a:t>, but more common for </a:t>
            </a:r>
            <a:r>
              <a:rPr lang="en-US" sz="1600" dirty="0" smtClean="0"/>
              <a:t>responses, </a:t>
            </a:r>
            <a:r>
              <a:rPr lang="en-US" sz="1600" dirty="0"/>
              <a:t>a body containing the fetched </a:t>
            </a:r>
            <a:r>
              <a:rPr lang="en-US" sz="1600" dirty="0" smtClean="0"/>
              <a:t>resource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66800" y="3886199"/>
            <a:ext cx="0" cy="304800"/>
          </a:xfrm>
          <a:prstGeom prst="straightConnector1">
            <a:avLst/>
          </a:prstGeom>
          <a:ln w="38100">
            <a:solidFill>
              <a:srgbClr val="E9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33600" y="3886199"/>
            <a:ext cx="428626" cy="304800"/>
          </a:xfrm>
          <a:prstGeom prst="straightConnector1">
            <a:avLst/>
          </a:prstGeom>
          <a:ln w="38100">
            <a:solidFill>
              <a:srgbClr val="E9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62226" y="3886199"/>
            <a:ext cx="1552574" cy="304801"/>
          </a:xfrm>
          <a:prstGeom prst="straightConnector1">
            <a:avLst/>
          </a:prstGeom>
          <a:ln w="38100">
            <a:solidFill>
              <a:srgbClr val="E9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9554" y="3662748"/>
            <a:ext cx="180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Status message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9643" y="3596140"/>
            <a:ext cx="1378743" cy="34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Status Code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-39685" y="3597322"/>
            <a:ext cx="239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Version of the protocol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1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0"/>
            <a:ext cx="37528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4391025" cy="822325"/>
          </a:xfrm>
        </p:spPr>
        <p:txBody>
          <a:bodyPr/>
          <a:lstStyle/>
          <a:p>
            <a:r>
              <a:rPr lang="en-NZ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" y="899160"/>
            <a:ext cx="8991600" cy="5943600"/>
          </a:xfrm>
        </p:spPr>
        <p:txBody>
          <a:bodyPr>
            <a:noAutofit/>
          </a:bodyPr>
          <a:lstStyle/>
          <a:p>
            <a:r>
              <a:rPr lang="en-US" sz="1700" dirty="0"/>
              <a:t>HTTP defines a set of </a:t>
            </a:r>
            <a:r>
              <a:rPr lang="en-US" sz="1700" b="1" dirty="0"/>
              <a:t>request methods</a:t>
            </a:r>
            <a:r>
              <a:rPr lang="en-US" sz="1700" dirty="0"/>
              <a:t> to </a:t>
            </a:r>
            <a:r>
              <a:rPr lang="en-US" sz="1700" dirty="0" smtClean="0"/>
              <a:t>indicate                                                                                                                  </a:t>
            </a:r>
            <a:r>
              <a:rPr lang="en-US" sz="1700" dirty="0"/>
              <a:t>the desired action to be performed for a </a:t>
            </a:r>
            <a:r>
              <a:rPr lang="en-US" sz="1700" dirty="0" smtClean="0"/>
              <a:t>given                                                                                                   </a:t>
            </a:r>
            <a:r>
              <a:rPr lang="en-US" sz="1700" dirty="0"/>
              <a:t>resource. Although they can also be nouns, these  </a:t>
            </a:r>
            <a:r>
              <a:rPr lang="en-US" sz="1700" dirty="0" smtClean="0"/>
              <a:t>                                                                     request methods </a:t>
            </a:r>
            <a:r>
              <a:rPr lang="en-US" sz="1700" dirty="0"/>
              <a:t>are sometimes referred as </a:t>
            </a:r>
            <a:r>
              <a:rPr lang="en-US" sz="1700" i="1" dirty="0"/>
              <a:t>HTTP verbs</a:t>
            </a:r>
            <a:r>
              <a:rPr lang="en-US" sz="1700" dirty="0"/>
              <a:t>.</a:t>
            </a:r>
            <a:r>
              <a:rPr lang="en-US" sz="1800" dirty="0"/>
              <a:t> </a:t>
            </a:r>
            <a:endParaRPr lang="en-US" sz="1800" dirty="0" smtClean="0"/>
          </a:p>
          <a:p>
            <a:pPr lvl="1"/>
            <a:r>
              <a:rPr lang="en-US" sz="1600" dirty="0" smtClean="0"/>
              <a:t>GET: requests </a:t>
            </a:r>
            <a:r>
              <a:rPr lang="en-US" sz="1600" dirty="0"/>
              <a:t>a representation of the specified resource. </a:t>
            </a:r>
            <a:endParaRPr lang="en-US" sz="1600" dirty="0" smtClean="0"/>
          </a:p>
          <a:p>
            <a:pPr lvl="2"/>
            <a:r>
              <a:rPr lang="en-US" sz="1200" dirty="0" smtClean="0"/>
              <a:t>Requests </a:t>
            </a:r>
            <a:r>
              <a:rPr lang="en-US" sz="1200" dirty="0"/>
              <a:t>using GET should only retrieve data.</a:t>
            </a:r>
            <a:endParaRPr lang="en-US" sz="1200" dirty="0" smtClean="0"/>
          </a:p>
          <a:p>
            <a:pPr lvl="1"/>
            <a:r>
              <a:rPr lang="en-US" sz="1600" dirty="0" smtClean="0"/>
              <a:t>POST: used </a:t>
            </a:r>
            <a:r>
              <a:rPr lang="en-US" sz="1600" dirty="0"/>
              <a:t>to submit an entity to the specified resource, often causing a change in state or side effects on the server</a:t>
            </a:r>
            <a:endParaRPr lang="en-US" sz="1600" dirty="0" smtClean="0"/>
          </a:p>
          <a:p>
            <a:pPr lvl="1"/>
            <a:r>
              <a:rPr lang="en-US" sz="1600" dirty="0" smtClean="0"/>
              <a:t>PUT: replaces </a:t>
            </a:r>
            <a:r>
              <a:rPr lang="en-US" sz="1600" dirty="0"/>
              <a:t>all current representations of the target resource with the request payload.</a:t>
            </a:r>
            <a:endParaRPr lang="en-US" sz="1600" dirty="0" smtClean="0"/>
          </a:p>
          <a:p>
            <a:pPr lvl="1"/>
            <a:r>
              <a:rPr lang="en-US" sz="1600" dirty="0" smtClean="0"/>
              <a:t>DELETE: the client wants to delete a resource</a:t>
            </a:r>
          </a:p>
          <a:p>
            <a:pPr lvl="1"/>
            <a:r>
              <a:rPr lang="en-NZ" sz="1600" dirty="0">
                <a:solidFill>
                  <a:schemeClr val="bg1">
                    <a:lumMod val="65000"/>
                  </a:schemeClr>
                </a:solidFill>
              </a:rPr>
              <a:t>HEAD: like GET but server returns only headers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NZ" sz="1600" dirty="0" smtClean="0">
                <a:solidFill>
                  <a:schemeClr val="bg1">
                    <a:lumMod val="65000"/>
                  </a:schemeClr>
                </a:solidFill>
              </a:rPr>
              <a:t>OPTIONS: the client asks the server  about its supported capabilities</a:t>
            </a:r>
          </a:p>
          <a:p>
            <a:pPr lvl="1"/>
            <a:r>
              <a:rPr lang="en-NZ" sz="1600" dirty="0" smtClean="0">
                <a:solidFill>
                  <a:schemeClr val="bg1">
                    <a:lumMod val="65000"/>
                  </a:schemeClr>
                </a:solidFill>
              </a:rPr>
              <a:t>TRACE: the client knows the route of its requests towards the server</a:t>
            </a:r>
          </a:p>
          <a:p>
            <a:pPr lvl="1"/>
            <a:r>
              <a:rPr lang="en-NZ" sz="1600" dirty="0" smtClean="0">
                <a:solidFill>
                  <a:schemeClr val="bg1">
                    <a:lumMod val="65000"/>
                  </a:schemeClr>
                </a:solidFill>
              </a:rPr>
              <a:t>PATCH: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used to apply partial modifications to a resource.</a:t>
            </a:r>
            <a:endParaRPr lang="en-NZ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NZ" sz="1600" dirty="0" smtClean="0">
                <a:solidFill>
                  <a:schemeClr val="bg1">
                    <a:lumMod val="65000"/>
                  </a:schemeClr>
                </a:solidFill>
              </a:rPr>
              <a:t>CONNECT: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establishes a tunnel to the server identified by the target resource.</a:t>
            </a:r>
            <a:endParaRPr lang="en-NZ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NZ" sz="1600" dirty="0" smtClean="0">
                <a:solidFill>
                  <a:schemeClr val="bg1">
                    <a:lumMod val="65000"/>
                  </a:schemeClr>
                </a:solidFill>
              </a:rPr>
              <a:t>Extension methods: not defined in the HTTP specification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/>
              <a:t>These </a:t>
            </a:r>
            <a:r>
              <a:rPr lang="en-US" sz="1800" dirty="0"/>
              <a:t>http methods don't map to those actions automatically. They have to be interpreted by the web </a:t>
            </a:r>
            <a:r>
              <a:rPr lang="en-US" sz="1800" dirty="0" smtClean="0"/>
              <a:t>service</a:t>
            </a:r>
          </a:p>
          <a:p>
            <a:r>
              <a:rPr lang="en-US" sz="1800" dirty="0" smtClean="0"/>
              <a:t>Not </a:t>
            </a:r>
            <a:r>
              <a:rPr lang="en-US" sz="1800" dirty="0"/>
              <a:t>all web services are sensitive to all http methods or </a:t>
            </a:r>
            <a:r>
              <a:rPr lang="en-US" sz="1800" dirty="0" smtClean="0"/>
              <a:t>verbs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486400" y="395576"/>
            <a:ext cx="381000" cy="2857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2396</Words>
  <Application>Microsoft Office PowerPoint</Application>
  <PresentationFormat>On-screen Show (4:3)</PresentationFormat>
  <Paragraphs>311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Calibri</vt:lpstr>
      <vt:lpstr>Consolas</vt:lpstr>
      <vt:lpstr>Courier New</vt:lpstr>
      <vt:lpstr>News706 BT</vt:lpstr>
      <vt:lpstr>open_sansregular</vt:lpstr>
      <vt:lpstr>Times</vt:lpstr>
      <vt:lpstr>Wingdings 2</vt:lpstr>
      <vt:lpstr>Office Theme</vt:lpstr>
      <vt:lpstr>Getting Data from the Web: Web APIs</vt:lpstr>
      <vt:lpstr>Preliminaries </vt:lpstr>
      <vt:lpstr>The web as a data source</vt:lpstr>
      <vt:lpstr>Web scraping      vs                            API</vt:lpstr>
      <vt:lpstr>API                                   AND       API wRAPPER</vt:lpstr>
      <vt:lpstr>Some preliminaries: HTTP refresher</vt:lpstr>
      <vt:lpstr>HTTP Client Request</vt:lpstr>
      <vt:lpstr>HTTP Response Syntax</vt:lpstr>
      <vt:lpstr>HTTP Methods</vt:lpstr>
      <vt:lpstr>HTTP status codes</vt:lpstr>
      <vt:lpstr>HTTP Headers</vt:lpstr>
      <vt:lpstr>HTTP Headers examples</vt:lpstr>
      <vt:lpstr>Common HTTP response body: an HTML document represented in the browser as the DOM (not important for today’s class but critical for next class on web scraping)</vt:lpstr>
      <vt:lpstr>Web Service aka Web API</vt:lpstr>
      <vt:lpstr>Simplest Web Service</vt:lpstr>
      <vt:lpstr>Exemplary responses from a weather API</vt:lpstr>
      <vt:lpstr>Geolocation API</vt:lpstr>
      <vt:lpstr>The API documentation helps us understand the information retrieved</vt:lpstr>
      <vt:lpstr>Message Formats for web services: XML</vt:lpstr>
      <vt:lpstr>Message Formats for web services: JSON</vt:lpstr>
      <vt:lpstr>Other Message Formats for web services</vt:lpstr>
      <vt:lpstr>Web Service Standards: REST</vt:lpstr>
      <vt:lpstr>REST overview</vt:lpstr>
      <vt:lpstr>1. Use HTTP methods explicitly</vt:lpstr>
      <vt:lpstr>2. Be stateless</vt:lpstr>
      <vt:lpstr>3. Expose directory structure-like URIs</vt:lpstr>
      <vt:lpstr>4. Transfer data using JSON, XML or both </vt:lpstr>
      <vt:lpstr>Using REST, requests looks like this: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and cleaning data</dc:title>
  <dc:creator>David Rozado</dc:creator>
  <cp:lastModifiedBy>David Rozado</cp:lastModifiedBy>
  <cp:revision>83</cp:revision>
  <dcterms:created xsi:type="dcterms:W3CDTF">2006-08-16T00:00:00Z</dcterms:created>
  <dcterms:modified xsi:type="dcterms:W3CDTF">2019-03-11T06:21:30Z</dcterms:modified>
</cp:coreProperties>
</file>