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tags/tag2.xml" ContentType="application/vnd.openxmlformats-officedocument.presentationml.tags+xml"/>
  <Default Extension="emf" ContentType="image/x-emf"/>
  <Override PartName="/ppt/tags/tag3.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5" r:id="rId3"/>
    <p:sldId id="257" r:id="rId4"/>
    <p:sldId id="324" r:id="rId5"/>
    <p:sldId id="284" r:id="rId6"/>
    <p:sldId id="305" r:id="rId7"/>
    <p:sldId id="306" r:id="rId8"/>
    <p:sldId id="307" r:id="rId9"/>
    <p:sldId id="294" r:id="rId10"/>
    <p:sldId id="312" r:id="rId11"/>
    <p:sldId id="313" r:id="rId12"/>
    <p:sldId id="314" r:id="rId13"/>
    <p:sldId id="295" r:id="rId14"/>
    <p:sldId id="317" r:id="rId15"/>
    <p:sldId id="326" r:id="rId16"/>
    <p:sldId id="316" r:id="rId17"/>
    <p:sldId id="319" r:id="rId18"/>
    <p:sldId id="321" r:id="rId19"/>
    <p:sldId id="322" r:id="rId20"/>
    <p:sldId id="318" r:id="rId21"/>
    <p:sldId id="303" r:id="rId22"/>
    <p:sldId id="304" r:id="rId23"/>
    <p:sldId id="308" r:id="rId24"/>
    <p:sldId id="309" r:id="rId25"/>
    <p:sldId id="310" r:id="rId26"/>
    <p:sldId id="311" r:id="rId27"/>
    <p:sldId id="323" r:id="rId28"/>
    <p:sldId id="302"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86D890-A146-4556-8340-FFA5B1F2F940}" type="datetimeFigureOut">
              <a:rPr lang="en-US" smtClean="0"/>
              <a:pPr/>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F99854-3560-49C1-AD95-77C4068CC5B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86D890-A146-4556-8340-FFA5B1F2F940}" type="datetimeFigureOut">
              <a:rPr lang="en-US" smtClean="0"/>
              <a:pPr/>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F99854-3560-49C1-AD95-77C4068CC5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86D890-A146-4556-8340-FFA5B1F2F940}" type="datetimeFigureOut">
              <a:rPr lang="en-US" smtClean="0"/>
              <a:pPr/>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F99854-3560-49C1-AD95-77C4068CC5B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86D890-A146-4556-8340-FFA5B1F2F940}" type="datetimeFigureOut">
              <a:rPr lang="en-US" smtClean="0"/>
              <a:pPr/>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F99854-3560-49C1-AD95-77C4068CC5B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86D890-A146-4556-8340-FFA5B1F2F940}" type="datetimeFigureOut">
              <a:rPr lang="en-US" smtClean="0"/>
              <a:pPr/>
              <a:t>3/24/2022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F99854-3560-49C1-AD95-77C4068CC5B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86D890-A146-4556-8340-FFA5B1F2F940}" type="datetimeFigureOut">
              <a:rPr lang="en-US" smtClean="0"/>
              <a:pPr/>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F99854-3560-49C1-AD95-77C4068CC5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86D890-A146-4556-8340-FFA5B1F2F940}" type="datetimeFigureOut">
              <a:rPr lang="en-US" smtClean="0"/>
              <a:pPr/>
              <a:t>3/24/2022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F99854-3560-49C1-AD95-77C4068CC5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86D890-A146-4556-8340-FFA5B1F2F940}" type="datetimeFigureOut">
              <a:rPr lang="en-US" smtClean="0"/>
              <a:pPr/>
              <a:t>3/24/2022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F99854-3560-49C1-AD95-77C4068CC5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86D890-A146-4556-8340-FFA5B1F2F940}" type="datetimeFigureOut">
              <a:rPr lang="en-US" smtClean="0"/>
              <a:pPr/>
              <a:t>3/24/2022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F99854-3560-49C1-AD95-77C4068CC5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86D890-A146-4556-8340-FFA5B1F2F940}" type="datetimeFigureOut">
              <a:rPr lang="en-US" smtClean="0"/>
              <a:pPr/>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F99854-3560-49C1-AD95-77C4068CC5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86D890-A146-4556-8340-FFA5B1F2F940}" type="datetimeFigureOut">
              <a:rPr lang="en-US" smtClean="0"/>
              <a:pPr/>
              <a:t>3/24/2022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F99854-3560-49C1-AD95-77C4068CC5B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586D890-A146-4556-8340-FFA5B1F2F940}" type="datetimeFigureOut">
              <a:rPr lang="en-US" smtClean="0"/>
              <a:pPr/>
              <a:t>3/24/2022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FF99854-3560-49C1-AD95-77C4068CC5B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okoda\Desktop\Desk\certs\presentations\ml-helio.jpg"/>
          <p:cNvPicPr>
            <a:picLocks noChangeAspect="1" noChangeArrowheads="1"/>
          </p:cNvPicPr>
          <p:nvPr/>
        </p:nvPicPr>
        <p:blipFill>
          <a:blip r:embed="rId2"/>
          <a:srcRect/>
          <a:stretch>
            <a:fillRect/>
          </a:stretch>
        </p:blipFill>
        <p:spPr bwMode="auto">
          <a:xfrm>
            <a:off x="0" y="0"/>
            <a:ext cx="9144000" cy="5143500"/>
          </a:xfrm>
          <a:prstGeom prst="rect">
            <a:avLst/>
          </a:prstGeom>
          <a:noFill/>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7730" y="91310"/>
            <a:ext cx="8915400" cy="514350"/>
          </a:xfrm>
          <a:solidFill>
            <a:srgbClr val="7030A0"/>
          </a:solidFill>
        </p:spPr>
        <p:style>
          <a:lnRef idx="0">
            <a:schemeClr val="accent3"/>
          </a:lnRef>
          <a:fillRef idx="3">
            <a:schemeClr val="accent3"/>
          </a:fillRef>
          <a:effectRef idx="3">
            <a:schemeClr val="accent3"/>
          </a:effectRef>
          <a:fontRef idx="minor">
            <a:schemeClr val="lt1"/>
          </a:fontRef>
        </p:style>
        <p:txBody>
          <a:bodyPr>
            <a:normAutofit fontScale="90000"/>
          </a:bodyPr>
          <a:lstStyle/>
          <a:p>
            <a:pPr marL="53975" eaLnBrk="1" hangingPunct="1"/>
            <a:r>
              <a:rPr lang="en-US" b="1" dirty="0" smtClean="0">
                <a:latin typeface="Candara" pitchFamily="34" charset="0"/>
                <a:ea typeface="Cambria Math" pitchFamily="18" charset="0"/>
                <a:cs typeface="Aharoni" pitchFamily="2" charset="-79"/>
              </a:rPr>
              <a:t>Data and methods</a:t>
            </a:r>
          </a:p>
        </p:txBody>
      </p:sp>
      <p:sp>
        <p:nvSpPr>
          <p:cNvPr id="5" name="Slide Number Placeholder 11"/>
          <p:cNvSpPr>
            <a:spLocks noGrp="1"/>
          </p:cNvSpPr>
          <p:nvPr>
            <p:ph type="sldNum" sz="quarter" idx="12"/>
          </p:nvPr>
        </p:nvSpPr>
        <p:spPr>
          <a:xfrm>
            <a:off x="6553200" y="6356350"/>
            <a:ext cx="2133600" cy="365125"/>
          </a:xfrm>
        </p:spPr>
        <p:txBody>
          <a:bodyPr/>
          <a:lstStyle/>
          <a:p>
            <a:pPr>
              <a:defRPr/>
            </a:pPr>
            <a:fld id="{88E165B5-FBB9-451B-92B6-6B5BC297D00E}" type="slidenum">
              <a:rPr lang="en-US" sz="4000" smtClean="0">
                <a:latin typeface="Candara" pitchFamily="34" charset="0"/>
              </a:rPr>
              <a:pPr>
                <a:defRPr/>
              </a:pPr>
              <a:t>10</a:t>
            </a:fld>
            <a:endParaRPr lang="en-US" sz="4000">
              <a:latin typeface="Candara" pitchFamily="34" charset="0"/>
            </a:endParaRPr>
          </a:p>
        </p:txBody>
      </p:sp>
      <p:sp>
        <p:nvSpPr>
          <p:cNvPr id="9" name="Rectangle 8"/>
          <p:cNvSpPr>
            <a:spLocks noChangeArrowheads="1"/>
          </p:cNvSpPr>
          <p:nvPr/>
        </p:nvSpPr>
        <p:spPr bwMode="auto">
          <a:xfrm>
            <a:off x="3145220" y="778966"/>
            <a:ext cx="5898930" cy="4154984"/>
          </a:xfrm>
          <a:prstGeom prst="rect">
            <a:avLst/>
          </a:prstGeom>
          <a:solidFill>
            <a:srgbClr val="7030A0"/>
          </a:solidFill>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just">
              <a:defRPr/>
            </a:pPr>
            <a:r>
              <a:rPr lang="en-GB" sz="2400" b="1" dirty="0" smtClean="0">
                <a:solidFill>
                  <a:srgbClr val="FFFF00"/>
                </a:solidFill>
                <a:latin typeface="Candara" pitchFamily="34" charset="0"/>
              </a:rPr>
              <a:t>For the purpose of quality control of the data, we did the following: </a:t>
            </a:r>
          </a:p>
          <a:p>
            <a:pPr marL="514350" indent="-514350" algn="just">
              <a:buAutoNum type="romanLcParenBoth"/>
              <a:defRPr/>
            </a:pPr>
            <a:r>
              <a:rPr lang="en-GB" sz="2400" b="1" dirty="0" smtClean="0">
                <a:solidFill>
                  <a:srgbClr val="FFFF00"/>
                </a:solidFill>
                <a:latin typeface="Candara" pitchFamily="34" charset="0"/>
              </a:rPr>
              <a:t>removed negative electron density measurements</a:t>
            </a:r>
          </a:p>
          <a:p>
            <a:pPr marL="514350" indent="-514350" algn="just">
              <a:buAutoNum type="romanLcParenBoth"/>
              <a:defRPr/>
            </a:pPr>
            <a:r>
              <a:rPr lang="en-GB" sz="2400" b="1" dirty="0" smtClean="0">
                <a:solidFill>
                  <a:srgbClr val="FFFF00"/>
                </a:solidFill>
                <a:latin typeface="Candara" pitchFamily="34" charset="0"/>
              </a:rPr>
              <a:t>removed the entire profiles if they have negative electron densities at altitudes greater than or equal to 100 km, </a:t>
            </a:r>
          </a:p>
          <a:p>
            <a:pPr marL="514350" indent="-514350" algn="just">
              <a:buAutoNum type="romanLcParenBoth"/>
              <a:defRPr/>
            </a:pPr>
            <a:r>
              <a:rPr lang="en-GB" sz="2400" b="1" dirty="0" smtClean="0">
                <a:solidFill>
                  <a:srgbClr val="FFFF00"/>
                </a:solidFill>
                <a:latin typeface="Candara" pitchFamily="34" charset="0"/>
              </a:rPr>
              <a:t>eliminated entire profiles in which the heights of peak electron densities (hmF2) are outside the range 200-450 km</a:t>
            </a:r>
          </a:p>
        </p:txBody>
      </p:sp>
      <p:sp>
        <p:nvSpPr>
          <p:cNvPr id="7" name="Rectangle 6"/>
          <p:cNvSpPr>
            <a:spLocks noChangeArrowheads="1"/>
          </p:cNvSpPr>
          <p:nvPr/>
        </p:nvSpPr>
        <p:spPr bwMode="auto">
          <a:xfrm>
            <a:off x="65690" y="742950"/>
            <a:ext cx="2906110" cy="523220"/>
          </a:xfrm>
          <a:prstGeom prst="rect">
            <a:avLst/>
          </a:prstGeom>
          <a:solidFill>
            <a:srgbClr val="7030A0"/>
          </a:solidFill>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just">
              <a:defRPr/>
            </a:pPr>
            <a:r>
              <a:rPr lang="en-GB" sz="2800" b="1" dirty="0" smtClean="0">
                <a:solidFill>
                  <a:srgbClr val="FFFF00"/>
                </a:solidFill>
                <a:latin typeface="Candara" pitchFamily="34" charset="0"/>
              </a:rPr>
              <a:t>Data cleaning</a:t>
            </a:r>
            <a:endParaRPr lang="en-GB" sz="2800" b="1" dirty="0" smtClean="0">
              <a:solidFill>
                <a:schemeClr val="bg1"/>
              </a:solidFill>
              <a:latin typeface="Candara" pitchFamily="34" charset="0"/>
            </a:endParaRPr>
          </a:p>
        </p:txBody>
      </p:sp>
      <p:pic>
        <p:nvPicPr>
          <p:cNvPr id="12293" name="Picture 5"/>
          <p:cNvPicPr>
            <a:picLocks noChangeAspect="1" noChangeArrowheads="1"/>
          </p:cNvPicPr>
          <p:nvPr/>
        </p:nvPicPr>
        <p:blipFill>
          <a:blip r:embed="rId2"/>
          <a:srcRect/>
          <a:stretch>
            <a:fillRect/>
          </a:stretch>
        </p:blipFill>
        <p:spPr bwMode="auto">
          <a:xfrm>
            <a:off x="76200" y="1358135"/>
            <a:ext cx="2971800" cy="366402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7730" y="91310"/>
            <a:ext cx="8915400" cy="514350"/>
          </a:xfrm>
          <a:solidFill>
            <a:srgbClr val="7030A0"/>
          </a:solidFill>
        </p:spPr>
        <p:style>
          <a:lnRef idx="0">
            <a:schemeClr val="accent3"/>
          </a:lnRef>
          <a:fillRef idx="3">
            <a:schemeClr val="accent3"/>
          </a:fillRef>
          <a:effectRef idx="3">
            <a:schemeClr val="accent3"/>
          </a:effectRef>
          <a:fontRef idx="minor">
            <a:schemeClr val="lt1"/>
          </a:fontRef>
        </p:style>
        <p:txBody>
          <a:bodyPr>
            <a:normAutofit fontScale="90000"/>
          </a:bodyPr>
          <a:lstStyle/>
          <a:p>
            <a:pPr marL="53975" eaLnBrk="1" hangingPunct="1"/>
            <a:r>
              <a:rPr lang="en-US" b="1" dirty="0" smtClean="0">
                <a:latin typeface="Candara" pitchFamily="34" charset="0"/>
                <a:ea typeface="Cambria Math" pitchFamily="18" charset="0"/>
                <a:cs typeface="Aharoni" pitchFamily="2" charset="-79"/>
              </a:rPr>
              <a:t>Data and methods</a:t>
            </a:r>
          </a:p>
        </p:txBody>
      </p:sp>
      <p:sp>
        <p:nvSpPr>
          <p:cNvPr id="5" name="Slide Number Placeholder 11"/>
          <p:cNvSpPr>
            <a:spLocks noGrp="1"/>
          </p:cNvSpPr>
          <p:nvPr>
            <p:ph type="sldNum" sz="quarter" idx="12"/>
          </p:nvPr>
        </p:nvSpPr>
        <p:spPr>
          <a:xfrm>
            <a:off x="6553200" y="6356350"/>
            <a:ext cx="2133600" cy="365125"/>
          </a:xfrm>
        </p:spPr>
        <p:txBody>
          <a:bodyPr/>
          <a:lstStyle/>
          <a:p>
            <a:pPr>
              <a:defRPr/>
            </a:pPr>
            <a:fld id="{88E165B5-FBB9-451B-92B6-6B5BC297D00E}" type="slidenum">
              <a:rPr lang="en-US" sz="4000" smtClean="0">
                <a:latin typeface="Candara" pitchFamily="34" charset="0"/>
              </a:rPr>
              <a:pPr>
                <a:defRPr/>
              </a:pPr>
              <a:t>11</a:t>
            </a:fld>
            <a:endParaRPr lang="en-US" sz="4000">
              <a:latin typeface="Candara" pitchFamily="34" charset="0"/>
            </a:endParaRPr>
          </a:p>
        </p:txBody>
      </p:sp>
      <p:sp>
        <p:nvSpPr>
          <p:cNvPr id="6" name="Rectangle 5"/>
          <p:cNvSpPr>
            <a:spLocks noChangeArrowheads="1"/>
          </p:cNvSpPr>
          <p:nvPr/>
        </p:nvSpPr>
        <p:spPr bwMode="auto">
          <a:xfrm>
            <a:off x="6477000" y="714435"/>
            <a:ext cx="2590800" cy="3816429"/>
          </a:xfrm>
          <a:prstGeom prst="rect">
            <a:avLst/>
          </a:prstGeom>
          <a:solidFill>
            <a:srgbClr val="7030A0"/>
          </a:solidFill>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just">
              <a:defRPr/>
            </a:pPr>
            <a:r>
              <a:rPr lang="en-GB" sz="2200" b="1" dirty="0" smtClean="0">
                <a:solidFill>
                  <a:srgbClr val="FFFF00"/>
                </a:solidFill>
                <a:latin typeface="Candara" pitchFamily="34" charset="0"/>
              </a:rPr>
              <a:t>The global dataset is too large (about 2 billion data points) </a:t>
            </a:r>
          </a:p>
          <a:p>
            <a:pPr algn="just">
              <a:defRPr/>
            </a:pPr>
            <a:endParaRPr lang="en-GB" sz="2200" b="1" dirty="0" smtClean="0">
              <a:solidFill>
                <a:srgbClr val="FFFF00"/>
              </a:solidFill>
              <a:latin typeface="Candara" pitchFamily="34" charset="0"/>
            </a:endParaRPr>
          </a:p>
          <a:p>
            <a:pPr algn="just">
              <a:defRPr/>
            </a:pPr>
            <a:r>
              <a:rPr lang="en-GB" sz="2200" b="1" dirty="0" smtClean="0">
                <a:solidFill>
                  <a:srgbClr val="FFFF00"/>
                </a:solidFill>
                <a:latin typeface="Candara" pitchFamily="34" charset="0"/>
              </a:rPr>
              <a:t>We therefore split the globe into 864 cells. </a:t>
            </a:r>
          </a:p>
          <a:p>
            <a:pPr algn="just">
              <a:defRPr/>
            </a:pPr>
            <a:r>
              <a:rPr lang="en-GB" sz="2200" b="1" dirty="0" smtClean="0">
                <a:solidFill>
                  <a:srgbClr val="FFFF00"/>
                </a:solidFill>
                <a:latin typeface="Candara" pitchFamily="34" charset="0"/>
              </a:rPr>
              <a:t>The size of each cell is 5◦ × 15◦ degrees (Latitude and Longitude)</a:t>
            </a:r>
          </a:p>
        </p:txBody>
      </p:sp>
      <p:pic>
        <p:nvPicPr>
          <p:cNvPr id="6147" name="Picture 3"/>
          <p:cNvPicPr>
            <a:picLocks noChangeAspect="1" noChangeArrowheads="1"/>
          </p:cNvPicPr>
          <p:nvPr/>
        </p:nvPicPr>
        <p:blipFill>
          <a:blip r:embed="rId2"/>
          <a:srcRect/>
          <a:stretch>
            <a:fillRect/>
          </a:stretch>
        </p:blipFill>
        <p:spPr bwMode="auto">
          <a:xfrm>
            <a:off x="-228600" y="729558"/>
            <a:ext cx="7162800" cy="397579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7730" y="91310"/>
            <a:ext cx="8915400" cy="514350"/>
          </a:xfrm>
          <a:solidFill>
            <a:srgbClr val="7030A0"/>
          </a:solidFill>
        </p:spPr>
        <p:style>
          <a:lnRef idx="0">
            <a:schemeClr val="accent3"/>
          </a:lnRef>
          <a:fillRef idx="3">
            <a:schemeClr val="accent3"/>
          </a:fillRef>
          <a:effectRef idx="3">
            <a:schemeClr val="accent3"/>
          </a:effectRef>
          <a:fontRef idx="minor">
            <a:schemeClr val="lt1"/>
          </a:fontRef>
        </p:style>
        <p:txBody>
          <a:bodyPr>
            <a:normAutofit fontScale="90000"/>
          </a:bodyPr>
          <a:lstStyle/>
          <a:p>
            <a:pPr marL="53975" eaLnBrk="1" hangingPunct="1"/>
            <a:r>
              <a:rPr lang="en-US" b="1" dirty="0" smtClean="0">
                <a:latin typeface="Candara" pitchFamily="34" charset="0"/>
                <a:ea typeface="Cambria Math" pitchFamily="18" charset="0"/>
                <a:cs typeface="Aharoni" pitchFamily="2" charset="-79"/>
              </a:rPr>
              <a:t>Data and methods</a:t>
            </a:r>
          </a:p>
        </p:txBody>
      </p:sp>
      <p:sp>
        <p:nvSpPr>
          <p:cNvPr id="5" name="Slide Number Placeholder 11"/>
          <p:cNvSpPr>
            <a:spLocks noGrp="1"/>
          </p:cNvSpPr>
          <p:nvPr>
            <p:ph type="sldNum" sz="quarter" idx="12"/>
          </p:nvPr>
        </p:nvSpPr>
        <p:spPr>
          <a:xfrm>
            <a:off x="6553200" y="6356350"/>
            <a:ext cx="2133600" cy="365125"/>
          </a:xfrm>
        </p:spPr>
        <p:txBody>
          <a:bodyPr/>
          <a:lstStyle/>
          <a:p>
            <a:pPr>
              <a:defRPr/>
            </a:pPr>
            <a:fld id="{88E165B5-FBB9-451B-92B6-6B5BC297D00E}" type="slidenum">
              <a:rPr lang="en-US" sz="4000" smtClean="0">
                <a:latin typeface="Candara" pitchFamily="34" charset="0"/>
              </a:rPr>
              <a:pPr>
                <a:defRPr/>
              </a:pPr>
              <a:t>12</a:t>
            </a:fld>
            <a:endParaRPr lang="en-US" sz="4000">
              <a:latin typeface="Candara" pitchFamily="34" charset="0"/>
            </a:endParaRPr>
          </a:p>
        </p:txBody>
      </p:sp>
      <p:sp>
        <p:nvSpPr>
          <p:cNvPr id="6" name="Rectangle 5"/>
          <p:cNvSpPr>
            <a:spLocks noChangeArrowheads="1"/>
          </p:cNvSpPr>
          <p:nvPr/>
        </p:nvSpPr>
        <p:spPr bwMode="auto">
          <a:xfrm>
            <a:off x="97220" y="742950"/>
            <a:ext cx="3560380" cy="954107"/>
          </a:xfrm>
          <a:prstGeom prst="rect">
            <a:avLst/>
          </a:prstGeom>
          <a:solidFill>
            <a:srgbClr val="7030A0"/>
          </a:solidFill>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just">
              <a:defRPr/>
            </a:pPr>
            <a:r>
              <a:rPr lang="en-GB" sz="2800" b="1" dirty="0" smtClean="0">
                <a:solidFill>
                  <a:schemeClr val="bg1"/>
                </a:solidFill>
                <a:latin typeface="Candara" pitchFamily="34" charset="0"/>
              </a:rPr>
              <a:t>Inputs for the neural network training:</a:t>
            </a:r>
          </a:p>
        </p:txBody>
      </p:sp>
      <p:sp>
        <p:nvSpPr>
          <p:cNvPr id="7" name="Rectangle 6"/>
          <p:cNvSpPr>
            <a:spLocks noChangeArrowheads="1"/>
          </p:cNvSpPr>
          <p:nvPr/>
        </p:nvSpPr>
        <p:spPr bwMode="auto">
          <a:xfrm>
            <a:off x="3972910" y="893440"/>
            <a:ext cx="2971800" cy="830997"/>
          </a:xfrm>
          <a:prstGeom prst="rect">
            <a:avLst/>
          </a:prstGeom>
          <a:solidFill>
            <a:srgbClr val="7030A0"/>
          </a:solidFill>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just">
              <a:defRPr/>
            </a:pPr>
            <a:r>
              <a:rPr lang="en-GB" sz="2400" b="1" dirty="0" smtClean="0">
                <a:solidFill>
                  <a:srgbClr val="FFFF00"/>
                </a:solidFill>
                <a:latin typeface="Candara" pitchFamily="34" charset="0"/>
              </a:rPr>
              <a:t>Hour of the Day in UT (HH)</a:t>
            </a:r>
          </a:p>
        </p:txBody>
      </p:sp>
      <p:sp>
        <p:nvSpPr>
          <p:cNvPr id="10" name="Rectangle 9"/>
          <p:cNvSpPr>
            <a:spLocks noChangeArrowheads="1"/>
          </p:cNvSpPr>
          <p:nvPr/>
        </p:nvSpPr>
        <p:spPr bwMode="auto">
          <a:xfrm>
            <a:off x="7010400" y="893440"/>
            <a:ext cx="1731580" cy="400110"/>
          </a:xfrm>
          <a:prstGeom prst="rect">
            <a:avLst/>
          </a:prstGeom>
          <a:solidFill>
            <a:srgbClr val="7030A0"/>
          </a:solidFill>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just">
              <a:defRPr/>
            </a:pPr>
            <a:r>
              <a:rPr lang="en-GB" sz="2000" b="1" dirty="0" err="1" smtClean="0">
                <a:solidFill>
                  <a:srgbClr val="FFFF00"/>
                </a:solidFill>
                <a:latin typeface="Candara" pitchFamily="34" charset="0"/>
              </a:rPr>
              <a:t>HHc</a:t>
            </a:r>
            <a:endParaRPr lang="en-GB" sz="2000" b="1" dirty="0" smtClean="0">
              <a:solidFill>
                <a:schemeClr val="bg1"/>
              </a:solidFill>
              <a:latin typeface="Candara" pitchFamily="34" charset="0"/>
            </a:endParaRPr>
          </a:p>
        </p:txBody>
      </p:sp>
      <p:sp>
        <p:nvSpPr>
          <p:cNvPr id="11" name="Rectangle 10"/>
          <p:cNvSpPr>
            <a:spLocks noChangeArrowheads="1"/>
          </p:cNvSpPr>
          <p:nvPr/>
        </p:nvSpPr>
        <p:spPr bwMode="auto">
          <a:xfrm>
            <a:off x="7010400" y="1350640"/>
            <a:ext cx="1731580" cy="400110"/>
          </a:xfrm>
          <a:prstGeom prst="rect">
            <a:avLst/>
          </a:prstGeom>
          <a:solidFill>
            <a:srgbClr val="7030A0"/>
          </a:solidFill>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just">
              <a:defRPr/>
            </a:pPr>
            <a:r>
              <a:rPr lang="en-GB" sz="2000" b="1" dirty="0" smtClean="0">
                <a:solidFill>
                  <a:srgbClr val="FFFF00"/>
                </a:solidFill>
                <a:latin typeface="Candara" pitchFamily="34" charset="0"/>
              </a:rPr>
              <a:t>HHs</a:t>
            </a:r>
            <a:endParaRPr lang="en-GB" sz="2000" b="1" dirty="0" smtClean="0">
              <a:solidFill>
                <a:schemeClr val="bg1"/>
              </a:solidFill>
              <a:latin typeface="Candara" pitchFamily="34" charset="0"/>
            </a:endParaRPr>
          </a:p>
        </p:txBody>
      </p:sp>
      <p:sp>
        <p:nvSpPr>
          <p:cNvPr id="12" name="Rectangle 11"/>
          <p:cNvSpPr>
            <a:spLocks noChangeArrowheads="1"/>
          </p:cNvSpPr>
          <p:nvPr/>
        </p:nvSpPr>
        <p:spPr bwMode="auto">
          <a:xfrm>
            <a:off x="7010400" y="1807840"/>
            <a:ext cx="1731580" cy="400110"/>
          </a:xfrm>
          <a:prstGeom prst="rect">
            <a:avLst/>
          </a:prstGeom>
          <a:solidFill>
            <a:srgbClr val="7030A0"/>
          </a:solidFill>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just">
              <a:defRPr/>
            </a:pPr>
            <a:r>
              <a:rPr lang="en-GB" sz="2000" b="1" dirty="0" err="1" smtClean="0">
                <a:solidFill>
                  <a:srgbClr val="FFFF00"/>
                </a:solidFill>
                <a:latin typeface="Candara" pitchFamily="34" charset="0"/>
              </a:rPr>
              <a:t>DOYc</a:t>
            </a:r>
            <a:endParaRPr lang="en-GB" sz="2000" b="1" dirty="0" smtClean="0">
              <a:solidFill>
                <a:schemeClr val="bg1"/>
              </a:solidFill>
              <a:latin typeface="Candara" pitchFamily="34" charset="0"/>
            </a:endParaRPr>
          </a:p>
        </p:txBody>
      </p:sp>
      <p:sp>
        <p:nvSpPr>
          <p:cNvPr id="13" name="Rectangle 12"/>
          <p:cNvSpPr>
            <a:spLocks noChangeArrowheads="1"/>
          </p:cNvSpPr>
          <p:nvPr/>
        </p:nvSpPr>
        <p:spPr bwMode="auto">
          <a:xfrm>
            <a:off x="7010400" y="2265040"/>
            <a:ext cx="1731580" cy="400110"/>
          </a:xfrm>
          <a:prstGeom prst="rect">
            <a:avLst/>
          </a:prstGeom>
          <a:solidFill>
            <a:srgbClr val="7030A0"/>
          </a:solidFill>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just">
              <a:defRPr/>
            </a:pPr>
            <a:r>
              <a:rPr lang="en-GB" sz="2000" b="1" dirty="0" smtClean="0">
                <a:solidFill>
                  <a:srgbClr val="FFFF00"/>
                </a:solidFill>
                <a:latin typeface="Candara" pitchFamily="34" charset="0"/>
              </a:rPr>
              <a:t>DOYs</a:t>
            </a:r>
            <a:endParaRPr lang="en-GB" sz="2000" b="1" dirty="0" smtClean="0">
              <a:solidFill>
                <a:schemeClr val="bg1"/>
              </a:solidFill>
              <a:latin typeface="Candara" pitchFamily="34" charset="0"/>
            </a:endParaRPr>
          </a:p>
        </p:txBody>
      </p:sp>
      <p:sp>
        <p:nvSpPr>
          <p:cNvPr id="14" name="Rectangle 13"/>
          <p:cNvSpPr>
            <a:spLocks noChangeArrowheads="1"/>
          </p:cNvSpPr>
          <p:nvPr/>
        </p:nvSpPr>
        <p:spPr bwMode="auto">
          <a:xfrm>
            <a:off x="7010400" y="2722240"/>
            <a:ext cx="1731580" cy="400110"/>
          </a:xfrm>
          <a:prstGeom prst="rect">
            <a:avLst/>
          </a:prstGeom>
          <a:solidFill>
            <a:srgbClr val="7030A0"/>
          </a:solidFill>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just">
              <a:defRPr/>
            </a:pPr>
            <a:r>
              <a:rPr lang="en-GB" sz="2000" b="1" dirty="0" smtClean="0">
                <a:solidFill>
                  <a:srgbClr val="FFFF00"/>
                </a:solidFill>
                <a:latin typeface="Candara" pitchFamily="34" charset="0"/>
              </a:rPr>
              <a:t>LATITUDE</a:t>
            </a:r>
            <a:endParaRPr lang="en-GB" sz="2000" b="1" dirty="0" smtClean="0">
              <a:solidFill>
                <a:schemeClr val="bg1"/>
              </a:solidFill>
              <a:latin typeface="Candara" pitchFamily="34" charset="0"/>
            </a:endParaRPr>
          </a:p>
        </p:txBody>
      </p:sp>
      <p:sp>
        <p:nvSpPr>
          <p:cNvPr id="15" name="Rectangle 14"/>
          <p:cNvSpPr>
            <a:spLocks noChangeArrowheads="1"/>
          </p:cNvSpPr>
          <p:nvPr/>
        </p:nvSpPr>
        <p:spPr bwMode="auto">
          <a:xfrm>
            <a:off x="7010400" y="3179440"/>
            <a:ext cx="1731580" cy="400110"/>
          </a:xfrm>
          <a:prstGeom prst="rect">
            <a:avLst/>
          </a:prstGeom>
          <a:solidFill>
            <a:srgbClr val="7030A0"/>
          </a:solidFill>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defRPr/>
            </a:pPr>
            <a:r>
              <a:rPr lang="en-GB" sz="2000" b="1" dirty="0" smtClean="0">
                <a:solidFill>
                  <a:srgbClr val="FFFF00"/>
                </a:solidFill>
                <a:latin typeface="Candara" pitchFamily="34" charset="0"/>
              </a:rPr>
              <a:t>LONGITUDE</a:t>
            </a:r>
            <a:endParaRPr lang="en-GB" sz="2000" b="1" dirty="0" smtClean="0">
              <a:solidFill>
                <a:schemeClr val="bg1"/>
              </a:solidFill>
              <a:latin typeface="Candara" pitchFamily="34" charset="0"/>
            </a:endParaRPr>
          </a:p>
        </p:txBody>
      </p:sp>
      <p:sp>
        <p:nvSpPr>
          <p:cNvPr id="16" name="Rectangle 15"/>
          <p:cNvSpPr>
            <a:spLocks noChangeArrowheads="1"/>
          </p:cNvSpPr>
          <p:nvPr/>
        </p:nvSpPr>
        <p:spPr bwMode="auto">
          <a:xfrm>
            <a:off x="7010400" y="3636640"/>
            <a:ext cx="1731580" cy="400110"/>
          </a:xfrm>
          <a:prstGeom prst="rect">
            <a:avLst/>
          </a:prstGeom>
          <a:solidFill>
            <a:srgbClr val="7030A0"/>
          </a:solidFill>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just">
              <a:defRPr/>
            </a:pPr>
            <a:r>
              <a:rPr lang="en-GB" sz="2000" b="1" dirty="0" smtClean="0">
                <a:solidFill>
                  <a:srgbClr val="FFFF00"/>
                </a:solidFill>
                <a:latin typeface="Candara" pitchFamily="34" charset="0"/>
              </a:rPr>
              <a:t>ALTITUDE</a:t>
            </a:r>
            <a:endParaRPr lang="en-GB" sz="2000" b="1" dirty="0" smtClean="0">
              <a:solidFill>
                <a:schemeClr val="bg1"/>
              </a:solidFill>
              <a:latin typeface="Candara" pitchFamily="34" charset="0"/>
            </a:endParaRPr>
          </a:p>
        </p:txBody>
      </p:sp>
      <p:sp>
        <p:nvSpPr>
          <p:cNvPr id="17" name="Rectangle 16"/>
          <p:cNvSpPr>
            <a:spLocks noChangeArrowheads="1"/>
          </p:cNvSpPr>
          <p:nvPr/>
        </p:nvSpPr>
        <p:spPr bwMode="auto">
          <a:xfrm>
            <a:off x="3983420" y="1849203"/>
            <a:ext cx="2971800" cy="830997"/>
          </a:xfrm>
          <a:prstGeom prst="rect">
            <a:avLst/>
          </a:prstGeom>
          <a:solidFill>
            <a:srgbClr val="7030A0"/>
          </a:solidFill>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just">
              <a:defRPr/>
            </a:pPr>
            <a:r>
              <a:rPr lang="en-GB" sz="2400" b="1" dirty="0" smtClean="0">
                <a:solidFill>
                  <a:srgbClr val="FFFF00"/>
                </a:solidFill>
                <a:latin typeface="Candara" pitchFamily="34" charset="0"/>
              </a:rPr>
              <a:t>Day of the Year (DOY)</a:t>
            </a:r>
            <a:endParaRPr lang="en-GB" sz="2400" b="1" dirty="0" smtClean="0">
              <a:solidFill>
                <a:schemeClr val="bg1"/>
              </a:solidFill>
              <a:latin typeface="Candara" pitchFamily="34" charset="0"/>
            </a:endParaRPr>
          </a:p>
        </p:txBody>
      </p:sp>
      <p:sp>
        <p:nvSpPr>
          <p:cNvPr id="18" name="Rectangle 17"/>
          <p:cNvSpPr>
            <a:spLocks noChangeArrowheads="1"/>
          </p:cNvSpPr>
          <p:nvPr/>
        </p:nvSpPr>
        <p:spPr bwMode="auto">
          <a:xfrm>
            <a:off x="3993930" y="2785781"/>
            <a:ext cx="2971800" cy="1200329"/>
          </a:xfrm>
          <a:prstGeom prst="rect">
            <a:avLst/>
          </a:prstGeom>
          <a:solidFill>
            <a:srgbClr val="7030A0"/>
          </a:solidFill>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just">
              <a:defRPr/>
            </a:pPr>
            <a:r>
              <a:rPr lang="en-GB" sz="2400" b="1" dirty="0" smtClean="0">
                <a:solidFill>
                  <a:srgbClr val="FFFF00"/>
                </a:solidFill>
                <a:latin typeface="Candara" pitchFamily="34" charset="0"/>
              </a:rPr>
              <a:t>Spatial components</a:t>
            </a:r>
          </a:p>
          <a:p>
            <a:pPr algn="just">
              <a:defRPr/>
            </a:pPr>
            <a:endParaRPr lang="en-GB" sz="2400" b="1" dirty="0" smtClean="0">
              <a:solidFill>
                <a:srgbClr val="FFFF00"/>
              </a:solidFill>
              <a:latin typeface="Candara" pitchFamily="34" charset="0"/>
            </a:endParaRPr>
          </a:p>
          <a:p>
            <a:pPr algn="just">
              <a:defRPr/>
            </a:pPr>
            <a:endParaRPr lang="en-GB" sz="2400" b="1" dirty="0" smtClean="0">
              <a:solidFill>
                <a:schemeClr val="bg1"/>
              </a:solidFill>
              <a:latin typeface="Candara" pitchFamily="34" charset="0"/>
            </a:endParaRPr>
          </a:p>
        </p:txBody>
      </p:sp>
      <p:sp>
        <p:nvSpPr>
          <p:cNvPr id="19" name="Rectangle 18"/>
          <p:cNvSpPr>
            <a:spLocks noChangeArrowheads="1"/>
          </p:cNvSpPr>
          <p:nvPr/>
        </p:nvSpPr>
        <p:spPr bwMode="auto">
          <a:xfrm>
            <a:off x="7020910" y="4085240"/>
            <a:ext cx="1731580" cy="400110"/>
          </a:xfrm>
          <a:prstGeom prst="rect">
            <a:avLst/>
          </a:prstGeom>
          <a:solidFill>
            <a:srgbClr val="7030A0"/>
          </a:solidFill>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just">
              <a:defRPr/>
            </a:pPr>
            <a:r>
              <a:rPr lang="en-GB" sz="2000" b="1" dirty="0" smtClean="0">
                <a:solidFill>
                  <a:srgbClr val="FFFF00"/>
                </a:solidFill>
                <a:latin typeface="Candara" pitchFamily="34" charset="0"/>
              </a:rPr>
              <a:t>F10.7</a:t>
            </a:r>
            <a:endParaRPr lang="en-GB" sz="2000" b="1" dirty="0" smtClean="0">
              <a:solidFill>
                <a:schemeClr val="bg1"/>
              </a:solidFill>
              <a:latin typeface="Candara" pitchFamily="34" charset="0"/>
            </a:endParaRPr>
          </a:p>
        </p:txBody>
      </p:sp>
      <p:sp>
        <p:nvSpPr>
          <p:cNvPr id="20" name="Rectangle 19"/>
          <p:cNvSpPr>
            <a:spLocks noChangeArrowheads="1"/>
          </p:cNvSpPr>
          <p:nvPr/>
        </p:nvSpPr>
        <p:spPr bwMode="auto">
          <a:xfrm>
            <a:off x="7031420" y="4533840"/>
            <a:ext cx="1731580" cy="400110"/>
          </a:xfrm>
          <a:prstGeom prst="rect">
            <a:avLst/>
          </a:prstGeom>
          <a:solidFill>
            <a:srgbClr val="7030A0"/>
          </a:solidFill>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just">
              <a:defRPr/>
            </a:pPr>
            <a:r>
              <a:rPr lang="en-GB" sz="2000" b="1" dirty="0" err="1" smtClean="0">
                <a:solidFill>
                  <a:srgbClr val="FFFF00"/>
                </a:solidFill>
                <a:latin typeface="Candara" pitchFamily="34" charset="0"/>
              </a:rPr>
              <a:t>Kp</a:t>
            </a:r>
            <a:endParaRPr lang="en-GB" sz="2000" b="1" dirty="0" smtClean="0">
              <a:solidFill>
                <a:schemeClr val="bg1"/>
              </a:solidFill>
              <a:latin typeface="Candara" pitchFamily="34" charset="0"/>
            </a:endParaRPr>
          </a:p>
        </p:txBody>
      </p:sp>
      <p:sp>
        <p:nvSpPr>
          <p:cNvPr id="21" name="Rectangle 20"/>
          <p:cNvSpPr>
            <a:spLocks noChangeArrowheads="1"/>
          </p:cNvSpPr>
          <p:nvPr/>
        </p:nvSpPr>
        <p:spPr bwMode="auto">
          <a:xfrm>
            <a:off x="3993930" y="4090533"/>
            <a:ext cx="2971800" cy="830997"/>
          </a:xfrm>
          <a:prstGeom prst="rect">
            <a:avLst/>
          </a:prstGeom>
          <a:solidFill>
            <a:srgbClr val="7030A0"/>
          </a:solidFill>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just">
              <a:defRPr/>
            </a:pPr>
            <a:r>
              <a:rPr lang="en-GB" sz="2400" b="1" dirty="0" smtClean="0">
                <a:solidFill>
                  <a:srgbClr val="FFFF00"/>
                </a:solidFill>
                <a:latin typeface="Candara" pitchFamily="34" charset="0"/>
              </a:rPr>
              <a:t>Solar and magnetic activity indicators</a:t>
            </a:r>
            <a:endParaRPr lang="en-GB" sz="2400" b="1" dirty="0" smtClean="0">
              <a:solidFill>
                <a:schemeClr val="bg1"/>
              </a:solidFill>
              <a:latin typeface="Candara" pitchFamily="34" charset="0"/>
            </a:endParaRPr>
          </a:p>
        </p:txBody>
      </p:sp>
      <p:pic>
        <p:nvPicPr>
          <p:cNvPr id="22" name="Picture 2"/>
          <p:cNvPicPr>
            <a:picLocks noChangeAspect="1" noChangeArrowheads="1"/>
          </p:cNvPicPr>
          <p:nvPr/>
        </p:nvPicPr>
        <p:blipFill>
          <a:blip r:embed="rId2"/>
          <a:srcRect/>
          <a:stretch>
            <a:fillRect/>
          </a:stretch>
        </p:blipFill>
        <p:spPr bwMode="auto">
          <a:xfrm>
            <a:off x="152400" y="1809750"/>
            <a:ext cx="3629893" cy="914400"/>
          </a:xfrm>
          <a:prstGeom prst="rect">
            <a:avLst/>
          </a:prstGeom>
          <a:noFill/>
          <a:ln w="9525">
            <a:noFill/>
            <a:miter lim="800000"/>
            <a:headEnd/>
            <a:tailEnd/>
          </a:ln>
          <a:effectLst/>
        </p:spPr>
      </p:pic>
      <p:pic>
        <p:nvPicPr>
          <p:cNvPr id="11265" name="Picture 1"/>
          <p:cNvPicPr>
            <a:picLocks noChangeAspect="1" noChangeArrowheads="1"/>
          </p:cNvPicPr>
          <p:nvPr/>
        </p:nvPicPr>
        <p:blipFill>
          <a:blip r:embed="rId3"/>
          <a:srcRect/>
          <a:stretch>
            <a:fillRect/>
          </a:stretch>
        </p:blipFill>
        <p:spPr bwMode="auto">
          <a:xfrm>
            <a:off x="183930" y="2731045"/>
            <a:ext cx="3400425" cy="23526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7730" y="91310"/>
            <a:ext cx="8915400" cy="514350"/>
          </a:xfrm>
          <a:solidFill>
            <a:srgbClr val="7030A0"/>
          </a:solidFill>
        </p:spPr>
        <p:style>
          <a:lnRef idx="0">
            <a:schemeClr val="accent3"/>
          </a:lnRef>
          <a:fillRef idx="3">
            <a:schemeClr val="accent3"/>
          </a:fillRef>
          <a:effectRef idx="3">
            <a:schemeClr val="accent3"/>
          </a:effectRef>
          <a:fontRef idx="minor">
            <a:schemeClr val="lt1"/>
          </a:fontRef>
        </p:style>
        <p:txBody>
          <a:bodyPr>
            <a:normAutofit fontScale="90000"/>
          </a:bodyPr>
          <a:lstStyle/>
          <a:p>
            <a:pPr marL="53975" eaLnBrk="1" hangingPunct="1"/>
            <a:r>
              <a:rPr lang="en-US" b="1" dirty="0" smtClean="0">
                <a:latin typeface="Candara" pitchFamily="34" charset="0"/>
                <a:ea typeface="Cambria Math" pitchFamily="18" charset="0"/>
                <a:cs typeface="Aharoni" pitchFamily="2" charset="-79"/>
              </a:rPr>
              <a:t>Results </a:t>
            </a:r>
          </a:p>
        </p:txBody>
      </p:sp>
      <p:sp>
        <p:nvSpPr>
          <p:cNvPr id="5" name="Slide Number Placeholder 11"/>
          <p:cNvSpPr>
            <a:spLocks noGrp="1"/>
          </p:cNvSpPr>
          <p:nvPr>
            <p:ph type="sldNum" sz="quarter" idx="12"/>
          </p:nvPr>
        </p:nvSpPr>
        <p:spPr>
          <a:xfrm>
            <a:off x="6553200" y="6356350"/>
            <a:ext cx="2133600" cy="365125"/>
          </a:xfrm>
        </p:spPr>
        <p:txBody>
          <a:bodyPr/>
          <a:lstStyle/>
          <a:p>
            <a:pPr>
              <a:defRPr/>
            </a:pPr>
            <a:fld id="{88E165B5-FBB9-451B-92B6-6B5BC297D00E}" type="slidenum">
              <a:rPr lang="en-US" sz="4000" smtClean="0">
                <a:latin typeface="Candara" pitchFamily="34" charset="0"/>
              </a:rPr>
              <a:pPr>
                <a:defRPr/>
              </a:pPr>
              <a:t>13</a:t>
            </a:fld>
            <a:endParaRPr lang="en-US" sz="4000">
              <a:latin typeface="Candara" pitchFamily="34" charset="0"/>
            </a:endParaRPr>
          </a:p>
        </p:txBody>
      </p:sp>
      <p:sp>
        <p:nvSpPr>
          <p:cNvPr id="7" name="Title 1"/>
          <p:cNvSpPr txBox="1">
            <a:spLocks/>
          </p:cNvSpPr>
          <p:nvPr/>
        </p:nvSpPr>
        <p:spPr>
          <a:xfrm>
            <a:off x="87086" y="676418"/>
            <a:ext cx="8915400" cy="51435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3975" lvl="0">
              <a:spcBef>
                <a:spcPct val="0"/>
              </a:spcBef>
            </a:pPr>
            <a:r>
              <a:rPr kumimoji="0" lang="en-GB" sz="24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rPr>
              <a:t>Model</a:t>
            </a:r>
            <a:r>
              <a:rPr kumimoji="0" lang="en-GB" sz="2400" b="1" i="0" u="none" strike="noStrike" kern="1200" cap="none" spc="0" normalizeH="0" noProof="0" dirty="0" smtClean="0">
                <a:ln>
                  <a:noFill/>
                </a:ln>
                <a:solidFill>
                  <a:schemeClr val="lt1"/>
                </a:solidFill>
                <a:effectLst/>
                <a:uLnTx/>
                <a:uFillTx/>
                <a:latin typeface="Candara" pitchFamily="34" charset="0"/>
                <a:ea typeface="Cambria Math" pitchFamily="18" charset="0"/>
                <a:cs typeface="Aharoni" pitchFamily="2" charset="-79"/>
              </a:rPr>
              <a:t> Validation with GIM</a:t>
            </a:r>
            <a:endParaRPr kumimoji="0" lang="en-US" sz="24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endParaRPr>
          </a:p>
        </p:txBody>
      </p:sp>
      <p:pic>
        <p:nvPicPr>
          <p:cNvPr id="10" name="Picture 9"/>
          <p:cNvPicPr/>
          <p:nvPr/>
        </p:nvPicPr>
        <p:blipFill>
          <a:blip r:embed="rId2"/>
          <a:srcRect/>
          <a:stretch>
            <a:fillRect/>
          </a:stretch>
        </p:blipFill>
        <p:spPr bwMode="auto">
          <a:xfrm>
            <a:off x="44670" y="1870180"/>
            <a:ext cx="4603530" cy="2895601"/>
          </a:xfrm>
          <a:prstGeom prst="rect">
            <a:avLst/>
          </a:prstGeom>
          <a:noFill/>
          <a:ln w="9525">
            <a:noFill/>
            <a:miter lim="800000"/>
            <a:headEnd/>
            <a:tailEnd/>
          </a:ln>
        </p:spPr>
      </p:pic>
      <p:pic>
        <p:nvPicPr>
          <p:cNvPr id="11" name="Picture 10"/>
          <p:cNvPicPr/>
          <p:nvPr/>
        </p:nvPicPr>
        <p:blipFill>
          <a:blip r:embed="rId3"/>
          <a:srcRect/>
          <a:stretch>
            <a:fillRect/>
          </a:stretch>
        </p:blipFill>
        <p:spPr bwMode="auto">
          <a:xfrm>
            <a:off x="4658710" y="1862300"/>
            <a:ext cx="4419600" cy="2895601"/>
          </a:xfrm>
          <a:prstGeom prst="rect">
            <a:avLst/>
          </a:prstGeom>
          <a:noFill/>
          <a:ln w="9525">
            <a:noFill/>
            <a:miter lim="800000"/>
            <a:headEnd/>
            <a:tailEnd/>
          </a:ln>
        </p:spPr>
      </p:pic>
      <p:sp>
        <p:nvSpPr>
          <p:cNvPr id="12" name="Title 1"/>
          <p:cNvSpPr txBox="1">
            <a:spLocks/>
          </p:cNvSpPr>
          <p:nvPr/>
        </p:nvSpPr>
        <p:spPr>
          <a:xfrm>
            <a:off x="551790" y="1240220"/>
            <a:ext cx="1295400" cy="51435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3975" lvl="0" algn="ctr">
              <a:spcBef>
                <a:spcPct val="0"/>
              </a:spcBef>
            </a:pPr>
            <a:r>
              <a:rPr kumimoji="0" lang="en-GB" sz="2400" b="1" i="0" u="none" strike="noStrike" kern="1200" cap="none" spc="0" normalizeH="0" baseline="0" noProof="0" dirty="0" smtClean="0">
                <a:ln>
                  <a:noFill/>
                </a:ln>
                <a:solidFill>
                  <a:srgbClr val="FFFF00"/>
                </a:solidFill>
                <a:effectLst/>
                <a:uLnTx/>
                <a:uFillTx/>
                <a:latin typeface="Candara" pitchFamily="34" charset="0"/>
                <a:ea typeface="Cambria Math" pitchFamily="18" charset="0"/>
                <a:cs typeface="Aharoni" pitchFamily="2" charset="-79"/>
              </a:rPr>
              <a:t>3D-NN</a:t>
            </a:r>
            <a:endParaRPr kumimoji="0" lang="en-US" sz="2400" b="1" i="0" u="none" strike="noStrike" kern="1200" cap="none" spc="0" normalizeH="0" baseline="0" noProof="0" dirty="0" smtClean="0">
              <a:ln>
                <a:noFill/>
              </a:ln>
              <a:solidFill>
                <a:srgbClr val="FFFF00"/>
              </a:solidFill>
              <a:effectLst/>
              <a:uLnTx/>
              <a:uFillTx/>
              <a:latin typeface="Candara" pitchFamily="34" charset="0"/>
              <a:ea typeface="Cambria Math" pitchFamily="18" charset="0"/>
              <a:cs typeface="Aharoni" pitchFamily="2" charset="-79"/>
            </a:endParaRPr>
          </a:p>
        </p:txBody>
      </p:sp>
      <p:sp>
        <p:nvSpPr>
          <p:cNvPr id="13" name="Title 1"/>
          <p:cNvSpPr txBox="1">
            <a:spLocks/>
          </p:cNvSpPr>
          <p:nvPr/>
        </p:nvSpPr>
        <p:spPr>
          <a:xfrm>
            <a:off x="5105400" y="1232340"/>
            <a:ext cx="1295400" cy="51435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3975" lvl="0" algn="ctr">
              <a:spcBef>
                <a:spcPct val="0"/>
              </a:spcBef>
            </a:pPr>
            <a:r>
              <a:rPr kumimoji="0" lang="en-GB" sz="2400" b="1" i="0" u="none" strike="noStrike" kern="1200" cap="none" spc="0" normalizeH="0" baseline="0" noProof="0" dirty="0" smtClean="0">
                <a:ln>
                  <a:noFill/>
                </a:ln>
                <a:solidFill>
                  <a:srgbClr val="FFFF00"/>
                </a:solidFill>
                <a:effectLst/>
                <a:uLnTx/>
                <a:uFillTx/>
                <a:latin typeface="Candara" pitchFamily="34" charset="0"/>
                <a:ea typeface="Cambria Math" pitchFamily="18" charset="0"/>
                <a:cs typeface="Aharoni" pitchFamily="2" charset="-79"/>
              </a:rPr>
              <a:t>3D-NN</a:t>
            </a:r>
            <a:endParaRPr kumimoji="0" lang="en-US" sz="2400" b="1" i="0" u="none" strike="noStrike" kern="1200" cap="none" spc="0" normalizeH="0" baseline="0" noProof="0" dirty="0" smtClean="0">
              <a:ln>
                <a:noFill/>
              </a:ln>
              <a:solidFill>
                <a:srgbClr val="FFFF00"/>
              </a:solidFill>
              <a:effectLst/>
              <a:uLnTx/>
              <a:uFillTx/>
              <a:latin typeface="Candara" pitchFamily="34" charset="0"/>
              <a:ea typeface="Cambria Math" pitchFamily="18" charset="0"/>
              <a:cs typeface="Aharoni" pitchFamily="2" charset="-79"/>
            </a:endParaRPr>
          </a:p>
        </p:txBody>
      </p:sp>
      <p:sp>
        <p:nvSpPr>
          <p:cNvPr id="14" name="Title 1"/>
          <p:cNvSpPr txBox="1">
            <a:spLocks/>
          </p:cNvSpPr>
          <p:nvPr/>
        </p:nvSpPr>
        <p:spPr>
          <a:xfrm>
            <a:off x="2774730" y="1250730"/>
            <a:ext cx="1295400" cy="51435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3975" lvl="0" algn="ctr">
              <a:spcBef>
                <a:spcPct val="0"/>
              </a:spcBef>
            </a:pPr>
            <a:r>
              <a:rPr kumimoji="0" lang="en-GB" sz="2400" b="1" i="0" u="none" strike="noStrike" kern="1200" cap="none" spc="0" normalizeH="0" baseline="0" noProof="0" dirty="0" smtClean="0">
                <a:ln>
                  <a:noFill/>
                </a:ln>
                <a:solidFill>
                  <a:srgbClr val="FFFF00"/>
                </a:solidFill>
                <a:effectLst/>
                <a:uLnTx/>
                <a:uFillTx/>
                <a:latin typeface="Candara" pitchFamily="34" charset="0"/>
                <a:ea typeface="Cambria Math" pitchFamily="18" charset="0"/>
                <a:cs typeface="Aharoni" pitchFamily="2" charset="-79"/>
              </a:rPr>
              <a:t>GIM</a:t>
            </a:r>
            <a:endParaRPr kumimoji="0" lang="en-US" sz="2400" b="1" i="0" u="none" strike="noStrike" kern="1200" cap="none" spc="0" normalizeH="0" baseline="0" noProof="0" dirty="0" smtClean="0">
              <a:ln>
                <a:noFill/>
              </a:ln>
              <a:solidFill>
                <a:srgbClr val="FFFF00"/>
              </a:solidFill>
              <a:effectLst/>
              <a:uLnTx/>
              <a:uFillTx/>
              <a:latin typeface="Candara" pitchFamily="34" charset="0"/>
              <a:ea typeface="Cambria Math" pitchFamily="18" charset="0"/>
              <a:cs typeface="Aharoni" pitchFamily="2" charset="-79"/>
            </a:endParaRPr>
          </a:p>
        </p:txBody>
      </p:sp>
      <p:sp>
        <p:nvSpPr>
          <p:cNvPr id="15" name="Title 1"/>
          <p:cNvSpPr txBox="1">
            <a:spLocks/>
          </p:cNvSpPr>
          <p:nvPr/>
        </p:nvSpPr>
        <p:spPr>
          <a:xfrm>
            <a:off x="7328340" y="1242850"/>
            <a:ext cx="1295400" cy="51435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3975" lvl="0" algn="ctr">
              <a:spcBef>
                <a:spcPct val="0"/>
              </a:spcBef>
            </a:pPr>
            <a:r>
              <a:rPr kumimoji="0" lang="en-GB" sz="2400" b="1" i="0" u="none" strike="noStrike" kern="1200" cap="none" spc="0" normalizeH="0" baseline="0" noProof="0" dirty="0" smtClean="0">
                <a:ln>
                  <a:noFill/>
                </a:ln>
                <a:solidFill>
                  <a:srgbClr val="FFFF00"/>
                </a:solidFill>
                <a:effectLst/>
                <a:uLnTx/>
                <a:uFillTx/>
                <a:latin typeface="Candara" pitchFamily="34" charset="0"/>
                <a:ea typeface="Cambria Math" pitchFamily="18" charset="0"/>
                <a:cs typeface="Aharoni" pitchFamily="2" charset="-79"/>
              </a:rPr>
              <a:t>GIM</a:t>
            </a:r>
            <a:endParaRPr kumimoji="0" lang="en-US" sz="2400" b="1" i="0" u="none" strike="noStrike" kern="1200" cap="none" spc="0" normalizeH="0" baseline="0" noProof="0" dirty="0" smtClean="0">
              <a:ln>
                <a:noFill/>
              </a:ln>
              <a:solidFill>
                <a:srgbClr val="FFFF00"/>
              </a:solidFill>
              <a:effectLst/>
              <a:uLnTx/>
              <a:uFillTx/>
              <a:latin typeface="Candara" pitchFamily="34" charset="0"/>
              <a:ea typeface="Cambria Math" pitchFamily="18" charset="0"/>
              <a:cs typeface="Aharoni" pitchFamily="2" charset="-79"/>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7730" y="91310"/>
            <a:ext cx="8915400" cy="514350"/>
          </a:xfrm>
          <a:solidFill>
            <a:srgbClr val="7030A0"/>
          </a:solidFill>
        </p:spPr>
        <p:style>
          <a:lnRef idx="0">
            <a:schemeClr val="accent3"/>
          </a:lnRef>
          <a:fillRef idx="3">
            <a:schemeClr val="accent3"/>
          </a:fillRef>
          <a:effectRef idx="3">
            <a:schemeClr val="accent3"/>
          </a:effectRef>
          <a:fontRef idx="minor">
            <a:schemeClr val="lt1"/>
          </a:fontRef>
        </p:style>
        <p:txBody>
          <a:bodyPr>
            <a:normAutofit fontScale="90000"/>
          </a:bodyPr>
          <a:lstStyle/>
          <a:p>
            <a:pPr marL="53975" eaLnBrk="1" hangingPunct="1"/>
            <a:r>
              <a:rPr lang="en-US" b="1" dirty="0" smtClean="0">
                <a:latin typeface="Candara" pitchFamily="34" charset="0"/>
                <a:ea typeface="Cambria Math" pitchFamily="18" charset="0"/>
                <a:cs typeface="Aharoni" pitchFamily="2" charset="-79"/>
              </a:rPr>
              <a:t>Results </a:t>
            </a:r>
          </a:p>
        </p:txBody>
      </p:sp>
      <p:sp>
        <p:nvSpPr>
          <p:cNvPr id="5" name="Slide Number Placeholder 11"/>
          <p:cNvSpPr>
            <a:spLocks noGrp="1"/>
          </p:cNvSpPr>
          <p:nvPr>
            <p:ph type="sldNum" sz="quarter" idx="12"/>
          </p:nvPr>
        </p:nvSpPr>
        <p:spPr>
          <a:xfrm>
            <a:off x="6553200" y="6356350"/>
            <a:ext cx="2133600" cy="365125"/>
          </a:xfrm>
        </p:spPr>
        <p:txBody>
          <a:bodyPr/>
          <a:lstStyle/>
          <a:p>
            <a:pPr>
              <a:defRPr/>
            </a:pPr>
            <a:fld id="{88E165B5-FBB9-451B-92B6-6B5BC297D00E}" type="slidenum">
              <a:rPr lang="en-US" sz="4000" smtClean="0">
                <a:latin typeface="Candara" pitchFamily="34" charset="0"/>
              </a:rPr>
              <a:pPr>
                <a:defRPr/>
              </a:pPr>
              <a:t>14</a:t>
            </a:fld>
            <a:endParaRPr lang="en-US" sz="4000">
              <a:latin typeface="Candara" pitchFamily="34" charset="0"/>
            </a:endParaRPr>
          </a:p>
        </p:txBody>
      </p:sp>
      <p:sp>
        <p:nvSpPr>
          <p:cNvPr id="7" name="Title 1"/>
          <p:cNvSpPr txBox="1">
            <a:spLocks/>
          </p:cNvSpPr>
          <p:nvPr/>
        </p:nvSpPr>
        <p:spPr>
          <a:xfrm>
            <a:off x="87086" y="676418"/>
            <a:ext cx="8915400" cy="51435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3975" lvl="0">
              <a:spcBef>
                <a:spcPct val="0"/>
              </a:spcBef>
            </a:pPr>
            <a:r>
              <a:rPr kumimoji="0" lang="en-GB" sz="24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rPr>
              <a:t>Model</a:t>
            </a:r>
            <a:r>
              <a:rPr kumimoji="0" lang="en-GB" sz="2400" b="1" i="0" u="none" strike="noStrike" kern="1200" cap="none" spc="0" normalizeH="0" noProof="0" dirty="0" smtClean="0">
                <a:ln>
                  <a:noFill/>
                </a:ln>
                <a:solidFill>
                  <a:schemeClr val="lt1"/>
                </a:solidFill>
                <a:effectLst/>
                <a:uLnTx/>
                <a:uFillTx/>
                <a:latin typeface="Candara" pitchFamily="34" charset="0"/>
                <a:ea typeface="Cambria Math" pitchFamily="18" charset="0"/>
                <a:cs typeface="Aharoni" pitchFamily="2" charset="-79"/>
              </a:rPr>
              <a:t> Validation with </a:t>
            </a:r>
            <a:r>
              <a:rPr kumimoji="0" lang="en-GB" sz="2400" b="1" i="0" u="none" strike="noStrike" kern="1200" cap="none" spc="0" normalizeH="0" noProof="0" dirty="0" err="1" smtClean="0">
                <a:ln>
                  <a:noFill/>
                </a:ln>
                <a:solidFill>
                  <a:schemeClr val="lt1"/>
                </a:solidFill>
                <a:effectLst/>
                <a:uLnTx/>
                <a:uFillTx/>
                <a:latin typeface="Candara" pitchFamily="34" charset="0"/>
                <a:ea typeface="Cambria Math" pitchFamily="18" charset="0"/>
                <a:cs typeface="Aharoni" pitchFamily="2" charset="-79"/>
              </a:rPr>
              <a:t>Ionosonde</a:t>
            </a:r>
            <a:r>
              <a:rPr kumimoji="0" lang="en-GB" sz="2400" b="1" i="0" u="none" strike="noStrike" kern="1200" cap="none" spc="0" normalizeH="0" noProof="0" dirty="0" smtClean="0">
                <a:ln>
                  <a:noFill/>
                </a:ln>
                <a:solidFill>
                  <a:schemeClr val="lt1"/>
                </a:solidFill>
                <a:effectLst/>
                <a:uLnTx/>
                <a:uFillTx/>
                <a:latin typeface="Candara" pitchFamily="34" charset="0"/>
                <a:ea typeface="Cambria Math" pitchFamily="18" charset="0"/>
                <a:cs typeface="Aharoni" pitchFamily="2" charset="-79"/>
              </a:rPr>
              <a:t> data and IRI model </a:t>
            </a:r>
            <a:endParaRPr kumimoji="0" lang="en-US" sz="24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endParaRPr>
          </a:p>
        </p:txBody>
      </p:sp>
      <p:sp>
        <p:nvSpPr>
          <p:cNvPr id="12" name="Title 1"/>
          <p:cNvSpPr txBox="1">
            <a:spLocks/>
          </p:cNvSpPr>
          <p:nvPr/>
        </p:nvSpPr>
        <p:spPr>
          <a:xfrm>
            <a:off x="76200" y="1352550"/>
            <a:ext cx="1510860" cy="28378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Autofit/>
          </a:bodyPr>
          <a:lstStyle/>
          <a:p>
            <a:pPr marL="53975" lvl="0" algn="ctr">
              <a:spcBef>
                <a:spcPct val="0"/>
              </a:spcBef>
            </a:pPr>
            <a:r>
              <a:rPr kumimoji="0" lang="en-GB" sz="2000" b="1" i="0" u="none" strike="noStrike" kern="1200" cap="none" spc="0" normalizeH="0" baseline="0" noProof="0" dirty="0" err="1" smtClean="0">
                <a:ln>
                  <a:noFill/>
                </a:ln>
                <a:solidFill>
                  <a:srgbClr val="FFFF00"/>
                </a:solidFill>
                <a:effectLst/>
                <a:uLnTx/>
                <a:uFillTx/>
                <a:latin typeface="Candara" pitchFamily="34" charset="0"/>
                <a:ea typeface="Cambria Math" pitchFamily="18" charset="0"/>
                <a:cs typeface="Aharoni" pitchFamily="2" charset="-79"/>
              </a:rPr>
              <a:t>Ionosonde</a:t>
            </a:r>
            <a:r>
              <a:rPr kumimoji="0" lang="en-GB" sz="2000" b="1" i="0" u="none" strike="noStrike" kern="1200" cap="none" spc="0" normalizeH="0" baseline="0" noProof="0" dirty="0" smtClean="0">
                <a:ln>
                  <a:noFill/>
                </a:ln>
                <a:solidFill>
                  <a:srgbClr val="FFFF00"/>
                </a:solidFill>
                <a:effectLst/>
                <a:uLnTx/>
                <a:uFillTx/>
                <a:latin typeface="Candara" pitchFamily="34" charset="0"/>
                <a:ea typeface="Cambria Math" pitchFamily="18" charset="0"/>
                <a:cs typeface="Aharoni" pitchFamily="2" charset="-79"/>
              </a:rPr>
              <a:t>  </a:t>
            </a:r>
            <a:endParaRPr kumimoji="0" lang="en-US" sz="2000" b="1" i="0" u="none" strike="noStrike" kern="1200" cap="none" spc="0" normalizeH="0" baseline="0" noProof="0" dirty="0" smtClean="0">
              <a:ln>
                <a:noFill/>
              </a:ln>
              <a:solidFill>
                <a:srgbClr val="FFFF00"/>
              </a:solidFill>
              <a:effectLst/>
              <a:uLnTx/>
              <a:uFillTx/>
              <a:latin typeface="Candara" pitchFamily="34" charset="0"/>
              <a:ea typeface="Cambria Math" pitchFamily="18" charset="0"/>
              <a:cs typeface="Aharoni" pitchFamily="2" charset="-79"/>
            </a:endParaRPr>
          </a:p>
        </p:txBody>
      </p:sp>
      <p:sp>
        <p:nvSpPr>
          <p:cNvPr id="13" name="Title 1"/>
          <p:cNvSpPr txBox="1">
            <a:spLocks/>
          </p:cNvSpPr>
          <p:nvPr/>
        </p:nvSpPr>
        <p:spPr>
          <a:xfrm>
            <a:off x="4745420" y="1300000"/>
            <a:ext cx="4267200" cy="42501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67500" lnSpcReduction="20000"/>
          </a:bodyPr>
          <a:lstStyle/>
          <a:p>
            <a:pPr marL="53975" lvl="0" algn="ctr">
              <a:spcBef>
                <a:spcPct val="0"/>
              </a:spcBef>
            </a:pPr>
            <a:r>
              <a:rPr kumimoji="0" lang="en-GB" sz="2400" b="1" i="0" u="none" strike="noStrike" kern="1200" cap="none" spc="0" normalizeH="0" baseline="0" noProof="0" dirty="0" err="1" smtClean="0">
                <a:ln>
                  <a:noFill/>
                </a:ln>
                <a:solidFill>
                  <a:schemeClr val="lt1"/>
                </a:solidFill>
                <a:effectLst/>
                <a:uLnTx/>
                <a:uFillTx/>
                <a:latin typeface="Candara" pitchFamily="34" charset="0"/>
                <a:ea typeface="Cambria Math" pitchFamily="18" charset="0"/>
                <a:cs typeface="Aharoni" pitchFamily="2" charset="-79"/>
              </a:rPr>
              <a:t>Grahamstown</a:t>
            </a:r>
            <a:r>
              <a:rPr kumimoji="0" lang="en-GB" sz="24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rPr>
              <a:t> (33.3 </a:t>
            </a:r>
            <a:r>
              <a:rPr lang="en-GB" sz="2400" b="1" baseline="30000" dirty="0" smtClean="0">
                <a:latin typeface="Candara" pitchFamily="34" charset="0"/>
                <a:ea typeface="Cambria Math" pitchFamily="18" charset="0"/>
                <a:cs typeface="Aharoni" pitchFamily="2" charset="-79"/>
              </a:rPr>
              <a:t>o</a:t>
            </a:r>
            <a:r>
              <a:rPr kumimoji="0" lang="en-GB" sz="24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rPr>
              <a:t>S, 26.5</a:t>
            </a:r>
            <a:r>
              <a:rPr kumimoji="0" lang="en-GB" sz="2400" b="1" i="0" u="none" strike="noStrike" kern="1200" cap="none" spc="0" normalizeH="0" baseline="30000" noProof="0" dirty="0" smtClean="0">
                <a:ln>
                  <a:noFill/>
                </a:ln>
                <a:solidFill>
                  <a:schemeClr val="lt1"/>
                </a:solidFill>
                <a:effectLst/>
                <a:uLnTx/>
                <a:uFillTx/>
                <a:latin typeface="Candara" pitchFamily="34" charset="0"/>
                <a:ea typeface="Cambria Math" pitchFamily="18" charset="0"/>
                <a:cs typeface="Aharoni" pitchFamily="2" charset="-79"/>
              </a:rPr>
              <a:t>o </a:t>
            </a:r>
            <a:r>
              <a:rPr kumimoji="0" lang="en-GB" sz="24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rPr>
              <a:t>E)</a:t>
            </a:r>
            <a:r>
              <a:rPr lang="en-GB" sz="2400" b="1" baseline="0" dirty="0" smtClean="0">
                <a:latin typeface="Candara" pitchFamily="34" charset="0"/>
                <a:ea typeface="Cambria Math" pitchFamily="18" charset="0"/>
                <a:cs typeface="Aharoni" pitchFamily="2" charset="-79"/>
              </a:rPr>
              <a:t>,</a:t>
            </a:r>
            <a:r>
              <a:rPr lang="en-GB" sz="2400" b="1" dirty="0" smtClean="0">
                <a:latin typeface="Candara" pitchFamily="34" charset="0"/>
                <a:ea typeface="Cambria Math" pitchFamily="18" charset="0"/>
                <a:cs typeface="Aharoni" pitchFamily="2" charset="-79"/>
              </a:rPr>
              <a:t> South Africa</a:t>
            </a:r>
            <a:endParaRPr kumimoji="0" lang="en-US" sz="24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endParaRPr>
          </a:p>
        </p:txBody>
      </p:sp>
      <p:pic>
        <p:nvPicPr>
          <p:cNvPr id="32773" name="Picture 5"/>
          <p:cNvPicPr>
            <a:picLocks noChangeAspect="1" noChangeArrowheads="1"/>
          </p:cNvPicPr>
          <p:nvPr/>
        </p:nvPicPr>
        <p:blipFill>
          <a:blip r:embed="rId2"/>
          <a:srcRect/>
          <a:stretch>
            <a:fillRect/>
          </a:stretch>
        </p:blipFill>
        <p:spPr bwMode="auto">
          <a:xfrm>
            <a:off x="4648200" y="1809750"/>
            <a:ext cx="4419600" cy="3206376"/>
          </a:xfrm>
          <a:prstGeom prst="rect">
            <a:avLst/>
          </a:prstGeom>
          <a:noFill/>
          <a:ln w="9525">
            <a:noFill/>
            <a:miter lim="800000"/>
            <a:headEnd/>
            <a:tailEnd/>
          </a:ln>
          <a:effectLst/>
        </p:spPr>
      </p:pic>
      <p:pic>
        <p:nvPicPr>
          <p:cNvPr id="32774" name="Picture 6"/>
          <p:cNvPicPr>
            <a:picLocks noChangeAspect="1" noChangeArrowheads="1"/>
          </p:cNvPicPr>
          <p:nvPr/>
        </p:nvPicPr>
        <p:blipFill>
          <a:blip r:embed="rId3"/>
          <a:srcRect/>
          <a:stretch>
            <a:fillRect/>
          </a:stretch>
        </p:blipFill>
        <p:spPr bwMode="auto">
          <a:xfrm>
            <a:off x="76200" y="1699202"/>
            <a:ext cx="4495800" cy="3082348"/>
          </a:xfrm>
          <a:prstGeom prst="rect">
            <a:avLst/>
          </a:prstGeom>
          <a:noFill/>
          <a:ln w="9525">
            <a:noFill/>
            <a:miter lim="800000"/>
            <a:headEnd/>
            <a:tailEnd/>
          </a:ln>
          <a:effectLst/>
        </p:spPr>
      </p:pic>
      <p:sp>
        <p:nvSpPr>
          <p:cNvPr id="16" name="Title 1"/>
          <p:cNvSpPr txBox="1">
            <a:spLocks/>
          </p:cNvSpPr>
          <p:nvPr/>
        </p:nvSpPr>
        <p:spPr>
          <a:xfrm>
            <a:off x="1752600" y="1352550"/>
            <a:ext cx="990600" cy="28378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Autofit/>
          </a:bodyPr>
          <a:lstStyle/>
          <a:p>
            <a:pPr marL="53975" lvl="0" algn="ctr">
              <a:spcBef>
                <a:spcPct val="0"/>
              </a:spcBef>
            </a:pPr>
            <a:r>
              <a:rPr kumimoji="0" lang="en-GB" sz="2000" b="1" i="0" u="none" strike="noStrike" kern="1200" cap="none" spc="0" normalizeH="0" baseline="0" noProof="0" dirty="0" smtClean="0">
                <a:ln>
                  <a:noFill/>
                </a:ln>
                <a:solidFill>
                  <a:srgbClr val="FFFF00"/>
                </a:solidFill>
                <a:effectLst/>
                <a:uLnTx/>
                <a:uFillTx/>
                <a:latin typeface="Candara" pitchFamily="34" charset="0"/>
                <a:ea typeface="Cambria Math" pitchFamily="18" charset="0"/>
                <a:cs typeface="Aharoni" pitchFamily="2" charset="-79"/>
              </a:rPr>
              <a:t>3D-NN</a:t>
            </a:r>
            <a:endParaRPr kumimoji="0" lang="en-US" sz="2000" b="1" i="0" u="none" strike="noStrike" kern="1200" cap="none" spc="0" normalizeH="0" baseline="0" noProof="0" dirty="0" smtClean="0">
              <a:ln>
                <a:noFill/>
              </a:ln>
              <a:solidFill>
                <a:srgbClr val="FFFF00"/>
              </a:solidFill>
              <a:effectLst/>
              <a:uLnTx/>
              <a:uFillTx/>
              <a:latin typeface="Candara" pitchFamily="34" charset="0"/>
              <a:ea typeface="Cambria Math" pitchFamily="18" charset="0"/>
              <a:cs typeface="Aharoni" pitchFamily="2" charset="-79"/>
            </a:endParaRPr>
          </a:p>
        </p:txBody>
      </p:sp>
      <p:sp>
        <p:nvSpPr>
          <p:cNvPr id="17" name="Title 1"/>
          <p:cNvSpPr txBox="1">
            <a:spLocks/>
          </p:cNvSpPr>
          <p:nvPr/>
        </p:nvSpPr>
        <p:spPr>
          <a:xfrm>
            <a:off x="3048000" y="1352550"/>
            <a:ext cx="990600" cy="28378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Autofit/>
          </a:bodyPr>
          <a:lstStyle/>
          <a:p>
            <a:pPr marL="53975" lvl="0" algn="ctr">
              <a:spcBef>
                <a:spcPct val="0"/>
              </a:spcBef>
            </a:pPr>
            <a:r>
              <a:rPr kumimoji="0" lang="en-GB" sz="2000" b="1" i="0" u="none" strike="noStrike" kern="1200" cap="none" spc="0" normalizeH="0" baseline="0" noProof="0" dirty="0" smtClean="0">
                <a:ln>
                  <a:noFill/>
                </a:ln>
                <a:solidFill>
                  <a:srgbClr val="FFFF00"/>
                </a:solidFill>
                <a:effectLst/>
                <a:uLnTx/>
                <a:uFillTx/>
                <a:latin typeface="Candara" pitchFamily="34" charset="0"/>
                <a:ea typeface="Cambria Math" pitchFamily="18" charset="0"/>
                <a:cs typeface="Aharoni" pitchFamily="2" charset="-79"/>
              </a:rPr>
              <a:t>IRI</a:t>
            </a:r>
            <a:endParaRPr kumimoji="0" lang="en-US" sz="2000" b="1" i="0" u="none" strike="noStrike" kern="1200" cap="none" spc="0" normalizeH="0" baseline="0" noProof="0" dirty="0" smtClean="0">
              <a:ln>
                <a:noFill/>
              </a:ln>
              <a:solidFill>
                <a:srgbClr val="FFFF00"/>
              </a:solidFill>
              <a:effectLst/>
              <a:uLnTx/>
              <a:uFillTx/>
              <a:latin typeface="Candara" pitchFamily="34" charset="0"/>
              <a:ea typeface="Cambria Math" pitchFamily="18" charset="0"/>
              <a:cs typeface="Aharoni" pitchFamily="2" charset="-79"/>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7730" y="91310"/>
            <a:ext cx="8915400" cy="514350"/>
          </a:xfrm>
          <a:solidFill>
            <a:srgbClr val="7030A0"/>
          </a:solidFill>
        </p:spPr>
        <p:style>
          <a:lnRef idx="0">
            <a:schemeClr val="accent3"/>
          </a:lnRef>
          <a:fillRef idx="3">
            <a:schemeClr val="accent3"/>
          </a:fillRef>
          <a:effectRef idx="3">
            <a:schemeClr val="accent3"/>
          </a:effectRef>
          <a:fontRef idx="minor">
            <a:schemeClr val="lt1"/>
          </a:fontRef>
        </p:style>
        <p:txBody>
          <a:bodyPr>
            <a:normAutofit fontScale="90000"/>
          </a:bodyPr>
          <a:lstStyle/>
          <a:p>
            <a:pPr marL="53975" eaLnBrk="1" hangingPunct="1"/>
            <a:r>
              <a:rPr lang="en-US" b="1" dirty="0" smtClean="0">
                <a:latin typeface="Candara" pitchFamily="34" charset="0"/>
                <a:ea typeface="Cambria Math" pitchFamily="18" charset="0"/>
                <a:cs typeface="Aharoni" pitchFamily="2" charset="-79"/>
              </a:rPr>
              <a:t>Results </a:t>
            </a:r>
          </a:p>
        </p:txBody>
      </p:sp>
      <p:sp>
        <p:nvSpPr>
          <p:cNvPr id="5" name="Slide Number Placeholder 11"/>
          <p:cNvSpPr>
            <a:spLocks noGrp="1"/>
          </p:cNvSpPr>
          <p:nvPr>
            <p:ph type="sldNum" sz="quarter" idx="12"/>
          </p:nvPr>
        </p:nvSpPr>
        <p:spPr>
          <a:xfrm>
            <a:off x="6553200" y="6356350"/>
            <a:ext cx="2133600" cy="365125"/>
          </a:xfrm>
        </p:spPr>
        <p:txBody>
          <a:bodyPr/>
          <a:lstStyle/>
          <a:p>
            <a:pPr>
              <a:defRPr/>
            </a:pPr>
            <a:fld id="{88E165B5-FBB9-451B-92B6-6B5BC297D00E}" type="slidenum">
              <a:rPr lang="en-US" sz="4000" smtClean="0">
                <a:latin typeface="Candara" pitchFamily="34" charset="0"/>
              </a:rPr>
              <a:pPr>
                <a:defRPr/>
              </a:pPr>
              <a:t>15</a:t>
            </a:fld>
            <a:endParaRPr lang="en-US" sz="4000">
              <a:latin typeface="Candara" pitchFamily="34" charset="0"/>
            </a:endParaRPr>
          </a:p>
        </p:txBody>
      </p:sp>
      <p:sp>
        <p:nvSpPr>
          <p:cNvPr id="7" name="Title 1"/>
          <p:cNvSpPr txBox="1">
            <a:spLocks/>
          </p:cNvSpPr>
          <p:nvPr/>
        </p:nvSpPr>
        <p:spPr>
          <a:xfrm>
            <a:off x="87086" y="676418"/>
            <a:ext cx="8915400" cy="51435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82500" lnSpcReduction="10000"/>
          </a:bodyPr>
          <a:lstStyle/>
          <a:p>
            <a:pPr marL="53975" lvl="0">
              <a:spcBef>
                <a:spcPct val="0"/>
              </a:spcBef>
            </a:pPr>
            <a:r>
              <a:rPr kumimoji="0" lang="en-GB" sz="24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rPr>
              <a:t>The EIA idea in this work: </a:t>
            </a:r>
            <a:r>
              <a:rPr kumimoji="0" lang="en-GB" sz="2400" b="1" i="0" u="none" strike="noStrike" kern="1200" cap="none" spc="0" normalizeH="0" baseline="0" noProof="0" dirty="0" smtClean="0">
                <a:ln>
                  <a:noFill/>
                </a:ln>
                <a:solidFill>
                  <a:srgbClr val="FFFF00"/>
                </a:solidFill>
                <a:effectLst/>
                <a:uLnTx/>
                <a:uFillTx/>
                <a:latin typeface="Candara" pitchFamily="34" charset="0"/>
                <a:ea typeface="Cambria Math" pitchFamily="18" charset="0"/>
                <a:cs typeface="Aharoni" pitchFamily="2" charset="-79"/>
              </a:rPr>
              <a:t>distance between anomaly crests at</a:t>
            </a:r>
            <a:r>
              <a:rPr kumimoji="0" lang="en-GB" sz="2400" b="1" i="0" u="none" strike="noStrike" kern="1200" cap="none" spc="0" normalizeH="0" noProof="0" dirty="0" smtClean="0">
                <a:ln>
                  <a:noFill/>
                </a:ln>
                <a:solidFill>
                  <a:srgbClr val="FFFF00"/>
                </a:solidFill>
                <a:effectLst/>
                <a:uLnTx/>
                <a:uFillTx/>
                <a:latin typeface="Candara" pitchFamily="34" charset="0"/>
                <a:ea typeface="Cambria Math" pitchFamily="18" charset="0"/>
                <a:cs typeface="Aharoni" pitchFamily="2" charset="-79"/>
              </a:rPr>
              <a:t> various altitudes</a:t>
            </a:r>
            <a:r>
              <a:rPr kumimoji="0" lang="en-GB" sz="2400" b="1" i="0" u="none" strike="noStrike" kern="1200" cap="none" spc="0" normalizeH="0" baseline="0" noProof="0" dirty="0" smtClean="0">
                <a:ln>
                  <a:noFill/>
                </a:ln>
                <a:solidFill>
                  <a:srgbClr val="FFFF00"/>
                </a:solidFill>
                <a:effectLst/>
                <a:uLnTx/>
                <a:uFillTx/>
                <a:latin typeface="Candara" pitchFamily="34" charset="0"/>
                <a:ea typeface="Cambria Math" pitchFamily="18" charset="0"/>
                <a:cs typeface="Aharoni" pitchFamily="2" charset="-79"/>
              </a:rPr>
              <a:t> </a:t>
            </a:r>
            <a:endParaRPr kumimoji="0" lang="en-US" sz="2400" b="1" i="0" u="none" strike="noStrike" kern="1200" cap="none" spc="0" normalizeH="0" baseline="0" noProof="0" dirty="0" smtClean="0">
              <a:ln>
                <a:noFill/>
              </a:ln>
              <a:solidFill>
                <a:srgbClr val="FFFF00"/>
              </a:solidFill>
              <a:effectLst/>
              <a:uLnTx/>
              <a:uFillTx/>
              <a:latin typeface="Candara" pitchFamily="34" charset="0"/>
              <a:ea typeface="Cambria Math" pitchFamily="18" charset="0"/>
              <a:cs typeface="Aharoni" pitchFamily="2" charset="-79"/>
            </a:endParaRPr>
          </a:p>
        </p:txBody>
      </p:sp>
      <p:pic>
        <p:nvPicPr>
          <p:cNvPr id="2050" name="Picture 2" descr="Vertical Sandstone Outdoor Water Fountain, For Ontdoor, | ID: 11427693812"/>
          <p:cNvPicPr>
            <a:picLocks noChangeAspect="1" noChangeArrowheads="1"/>
          </p:cNvPicPr>
          <p:nvPr/>
        </p:nvPicPr>
        <p:blipFill>
          <a:blip r:embed="rId3"/>
          <a:srcRect/>
          <a:stretch>
            <a:fillRect/>
          </a:stretch>
        </p:blipFill>
        <p:spPr bwMode="auto">
          <a:xfrm>
            <a:off x="228600" y="1200150"/>
            <a:ext cx="3962400" cy="3962400"/>
          </a:xfrm>
          <a:prstGeom prst="rect">
            <a:avLst/>
          </a:prstGeom>
          <a:noFill/>
        </p:spPr>
      </p:pic>
      <p:cxnSp>
        <p:nvCxnSpPr>
          <p:cNvPr id="15" name="Straight Arrow Connector 14"/>
          <p:cNvCxnSpPr/>
          <p:nvPr/>
        </p:nvCxnSpPr>
        <p:spPr>
          <a:xfrm>
            <a:off x="1534510" y="2705760"/>
            <a:ext cx="1447800" cy="1588"/>
          </a:xfrm>
          <a:prstGeom prst="straightConnector1">
            <a:avLst/>
          </a:prstGeom>
          <a:ln w="38100">
            <a:solidFill>
              <a:srgbClr val="FFFF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371600" y="3105150"/>
            <a:ext cx="1752600" cy="1588"/>
          </a:xfrm>
          <a:prstGeom prst="straightConnector1">
            <a:avLst/>
          </a:prstGeom>
          <a:ln w="38100">
            <a:solidFill>
              <a:srgbClr val="FFFF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1261240" y="3620160"/>
            <a:ext cx="1991710" cy="18390"/>
          </a:xfrm>
          <a:prstGeom prst="straightConnector1">
            <a:avLst/>
          </a:prstGeom>
          <a:ln w="38100">
            <a:solidFill>
              <a:srgbClr val="FFFF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2133600" y="219075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p:cNvSpPr txBox="1">
            <a:spLocks/>
          </p:cNvSpPr>
          <p:nvPr/>
        </p:nvSpPr>
        <p:spPr>
          <a:xfrm>
            <a:off x="4267200" y="1352550"/>
            <a:ext cx="4800600" cy="83820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Autofit/>
          </a:bodyPr>
          <a:lstStyle/>
          <a:p>
            <a:pPr marL="53975" lvl="0">
              <a:spcBef>
                <a:spcPct val="0"/>
              </a:spcBef>
            </a:pPr>
            <a:r>
              <a:rPr lang="en-US" sz="2000" b="1" dirty="0" smtClean="0">
                <a:solidFill>
                  <a:srgbClr val="FFFF00"/>
                </a:solidFill>
                <a:latin typeface="Candara" pitchFamily="34" charset="0"/>
                <a:ea typeface="Cambria Math" pitchFamily="18" charset="0"/>
                <a:cs typeface="Aharoni" pitchFamily="2" charset="-79"/>
              </a:rPr>
              <a:t>The distance between the crests increases as the altitude decreases</a:t>
            </a:r>
            <a:endParaRPr kumimoji="0" lang="en-US" sz="2000" b="1" i="0" u="none" strike="noStrike" kern="1200" cap="none" spc="0" normalizeH="0" baseline="0" noProof="0" dirty="0" smtClean="0">
              <a:ln>
                <a:noFill/>
              </a:ln>
              <a:solidFill>
                <a:srgbClr val="FFFF00"/>
              </a:solidFill>
              <a:effectLst/>
              <a:uLnTx/>
              <a:uFillTx/>
              <a:latin typeface="Candara" pitchFamily="34" charset="0"/>
              <a:ea typeface="Cambria Math" pitchFamily="18" charset="0"/>
              <a:cs typeface="Aharoni" pitchFamily="2" charset="-79"/>
            </a:endParaRPr>
          </a:p>
        </p:txBody>
      </p:sp>
      <p:sp>
        <p:nvSpPr>
          <p:cNvPr id="28" name="Title 1"/>
          <p:cNvSpPr txBox="1">
            <a:spLocks/>
          </p:cNvSpPr>
          <p:nvPr/>
        </p:nvSpPr>
        <p:spPr>
          <a:xfrm>
            <a:off x="4267200" y="2419350"/>
            <a:ext cx="4800600" cy="83820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Autofit/>
          </a:bodyPr>
          <a:lstStyle/>
          <a:p>
            <a:pPr marL="53975" lvl="0">
              <a:spcBef>
                <a:spcPct val="0"/>
              </a:spcBef>
            </a:pPr>
            <a:r>
              <a:rPr lang="en-US" sz="2000" b="1" dirty="0" smtClean="0">
                <a:solidFill>
                  <a:srgbClr val="FFFF00"/>
                </a:solidFill>
                <a:latin typeface="Candara" pitchFamily="34" charset="0"/>
                <a:ea typeface="Cambria Math" pitchFamily="18" charset="0"/>
                <a:cs typeface="Aharoni" pitchFamily="2" charset="-79"/>
              </a:rPr>
              <a:t>We shall refer to the altitude in which the anomaly disappears as the anomaly apex (</a:t>
            </a:r>
            <a:r>
              <a:rPr lang="en-US" sz="2000" b="1" dirty="0" err="1" smtClean="0">
                <a:solidFill>
                  <a:srgbClr val="FFFF00"/>
                </a:solidFill>
                <a:latin typeface="Candara" pitchFamily="34" charset="0"/>
                <a:ea typeface="Cambria Math" pitchFamily="18" charset="0"/>
                <a:cs typeface="Aharoni" pitchFamily="2" charset="-79"/>
              </a:rPr>
              <a:t>apx</a:t>
            </a:r>
            <a:r>
              <a:rPr lang="en-US" sz="2000" b="1" dirty="0" smtClean="0">
                <a:solidFill>
                  <a:srgbClr val="FFFF00"/>
                </a:solidFill>
                <a:latin typeface="Candara" pitchFamily="34" charset="0"/>
                <a:ea typeface="Cambria Math" pitchFamily="18" charset="0"/>
                <a:cs typeface="Aharoni" pitchFamily="2" charset="-79"/>
              </a:rPr>
              <a:t>).</a:t>
            </a:r>
            <a:endParaRPr kumimoji="0" lang="en-US" sz="2000" b="1" i="0" u="none" strike="noStrike" kern="1200" cap="none" spc="0" normalizeH="0" baseline="0" noProof="0" dirty="0" smtClean="0">
              <a:ln>
                <a:noFill/>
              </a:ln>
              <a:solidFill>
                <a:srgbClr val="FFFF00"/>
              </a:solidFill>
              <a:effectLst/>
              <a:uLnTx/>
              <a:uFillTx/>
              <a:latin typeface="Candara" pitchFamily="34" charset="0"/>
              <a:ea typeface="Cambria Math" pitchFamily="18" charset="0"/>
              <a:cs typeface="Aharoni" pitchFamily="2" charset="-79"/>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ppt_w</p:attrName>
                                        </p:attrNameLst>
                                      </p:cBhvr>
                                      <p:tavLst>
                                        <p:tav tm="0">
                                          <p:val>
                                            <p:fltVal val="0"/>
                                          </p:val>
                                        </p:tav>
                                        <p:tav tm="100000">
                                          <p:val>
                                            <p:strVal val="#ppt_w"/>
                                          </p:val>
                                        </p:tav>
                                      </p:tavLst>
                                    </p:anim>
                                    <p:anim calcmode="lin" valueType="num">
                                      <p:cBhvr>
                                        <p:cTn id="14" dur="500" fill="hold"/>
                                        <p:tgtEl>
                                          <p:spTgt spid="22"/>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500" fill="hold"/>
                                        <p:tgtEl>
                                          <p:spTgt spid="27"/>
                                        </p:tgtEl>
                                        <p:attrNameLst>
                                          <p:attrName>ppt_w</p:attrName>
                                        </p:attrNameLst>
                                      </p:cBhvr>
                                      <p:tavLst>
                                        <p:tav tm="0">
                                          <p:val>
                                            <p:fltVal val="0"/>
                                          </p:val>
                                        </p:tav>
                                        <p:tav tm="100000">
                                          <p:val>
                                            <p:strVal val="#ppt_w"/>
                                          </p:val>
                                        </p:tav>
                                      </p:tavLst>
                                    </p:anim>
                                    <p:anim calcmode="lin" valueType="num">
                                      <p:cBhvr>
                                        <p:cTn id="26" dur="500" fill="hold"/>
                                        <p:tgtEl>
                                          <p:spTgt spid="27"/>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p:cTn id="31" dur="500" fill="hold"/>
                                        <p:tgtEl>
                                          <p:spTgt spid="28"/>
                                        </p:tgtEl>
                                        <p:attrNameLst>
                                          <p:attrName>ppt_w</p:attrName>
                                        </p:attrNameLst>
                                      </p:cBhvr>
                                      <p:tavLst>
                                        <p:tav tm="0">
                                          <p:val>
                                            <p:fltVal val="0"/>
                                          </p:val>
                                        </p:tav>
                                        <p:tav tm="100000">
                                          <p:val>
                                            <p:strVal val="#ppt_w"/>
                                          </p:val>
                                        </p:tav>
                                      </p:tavLst>
                                    </p:anim>
                                    <p:anim calcmode="lin" valueType="num">
                                      <p:cBhvr>
                                        <p:cTn id="32" dur="500" fill="hold"/>
                                        <p:tgtEl>
                                          <p:spTgt spid="28"/>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1000" fill="hold"/>
                                        <p:tgtEl>
                                          <p:spTgt spid="26"/>
                                        </p:tgtEl>
                                        <p:attrNameLst>
                                          <p:attrName>ppt_x</p:attrName>
                                        </p:attrNameLst>
                                      </p:cBhvr>
                                      <p:tavLst>
                                        <p:tav tm="0">
                                          <p:val>
                                            <p:strVal val="#ppt_x"/>
                                          </p:val>
                                        </p:tav>
                                        <p:tav tm="100000">
                                          <p:val>
                                            <p:strVal val="#ppt_x"/>
                                          </p:val>
                                        </p:tav>
                                      </p:tavLst>
                                    </p:anim>
                                    <p:anim calcmode="lin" valueType="num">
                                      <p:cBhvr additive="base">
                                        <p:cTn id="38" dur="10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7730" y="91310"/>
            <a:ext cx="8915400" cy="514350"/>
          </a:xfrm>
          <a:solidFill>
            <a:srgbClr val="7030A0"/>
          </a:solidFill>
        </p:spPr>
        <p:style>
          <a:lnRef idx="0">
            <a:schemeClr val="accent3"/>
          </a:lnRef>
          <a:fillRef idx="3">
            <a:schemeClr val="accent3"/>
          </a:fillRef>
          <a:effectRef idx="3">
            <a:schemeClr val="accent3"/>
          </a:effectRef>
          <a:fontRef idx="minor">
            <a:schemeClr val="lt1"/>
          </a:fontRef>
        </p:style>
        <p:txBody>
          <a:bodyPr>
            <a:normAutofit fontScale="90000"/>
          </a:bodyPr>
          <a:lstStyle/>
          <a:p>
            <a:pPr marL="53975" eaLnBrk="1" hangingPunct="1"/>
            <a:r>
              <a:rPr lang="en-US" b="1" dirty="0" smtClean="0">
                <a:latin typeface="Candara" pitchFamily="34" charset="0"/>
                <a:ea typeface="Cambria Math" pitchFamily="18" charset="0"/>
                <a:cs typeface="Aharoni" pitchFamily="2" charset="-79"/>
              </a:rPr>
              <a:t>Results </a:t>
            </a:r>
          </a:p>
        </p:txBody>
      </p:sp>
      <p:sp>
        <p:nvSpPr>
          <p:cNvPr id="5" name="Slide Number Placeholder 11"/>
          <p:cNvSpPr>
            <a:spLocks noGrp="1"/>
          </p:cNvSpPr>
          <p:nvPr>
            <p:ph type="sldNum" sz="quarter" idx="12"/>
          </p:nvPr>
        </p:nvSpPr>
        <p:spPr>
          <a:xfrm>
            <a:off x="6553200" y="6356350"/>
            <a:ext cx="2133600" cy="365125"/>
          </a:xfrm>
        </p:spPr>
        <p:txBody>
          <a:bodyPr/>
          <a:lstStyle/>
          <a:p>
            <a:pPr>
              <a:defRPr/>
            </a:pPr>
            <a:fld id="{88E165B5-FBB9-451B-92B6-6B5BC297D00E}" type="slidenum">
              <a:rPr lang="en-US" sz="4000" smtClean="0">
                <a:latin typeface="Candara" pitchFamily="34" charset="0"/>
              </a:rPr>
              <a:pPr>
                <a:defRPr/>
              </a:pPr>
              <a:t>16</a:t>
            </a:fld>
            <a:endParaRPr lang="en-US" sz="4000">
              <a:latin typeface="Candara" pitchFamily="34" charset="0"/>
            </a:endParaRPr>
          </a:p>
        </p:txBody>
      </p:sp>
      <p:sp>
        <p:nvSpPr>
          <p:cNvPr id="7" name="Title 1"/>
          <p:cNvSpPr txBox="1">
            <a:spLocks/>
          </p:cNvSpPr>
          <p:nvPr/>
        </p:nvSpPr>
        <p:spPr>
          <a:xfrm>
            <a:off x="87086" y="718458"/>
            <a:ext cx="8915400" cy="51435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3975" lvl="0">
              <a:spcBef>
                <a:spcPct val="0"/>
              </a:spcBef>
            </a:pPr>
            <a:r>
              <a:rPr lang="en-US" sz="2400" b="1" dirty="0" smtClean="0">
                <a:latin typeface="Candara" pitchFamily="34" charset="0"/>
                <a:ea typeface="Cambria Math" pitchFamily="18" charset="0"/>
                <a:cs typeface="Aharoni" pitchFamily="2" charset="-79"/>
              </a:rPr>
              <a:t>Equatorial ionization Anomaly descriptions</a:t>
            </a:r>
            <a:endParaRPr kumimoji="0" lang="en-US" sz="24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endParaRPr>
          </a:p>
        </p:txBody>
      </p:sp>
      <p:sp>
        <p:nvSpPr>
          <p:cNvPr id="8" name="Title 1"/>
          <p:cNvSpPr txBox="1">
            <a:spLocks/>
          </p:cNvSpPr>
          <p:nvPr/>
        </p:nvSpPr>
        <p:spPr>
          <a:xfrm>
            <a:off x="97220" y="1361090"/>
            <a:ext cx="4398580" cy="363855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3975" lvl="0">
              <a:spcBef>
                <a:spcPct val="0"/>
              </a:spcBef>
            </a:pPr>
            <a:r>
              <a:rPr lang="en-US" sz="2400" b="1" dirty="0" smtClean="0">
                <a:latin typeface="Candara" pitchFamily="34" charset="0"/>
                <a:ea typeface="Cambria Math" pitchFamily="18" charset="0"/>
                <a:cs typeface="Aharoni" pitchFamily="2" charset="-79"/>
              </a:rPr>
              <a:t>Altitudes:   </a:t>
            </a:r>
          </a:p>
          <a:p>
            <a:pPr marL="53975" lvl="0">
              <a:spcBef>
                <a:spcPct val="0"/>
              </a:spcBef>
            </a:pPr>
            <a:r>
              <a:rPr lang="en-US" sz="2400" b="1" dirty="0" smtClean="0">
                <a:latin typeface="Candara" pitchFamily="34" charset="0"/>
                <a:ea typeface="Cambria Math" pitchFamily="18" charset="0"/>
                <a:cs typeface="Aharoni" pitchFamily="2" charset="-79"/>
              </a:rPr>
              <a:t>~ 200 – 500 km</a:t>
            </a:r>
          </a:p>
          <a:p>
            <a:pPr marL="53975" lvl="0">
              <a:spcBef>
                <a:spcPct val="0"/>
              </a:spcBef>
            </a:pPr>
            <a:endParaRPr kumimoji="0" lang="en-GB" sz="24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endParaRPr>
          </a:p>
          <a:p>
            <a:pPr marL="53975" lvl="0">
              <a:spcBef>
                <a:spcPct val="0"/>
              </a:spcBef>
            </a:pPr>
            <a:r>
              <a:rPr kumimoji="0" lang="en-GB" sz="24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rPr>
              <a:t>3 Longitude sectors:</a:t>
            </a:r>
            <a:r>
              <a:rPr kumimoji="0" lang="en-GB" sz="2400" b="1" i="0" u="none" strike="noStrike" kern="1200" cap="none" spc="0" normalizeH="0" noProof="0" dirty="0" smtClean="0">
                <a:ln>
                  <a:noFill/>
                </a:ln>
                <a:solidFill>
                  <a:schemeClr val="lt1"/>
                </a:solidFill>
                <a:effectLst/>
                <a:uLnTx/>
                <a:uFillTx/>
                <a:latin typeface="Candara" pitchFamily="34" charset="0"/>
                <a:ea typeface="Cambria Math" pitchFamily="18" charset="0"/>
                <a:cs typeface="Aharoni" pitchFamily="2" charset="-79"/>
              </a:rPr>
              <a:t> </a:t>
            </a:r>
          </a:p>
          <a:p>
            <a:pPr marL="53975" lvl="0">
              <a:spcBef>
                <a:spcPct val="0"/>
              </a:spcBef>
            </a:pPr>
            <a:r>
              <a:rPr kumimoji="0" lang="en-GB" sz="2400" b="1" i="0" u="none" strike="noStrike" kern="1200" cap="none" spc="0" normalizeH="0" noProof="0" dirty="0" smtClean="0">
                <a:ln>
                  <a:noFill/>
                </a:ln>
                <a:solidFill>
                  <a:schemeClr val="lt1"/>
                </a:solidFill>
                <a:effectLst/>
                <a:uLnTx/>
                <a:uFillTx/>
                <a:latin typeface="Candara" pitchFamily="34" charset="0"/>
                <a:ea typeface="Cambria Math" pitchFamily="18" charset="0"/>
                <a:cs typeface="Aharoni" pitchFamily="2" charset="-79"/>
              </a:rPr>
              <a:t>American (-60</a:t>
            </a:r>
            <a:r>
              <a:rPr kumimoji="0" lang="en-GB" sz="2400" b="1" i="0" u="none" strike="noStrike" kern="1200" cap="none" spc="0" normalizeH="0" baseline="30000" noProof="0" dirty="0" smtClean="0">
                <a:ln>
                  <a:noFill/>
                </a:ln>
                <a:solidFill>
                  <a:schemeClr val="lt1"/>
                </a:solidFill>
                <a:effectLst/>
                <a:uLnTx/>
                <a:uFillTx/>
                <a:latin typeface="Candara" pitchFamily="34" charset="0"/>
                <a:ea typeface="Cambria Math" pitchFamily="18" charset="0"/>
                <a:cs typeface="Aharoni" pitchFamily="2" charset="-79"/>
              </a:rPr>
              <a:t>o</a:t>
            </a:r>
            <a:r>
              <a:rPr kumimoji="0" lang="en-GB" sz="2400" b="1" i="0" u="none" strike="noStrike" kern="1200" cap="none" spc="0" normalizeH="0" noProof="0" dirty="0" smtClean="0">
                <a:ln>
                  <a:noFill/>
                </a:ln>
                <a:solidFill>
                  <a:schemeClr val="lt1"/>
                </a:solidFill>
                <a:effectLst/>
                <a:uLnTx/>
                <a:uFillTx/>
                <a:latin typeface="Candara" pitchFamily="34" charset="0"/>
                <a:ea typeface="Cambria Math" pitchFamily="18" charset="0"/>
                <a:cs typeface="Aharoni" pitchFamily="2" charset="-79"/>
              </a:rPr>
              <a:t>)  </a:t>
            </a:r>
          </a:p>
          <a:p>
            <a:pPr marL="53975" lvl="0">
              <a:spcBef>
                <a:spcPct val="0"/>
              </a:spcBef>
            </a:pPr>
            <a:r>
              <a:rPr lang="en-GB" sz="2400" b="1" baseline="0" dirty="0" smtClean="0">
                <a:latin typeface="Candara" pitchFamily="34" charset="0"/>
                <a:ea typeface="Cambria Math" pitchFamily="18" charset="0"/>
                <a:cs typeface="Aharoni" pitchFamily="2" charset="-79"/>
              </a:rPr>
              <a:t>African </a:t>
            </a:r>
            <a:r>
              <a:rPr lang="en-GB" sz="2400" b="1" dirty="0" smtClean="0">
                <a:latin typeface="Candara" pitchFamily="34" charset="0"/>
                <a:ea typeface="Cambria Math" pitchFamily="18" charset="0"/>
                <a:cs typeface="Aharoni" pitchFamily="2" charset="-79"/>
              </a:rPr>
              <a:t>(15</a:t>
            </a:r>
            <a:r>
              <a:rPr lang="en-GB" sz="2400" b="1" baseline="30000" dirty="0" smtClean="0">
                <a:latin typeface="Candara" pitchFamily="34" charset="0"/>
                <a:ea typeface="Cambria Math" pitchFamily="18" charset="0"/>
                <a:cs typeface="Aharoni" pitchFamily="2" charset="-79"/>
              </a:rPr>
              <a:t>o</a:t>
            </a:r>
            <a:r>
              <a:rPr lang="en-GB" sz="2400" b="1" dirty="0" smtClean="0">
                <a:latin typeface="Candara" pitchFamily="34" charset="0"/>
                <a:ea typeface="Cambria Math" pitchFamily="18" charset="0"/>
                <a:cs typeface="Aharoni" pitchFamily="2" charset="-79"/>
              </a:rPr>
              <a:t>)</a:t>
            </a:r>
          </a:p>
          <a:p>
            <a:pPr marL="53975" lvl="0">
              <a:spcBef>
                <a:spcPct val="0"/>
              </a:spcBef>
            </a:pPr>
            <a:r>
              <a:rPr lang="en-GB" sz="2400" b="1" dirty="0" smtClean="0">
                <a:latin typeface="Candara" pitchFamily="34" charset="0"/>
                <a:ea typeface="Cambria Math" pitchFamily="18" charset="0"/>
                <a:cs typeface="Aharoni" pitchFamily="2" charset="-79"/>
              </a:rPr>
              <a:t>Asian (105</a:t>
            </a:r>
            <a:r>
              <a:rPr lang="en-GB" sz="2400" b="1" baseline="30000" dirty="0" smtClean="0">
                <a:latin typeface="Candara" pitchFamily="34" charset="0"/>
                <a:ea typeface="Cambria Math" pitchFamily="18" charset="0"/>
                <a:cs typeface="Aharoni" pitchFamily="2" charset="-79"/>
              </a:rPr>
              <a:t>o</a:t>
            </a:r>
            <a:r>
              <a:rPr lang="en-GB" sz="2400" b="1" dirty="0" smtClean="0">
                <a:latin typeface="Candara" pitchFamily="34" charset="0"/>
                <a:ea typeface="Cambria Math" pitchFamily="18" charset="0"/>
                <a:cs typeface="Aharoni" pitchFamily="2" charset="-79"/>
              </a:rPr>
              <a:t>)</a:t>
            </a:r>
          </a:p>
          <a:p>
            <a:pPr marL="53975" lvl="0">
              <a:spcBef>
                <a:spcPct val="0"/>
              </a:spcBef>
            </a:pPr>
            <a:endParaRPr lang="en-GB" sz="2400" b="1" dirty="0" smtClean="0">
              <a:latin typeface="Candara" pitchFamily="34" charset="0"/>
              <a:ea typeface="Cambria Math" pitchFamily="18" charset="0"/>
              <a:cs typeface="Aharoni" pitchFamily="2" charset="-79"/>
            </a:endParaRPr>
          </a:p>
          <a:p>
            <a:pPr marL="53975" lvl="0">
              <a:spcBef>
                <a:spcPct val="0"/>
              </a:spcBef>
            </a:pPr>
            <a:r>
              <a:rPr lang="en-GB" sz="2400" b="1" dirty="0" smtClean="0">
                <a:latin typeface="Candara" pitchFamily="34" charset="0"/>
                <a:ea typeface="Cambria Math" pitchFamily="18" charset="0"/>
                <a:cs typeface="Aharoni" pitchFamily="2" charset="-79"/>
              </a:rPr>
              <a:t>Hour of Day:</a:t>
            </a:r>
          </a:p>
          <a:p>
            <a:pPr marL="53975" lvl="0">
              <a:spcBef>
                <a:spcPct val="0"/>
              </a:spcBef>
            </a:pPr>
            <a:r>
              <a:rPr lang="en-GB" sz="2400" b="1" dirty="0" smtClean="0">
                <a:latin typeface="Candara" pitchFamily="34" charset="0"/>
                <a:ea typeface="Cambria Math" pitchFamily="18" charset="0"/>
                <a:cs typeface="Aharoni" pitchFamily="2" charset="-79"/>
              </a:rPr>
              <a:t>12:00 Local Time of each sector</a:t>
            </a:r>
            <a:endParaRPr kumimoji="0" lang="en-US" sz="24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endParaRPr>
          </a:p>
        </p:txBody>
      </p:sp>
      <p:sp>
        <p:nvSpPr>
          <p:cNvPr id="9" name="Title 1"/>
          <p:cNvSpPr txBox="1">
            <a:spLocks/>
          </p:cNvSpPr>
          <p:nvPr/>
        </p:nvSpPr>
        <p:spPr>
          <a:xfrm>
            <a:off x="4606160" y="1352550"/>
            <a:ext cx="4419600" cy="363855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3975" lvl="0">
              <a:spcBef>
                <a:spcPct val="0"/>
              </a:spcBef>
            </a:pPr>
            <a:r>
              <a:rPr kumimoji="0" lang="en-GB" sz="24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rPr>
              <a:t>Year:</a:t>
            </a:r>
          </a:p>
          <a:p>
            <a:pPr marL="53975" lvl="0">
              <a:spcBef>
                <a:spcPct val="0"/>
              </a:spcBef>
            </a:pPr>
            <a:r>
              <a:rPr lang="en-GB" sz="2400" b="1" dirty="0" smtClean="0">
                <a:latin typeface="Candara" pitchFamily="34" charset="0"/>
                <a:ea typeface="Cambria Math" pitchFamily="18" charset="0"/>
                <a:cs typeface="Aharoni" pitchFamily="2" charset="-79"/>
              </a:rPr>
              <a:t>2012 (moderate solar activity)</a:t>
            </a:r>
          </a:p>
          <a:p>
            <a:pPr marL="53975" lvl="0">
              <a:spcBef>
                <a:spcPct val="0"/>
              </a:spcBef>
            </a:pPr>
            <a:r>
              <a:rPr lang="en-GB" b="1" dirty="0" smtClean="0">
                <a:solidFill>
                  <a:srgbClr val="FFFF00"/>
                </a:solidFill>
                <a:latin typeface="Candara" pitchFamily="34" charset="0"/>
                <a:ea typeface="Cambria Math" pitchFamily="18" charset="0"/>
                <a:cs typeface="Aharoni" pitchFamily="2" charset="-79"/>
              </a:rPr>
              <a:t>High and Low solar activity years are also considered for the detailed report</a:t>
            </a:r>
          </a:p>
          <a:p>
            <a:pPr marL="53975" lvl="0">
              <a:spcBef>
                <a:spcPct val="0"/>
              </a:spcBef>
            </a:pPr>
            <a:endParaRPr kumimoji="0" lang="en-GB" sz="24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endParaRPr>
          </a:p>
          <a:p>
            <a:pPr marL="53975" lvl="0">
              <a:spcBef>
                <a:spcPct val="0"/>
              </a:spcBef>
            </a:pPr>
            <a:r>
              <a:rPr kumimoji="0" lang="en-GB" sz="24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rPr>
              <a:t>Days:</a:t>
            </a:r>
          </a:p>
          <a:p>
            <a:pPr marL="53975" lvl="0">
              <a:spcBef>
                <a:spcPct val="0"/>
              </a:spcBef>
            </a:pPr>
            <a:r>
              <a:rPr lang="en-GB" sz="2400" b="1" dirty="0" smtClean="0">
                <a:latin typeface="Candara" pitchFamily="34" charset="0"/>
                <a:ea typeface="Cambria Math" pitchFamily="18" charset="0"/>
                <a:cs typeface="Aharoni" pitchFamily="2" charset="-79"/>
              </a:rPr>
              <a:t>20 March  (March equinox)</a:t>
            </a:r>
          </a:p>
          <a:p>
            <a:pPr marL="53975" lvl="0">
              <a:spcBef>
                <a:spcPct val="0"/>
              </a:spcBef>
            </a:pPr>
            <a:r>
              <a:rPr lang="en-GB" sz="2400" b="1" dirty="0" smtClean="0">
                <a:latin typeface="Candara" pitchFamily="34" charset="0"/>
                <a:ea typeface="Cambria Math" pitchFamily="18" charset="0"/>
                <a:cs typeface="Aharoni" pitchFamily="2" charset="-79"/>
              </a:rPr>
              <a:t>21 June  (June solstice)</a:t>
            </a:r>
          </a:p>
          <a:p>
            <a:pPr marL="53975" lvl="0">
              <a:spcBef>
                <a:spcPct val="0"/>
              </a:spcBef>
            </a:pPr>
            <a:r>
              <a:rPr lang="en-GB" sz="2400" b="1" dirty="0" smtClean="0">
                <a:latin typeface="Candara" pitchFamily="34" charset="0"/>
                <a:ea typeface="Cambria Math" pitchFamily="18" charset="0"/>
                <a:cs typeface="Aharoni" pitchFamily="2" charset="-79"/>
              </a:rPr>
              <a:t>22 Sept. (Sept. equinox)</a:t>
            </a:r>
          </a:p>
          <a:p>
            <a:pPr marL="53975" lvl="0">
              <a:spcBef>
                <a:spcPct val="0"/>
              </a:spcBef>
            </a:pPr>
            <a:r>
              <a:rPr lang="en-GB" sz="2400" b="1" dirty="0" smtClean="0">
                <a:latin typeface="Candara" pitchFamily="34" charset="0"/>
                <a:ea typeface="Cambria Math" pitchFamily="18" charset="0"/>
                <a:cs typeface="Aharoni" pitchFamily="2" charset="-79"/>
              </a:rPr>
              <a:t>21 Dec. (Dec. solstice)</a:t>
            </a:r>
            <a:endParaRPr kumimoji="0" lang="en-US" sz="24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7730" y="91310"/>
            <a:ext cx="8915400" cy="514350"/>
          </a:xfrm>
          <a:solidFill>
            <a:srgbClr val="7030A0"/>
          </a:solidFill>
        </p:spPr>
        <p:style>
          <a:lnRef idx="0">
            <a:schemeClr val="accent3"/>
          </a:lnRef>
          <a:fillRef idx="3">
            <a:schemeClr val="accent3"/>
          </a:fillRef>
          <a:effectRef idx="3">
            <a:schemeClr val="accent3"/>
          </a:effectRef>
          <a:fontRef idx="minor">
            <a:schemeClr val="lt1"/>
          </a:fontRef>
        </p:style>
        <p:txBody>
          <a:bodyPr>
            <a:normAutofit fontScale="90000"/>
          </a:bodyPr>
          <a:lstStyle/>
          <a:p>
            <a:pPr marL="53975" eaLnBrk="1" hangingPunct="1"/>
            <a:r>
              <a:rPr lang="en-US" b="1" dirty="0" smtClean="0">
                <a:latin typeface="Candara" pitchFamily="34" charset="0"/>
                <a:ea typeface="Cambria Math" pitchFamily="18" charset="0"/>
                <a:cs typeface="Aharoni" pitchFamily="2" charset="-79"/>
              </a:rPr>
              <a:t>Results </a:t>
            </a:r>
          </a:p>
        </p:txBody>
      </p:sp>
      <p:sp>
        <p:nvSpPr>
          <p:cNvPr id="5" name="Slide Number Placeholder 11"/>
          <p:cNvSpPr>
            <a:spLocks noGrp="1"/>
          </p:cNvSpPr>
          <p:nvPr>
            <p:ph type="sldNum" sz="quarter" idx="12"/>
          </p:nvPr>
        </p:nvSpPr>
        <p:spPr>
          <a:xfrm>
            <a:off x="6553200" y="6356350"/>
            <a:ext cx="2133600" cy="365125"/>
          </a:xfrm>
        </p:spPr>
        <p:txBody>
          <a:bodyPr/>
          <a:lstStyle/>
          <a:p>
            <a:pPr>
              <a:defRPr/>
            </a:pPr>
            <a:fld id="{88E165B5-FBB9-451B-92B6-6B5BC297D00E}" type="slidenum">
              <a:rPr lang="en-US" sz="4000" smtClean="0">
                <a:latin typeface="Candara" pitchFamily="34" charset="0"/>
              </a:rPr>
              <a:pPr>
                <a:defRPr/>
              </a:pPr>
              <a:t>17</a:t>
            </a:fld>
            <a:endParaRPr lang="en-US" sz="4000">
              <a:latin typeface="Candara" pitchFamily="34" charset="0"/>
            </a:endParaRPr>
          </a:p>
        </p:txBody>
      </p:sp>
      <p:sp>
        <p:nvSpPr>
          <p:cNvPr id="7" name="Title 1"/>
          <p:cNvSpPr txBox="1">
            <a:spLocks/>
          </p:cNvSpPr>
          <p:nvPr/>
        </p:nvSpPr>
        <p:spPr>
          <a:xfrm>
            <a:off x="76576" y="1328900"/>
            <a:ext cx="8915400" cy="51435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67500" lnSpcReduction="20000"/>
          </a:bodyPr>
          <a:lstStyle/>
          <a:p>
            <a:pPr marL="53975" lvl="0">
              <a:spcBef>
                <a:spcPct val="0"/>
              </a:spcBef>
            </a:pPr>
            <a:r>
              <a:rPr lang="en-US" sz="2400" b="1" dirty="0" smtClean="0">
                <a:solidFill>
                  <a:srgbClr val="FFFF00"/>
                </a:solidFill>
                <a:latin typeface="Candara" pitchFamily="34" charset="0"/>
                <a:ea typeface="Cambria Math" pitchFamily="18" charset="0"/>
                <a:cs typeface="Aharoni" pitchFamily="2" charset="-79"/>
              </a:rPr>
              <a:t>Sample American Sector (Longitude -60</a:t>
            </a:r>
            <a:r>
              <a:rPr lang="en-US" sz="2400" b="1" baseline="30000" dirty="0" smtClean="0">
                <a:solidFill>
                  <a:srgbClr val="FFFF00"/>
                </a:solidFill>
                <a:latin typeface="Candara" pitchFamily="34" charset="0"/>
                <a:ea typeface="Cambria Math" pitchFamily="18" charset="0"/>
                <a:cs typeface="Aharoni" pitchFamily="2" charset="-79"/>
              </a:rPr>
              <a:t>o</a:t>
            </a:r>
            <a:r>
              <a:rPr lang="en-US" sz="2400" b="1" dirty="0" smtClean="0">
                <a:solidFill>
                  <a:srgbClr val="FFFF00"/>
                </a:solidFill>
                <a:latin typeface="Candara" pitchFamily="34" charset="0"/>
                <a:ea typeface="Cambria Math" pitchFamily="18" charset="0"/>
                <a:cs typeface="Aharoni" pitchFamily="2" charset="-79"/>
              </a:rPr>
              <a:t>)      December solstice (21 Dec. 2012)</a:t>
            </a:r>
          </a:p>
          <a:p>
            <a:pPr marL="53975" lvl="0">
              <a:spcBef>
                <a:spcPct val="0"/>
              </a:spcBef>
            </a:pPr>
            <a:r>
              <a:rPr lang="en-US" sz="2400" b="1" dirty="0" smtClean="0">
                <a:solidFill>
                  <a:srgbClr val="FFFF00"/>
                </a:solidFill>
                <a:latin typeface="Candara" pitchFamily="34" charset="0"/>
                <a:ea typeface="Cambria Math" pitchFamily="18" charset="0"/>
                <a:cs typeface="Aharoni" pitchFamily="2" charset="-79"/>
              </a:rPr>
              <a:t>Local midday (16:00 UT)         300 km</a:t>
            </a:r>
            <a:endParaRPr kumimoji="0" lang="en-US" sz="2400" b="1" i="0" u="none" strike="noStrike" kern="1200" cap="none" spc="0" normalizeH="0" baseline="0" noProof="0" dirty="0" smtClean="0">
              <a:ln>
                <a:noFill/>
              </a:ln>
              <a:solidFill>
                <a:srgbClr val="FFFF00"/>
              </a:solidFill>
              <a:effectLst/>
              <a:uLnTx/>
              <a:uFillTx/>
              <a:latin typeface="Candara" pitchFamily="34" charset="0"/>
              <a:ea typeface="Cambria Math" pitchFamily="18" charset="0"/>
              <a:cs typeface="Aharoni" pitchFamily="2" charset="-79"/>
            </a:endParaRPr>
          </a:p>
        </p:txBody>
      </p:sp>
      <p:pic>
        <p:nvPicPr>
          <p:cNvPr id="33794" name="Picture 2"/>
          <p:cNvPicPr>
            <a:picLocks noChangeAspect="1" noChangeArrowheads="1"/>
          </p:cNvPicPr>
          <p:nvPr/>
        </p:nvPicPr>
        <p:blipFill>
          <a:blip r:embed="rId2"/>
          <a:srcRect/>
          <a:stretch>
            <a:fillRect/>
          </a:stretch>
        </p:blipFill>
        <p:spPr bwMode="auto">
          <a:xfrm>
            <a:off x="201636" y="2038350"/>
            <a:ext cx="8682234" cy="2963920"/>
          </a:xfrm>
          <a:prstGeom prst="rect">
            <a:avLst/>
          </a:prstGeom>
          <a:noFill/>
          <a:ln w="9525">
            <a:noFill/>
            <a:miter lim="800000"/>
            <a:headEnd/>
            <a:tailEnd/>
          </a:ln>
          <a:effectLst/>
        </p:spPr>
      </p:pic>
      <p:sp>
        <p:nvSpPr>
          <p:cNvPr id="8" name="Title 1"/>
          <p:cNvSpPr txBox="1">
            <a:spLocks/>
          </p:cNvSpPr>
          <p:nvPr/>
        </p:nvSpPr>
        <p:spPr>
          <a:xfrm>
            <a:off x="87086" y="718458"/>
            <a:ext cx="8915400" cy="51435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3975" lvl="0">
              <a:spcBef>
                <a:spcPct val="0"/>
              </a:spcBef>
            </a:pPr>
            <a:r>
              <a:rPr lang="en-US" sz="2400" b="1" dirty="0" smtClean="0">
                <a:latin typeface="Candara" pitchFamily="34" charset="0"/>
                <a:ea typeface="Cambria Math" pitchFamily="18" charset="0"/>
                <a:cs typeface="Aharoni" pitchFamily="2" charset="-79"/>
              </a:rPr>
              <a:t>Equatorial ionization Anomaly descriptions (Position of crests)</a:t>
            </a:r>
            <a:endParaRPr kumimoji="0" lang="en-US" sz="24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7730" y="91310"/>
            <a:ext cx="8915400" cy="514350"/>
          </a:xfrm>
          <a:solidFill>
            <a:srgbClr val="7030A0"/>
          </a:solidFill>
        </p:spPr>
        <p:style>
          <a:lnRef idx="0">
            <a:schemeClr val="accent3"/>
          </a:lnRef>
          <a:fillRef idx="3">
            <a:schemeClr val="accent3"/>
          </a:fillRef>
          <a:effectRef idx="3">
            <a:schemeClr val="accent3"/>
          </a:effectRef>
          <a:fontRef idx="minor">
            <a:schemeClr val="lt1"/>
          </a:fontRef>
        </p:style>
        <p:txBody>
          <a:bodyPr>
            <a:normAutofit fontScale="90000"/>
          </a:bodyPr>
          <a:lstStyle/>
          <a:p>
            <a:pPr marL="53975" eaLnBrk="1" hangingPunct="1"/>
            <a:r>
              <a:rPr lang="en-US" b="1" dirty="0" smtClean="0">
                <a:latin typeface="Candara" pitchFamily="34" charset="0"/>
                <a:ea typeface="Cambria Math" pitchFamily="18" charset="0"/>
                <a:cs typeface="Aharoni" pitchFamily="2" charset="-79"/>
              </a:rPr>
              <a:t>Results </a:t>
            </a:r>
          </a:p>
        </p:txBody>
      </p:sp>
      <p:sp>
        <p:nvSpPr>
          <p:cNvPr id="5" name="Slide Number Placeholder 11"/>
          <p:cNvSpPr>
            <a:spLocks noGrp="1"/>
          </p:cNvSpPr>
          <p:nvPr>
            <p:ph type="sldNum" sz="quarter" idx="12"/>
          </p:nvPr>
        </p:nvSpPr>
        <p:spPr>
          <a:xfrm>
            <a:off x="6553200" y="6356350"/>
            <a:ext cx="2133600" cy="365125"/>
          </a:xfrm>
        </p:spPr>
        <p:txBody>
          <a:bodyPr/>
          <a:lstStyle/>
          <a:p>
            <a:pPr>
              <a:defRPr/>
            </a:pPr>
            <a:fld id="{88E165B5-FBB9-451B-92B6-6B5BC297D00E}" type="slidenum">
              <a:rPr lang="en-US" sz="4000" smtClean="0">
                <a:latin typeface="Candara" pitchFamily="34" charset="0"/>
              </a:rPr>
              <a:pPr>
                <a:defRPr/>
              </a:pPr>
              <a:t>18</a:t>
            </a:fld>
            <a:endParaRPr lang="en-US" sz="4000">
              <a:latin typeface="Candara" pitchFamily="34" charset="0"/>
            </a:endParaRPr>
          </a:p>
        </p:txBody>
      </p:sp>
      <p:sp>
        <p:nvSpPr>
          <p:cNvPr id="7" name="Title 1"/>
          <p:cNvSpPr txBox="1">
            <a:spLocks/>
          </p:cNvSpPr>
          <p:nvPr/>
        </p:nvSpPr>
        <p:spPr>
          <a:xfrm>
            <a:off x="76576" y="1328900"/>
            <a:ext cx="8915400" cy="51435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67500" lnSpcReduction="20000"/>
          </a:bodyPr>
          <a:lstStyle/>
          <a:p>
            <a:pPr marL="53975" lvl="0">
              <a:spcBef>
                <a:spcPct val="0"/>
              </a:spcBef>
            </a:pPr>
            <a:r>
              <a:rPr lang="en-US" sz="2400" b="1" dirty="0" smtClean="0">
                <a:solidFill>
                  <a:srgbClr val="FFFF00"/>
                </a:solidFill>
                <a:latin typeface="Candara" pitchFamily="34" charset="0"/>
                <a:ea typeface="Cambria Math" pitchFamily="18" charset="0"/>
                <a:cs typeface="Aharoni" pitchFamily="2" charset="-79"/>
              </a:rPr>
              <a:t>Sample African Sector (Longitude 15</a:t>
            </a:r>
            <a:r>
              <a:rPr lang="en-US" sz="2400" b="1" baseline="30000" dirty="0" smtClean="0">
                <a:solidFill>
                  <a:srgbClr val="FFFF00"/>
                </a:solidFill>
                <a:latin typeface="Candara" pitchFamily="34" charset="0"/>
                <a:ea typeface="Cambria Math" pitchFamily="18" charset="0"/>
                <a:cs typeface="Aharoni" pitchFamily="2" charset="-79"/>
              </a:rPr>
              <a:t>o</a:t>
            </a:r>
            <a:r>
              <a:rPr lang="en-US" sz="2400" b="1" dirty="0" smtClean="0">
                <a:solidFill>
                  <a:srgbClr val="FFFF00"/>
                </a:solidFill>
                <a:latin typeface="Candara" pitchFamily="34" charset="0"/>
                <a:ea typeface="Cambria Math" pitchFamily="18" charset="0"/>
                <a:cs typeface="Aharoni" pitchFamily="2" charset="-79"/>
              </a:rPr>
              <a:t>)      March equinox (20 March 2012)</a:t>
            </a:r>
          </a:p>
          <a:p>
            <a:pPr marL="53975" lvl="0">
              <a:spcBef>
                <a:spcPct val="0"/>
              </a:spcBef>
            </a:pPr>
            <a:r>
              <a:rPr lang="en-US" sz="2400" b="1" dirty="0" smtClean="0">
                <a:solidFill>
                  <a:srgbClr val="FFFF00"/>
                </a:solidFill>
                <a:latin typeface="Candara" pitchFamily="34" charset="0"/>
                <a:ea typeface="Cambria Math" pitchFamily="18" charset="0"/>
                <a:cs typeface="Aharoni" pitchFamily="2" charset="-79"/>
              </a:rPr>
              <a:t>Local midday (11:00 UT)         300 km</a:t>
            </a:r>
            <a:endParaRPr kumimoji="0" lang="en-US" sz="2400" b="1" i="0" u="none" strike="noStrike" kern="1200" cap="none" spc="0" normalizeH="0" baseline="0" noProof="0" dirty="0" smtClean="0">
              <a:ln>
                <a:noFill/>
              </a:ln>
              <a:solidFill>
                <a:srgbClr val="FFFF00"/>
              </a:solidFill>
              <a:effectLst/>
              <a:uLnTx/>
              <a:uFillTx/>
              <a:latin typeface="Candara" pitchFamily="34" charset="0"/>
              <a:ea typeface="Cambria Math" pitchFamily="18" charset="0"/>
              <a:cs typeface="Aharoni" pitchFamily="2" charset="-79"/>
            </a:endParaRPr>
          </a:p>
        </p:txBody>
      </p:sp>
      <p:sp>
        <p:nvSpPr>
          <p:cNvPr id="8" name="Title 1"/>
          <p:cNvSpPr txBox="1">
            <a:spLocks/>
          </p:cNvSpPr>
          <p:nvPr/>
        </p:nvSpPr>
        <p:spPr>
          <a:xfrm>
            <a:off x="87086" y="718458"/>
            <a:ext cx="8915400" cy="51435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3975" lvl="0">
              <a:spcBef>
                <a:spcPct val="0"/>
              </a:spcBef>
            </a:pPr>
            <a:r>
              <a:rPr lang="en-US" sz="2400" b="1" dirty="0" smtClean="0">
                <a:latin typeface="Candara" pitchFamily="34" charset="0"/>
                <a:ea typeface="Cambria Math" pitchFamily="18" charset="0"/>
                <a:cs typeface="Aharoni" pitchFamily="2" charset="-79"/>
              </a:rPr>
              <a:t>Equatorial ionization Anomaly descriptions (Position of crests)</a:t>
            </a:r>
            <a:endParaRPr kumimoji="0" lang="en-US" sz="24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endParaRPr>
          </a:p>
        </p:txBody>
      </p:sp>
      <p:pic>
        <p:nvPicPr>
          <p:cNvPr id="34818" name="Picture 2"/>
          <p:cNvPicPr>
            <a:picLocks noChangeAspect="1" noChangeArrowheads="1"/>
          </p:cNvPicPr>
          <p:nvPr/>
        </p:nvPicPr>
        <p:blipFill>
          <a:blip r:embed="rId2"/>
          <a:srcRect/>
          <a:stretch>
            <a:fillRect/>
          </a:stretch>
        </p:blipFill>
        <p:spPr bwMode="auto">
          <a:xfrm>
            <a:off x="137885" y="1962150"/>
            <a:ext cx="8701315" cy="29718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7730" y="91310"/>
            <a:ext cx="8915400" cy="514350"/>
          </a:xfrm>
          <a:solidFill>
            <a:srgbClr val="7030A0"/>
          </a:solidFill>
        </p:spPr>
        <p:style>
          <a:lnRef idx="0">
            <a:schemeClr val="accent3"/>
          </a:lnRef>
          <a:fillRef idx="3">
            <a:schemeClr val="accent3"/>
          </a:fillRef>
          <a:effectRef idx="3">
            <a:schemeClr val="accent3"/>
          </a:effectRef>
          <a:fontRef idx="minor">
            <a:schemeClr val="lt1"/>
          </a:fontRef>
        </p:style>
        <p:txBody>
          <a:bodyPr>
            <a:normAutofit fontScale="90000"/>
          </a:bodyPr>
          <a:lstStyle/>
          <a:p>
            <a:pPr marL="53975" eaLnBrk="1" hangingPunct="1"/>
            <a:r>
              <a:rPr lang="en-US" b="1" dirty="0" smtClean="0">
                <a:latin typeface="Candara" pitchFamily="34" charset="0"/>
                <a:ea typeface="Cambria Math" pitchFamily="18" charset="0"/>
                <a:cs typeface="Aharoni" pitchFamily="2" charset="-79"/>
              </a:rPr>
              <a:t>Results </a:t>
            </a:r>
          </a:p>
        </p:txBody>
      </p:sp>
      <p:sp>
        <p:nvSpPr>
          <p:cNvPr id="5" name="Slide Number Placeholder 11"/>
          <p:cNvSpPr>
            <a:spLocks noGrp="1"/>
          </p:cNvSpPr>
          <p:nvPr>
            <p:ph type="sldNum" sz="quarter" idx="12"/>
          </p:nvPr>
        </p:nvSpPr>
        <p:spPr>
          <a:xfrm>
            <a:off x="6553200" y="6356350"/>
            <a:ext cx="2133600" cy="365125"/>
          </a:xfrm>
        </p:spPr>
        <p:txBody>
          <a:bodyPr/>
          <a:lstStyle/>
          <a:p>
            <a:pPr>
              <a:defRPr/>
            </a:pPr>
            <a:fld id="{88E165B5-FBB9-451B-92B6-6B5BC297D00E}" type="slidenum">
              <a:rPr lang="en-US" sz="4000" smtClean="0">
                <a:latin typeface="Candara" pitchFamily="34" charset="0"/>
              </a:rPr>
              <a:pPr>
                <a:defRPr/>
              </a:pPr>
              <a:t>19</a:t>
            </a:fld>
            <a:endParaRPr lang="en-US" sz="4000">
              <a:latin typeface="Candara" pitchFamily="34" charset="0"/>
            </a:endParaRPr>
          </a:p>
        </p:txBody>
      </p:sp>
      <p:sp>
        <p:nvSpPr>
          <p:cNvPr id="7" name="Title 1"/>
          <p:cNvSpPr txBox="1">
            <a:spLocks/>
          </p:cNvSpPr>
          <p:nvPr/>
        </p:nvSpPr>
        <p:spPr>
          <a:xfrm>
            <a:off x="76576" y="1328900"/>
            <a:ext cx="8915400" cy="51435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67500" lnSpcReduction="20000"/>
          </a:bodyPr>
          <a:lstStyle/>
          <a:p>
            <a:pPr marL="53975" lvl="0">
              <a:spcBef>
                <a:spcPct val="0"/>
              </a:spcBef>
            </a:pPr>
            <a:r>
              <a:rPr lang="en-US" sz="2400" b="1" dirty="0" smtClean="0">
                <a:solidFill>
                  <a:srgbClr val="FFFF00"/>
                </a:solidFill>
                <a:latin typeface="Candara" pitchFamily="34" charset="0"/>
                <a:ea typeface="Cambria Math" pitchFamily="18" charset="0"/>
                <a:cs typeface="Aharoni" pitchFamily="2" charset="-79"/>
              </a:rPr>
              <a:t>Sample Asian Sector (Longitude 105</a:t>
            </a:r>
            <a:r>
              <a:rPr lang="en-US" sz="2400" b="1" baseline="30000" dirty="0" smtClean="0">
                <a:solidFill>
                  <a:srgbClr val="FFFF00"/>
                </a:solidFill>
                <a:latin typeface="Candara" pitchFamily="34" charset="0"/>
                <a:ea typeface="Cambria Math" pitchFamily="18" charset="0"/>
                <a:cs typeface="Aharoni" pitchFamily="2" charset="-79"/>
              </a:rPr>
              <a:t>o</a:t>
            </a:r>
            <a:r>
              <a:rPr lang="en-US" sz="2400" b="1" dirty="0" smtClean="0">
                <a:solidFill>
                  <a:srgbClr val="FFFF00"/>
                </a:solidFill>
                <a:latin typeface="Candara" pitchFamily="34" charset="0"/>
                <a:ea typeface="Cambria Math" pitchFamily="18" charset="0"/>
                <a:cs typeface="Aharoni" pitchFamily="2" charset="-79"/>
              </a:rPr>
              <a:t>)      September equinox (22 September 2012)</a:t>
            </a:r>
          </a:p>
          <a:p>
            <a:pPr marL="53975" lvl="0">
              <a:spcBef>
                <a:spcPct val="0"/>
              </a:spcBef>
            </a:pPr>
            <a:r>
              <a:rPr lang="en-US" sz="2400" b="1" dirty="0" smtClean="0">
                <a:solidFill>
                  <a:srgbClr val="FFFF00"/>
                </a:solidFill>
                <a:latin typeface="Candara" pitchFamily="34" charset="0"/>
                <a:ea typeface="Cambria Math" pitchFamily="18" charset="0"/>
                <a:cs typeface="Aharoni" pitchFamily="2" charset="-79"/>
              </a:rPr>
              <a:t>Local midday (05:00 UT)         300 km</a:t>
            </a:r>
            <a:endParaRPr kumimoji="0" lang="en-US" sz="2400" b="1" i="0" u="none" strike="noStrike" kern="1200" cap="none" spc="0" normalizeH="0" baseline="0" noProof="0" dirty="0" smtClean="0">
              <a:ln>
                <a:noFill/>
              </a:ln>
              <a:solidFill>
                <a:srgbClr val="FFFF00"/>
              </a:solidFill>
              <a:effectLst/>
              <a:uLnTx/>
              <a:uFillTx/>
              <a:latin typeface="Candara" pitchFamily="34" charset="0"/>
              <a:ea typeface="Cambria Math" pitchFamily="18" charset="0"/>
              <a:cs typeface="Aharoni" pitchFamily="2" charset="-79"/>
            </a:endParaRPr>
          </a:p>
        </p:txBody>
      </p:sp>
      <p:sp>
        <p:nvSpPr>
          <p:cNvPr id="8" name="Title 1"/>
          <p:cNvSpPr txBox="1">
            <a:spLocks/>
          </p:cNvSpPr>
          <p:nvPr/>
        </p:nvSpPr>
        <p:spPr>
          <a:xfrm>
            <a:off x="87086" y="718458"/>
            <a:ext cx="8915400" cy="51435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3975" lvl="0">
              <a:spcBef>
                <a:spcPct val="0"/>
              </a:spcBef>
            </a:pPr>
            <a:r>
              <a:rPr lang="en-US" sz="2400" b="1" dirty="0" smtClean="0">
                <a:latin typeface="Candara" pitchFamily="34" charset="0"/>
                <a:ea typeface="Cambria Math" pitchFamily="18" charset="0"/>
                <a:cs typeface="Aharoni" pitchFamily="2" charset="-79"/>
              </a:rPr>
              <a:t>Equatorial ionization Anomaly descriptions (Position of crests)</a:t>
            </a:r>
            <a:endParaRPr kumimoji="0" lang="en-US" sz="24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endParaRPr>
          </a:p>
        </p:txBody>
      </p:sp>
      <p:pic>
        <p:nvPicPr>
          <p:cNvPr id="35842" name="Picture 2"/>
          <p:cNvPicPr>
            <a:picLocks noChangeAspect="1" noChangeArrowheads="1"/>
          </p:cNvPicPr>
          <p:nvPr/>
        </p:nvPicPr>
        <p:blipFill>
          <a:blip r:embed="rId2"/>
          <a:srcRect/>
          <a:stretch>
            <a:fillRect/>
          </a:stretch>
        </p:blipFill>
        <p:spPr bwMode="auto">
          <a:xfrm>
            <a:off x="80962" y="1962150"/>
            <a:ext cx="8910638" cy="309204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04801" y="381000"/>
            <a:ext cx="8555503" cy="15811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800" dirty="0" smtClean="0">
                <a:latin typeface="Arial Rounded MT Bold" pitchFamily="34" charset="0"/>
              </a:rPr>
              <a:t>Results from a 3-D electron density model developed from COSMIC radio occultation data using artificial neural networks</a:t>
            </a:r>
            <a:endParaRPr lang="en-GB" sz="2800" b="1" dirty="0">
              <a:latin typeface="Arial Rounded MT Bold" pitchFamily="34" charset="0"/>
            </a:endParaRPr>
          </a:p>
        </p:txBody>
      </p:sp>
      <p:sp>
        <p:nvSpPr>
          <p:cNvPr id="5" name="TextBox 4"/>
          <p:cNvSpPr txBox="1"/>
          <p:nvPr/>
        </p:nvSpPr>
        <p:spPr>
          <a:xfrm>
            <a:off x="285027" y="2262485"/>
            <a:ext cx="8249373" cy="830997"/>
          </a:xfrm>
          <a:prstGeom prst="rect">
            <a:avLst/>
          </a:prstGeom>
          <a:noFill/>
        </p:spPr>
        <p:txBody>
          <a:bodyPr wrap="square" rtlCol="0">
            <a:spAutoFit/>
          </a:bodyPr>
          <a:lstStyle/>
          <a:p>
            <a:pPr algn="ctr"/>
            <a:r>
              <a:rPr lang="en-GB" sz="2400" dirty="0" smtClean="0">
                <a:latin typeface="Cooper Black" pitchFamily="18" charset="0"/>
              </a:rPr>
              <a:t>Daniel </a:t>
            </a:r>
            <a:r>
              <a:rPr lang="en-GB" sz="2400" dirty="0" err="1" smtClean="0">
                <a:latin typeface="Cooper Black" pitchFamily="18" charset="0"/>
              </a:rPr>
              <a:t>Okoh</a:t>
            </a:r>
            <a:r>
              <a:rPr lang="en-GB" sz="2400" dirty="0" smtClean="0">
                <a:latin typeface="Cooper Black" pitchFamily="18" charset="0"/>
              </a:rPr>
              <a:t>, John </a:t>
            </a:r>
            <a:r>
              <a:rPr lang="en-GB" sz="2400" dirty="0" err="1" smtClean="0">
                <a:latin typeface="Cooper Black" pitchFamily="18" charset="0"/>
              </a:rPr>
              <a:t>Bosco</a:t>
            </a:r>
            <a:r>
              <a:rPr lang="en-GB" sz="2400" dirty="0" smtClean="0">
                <a:latin typeface="Cooper Black" pitchFamily="18" charset="0"/>
              </a:rPr>
              <a:t> </a:t>
            </a:r>
            <a:r>
              <a:rPr lang="en-GB" sz="2400" dirty="0" err="1" smtClean="0">
                <a:latin typeface="Cooper Black" pitchFamily="18" charset="0"/>
              </a:rPr>
              <a:t>Habarulema</a:t>
            </a:r>
            <a:r>
              <a:rPr lang="en-GB" sz="2400" dirty="0" smtClean="0">
                <a:latin typeface="Cooper Black" pitchFamily="18" charset="0"/>
              </a:rPr>
              <a:t>, </a:t>
            </a:r>
            <a:r>
              <a:rPr lang="en-GB" sz="2400" dirty="0" err="1" smtClean="0">
                <a:latin typeface="Cooper Black" pitchFamily="18" charset="0"/>
              </a:rPr>
              <a:t>Rabiu</a:t>
            </a:r>
            <a:r>
              <a:rPr lang="en-GB" sz="2400" dirty="0" smtClean="0">
                <a:latin typeface="Cooper Black" pitchFamily="18" charset="0"/>
              </a:rPr>
              <a:t> </a:t>
            </a:r>
            <a:r>
              <a:rPr lang="en-GB" sz="2400" dirty="0" err="1" smtClean="0">
                <a:latin typeface="Cooper Black" pitchFamily="18" charset="0"/>
              </a:rPr>
              <a:t>Babatunde</a:t>
            </a:r>
            <a:endParaRPr lang="en-US" sz="2400" b="1" dirty="0">
              <a:latin typeface="Cooper Black" pitchFamily="18" charset="0"/>
            </a:endParaRPr>
          </a:p>
        </p:txBody>
      </p:sp>
      <p:sp>
        <p:nvSpPr>
          <p:cNvPr id="6" name="TextBox 5"/>
          <p:cNvSpPr txBox="1"/>
          <p:nvPr/>
        </p:nvSpPr>
        <p:spPr>
          <a:xfrm>
            <a:off x="294350" y="4107418"/>
            <a:ext cx="4420569" cy="369332"/>
          </a:xfrm>
          <a:prstGeom prst="rect">
            <a:avLst/>
          </a:prstGeom>
          <a:noFill/>
        </p:spPr>
        <p:txBody>
          <a:bodyPr wrap="none" rtlCol="0">
            <a:spAutoFit/>
          </a:bodyPr>
          <a:lstStyle/>
          <a:p>
            <a:r>
              <a:rPr lang="en-US" b="1" dirty="0" smtClean="0">
                <a:solidFill>
                  <a:srgbClr val="FF0000"/>
                </a:solidFill>
              </a:rPr>
              <a:t>Machine Learning in </a:t>
            </a:r>
            <a:r>
              <a:rPr lang="en-US" b="1" dirty="0" err="1" smtClean="0">
                <a:solidFill>
                  <a:srgbClr val="FF0000"/>
                </a:solidFill>
              </a:rPr>
              <a:t>Heliophysics</a:t>
            </a:r>
            <a:r>
              <a:rPr lang="en-US" b="1" dirty="0" smtClean="0">
                <a:solidFill>
                  <a:srgbClr val="FF0000"/>
                </a:solidFill>
              </a:rPr>
              <a:t> (ML-</a:t>
            </a:r>
            <a:r>
              <a:rPr lang="en-US" b="1" dirty="0" err="1" smtClean="0">
                <a:solidFill>
                  <a:srgbClr val="FF0000"/>
                </a:solidFill>
              </a:rPr>
              <a:t>Helio</a:t>
            </a:r>
            <a:r>
              <a:rPr lang="en-US" b="1" dirty="0" smtClean="0">
                <a:solidFill>
                  <a:srgbClr val="FF0000"/>
                </a:solidFill>
              </a:rPr>
              <a:t>)</a:t>
            </a:r>
            <a:endParaRPr lang="en-US" dirty="0">
              <a:solidFill>
                <a:srgbClr val="FF0000"/>
              </a:solidFill>
            </a:endParaRPr>
          </a:p>
        </p:txBody>
      </p:sp>
      <p:pic>
        <p:nvPicPr>
          <p:cNvPr id="1026" name="Picture 2" descr="C:\Users\okoda\Desktop\Desk\certs\CAR\logo.JPG"/>
          <p:cNvPicPr>
            <a:picLocks noChangeAspect="1" noChangeArrowheads="1"/>
          </p:cNvPicPr>
          <p:nvPr/>
        </p:nvPicPr>
        <p:blipFill>
          <a:blip r:embed="rId2"/>
          <a:srcRect/>
          <a:stretch>
            <a:fillRect/>
          </a:stretch>
        </p:blipFill>
        <p:spPr bwMode="auto">
          <a:xfrm>
            <a:off x="5257800" y="3714750"/>
            <a:ext cx="1219200" cy="1200149"/>
          </a:xfrm>
          <a:prstGeom prst="rect">
            <a:avLst/>
          </a:prstGeom>
          <a:noFill/>
        </p:spPr>
      </p:pic>
      <p:sp>
        <p:nvSpPr>
          <p:cNvPr id="9" name="TextBox 8"/>
          <p:cNvSpPr txBox="1"/>
          <p:nvPr/>
        </p:nvSpPr>
        <p:spPr>
          <a:xfrm>
            <a:off x="278238" y="4412218"/>
            <a:ext cx="1606465" cy="369332"/>
          </a:xfrm>
          <a:prstGeom prst="rect">
            <a:avLst/>
          </a:prstGeom>
          <a:noFill/>
        </p:spPr>
        <p:txBody>
          <a:bodyPr wrap="none" rtlCol="0">
            <a:spAutoFit/>
          </a:bodyPr>
          <a:lstStyle/>
          <a:p>
            <a:r>
              <a:rPr lang="en-US" b="1" dirty="0" smtClean="0">
                <a:solidFill>
                  <a:srgbClr val="FF0000"/>
                </a:solidFill>
              </a:rPr>
              <a:t>25 March 2022</a:t>
            </a:r>
            <a:endParaRPr lang="en-US" dirty="0">
              <a:solidFill>
                <a:srgbClr val="FF0000"/>
              </a:solidFill>
            </a:endParaRPr>
          </a:p>
        </p:txBody>
      </p:sp>
      <p:pic>
        <p:nvPicPr>
          <p:cNvPr id="1028" name="Picture 4" descr="South African National Space Agency - Wikipedia"/>
          <p:cNvPicPr>
            <a:picLocks noChangeAspect="1" noChangeArrowheads="1"/>
          </p:cNvPicPr>
          <p:nvPr/>
        </p:nvPicPr>
        <p:blipFill>
          <a:blip r:embed="rId3"/>
          <a:srcRect/>
          <a:stretch>
            <a:fillRect/>
          </a:stretch>
        </p:blipFill>
        <p:spPr bwMode="auto">
          <a:xfrm>
            <a:off x="6702219" y="3960429"/>
            <a:ext cx="2213181" cy="800101"/>
          </a:xfrm>
          <a:prstGeom prst="rect">
            <a:avLst/>
          </a:prstGeom>
          <a:noFill/>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7730" y="91310"/>
            <a:ext cx="8915400" cy="514350"/>
          </a:xfrm>
          <a:solidFill>
            <a:srgbClr val="7030A0"/>
          </a:solidFill>
        </p:spPr>
        <p:style>
          <a:lnRef idx="0">
            <a:schemeClr val="accent3"/>
          </a:lnRef>
          <a:fillRef idx="3">
            <a:schemeClr val="accent3"/>
          </a:fillRef>
          <a:effectRef idx="3">
            <a:schemeClr val="accent3"/>
          </a:effectRef>
          <a:fontRef idx="minor">
            <a:schemeClr val="lt1"/>
          </a:fontRef>
        </p:style>
        <p:txBody>
          <a:bodyPr>
            <a:normAutofit fontScale="90000"/>
          </a:bodyPr>
          <a:lstStyle/>
          <a:p>
            <a:pPr marL="53975" eaLnBrk="1" hangingPunct="1"/>
            <a:r>
              <a:rPr lang="en-US" b="1" dirty="0" smtClean="0">
                <a:latin typeface="Candara" pitchFamily="34" charset="0"/>
                <a:ea typeface="Cambria Math" pitchFamily="18" charset="0"/>
                <a:cs typeface="Aharoni" pitchFamily="2" charset="-79"/>
              </a:rPr>
              <a:t>Results </a:t>
            </a:r>
          </a:p>
        </p:txBody>
      </p:sp>
      <p:sp>
        <p:nvSpPr>
          <p:cNvPr id="5" name="Slide Number Placeholder 11"/>
          <p:cNvSpPr>
            <a:spLocks noGrp="1"/>
          </p:cNvSpPr>
          <p:nvPr>
            <p:ph type="sldNum" sz="quarter" idx="12"/>
          </p:nvPr>
        </p:nvSpPr>
        <p:spPr>
          <a:xfrm>
            <a:off x="6553200" y="6356350"/>
            <a:ext cx="2133600" cy="365125"/>
          </a:xfrm>
        </p:spPr>
        <p:txBody>
          <a:bodyPr/>
          <a:lstStyle/>
          <a:p>
            <a:pPr>
              <a:defRPr/>
            </a:pPr>
            <a:fld id="{88E165B5-FBB9-451B-92B6-6B5BC297D00E}" type="slidenum">
              <a:rPr lang="en-US" sz="4000" smtClean="0">
                <a:latin typeface="Candara" pitchFamily="34" charset="0"/>
              </a:rPr>
              <a:pPr>
                <a:defRPr/>
              </a:pPr>
              <a:t>20</a:t>
            </a:fld>
            <a:endParaRPr lang="en-US" sz="4000">
              <a:latin typeface="Candara" pitchFamily="34" charset="0"/>
            </a:endParaRPr>
          </a:p>
        </p:txBody>
      </p:sp>
      <p:sp>
        <p:nvSpPr>
          <p:cNvPr id="7" name="Title 1"/>
          <p:cNvSpPr txBox="1">
            <a:spLocks/>
          </p:cNvSpPr>
          <p:nvPr/>
        </p:nvSpPr>
        <p:spPr>
          <a:xfrm>
            <a:off x="87086" y="718458"/>
            <a:ext cx="8915400" cy="51435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3975" lvl="0">
              <a:spcBef>
                <a:spcPct val="0"/>
              </a:spcBef>
            </a:pPr>
            <a:r>
              <a:rPr lang="en-US" sz="2400" b="1" dirty="0" smtClean="0">
                <a:latin typeface="Candara" pitchFamily="34" charset="0"/>
                <a:ea typeface="Cambria Math" pitchFamily="18" charset="0"/>
                <a:cs typeface="Aharoni" pitchFamily="2" charset="-79"/>
              </a:rPr>
              <a:t>American Sector (Longitude -60</a:t>
            </a:r>
            <a:r>
              <a:rPr lang="en-US" sz="2400" b="1" baseline="30000" dirty="0" smtClean="0">
                <a:latin typeface="Candara" pitchFamily="34" charset="0"/>
                <a:ea typeface="Cambria Math" pitchFamily="18" charset="0"/>
                <a:cs typeface="Aharoni" pitchFamily="2" charset="-79"/>
              </a:rPr>
              <a:t>o</a:t>
            </a:r>
            <a:r>
              <a:rPr lang="en-US" sz="2400" b="1" dirty="0" smtClean="0">
                <a:latin typeface="Candara" pitchFamily="34" charset="0"/>
                <a:ea typeface="Cambria Math" pitchFamily="18" charset="0"/>
                <a:cs typeface="Aharoni" pitchFamily="2" charset="-79"/>
              </a:rPr>
              <a:t>)    Local midday (16:00 UT)  Year 2012</a:t>
            </a:r>
            <a:endParaRPr kumimoji="0" lang="en-US" sz="24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endParaRPr>
          </a:p>
        </p:txBody>
      </p:sp>
      <p:pic>
        <p:nvPicPr>
          <p:cNvPr id="9218" name="Picture 2"/>
          <p:cNvPicPr>
            <a:picLocks noChangeAspect="1" noChangeArrowheads="1"/>
          </p:cNvPicPr>
          <p:nvPr/>
        </p:nvPicPr>
        <p:blipFill>
          <a:blip r:embed="rId2"/>
          <a:srcRect/>
          <a:stretch>
            <a:fillRect/>
          </a:stretch>
        </p:blipFill>
        <p:spPr bwMode="auto">
          <a:xfrm>
            <a:off x="23650" y="1311732"/>
            <a:ext cx="6719887" cy="3729948"/>
          </a:xfrm>
          <a:prstGeom prst="rect">
            <a:avLst/>
          </a:prstGeom>
          <a:noFill/>
          <a:ln w="9525">
            <a:noFill/>
            <a:miter lim="800000"/>
            <a:headEnd/>
            <a:tailEnd/>
          </a:ln>
          <a:effectLst/>
        </p:spPr>
      </p:pic>
      <p:sp>
        <p:nvSpPr>
          <p:cNvPr id="6" name="Title 1"/>
          <p:cNvSpPr txBox="1">
            <a:spLocks/>
          </p:cNvSpPr>
          <p:nvPr/>
        </p:nvSpPr>
        <p:spPr>
          <a:xfrm>
            <a:off x="6750270" y="1462910"/>
            <a:ext cx="2362200" cy="103264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Autofit/>
          </a:bodyPr>
          <a:lstStyle/>
          <a:p>
            <a:pPr marL="53975" lvl="0">
              <a:spcBef>
                <a:spcPct val="0"/>
              </a:spcBef>
            </a:pPr>
            <a:r>
              <a:rPr lang="en-US" sz="2000" b="1" dirty="0" err="1" smtClean="0">
                <a:solidFill>
                  <a:srgbClr val="FFFF00"/>
                </a:solidFill>
                <a:latin typeface="Candara" pitchFamily="34" charset="0"/>
                <a:ea typeface="Cambria Math" pitchFamily="18" charset="0"/>
                <a:cs typeface="Aharoni" pitchFamily="2" charset="-79"/>
              </a:rPr>
              <a:t>apx</a:t>
            </a:r>
            <a:r>
              <a:rPr lang="en-US" sz="2000" b="1" dirty="0" smtClean="0">
                <a:solidFill>
                  <a:srgbClr val="FFFF00"/>
                </a:solidFill>
                <a:latin typeface="Candara" pitchFamily="34" charset="0"/>
                <a:ea typeface="Cambria Math" pitchFamily="18" charset="0"/>
                <a:cs typeface="Aharoni" pitchFamily="2" charset="-79"/>
              </a:rPr>
              <a:t> is typically around 350 – 500 km in this sector</a:t>
            </a:r>
          </a:p>
        </p:txBody>
      </p:sp>
      <p:sp>
        <p:nvSpPr>
          <p:cNvPr id="8" name="Title 1"/>
          <p:cNvSpPr txBox="1">
            <a:spLocks/>
          </p:cNvSpPr>
          <p:nvPr/>
        </p:nvSpPr>
        <p:spPr>
          <a:xfrm>
            <a:off x="6747640" y="3790950"/>
            <a:ext cx="2362200" cy="114300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Autofit/>
          </a:bodyPr>
          <a:lstStyle/>
          <a:p>
            <a:pPr marL="53975" lvl="0">
              <a:spcBef>
                <a:spcPct val="0"/>
              </a:spcBef>
            </a:pPr>
            <a:r>
              <a:rPr lang="en-US" sz="2000" b="1" dirty="0" smtClean="0">
                <a:solidFill>
                  <a:srgbClr val="FFFF00"/>
                </a:solidFill>
                <a:latin typeface="Candara" pitchFamily="34" charset="0"/>
                <a:ea typeface="Cambria Math" pitchFamily="18" charset="0"/>
                <a:cs typeface="Aharoni" pitchFamily="2" charset="-79"/>
              </a:rPr>
              <a:t>Locations of the anomaly crests define the shape of the fountain</a:t>
            </a:r>
          </a:p>
        </p:txBody>
      </p:sp>
      <p:sp>
        <p:nvSpPr>
          <p:cNvPr id="10" name="Title 1"/>
          <p:cNvSpPr txBox="1">
            <a:spLocks/>
          </p:cNvSpPr>
          <p:nvPr/>
        </p:nvSpPr>
        <p:spPr>
          <a:xfrm>
            <a:off x="6747640" y="2561240"/>
            <a:ext cx="2362200" cy="114300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Autofit/>
          </a:bodyPr>
          <a:lstStyle/>
          <a:p>
            <a:pPr marL="53975" lvl="0">
              <a:spcBef>
                <a:spcPct val="0"/>
              </a:spcBef>
            </a:pPr>
            <a:r>
              <a:rPr lang="en-GB" sz="2000" b="1" dirty="0" err="1" smtClean="0">
                <a:solidFill>
                  <a:srgbClr val="FFFF00"/>
                </a:solidFill>
                <a:latin typeface="Candara" pitchFamily="34" charset="0"/>
                <a:ea typeface="Cambria Math" pitchFamily="18" charset="0"/>
                <a:cs typeface="Aharoni" pitchFamily="2" charset="-79"/>
              </a:rPr>
              <a:t>apx</a:t>
            </a:r>
            <a:r>
              <a:rPr lang="en-GB" sz="2000" b="1" dirty="0" smtClean="0">
                <a:solidFill>
                  <a:srgbClr val="FFFF00"/>
                </a:solidFill>
                <a:latin typeface="Candara" pitchFamily="34" charset="0"/>
                <a:ea typeface="Cambria Math" pitchFamily="18" charset="0"/>
                <a:cs typeface="Aharoni" pitchFamily="2" charset="-79"/>
              </a:rPr>
              <a:t> is highest in March, lowest in June </a:t>
            </a:r>
            <a:endParaRPr lang="en-US" sz="2000" b="1" dirty="0" smtClean="0">
              <a:solidFill>
                <a:srgbClr val="FFFF00"/>
              </a:solidFill>
              <a:latin typeface="Candara" pitchFamily="34" charset="0"/>
              <a:ea typeface="Cambria Math" pitchFamily="18" charset="0"/>
              <a:cs typeface="Aharoni" pitchFamily="2" charset="-79"/>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7730" y="91310"/>
            <a:ext cx="8915400" cy="514350"/>
          </a:xfrm>
          <a:solidFill>
            <a:srgbClr val="7030A0"/>
          </a:solidFill>
        </p:spPr>
        <p:style>
          <a:lnRef idx="0">
            <a:schemeClr val="accent3"/>
          </a:lnRef>
          <a:fillRef idx="3">
            <a:schemeClr val="accent3"/>
          </a:fillRef>
          <a:effectRef idx="3">
            <a:schemeClr val="accent3"/>
          </a:effectRef>
          <a:fontRef idx="minor">
            <a:schemeClr val="lt1"/>
          </a:fontRef>
        </p:style>
        <p:txBody>
          <a:bodyPr>
            <a:normAutofit fontScale="90000"/>
          </a:bodyPr>
          <a:lstStyle/>
          <a:p>
            <a:pPr marL="53975" eaLnBrk="1" hangingPunct="1"/>
            <a:r>
              <a:rPr lang="en-US" b="1" dirty="0" smtClean="0">
                <a:latin typeface="Candara" pitchFamily="34" charset="0"/>
                <a:ea typeface="Cambria Math" pitchFamily="18" charset="0"/>
                <a:cs typeface="Aharoni" pitchFamily="2" charset="-79"/>
              </a:rPr>
              <a:t>Results </a:t>
            </a:r>
          </a:p>
        </p:txBody>
      </p:sp>
      <p:sp>
        <p:nvSpPr>
          <p:cNvPr id="5" name="Slide Number Placeholder 11"/>
          <p:cNvSpPr>
            <a:spLocks noGrp="1"/>
          </p:cNvSpPr>
          <p:nvPr>
            <p:ph type="sldNum" sz="quarter" idx="12"/>
          </p:nvPr>
        </p:nvSpPr>
        <p:spPr>
          <a:xfrm>
            <a:off x="6553200" y="6356350"/>
            <a:ext cx="2133600" cy="365125"/>
          </a:xfrm>
        </p:spPr>
        <p:txBody>
          <a:bodyPr/>
          <a:lstStyle/>
          <a:p>
            <a:pPr>
              <a:defRPr/>
            </a:pPr>
            <a:fld id="{88E165B5-FBB9-451B-92B6-6B5BC297D00E}" type="slidenum">
              <a:rPr lang="en-US" sz="4000" smtClean="0">
                <a:latin typeface="Candara" pitchFamily="34" charset="0"/>
              </a:rPr>
              <a:pPr>
                <a:defRPr/>
              </a:pPr>
              <a:t>21</a:t>
            </a:fld>
            <a:endParaRPr lang="en-US" sz="4000">
              <a:latin typeface="Candara" pitchFamily="34" charset="0"/>
            </a:endParaRPr>
          </a:p>
        </p:txBody>
      </p:sp>
      <p:sp>
        <p:nvSpPr>
          <p:cNvPr id="7" name="Title 1"/>
          <p:cNvSpPr txBox="1">
            <a:spLocks/>
          </p:cNvSpPr>
          <p:nvPr/>
        </p:nvSpPr>
        <p:spPr>
          <a:xfrm>
            <a:off x="87086" y="718458"/>
            <a:ext cx="8915400" cy="51435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3975" lvl="0">
              <a:spcBef>
                <a:spcPct val="0"/>
              </a:spcBef>
            </a:pPr>
            <a:r>
              <a:rPr lang="en-US" sz="2400" b="1" dirty="0" smtClean="0">
                <a:latin typeface="Candara" pitchFamily="34" charset="0"/>
                <a:ea typeface="Cambria Math" pitchFamily="18" charset="0"/>
                <a:cs typeface="Aharoni" pitchFamily="2" charset="-79"/>
              </a:rPr>
              <a:t>African Sector (Longitude 15</a:t>
            </a:r>
            <a:r>
              <a:rPr lang="en-US" sz="2400" b="1" baseline="30000" dirty="0" smtClean="0">
                <a:latin typeface="Candara" pitchFamily="34" charset="0"/>
                <a:ea typeface="Cambria Math" pitchFamily="18" charset="0"/>
                <a:cs typeface="Aharoni" pitchFamily="2" charset="-79"/>
              </a:rPr>
              <a:t>o</a:t>
            </a:r>
            <a:r>
              <a:rPr lang="en-US" sz="2400" b="1" dirty="0" smtClean="0">
                <a:latin typeface="Candara" pitchFamily="34" charset="0"/>
                <a:ea typeface="Cambria Math" pitchFamily="18" charset="0"/>
                <a:cs typeface="Aharoni" pitchFamily="2" charset="-79"/>
              </a:rPr>
              <a:t>)    Local midday (11:00 UT)  Year 2012</a:t>
            </a:r>
            <a:endParaRPr kumimoji="0" lang="en-US" sz="24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endParaRPr>
          </a:p>
        </p:txBody>
      </p:sp>
      <p:pic>
        <p:nvPicPr>
          <p:cNvPr id="8194" name="Picture 2"/>
          <p:cNvPicPr>
            <a:picLocks noChangeAspect="1" noChangeArrowheads="1"/>
          </p:cNvPicPr>
          <p:nvPr/>
        </p:nvPicPr>
        <p:blipFill>
          <a:blip r:embed="rId2"/>
          <a:srcRect/>
          <a:stretch>
            <a:fillRect/>
          </a:stretch>
        </p:blipFill>
        <p:spPr bwMode="auto">
          <a:xfrm>
            <a:off x="76200" y="1352550"/>
            <a:ext cx="6475142" cy="3594100"/>
          </a:xfrm>
          <a:prstGeom prst="rect">
            <a:avLst/>
          </a:prstGeom>
          <a:noFill/>
          <a:ln w="9525">
            <a:noFill/>
            <a:miter lim="800000"/>
            <a:headEnd/>
            <a:tailEnd/>
          </a:ln>
          <a:effectLst/>
        </p:spPr>
      </p:pic>
      <p:sp>
        <p:nvSpPr>
          <p:cNvPr id="9" name="Title 1"/>
          <p:cNvSpPr txBox="1">
            <a:spLocks/>
          </p:cNvSpPr>
          <p:nvPr/>
        </p:nvSpPr>
        <p:spPr>
          <a:xfrm>
            <a:off x="6634660" y="1681000"/>
            <a:ext cx="2362200" cy="271955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Autofit/>
          </a:bodyPr>
          <a:lstStyle/>
          <a:p>
            <a:pPr marL="53975" lvl="0">
              <a:spcBef>
                <a:spcPct val="0"/>
              </a:spcBef>
            </a:pPr>
            <a:r>
              <a:rPr lang="en-US" sz="2000" b="1" dirty="0" smtClean="0">
                <a:solidFill>
                  <a:srgbClr val="FFFF00"/>
                </a:solidFill>
                <a:latin typeface="Candara" pitchFamily="34" charset="0"/>
                <a:ea typeface="Cambria Math" pitchFamily="18" charset="0"/>
                <a:cs typeface="Aharoni" pitchFamily="2" charset="-79"/>
              </a:rPr>
              <a:t>Anomaly crests are more southwards during the Dec. solstice (southern summer), a</a:t>
            </a:r>
            <a:r>
              <a:rPr lang="en-GB" sz="2000" b="1" dirty="0" err="1" smtClean="0">
                <a:solidFill>
                  <a:srgbClr val="FFFF00"/>
                </a:solidFill>
                <a:latin typeface="Candara" pitchFamily="34" charset="0"/>
                <a:ea typeface="Cambria Math" pitchFamily="18" charset="0"/>
                <a:cs typeface="Aharoni" pitchFamily="2" charset="-79"/>
              </a:rPr>
              <a:t>nd</a:t>
            </a:r>
            <a:r>
              <a:rPr lang="en-GB" sz="2000" b="1" dirty="0" smtClean="0">
                <a:solidFill>
                  <a:srgbClr val="FFFF00"/>
                </a:solidFill>
                <a:latin typeface="Candara" pitchFamily="34" charset="0"/>
                <a:ea typeface="Cambria Math" pitchFamily="18" charset="0"/>
                <a:cs typeface="Aharoni" pitchFamily="2" charset="-79"/>
              </a:rPr>
              <a:t> more northern during the June solstice (northern summer)</a:t>
            </a:r>
            <a:endParaRPr lang="en-US" sz="2000" b="1" dirty="0" smtClean="0">
              <a:solidFill>
                <a:srgbClr val="FFFF00"/>
              </a:solidFill>
              <a:latin typeface="Candara" pitchFamily="34" charset="0"/>
              <a:ea typeface="Cambria Math" pitchFamily="18" charset="0"/>
              <a:cs typeface="Aharoni" pitchFamily="2" charset="-79"/>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7730" y="91310"/>
            <a:ext cx="8915400" cy="514350"/>
          </a:xfrm>
          <a:solidFill>
            <a:srgbClr val="7030A0"/>
          </a:solidFill>
        </p:spPr>
        <p:style>
          <a:lnRef idx="0">
            <a:schemeClr val="accent3"/>
          </a:lnRef>
          <a:fillRef idx="3">
            <a:schemeClr val="accent3"/>
          </a:fillRef>
          <a:effectRef idx="3">
            <a:schemeClr val="accent3"/>
          </a:effectRef>
          <a:fontRef idx="minor">
            <a:schemeClr val="lt1"/>
          </a:fontRef>
        </p:style>
        <p:txBody>
          <a:bodyPr>
            <a:normAutofit fontScale="90000"/>
          </a:bodyPr>
          <a:lstStyle/>
          <a:p>
            <a:pPr marL="53975" eaLnBrk="1" hangingPunct="1"/>
            <a:r>
              <a:rPr lang="en-US" b="1" dirty="0" smtClean="0">
                <a:latin typeface="Candara" pitchFamily="34" charset="0"/>
                <a:ea typeface="Cambria Math" pitchFamily="18" charset="0"/>
                <a:cs typeface="Aharoni" pitchFamily="2" charset="-79"/>
              </a:rPr>
              <a:t>Results </a:t>
            </a:r>
          </a:p>
        </p:txBody>
      </p:sp>
      <p:sp>
        <p:nvSpPr>
          <p:cNvPr id="5" name="Slide Number Placeholder 11"/>
          <p:cNvSpPr>
            <a:spLocks noGrp="1"/>
          </p:cNvSpPr>
          <p:nvPr>
            <p:ph type="sldNum" sz="quarter" idx="12"/>
          </p:nvPr>
        </p:nvSpPr>
        <p:spPr>
          <a:xfrm>
            <a:off x="6553200" y="6356350"/>
            <a:ext cx="2133600" cy="365125"/>
          </a:xfrm>
        </p:spPr>
        <p:txBody>
          <a:bodyPr/>
          <a:lstStyle/>
          <a:p>
            <a:pPr>
              <a:defRPr/>
            </a:pPr>
            <a:fld id="{88E165B5-FBB9-451B-92B6-6B5BC297D00E}" type="slidenum">
              <a:rPr lang="en-US" sz="4000" smtClean="0">
                <a:latin typeface="Candara" pitchFamily="34" charset="0"/>
              </a:rPr>
              <a:pPr>
                <a:defRPr/>
              </a:pPr>
              <a:t>22</a:t>
            </a:fld>
            <a:endParaRPr lang="en-US" sz="4000">
              <a:latin typeface="Candara" pitchFamily="34" charset="0"/>
            </a:endParaRPr>
          </a:p>
        </p:txBody>
      </p:sp>
      <p:sp>
        <p:nvSpPr>
          <p:cNvPr id="7" name="Title 1"/>
          <p:cNvSpPr txBox="1">
            <a:spLocks/>
          </p:cNvSpPr>
          <p:nvPr/>
        </p:nvSpPr>
        <p:spPr>
          <a:xfrm>
            <a:off x="87086" y="718458"/>
            <a:ext cx="8915400" cy="51435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3975" lvl="0">
              <a:spcBef>
                <a:spcPct val="0"/>
              </a:spcBef>
            </a:pPr>
            <a:r>
              <a:rPr lang="en-US" sz="2400" b="1" dirty="0" smtClean="0">
                <a:latin typeface="Candara" pitchFamily="34" charset="0"/>
                <a:ea typeface="Cambria Math" pitchFamily="18" charset="0"/>
                <a:cs typeface="Aharoni" pitchFamily="2" charset="-79"/>
              </a:rPr>
              <a:t>Asian Sector (Longitude 105</a:t>
            </a:r>
            <a:r>
              <a:rPr lang="en-US" sz="2400" b="1" baseline="30000" dirty="0" smtClean="0">
                <a:latin typeface="Candara" pitchFamily="34" charset="0"/>
                <a:ea typeface="Cambria Math" pitchFamily="18" charset="0"/>
                <a:cs typeface="Aharoni" pitchFamily="2" charset="-79"/>
              </a:rPr>
              <a:t>o</a:t>
            </a:r>
            <a:r>
              <a:rPr lang="en-US" sz="2400" b="1" dirty="0" smtClean="0">
                <a:latin typeface="Candara" pitchFamily="34" charset="0"/>
                <a:ea typeface="Cambria Math" pitchFamily="18" charset="0"/>
                <a:cs typeface="Aharoni" pitchFamily="2" charset="-79"/>
              </a:rPr>
              <a:t>)    Local midday (05:00 UT)  Year 2012</a:t>
            </a:r>
            <a:endParaRPr kumimoji="0" lang="en-US" sz="24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endParaRPr>
          </a:p>
        </p:txBody>
      </p:sp>
      <p:pic>
        <p:nvPicPr>
          <p:cNvPr id="7171" name="Picture 3"/>
          <p:cNvPicPr>
            <a:picLocks noChangeAspect="1" noChangeArrowheads="1"/>
          </p:cNvPicPr>
          <p:nvPr/>
        </p:nvPicPr>
        <p:blipFill>
          <a:blip r:embed="rId2"/>
          <a:srcRect/>
          <a:stretch>
            <a:fillRect/>
          </a:stretch>
        </p:blipFill>
        <p:spPr bwMode="auto">
          <a:xfrm>
            <a:off x="78830" y="1339410"/>
            <a:ext cx="6612424" cy="3670300"/>
          </a:xfrm>
          <a:prstGeom prst="rect">
            <a:avLst/>
          </a:prstGeom>
          <a:noFill/>
          <a:ln w="9525">
            <a:noFill/>
            <a:miter lim="800000"/>
            <a:headEnd/>
            <a:tailEnd/>
          </a:ln>
          <a:effectLst/>
        </p:spPr>
      </p:pic>
      <p:sp>
        <p:nvSpPr>
          <p:cNvPr id="9" name="Title 1"/>
          <p:cNvSpPr txBox="1">
            <a:spLocks/>
          </p:cNvSpPr>
          <p:nvPr/>
        </p:nvSpPr>
        <p:spPr>
          <a:xfrm>
            <a:off x="6716110" y="1502320"/>
            <a:ext cx="2362200" cy="274320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Autofit/>
          </a:bodyPr>
          <a:lstStyle/>
          <a:p>
            <a:pPr marL="53975" lvl="0">
              <a:spcBef>
                <a:spcPct val="0"/>
              </a:spcBef>
            </a:pPr>
            <a:r>
              <a:rPr lang="en-GB" sz="2000" b="1" dirty="0" err="1" smtClean="0">
                <a:solidFill>
                  <a:srgbClr val="FFFF00"/>
                </a:solidFill>
                <a:latin typeface="Candara" pitchFamily="34" charset="0"/>
                <a:ea typeface="Cambria Math" pitchFamily="18" charset="0"/>
                <a:cs typeface="Aharoni" pitchFamily="2" charset="-79"/>
              </a:rPr>
              <a:t>apx</a:t>
            </a:r>
            <a:r>
              <a:rPr lang="en-GB" sz="2000" b="1" dirty="0" smtClean="0">
                <a:solidFill>
                  <a:srgbClr val="FFFF00"/>
                </a:solidFill>
                <a:latin typeface="Candara" pitchFamily="34" charset="0"/>
                <a:ea typeface="Cambria Math" pitchFamily="18" charset="0"/>
                <a:cs typeface="Aharoni" pitchFamily="2" charset="-79"/>
              </a:rPr>
              <a:t> is highest in Sept., lowest in Dec.</a:t>
            </a:r>
          </a:p>
          <a:p>
            <a:pPr marL="53975" lvl="0">
              <a:spcBef>
                <a:spcPct val="0"/>
              </a:spcBef>
            </a:pPr>
            <a:endParaRPr lang="en-GB" sz="2000" b="1" dirty="0" smtClean="0">
              <a:solidFill>
                <a:srgbClr val="FFFF00"/>
              </a:solidFill>
              <a:latin typeface="Candara" pitchFamily="34" charset="0"/>
              <a:ea typeface="Cambria Math" pitchFamily="18" charset="0"/>
              <a:cs typeface="Aharoni" pitchFamily="2" charset="-79"/>
            </a:endParaRPr>
          </a:p>
          <a:p>
            <a:pPr marL="53975" lvl="0">
              <a:spcBef>
                <a:spcPct val="0"/>
              </a:spcBef>
            </a:pPr>
            <a:r>
              <a:rPr lang="en-GB" sz="2000" b="1" dirty="0" smtClean="0">
                <a:solidFill>
                  <a:srgbClr val="FFFF00"/>
                </a:solidFill>
                <a:latin typeface="Candara" pitchFamily="34" charset="0"/>
                <a:ea typeface="Cambria Math" pitchFamily="18" charset="0"/>
                <a:cs typeface="Aharoni" pitchFamily="2" charset="-79"/>
              </a:rPr>
              <a:t> At 200 km altitude, distance between the crests can reach </a:t>
            </a:r>
            <a:r>
              <a:rPr lang="en-GB" sz="2000" b="1" smtClean="0">
                <a:solidFill>
                  <a:srgbClr val="FFFF00"/>
                </a:solidFill>
                <a:latin typeface="Candara" pitchFamily="34" charset="0"/>
                <a:ea typeface="Cambria Math" pitchFamily="18" charset="0"/>
                <a:cs typeface="Aharoni" pitchFamily="2" charset="-79"/>
              </a:rPr>
              <a:t>80 degrees.</a:t>
            </a:r>
            <a:endParaRPr lang="en-US" sz="2000" b="1" dirty="0" smtClean="0">
              <a:solidFill>
                <a:srgbClr val="FFFF00"/>
              </a:solidFill>
              <a:latin typeface="Candara" pitchFamily="34" charset="0"/>
              <a:ea typeface="Cambria Math" pitchFamily="18" charset="0"/>
              <a:cs typeface="Aharoni" pitchFamily="2" charset="-79"/>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7730" y="91310"/>
            <a:ext cx="8915400" cy="514350"/>
          </a:xfrm>
          <a:solidFill>
            <a:srgbClr val="7030A0"/>
          </a:solidFill>
        </p:spPr>
        <p:style>
          <a:lnRef idx="0">
            <a:schemeClr val="accent3"/>
          </a:lnRef>
          <a:fillRef idx="3">
            <a:schemeClr val="accent3"/>
          </a:fillRef>
          <a:effectRef idx="3">
            <a:schemeClr val="accent3"/>
          </a:effectRef>
          <a:fontRef idx="minor">
            <a:schemeClr val="lt1"/>
          </a:fontRef>
        </p:style>
        <p:txBody>
          <a:bodyPr>
            <a:normAutofit fontScale="90000"/>
          </a:bodyPr>
          <a:lstStyle/>
          <a:p>
            <a:pPr marL="53975" eaLnBrk="1" hangingPunct="1"/>
            <a:r>
              <a:rPr lang="en-US" b="1" dirty="0" smtClean="0">
                <a:latin typeface="Candara" pitchFamily="34" charset="0"/>
                <a:ea typeface="Cambria Math" pitchFamily="18" charset="0"/>
                <a:cs typeface="Aharoni" pitchFamily="2" charset="-79"/>
              </a:rPr>
              <a:t>Results </a:t>
            </a:r>
          </a:p>
        </p:txBody>
      </p:sp>
      <p:sp>
        <p:nvSpPr>
          <p:cNvPr id="5" name="Slide Number Placeholder 11"/>
          <p:cNvSpPr>
            <a:spLocks noGrp="1"/>
          </p:cNvSpPr>
          <p:nvPr>
            <p:ph type="sldNum" sz="quarter" idx="12"/>
          </p:nvPr>
        </p:nvSpPr>
        <p:spPr>
          <a:xfrm>
            <a:off x="6553200" y="6356350"/>
            <a:ext cx="2133600" cy="365125"/>
          </a:xfrm>
        </p:spPr>
        <p:txBody>
          <a:bodyPr/>
          <a:lstStyle/>
          <a:p>
            <a:pPr>
              <a:defRPr/>
            </a:pPr>
            <a:fld id="{88E165B5-FBB9-451B-92B6-6B5BC297D00E}" type="slidenum">
              <a:rPr lang="en-US" sz="4000" smtClean="0">
                <a:latin typeface="Candara" pitchFamily="34" charset="0"/>
              </a:rPr>
              <a:pPr>
                <a:defRPr/>
              </a:pPr>
              <a:t>23</a:t>
            </a:fld>
            <a:endParaRPr lang="en-US" sz="4000">
              <a:latin typeface="Candara" pitchFamily="34" charset="0"/>
            </a:endParaRPr>
          </a:p>
        </p:txBody>
      </p:sp>
      <p:sp>
        <p:nvSpPr>
          <p:cNvPr id="7" name="Title 1"/>
          <p:cNvSpPr txBox="1">
            <a:spLocks/>
          </p:cNvSpPr>
          <p:nvPr/>
        </p:nvSpPr>
        <p:spPr>
          <a:xfrm>
            <a:off x="87086" y="718458"/>
            <a:ext cx="8915400" cy="51435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3975" lvl="0">
              <a:spcBef>
                <a:spcPct val="0"/>
              </a:spcBef>
            </a:pPr>
            <a:r>
              <a:rPr lang="en-US" sz="2400" b="1" dirty="0" smtClean="0">
                <a:latin typeface="Candara" pitchFamily="34" charset="0"/>
                <a:ea typeface="Cambria Math" pitchFamily="18" charset="0"/>
                <a:cs typeface="Aharoni" pitchFamily="2" charset="-79"/>
              </a:rPr>
              <a:t>March Equinox (20 March 2012)    Local midday </a:t>
            </a:r>
            <a:endParaRPr kumimoji="0" lang="en-US" sz="24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endParaRPr>
          </a:p>
        </p:txBody>
      </p:sp>
      <p:sp>
        <p:nvSpPr>
          <p:cNvPr id="9" name="Title 1"/>
          <p:cNvSpPr txBox="1">
            <a:spLocks/>
          </p:cNvSpPr>
          <p:nvPr/>
        </p:nvSpPr>
        <p:spPr>
          <a:xfrm>
            <a:off x="6965730" y="1504950"/>
            <a:ext cx="2057400" cy="304800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Autofit/>
          </a:bodyPr>
          <a:lstStyle/>
          <a:p>
            <a:pPr marL="53975" lvl="0">
              <a:spcBef>
                <a:spcPct val="0"/>
              </a:spcBef>
            </a:pPr>
            <a:r>
              <a:rPr lang="en-US" sz="2000" b="1" dirty="0" err="1" smtClean="0">
                <a:latin typeface="Candara" pitchFamily="34" charset="0"/>
                <a:ea typeface="Cambria Math" pitchFamily="18" charset="0"/>
                <a:cs typeface="Aharoni" pitchFamily="2" charset="-79"/>
              </a:rPr>
              <a:t>apx</a:t>
            </a:r>
            <a:r>
              <a:rPr lang="en-US" sz="2000" b="1" dirty="0" smtClean="0">
                <a:latin typeface="Candara" pitchFamily="34" charset="0"/>
                <a:ea typeface="Cambria Math" pitchFamily="18" charset="0"/>
                <a:cs typeface="Aharoni" pitchFamily="2" charset="-79"/>
              </a:rPr>
              <a:t> </a:t>
            </a:r>
            <a:r>
              <a:rPr lang="en-US" sz="2000" b="1" dirty="0" err="1" smtClean="0">
                <a:latin typeface="Candara" pitchFamily="34" charset="0"/>
                <a:ea typeface="Cambria Math" pitchFamily="18" charset="0"/>
                <a:cs typeface="Aharoni" pitchFamily="2" charset="-79"/>
              </a:rPr>
              <a:t>i</a:t>
            </a:r>
            <a:r>
              <a:rPr kumimoji="0" lang="en-GB" sz="20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rPr>
              <a:t>s consistently higher in the Asian sector, followed by the African sector and then American sector</a:t>
            </a:r>
            <a:r>
              <a:rPr kumimoji="0" lang="en-GB" sz="2000" b="1" i="0" u="none" strike="noStrike" kern="1200" cap="none" spc="0" normalizeH="0" noProof="0" dirty="0" smtClean="0">
                <a:ln>
                  <a:noFill/>
                </a:ln>
                <a:solidFill>
                  <a:schemeClr val="lt1"/>
                </a:solidFill>
                <a:effectLst/>
                <a:uLnTx/>
                <a:uFillTx/>
                <a:latin typeface="Candara" pitchFamily="34" charset="0"/>
                <a:ea typeface="Cambria Math" pitchFamily="18" charset="0"/>
                <a:cs typeface="Aharoni" pitchFamily="2" charset="-79"/>
              </a:rPr>
              <a:t> </a:t>
            </a:r>
            <a:endParaRPr kumimoji="0" lang="en-US" sz="20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endParaRPr>
          </a:p>
        </p:txBody>
      </p:sp>
      <p:pic>
        <p:nvPicPr>
          <p:cNvPr id="2051" name="Picture 3"/>
          <p:cNvPicPr>
            <a:picLocks noChangeAspect="1" noChangeArrowheads="1"/>
          </p:cNvPicPr>
          <p:nvPr/>
        </p:nvPicPr>
        <p:blipFill>
          <a:blip r:embed="rId2"/>
          <a:srcRect/>
          <a:stretch>
            <a:fillRect/>
          </a:stretch>
        </p:blipFill>
        <p:spPr bwMode="auto">
          <a:xfrm>
            <a:off x="76200" y="1314106"/>
            <a:ext cx="6796087" cy="377224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7730" y="91310"/>
            <a:ext cx="8915400" cy="514350"/>
          </a:xfrm>
          <a:solidFill>
            <a:srgbClr val="7030A0"/>
          </a:solidFill>
        </p:spPr>
        <p:style>
          <a:lnRef idx="0">
            <a:schemeClr val="accent3"/>
          </a:lnRef>
          <a:fillRef idx="3">
            <a:schemeClr val="accent3"/>
          </a:fillRef>
          <a:effectRef idx="3">
            <a:schemeClr val="accent3"/>
          </a:effectRef>
          <a:fontRef idx="minor">
            <a:schemeClr val="lt1"/>
          </a:fontRef>
        </p:style>
        <p:txBody>
          <a:bodyPr>
            <a:normAutofit fontScale="90000"/>
          </a:bodyPr>
          <a:lstStyle/>
          <a:p>
            <a:pPr marL="53975" eaLnBrk="1" hangingPunct="1"/>
            <a:r>
              <a:rPr lang="en-US" b="1" dirty="0" smtClean="0">
                <a:latin typeface="Candara" pitchFamily="34" charset="0"/>
                <a:ea typeface="Cambria Math" pitchFamily="18" charset="0"/>
                <a:cs typeface="Aharoni" pitchFamily="2" charset="-79"/>
              </a:rPr>
              <a:t>Results </a:t>
            </a:r>
          </a:p>
        </p:txBody>
      </p:sp>
      <p:sp>
        <p:nvSpPr>
          <p:cNvPr id="5" name="Slide Number Placeholder 11"/>
          <p:cNvSpPr>
            <a:spLocks noGrp="1"/>
          </p:cNvSpPr>
          <p:nvPr>
            <p:ph type="sldNum" sz="quarter" idx="12"/>
          </p:nvPr>
        </p:nvSpPr>
        <p:spPr>
          <a:xfrm>
            <a:off x="6553200" y="6356350"/>
            <a:ext cx="2133600" cy="365125"/>
          </a:xfrm>
        </p:spPr>
        <p:txBody>
          <a:bodyPr/>
          <a:lstStyle/>
          <a:p>
            <a:pPr>
              <a:defRPr/>
            </a:pPr>
            <a:fld id="{88E165B5-FBB9-451B-92B6-6B5BC297D00E}" type="slidenum">
              <a:rPr lang="en-US" sz="4000" smtClean="0">
                <a:latin typeface="Candara" pitchFamily="34" charset="0"/>
              </a:rPr>
              <a:pPr>
                <a:defRPr/>
              </a:pPr>
              <a:t>24</a:t>
            </a:fld>
            <a:endParaRPr lang="en-US" sz="4000">
              <a:latin typeface="Candara" pitchFamily="34" charset="0"/>
            </a:endParaRPr>
          </a:p>
        </p:txBody>
      </p:sp>
      <p:sp>
        <p:nvSpPr>
          <p:cNvPr id="7" name="Title 1"/>
          <p:cNvSpPr txBox="1">
            <a:spLocks/>
          </p:cNvSpPr>
          <p:nvPr/>
        </p:nvSpPr>
        <p:spPr>
          <a:xfrm>
            <a:off x="87086" y="718458"/>
            <a:ext cx="8915400" cy="51435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3975" lvl="0">
              <a:spcBef>
                <a:spcPct val="0"/>
              </a:spcBef>
            </a:pPr>
            <a:r>
              <a:rPr lang="en-US" sz="2400" b="1" dirty="0" smtClean="0">
                <a:latin typeface="Candara" pitchFamily="34" charset="0"/>
                <a:ea typeface="Cambria Math" pitchFamily="18" charset="0"/>
                <a:cs typeface="Aharoni" pitchFamily="2" charset="-79"/>
              </a:rPr>
              <a:t>June Solstice (21 June 2012)    Local midday </a:t>
            </a:r>
            <a:endParaRPr kumimoji="0" lang="en-US" sz="24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endParaRPr>
          </a:p>
        </p:txBody>
      </p:sp>
      <p:pic>
        <p:nvPicPr>
          <p:cNvPr id="3075" name="Picture 3"/>
          <p:cNvPicPr>
            <a:picLocks noChangeAspect="1" noChangeArrowheads="1"/>
          </p:cNvPicPr>
          <p:nvPr/>
        </p:nvPicPr>
        <p:blipFill>
          <a:blip r:embed="rId2"/>
          <a:srcRect/>
          <a:stretch>
            <a:fillRect/>
          </a:stretch>
        </p:blipFill>
        <p:spPr bwMode="auto">
          <a:xfrm>
            <a:off x="86711" y="1311526"/>
            <a:ext cx="6781799" cy="3764314"/>
          </a:xfrm>
          <a:prstGeom prst="rect">
            <a:avLst/>
          </a:prstGeom>
          <a:noFill/>
          <a:ln w="9525">
            <a:noFill/>
            <a:miter lim="800000"/>
            <a:headEnd/>
            <a:tailEnd/>
          </a:ln>
          <a:effectLst/>
        </p:spPr>
      </p:pic>
      <p:sp>
        <p:nvSpPr>
          <p:cNvPr id="9" name="Title 1"/>
          <p:cNvSpPr txBox="1">
            <a:spLocks/>
          </p:cNvSpPr>
          <p:nvPr/>
        </p:nvSpPr>
        <p:spPr>
          <a:xfrm>
            <a:off x="6965730" y="1504950"/>
            <a:ext cx="2057400" cy="304800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Autofit/>
          </a:bodyPr>
          <a:lstStyle/>
          <a:p>
            <a:pPr marL="53975" lvl="0">
              <a:spcBef>
                <a:spcPct val="0"/>
              </a:spcBef>
            </a:pPr>
            <a:r>
              <a:rPr lang="en-US" sz="2000" b="1" dirty="0" err="1" smtClean="0">
                <a:latin typeface="Candara" pitchFamily="34" charset="0"/>
                <a:ea typeface="Cambria Math" pitchFamily="18" charset="0"/>
                <a:cs typeface="Aharoni" pitchFamily="2" charset="-79"/>
              </a:rPr>
              <a:t>apx</a:t>
            </a:r>
            <a:r>
              <a:rPr lang="en-US" sz="2000" b="1" dirty="0" smtClean="0">
                <a:latin typeface="Candara" pitchFamily="34" charset="0"/>
                <a:ea typeface="Cambria Math" pitchFamily="18" charset="0"/>
                <a:cs typeface="Aharoni" pitchFamily="2" charset="-79"/>
              </a:rPr>
              <a:t> </a:t>
            </a:r>
            <a:r>
              <a:rPr lang="en-US" sz="2000" b="1" dirty="0" err="1" smtClean="0">
                <a:latin typeface="Candara" pitchFamily="34" charset="0"/>
                <a:ea typeface="Cambria Math" pitchFamily="18" charset="0"/>
                <a:cs typeface="Aharoni" pitchFamily="2" charset="-79"/>
              </a:rPr>
              <a:t>i</a:t>
            </a:r>
            <a:r>
              <a:rPr kumimoji="0" lang="en-GB" sz="20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rPr>
              <a:t>s consistently higher in the Asian sector, followed by the African sector and then American sector</a:t>
            </a:r>
            <a:r>
              <a:rPr kumimoji="0" lang="en-GB" sz="2000" b="1" i="0" u="none" strike="noStrike" kern="1200" cap="none" spc="0" normalizeH="0" noProof="0" dirty="0" smtClean="0">
                <a:ln>
                  <a:noFill/>
                </a:ln>
                <a:solidFill>
                  <a:schemeClr val="lt1"/>
                </a:solidFill>
                <a:effectLst/>
                <a:uLnTx/>
                <a:uFillTx/>
                <a:latin typeface="Candara" pitchFamily="34" charset="0"/>
                <a:ea typeface="Cambria Math" pitchFamily="18" charset="0"/>
                <a:cs typeface="Aharoni" pitchFamily="2" charset="-79"/>
              </a:rPr>
              <a:t> </a:t>
            </a:r>
            <a:endParaRPr kumimoji="0" lang="en-US" sz="20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7730" y="91310"/>
            <a:ext cx="8915400" cy="514350"/>
          </a:xfrm>
          <a:solidFill>
            <a:srgbClr val="7030A0"/>
          </a:solidFill>
        </p:spPr>
        <p:style>
          <a:lnRef idx="0">
            <a:schemeClr val="accent3"/>
          </a:lnRef>
          <a:fillRef idx="3">
            <a:schemeClr val="accent3"/>
          </a:fillRef>
          <a:effectRef idx="3">
            <a:schemeClr val="accent3"/>
          </a:effectRef>
          <a:fontRef idx="minor">
            <a:schemeClr val="lt1"/>
          </a:fontRef>
        </p:style>
        <p:txBody>
          <a:bodyPr>
            <a:normAutofit fontScale="90000"/>
          </a:bodyPr>
          <a:lstStyle/>
          <a:p>
            <a:pPr marL="53975" eaLnBrk="1" hangingPunct="1"/>
            <a:r>
              <a:rPr lang="en-US" b="1" dirty="0" smtClean="0">
                <a:latin typeface="Candara" pitchFamily="34" charset="0"/>
                <a:ea typeface="Cambria Math" pitchFamily="18" charset="0"/>
                <a:cs typeface="Aharoni" pitchFamily="2" charset="-79"/>
              </a:rPr>
              <a:t>Results </a:t>
            </a:r>
          </a:p>
        </p:txBody>
      </p:sp>
      <p:sp>
        <p:nvSpPr>
          <p:cNvPr id="5" name="Slide Number Placeholder 11"/>
          <p:cNvSpPr>
            <a:spLocks noGrp="1"/>
          </p:cNvSpPr>
          <p:nvPr>
            <p:ph type="sldNum" sz="quarter" idx="12"/>
          </p:nvPr>
        </p:nvSpPr>
        <p:spPr>
          <a:xfrm>
            <a:off x="6553200" y="6356350"/>
            <a:ext cx="2133600" cy="365125"/>
          </a:xfrm>
        </p:spPr>
        <p:txBody>
          <a:bodyPr/>
          <a:lstStyle/>
          <a:p>
            <a:pPr>
              <a:defRPr/>
            </a:pPr>
            <a:fld id="{88E165B5-FBB9-451B-92B6-6B5BC297D00E}" type="slidenum">
              <a:rPr lang="en-US" sz="4000" smtClean="0">
                <a:latin typeface="Candara" pitchFamily="34" charset="0"/>
              </a:rPr>
              <a:pPr>
                <a:defRPr/>
              </a:pPr>
              <a:t>25</a:t>
            </a:fld>
            <a:endParaRPr lang="en-US" sz="4000">
              <a:latin typeface="Candara" pitchFamily="34" charset="0"/>
            </a:endParaRPr>
          </a:p>
        </p:txBody>
      </p:sp>
      <p:sp>
        <p:nvSpPr>
          <p:cNvPr id="7" name="Title 1"/>
          <p:cNvSpPr txBox="1">
            <a:spLocks/>
          </p:cNvSpPr>
          <p:nvPr/>
        </p:nvSpPr>
        <p:spPr>
          <a:xfrm>
            <a:off x="87086" y="718458"/>
            <a:ext cx="8915400" cy="51435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3975" lvl="0">
              <a:spcBef>
                <a:spcPct val="0"/>
              </a:spcBef>
            </a:pPr>
            <a:r>
              <a:rPr lang="en-US" sz="2400" b="1" dirty="0" smtClean="0">
                <a:latin typeface="Candara" pitchFamily="34" charset="0"/>
                <a:ea typeface="Cambria Math" pitchFamily="18" charset="0"/>
                <a:cs typeface="Aharoni" pitchFamily="2" charset="-79"/>
              </a:rPr>
              <a:t>September Equinox (22 September 2012)    Local midday </a:t>
            </a:r>
            <a:endParaRPr kumimoji="0" lang="en-US" sz="24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endParaRPr>
          </a:p>
        </p:txBody>
      </p:sp>
      <p:pic>
        <p:nvPicPr>
          <p:cNvPr id="4099" name="Picture 3"/>
          <p:cNvPicPr>
            <a:picLocks noChangeAspect="1" noChangeArrowheads="1"/>
          </p:cNvPicPr>
          <p:nvPr/>
        </p:nvPicPr>
        <p:blipFill>
          <a:blip r:embed="rId2"/>
          <a:srcRect/>
          <a:stretch>
            <a:fillRect/>
          </a:stretch>
        </p:blipFill>
        <p:spPr bwMode="auto">
          <a:xfrm>
            <a:off x="76200" y="1407089"/>
            <a:ext cx="6491287" cy="3603061"/>
          </a:xfrm>
          <a:prstGeom prst="rect">
            <a:avLst/>
          </a:prstGeom>
          <a:noFill/>
          <a:ln w="9525">
            <a:noFill/>
            <a:miter lim="800000"/>
            <a:headEnd/>
            <a:tailEnd/>
          </a:ln>
          <a:effectLst/>
        </p:spPr>
      </p:pic>
      <p:sp>
        <p:nvSpPr>
          <p:cNvPr id="9" name="Title 1"/>
          <p:cNvSpPr txBox="1">
            <a:spLocks/>
          </p:cNvSpPr>
          <p:nvPr/>
        </p:nvSpPr>
        <p:spPr>
          <a:xfrm>
            <a:off x="6965730" y="1504950"/>
            <a:ext cx="2057400" cy="304800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Autofit/>
          </a:bodyPr>
          <a:lstStyle/>
          <a:p>
            <a:pPr marL="53975" lvl="0">
              <a:spcBef>
                <a:spcPct val="0"/>
              </a:spcBef>
            </a:pPr>
            <a:r>
              <a:rPr lang="en-US" sz="2000" b="1" dirty="0" err="1" smtClean="0">
                <a:latin typeface="Candara" pitchFamily="34" charset="0"/>
                <a:ea typeface="Cambria Math" pitchFamily="18" charset="0"/>
                <a:cs typeface="Aharoni" pitchFamily="2" charset="-79"/>
              </a:rPr>
              <a:t>apx</a:t>
            </a:r>
            <a:r>
              <a:rPr lang="en-US" sz="2000" b="1" dirty="0" smtClean="0">
                <a:latin typeface="Candara" pitchFamily="34" charset="0"/>
                <a:ea typeface="Cambria Math" pitchFamily="18" charset="0"/>
                <a:cs typeface="Aharoni" pitchFamily="2" charset="-79"/>
              </a:rPr>
              <a:t> </a:t>
            </a:r>
            <a:r>
              <a:rPr lang="en-US" sz="2000" b="1" dirty="0" err="1" smtClean="0">
                <a:latin typeface="Candara" pitchFamily="34" charset="0"/>
                <a:ea typeface="Cambria Math" pitchFamily="18" charset="0"/>
                <a:cs typeface="Aharoni" pitchFamily="2" charset="-79"/>
              </a:rPr>
              <a:t>i</a:t>
            </a:r>
            <a:r>
              <a:rPr kumimoji="0" lang="en-GB" sz="20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rPr>
              <a:t>s consistently higher in the Asian sector, followed by the African sector and then American sector</a:t>
            </a:r>
            <a:r>
              <a:rPr kumimoji="0" lang="en-GB" sz="2000" b="1" i="0" u="none" strike="noStrike" kern="1200" cap="none" spc="0" normalizeH="0" noProof="0" dirty="0" smtClean="0">
                <a:ln>
                  <a:noFill/>
                </a:ln>
                <a:solidFill>
                  <a:schemeClr val="lt1"/>
                </a:solidFill>
                <a:effectLst/>
                <a:uLnTx/>
                <a:uFillTx/>
                <a:latin typeface="Candara" pitchFamily="34" charset="0"/>
                <a:ea typeface="Cambria Math" pitchFamily="18" charset="0"/>
                <a:cs typeface="Aharoni" pitchFamily="2" charset="-79"/>
              </a:rPr>
              <a:t> </a:t>
            </a:r>
            <a:endParaRPr kumimoji="0" lang="en-US" sz="20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7730" y="91310"/>
            <a:ext cx="8915400" cy="514350"/>
          </a:xfrm>
          <a:solidFill>
            <a:srgbClr val="7030A0"/>
          </a:solidFill>
        </p:spPr>
        <p:style>
          <a:lnRef idx="0">
            <a:schemeClr val="accent3"/>
          </a:lnRef>
          <a:fillRef idx="3">
            <a:schemeClr val="accent3"/>
          </a:fillRef>
          <a:effectRef idx="3">
            <a:schemeClr val="accent3"/>
          </a:effectRef>
          <a:fontRef idx="minor">
            <a:schemeClr val="lt1"/>
          </a:fontRef>
        </p:style>
        <p:txBody>
          <a:bodyPr>
            <a:normAutofit fontScale="90000"/>
          </a:bodyPr>
          <a:lstStyle/>
          <a:p>
            <a:pPr marL="53975" eaLnBrk="1" hangingPunct="1"/>
            <a:r>
              <a:rPr lang="en-US" b="1" dirty="0" smtClean="0">
                <a:latin typeface="Candara" pitchFamily="34" charset="0"/>
                <a:ea typeface="Cambria Math" pitchFamily="18" charset="0"/>
                <a:cs typeface="Aharoni" pitchFamily="2" charset="-79"/>
              </a:rPr>
              <a:t>Results </a:t>
            </a:r>
          </a:p>
        </p:txBody>
      </p:sp>
      <p:sp>
        <p:nvSpPr>
          <p:cNvPr id="5" name="Slide Number Placeholder 11"/>
          <p:cNvSpPr>
            <a:spLocks noGrp="1"/>
          </p:cNvSpPr>
          <p:nvPr>
            <p:ph type="sldNum" sz="quarter" idx="12"/>
          </p:nvPr>
        </p:nvSpPr>
        <p:spPr>
          <a:xfrm>
            <a:off x="6553200" y="6356350"/>
            <a:ext cx="2133600" cy="365125"/>
          </a:xfrm>
        </p:spPr>
        <p:txBody>
          <a:bodyPr/>
          <a:lstStyle/>
          <a:p>
            <a:pPr>
              <a:defRPr/>
            </a:pPr>
            <a:fld id="{88E165B5-FBB9-451B-92B6-6B5BC297D00E}" type="slidenum">
              <a:rPr lang="en-US" sz="4000" smtClean="0">
                <a:latin typeface="Candara" pitchFamily="34" charset="0"/>
              </a:rPr>
              <a:pPr>
                <a:defRPr/>
              </a:pPr>
              <a:t>26</a:t>
            </a:fld>
            <a:endParaRPr lang="en-US" sz="4000">
              <a:latin typeface="Candara" pitchFamily="34" charset="0"/>
            </a:endParaRPr>
          </a:p>
        </p:txBody>
      </p:sp>
      <p:sp>
        <p:nvSpPr>
          <p:cNvPr id="7" name="Title 1"/>
          <p:cNvSpPr txBox="1">
            <a:spLocks/>
          </p:cNvSpPr>
          <p:nvPr/>
        </p:nvSpPr>
        <p:spPr>
          <a:xfrm>
            <a:off x="87086" y="718458"/>
            <a:ext cx="8915400" cy="51435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3975" lvl="0">
              <a:spcBef>
                <a:spcPct val="0"/>
              </a:spcBef>
            </a:pPr>
            <a:r>
              <a:rPr lang="en-US" sz="2400" b="1" dirty="0" smtClean="0">
                <a:latin typeface="Candara" pitchFamily="34" charset="0"/>
                <a:ea typeface="Cambria Math" pitchFamily="18" charset="0"/>
                <a:cs typeface="Aharoni" pitchFamily="2" charset="-79"/>
              </a:rPr>
              <a:t>December Solstice (21 December 2012)    Local midday </a:t>
            </a:r>
            <a:endParaRPr kumimoji="0" lang="en-US" sz="24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endParaRPr>
          </a:p>
        </p:txBody>
      </p:sp>
      <p:pic>
        <p:nvPicPr>
          <p:cNvPr id="5123" name="Picture 3"/>
          <p:cNvPicPr>
            <a:picLocks noChangeAspect="1" noChangeArrowheads="1"/>
          </p:cNvPicPr>
          <p:nvPr/>
        </p:nvPicPr>
        <p:blipFill>
          <a:blip r:embed="rId2"/>
          <a:srcRect/>
          <a:stretch>
            <a:fillRect/>
          </a:stretch>
        </p:blipFill>
        <p:spPr bwMode="auto">
          <a:xfrm>
            <a:off x="76200" y="1314106"/>
            <a:ext cx="6796087" cy="3772244"/>
          </a:xfrm>
          <a:prstGeom prst="rect">
            <a:avLst/>
          </a:prstGeom>
          <a:noFill/>
          <a:ln w="9525">
            <a:noFill/>
            <a:miter lim="800000"/>
            <a:headEnd/>
            <a:tailEnd/>
          </a:ln>
          <a:effectLst/>
        </p:spPr>
      </p:pic>
      <p:sp>
        <p:nvSpPr>
          <p:cNvPr id="9" name="Title 1"/>
          <p:cNvSpPr txBox="1">
            <a:spLocks/>
          </p:cNvSpPr>
          <p:nvPr/>
        </p:nvSpPr>
        <p:spPr>
          <a:xfrm>
            <a:off x="6965730" y="1504950"/>
            <a:ext cx="2057400" cy="304800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Autofit/>
          </a:bodyPr>
          <a:lstStyle/>
          <a:p>
            <a:pPr marL="53975" lvl="0">
              <a:spcBef>
                <a:spcPct val="0"/>
              </a:spcBef>
            </a:pPr>
            <a:r>
              <a:rPr lang="en-US" sz="2000" b="1" dirty="0" err="1" smtClean="0">
                <a:latin typeface="Candara" pitchFamily="34" charset="0"/>
                <a:ea typeface="Cambria Math" pitchFamily="18" charset="0"/>
                <a:cs typeface="Aharoni" pitchFamily="2" charset="-79"/>
              </a:rPr>
              <a:t>apx</a:t>
            </a:r>
            <a:r>
              <a:rPr lang="en-US" sz="2000" b="1" dirty="0" smtClean="0">
                <a:latin typeface="Candara" pitchFamily="34" charset="0"/>
                <a:ea typeface="Cambria Math" pitchFamily="18" charset="0"/>
                <a:cs typeface="Aharoni" pitchFamily="2" charset="-79"/>
              </a:rPr>
              <a:t> </a:t>
            </a:r>
            <a:r>
              <a:rPr lang="en-US" sz="2000" b="1" dirty="0" err="1" smtClean="0">
                <a:latin typeface="Candara" pitchFamily="34" charset="0"/>
                <a:ea typeface="Cambria Math" pitchFamily="18" charset="0"/>
                <a:cs typeface="Aharoni" pitchFamily="2" charset="-79"/>
              </a:rPr>
              <a:t>i</a:t>
            </a:r>
            <a:r>
              <a:rPr kumimoji="0" lang="en-GB" sz="20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rPr>
              <a:t>s consistently higher in the Asian sector, followed by the African sector and then American sector</a:t>
            </a:r>
            <a:r>
              <a:rPr kumimoji="0" lang="en-GB" sz="2000" b="1" i="0" u="none" strike="noStrike" kern="1200" cap="none" spc="0" normalizeH="0" noProof="0" dirty="0" smtClean="0">
                <a:ln>
                  <a:noFill/>
                </a:ln>
                <a:solidFill>
                  <a:schemeClr val="lt1"/>
                </a:solidFill>
                <a:effectLst/>
                <a:uLnTx/>
                <a:uFillTx/>
                <a:latin typeface="Candara" pitchFamily="34" charset="0"/>
                <a:ea typeface="Cambria Math" pitchFamily="18" charset="0"/>
                <a:cs typeface="Aharoni" pitchFamily="2" charset="-79"/>
              </a:rPr>
              <a:t> </a:t>
            </a:r>
            <a:endParaRPr kumimoji="0" lang="en-US" sz="20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7730" y="91310"/>
            <a:ext cx="8915400" cy="514350"/>
          </a:xfrm>
          <a:solidFill>
            <a:srgbClr val="7030A0"/>
          </a:solidFill>
        </p:spPr>
        <p:style>
          <a:lnRef idx="0">
            <a:schemeClr val="accent3"/>
          </a:lnRef>
          <a:fillRef idx="3">
            <a:schemeClr val="accent3"/>
          </a:fillRef>
          <a:effectRef idx="3">
            <a:schemeClr val="accent3"/>
          </a:effectRef>
          <a:fontRef idx="minor">
            <a:schemeClr val="lt1"/>
          </a:fontRef>
        </p:style>
        <p:txBody>
          <a:bodyPr>
            <a:normAutofit fontScale="90000"/>
          </a:bodyPr>
          <a:lstStyle/>
          <a:p>
            <a:pPr marL="53975" eaLnBrk="1" hangingPunct="1"/>
            <a:r>
              <a:rPr lang="en-US" b="1" dirty="0" smtClean="0">
                <a:latin typeface="Candara" pitchFamily="34" charset="0"/>
                <a:ea typeface="Cambria Math" pitchFamily="18" charset="0"/>
                <a:cs typeface="Aharoni" pitchFamily="2" charset="-79"/>
              </a:rPr>
              <a:t>Results </a:t>
            </a:r>
          </a:p>
        </p:txBody>
      </p:sp>
      <p:sp>
        <p:nvSpPr>
          <p:cNvPr id="5" name="Slide Number Placeholder 11"/>
          <p:cNvSpPr>
            <a:spLocks noGrp="1"/>
          </p:cNvSpPr>
          <p:nvPr>
            <p:ph type="sldNum" sz="quarter" idx="12"/>
          </p:nvPr>
        </p:nvSpPr>
        <p:spPr>
          <a:xfrm>
            <a:off x="6553200" y="6356350"/>
            <a:ext cx="2133600" cy="365125"/>
          </a:xfrm>
        </p:spPr>
        <p:txBody>
          <a:bodyPr/>
          <a:lstStyle/>
          <a:p>
            <a:pPr>
              <a:defRPr/>
            </a:pPr>
            <a:fld id="{88E165B5-FBB9-451B-92B6-6B5BC297D00E}" type="slidenum">
              <a:rPr lang="en-US" sz="4000" smtClean="0">
                <a:latin typeface="Candara" pitchFamily="34" charset="0"/>
              </a:rPr>
              <a:pPr>
                <a:defRPr/>
              </a:pPr>
              <a:t>27</a:t>
            </a:fld>
            <a:endParaRPr lang="en-US" sz="4000">
              <a:latin typeface="Candara" pitchFamily="34" charset="0"/>
            </a:endParaRPr>
          </a:p>
        </p:txBody>
      </p:sp>
      <p:sp>
        <p:nvSpPr>
          <p:cNvPr id="7" name="Title 1"/>
          <p:cNvSpPr txBox="1">
            <a:spLocks/>
          </p:cNvSpPr>
          <p:nvPr/>
        </p:nvSpPr>
        <p:spPr>
          <a:xfrm>
            <a:off x="87086" y="718458"/>
            <a:ext cx="8915400" cy="51435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3975" lvl="0">
              <a:spcBef>
                <a:spcPct val="0"/>
              </a:spcBef>
            </a:pPr>
            <a:r>
              <a:rPr lang="en-US" sz="2400" b="1" dirty="0" smtClean="0">
                <a:latin typeface="Candara" pitchFamily="34" charset="0"/>
                <a:ea typeface="Cambria Math" pitchFamily="18" charset="0"/>
                <a:cs typeface="Aharoni" pitchFamily="2" charset="-79"/>
              </a:rPr>
              <a:t>December Solstice (21 December 2012)    Local midday  </a:t>
            </a:r>
            <a:endParaRPr kumimoji="0" lang="en-US" sz="24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endParaRPr>
          </a:p>
        </p:txBody>
      </p:sp>
      <p:sp>
        <p:nvSpPr>
          <p:cNvPr id="8" name="Title 1"/>
          <p:cNvSpPr txBox="1">
            <a:spLocks/>
          </p:cNvSpPr>
          <p:nvPr/>
        </p:nvSpPr>
        <p:spPr>
          <a:xfrm>
            <a:off x="6965730" y="1352550"/>
            <a:ext cx="2057400" cy="358140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Autofit/>
          </a:bodyPr>
          <a:lstStyle/>
          <a:p>
            <a:pPr marL="53975" lvl="0">
              <a:spcBef>
                <a:spcPct val="0"/>
              </a:spcBef>
            </a:pPr>
            <a:r>
              <a:rPr lang="en-GB" sz="1600" b="1" dirty="0" smtClean="0">
                <a:latin typeface="Candara" pitchFamily="34" charset="0"/>
                <a:ea typeface="Cambria Math" pitchFamily="18" charset="0"/>
                <a:cs typeface="Aharoni" pitchFamily="2" charset="-79"/>
              </a:rPr>
              <a:t>Using the geomagnetic scale (as in previous figures) may suggest that the distance between the anomaly crests is consistently lower in the American sector. This is not correct as illustrated here using the geographic scale</a:t>
            </a:r>
            <a:endParaRPr kumimoji="0" lang="en-US" sz="1600" b="1" i="0" u="none" strike="noStrike" kern="1200" cap="none" spc="0" normalizeH="0" baseline="0" noProof="0" dirty="0" smtClean="0">
              <a:ln>
                <a:noFill/>
              </a:ln>
              <a:solidFill>
                <a:schemeClr val="lt1"/>
              </a:solidFill>
              <a:effectLst/>
              <a:uLnTx/>
              <a:uFillTx/>
              <a:latin typeface="Candara" pitchFamily="34" charset="0"/>
              <a:ea typeface="Cambria Math" pitchFamily="18" charset="0"/>
              <a:cs typeface="Aharoni" pitchFamily="2" charset="-79"/>
            </a:endParaRPr>
          </a:p>
        </p:txBody>
      </p:sp>
      <p:pic>
        <p:nvPicPr>
          <p:cNvPr id="9" name="Picture 2"/>
          <p:cNvPicPr>
            <a:picLocks noChangeAspect="1" noChangeArrowheads="1"/>
          </p:cNvPicPr>
          <p:nvPr/>
        </p:nvPicPr>
        <p:blipFill>
          <a:blip r:embed="rId2"/>
          <a:srcRect/>
          <a:stretch>
            <a:fillRect/>
          </a:stretch>
        </p:blipFill>
        <p:spPr bwMode="auto">
          <a:xfrm>
            <a:off x="76200" y="1279741"/>
            <a:ext cx="6857999" cy="3806609"/>
          </a:xfrm>
          <a:prstGeom prst="rect">
            <a:avLst/>
          </a:prstGeom>
          <a:noFill/>
          <a:ln w="9525">
            <a:noFill/>
            <a:miter lim="800000"/>
            <a:headEnd/>
            <a:tailEnd/>
          </a:ln>
          <a:effectLst/>
        </p:spPr>
      </p:pic>
      <p:sp>
        <p:nvSpPr>
          <p:cNvPr id="10" name="Title 1"/>
          <p:cNvSpPr txBox="1">
            <a:spLocks/>
          </p:cNvSpPr>
          <p:nvPr/>
        </p:nvSpPr>
        <p:spPr>
          <a:xfrm>
            <a:off x="2286000" y="1568670"/>
            <a:ext cx="2884714" cy="438150"/>
          </a:xfrm>
          <a:prstGeom prst="rect">
            <a:avLst/>
          </a:prstGeom>
          <a:solidFill>
            <a:srgbClr val="7030A0"/>
          </a:solidFill>
        </p:spPr>
        <p:style>
          <a:lnRef idx="0">
            <a:schemeClr val="accent3"/>
          </a:lnRef>
          <a:fillRef idx="3">
            <a:schemeClr val="accent3"/>
          </a:fillRef>
          <a:effectRef idx="3">
            <a:schemeClr val="accent3"/>
          </a:effectRef>
          <a:fontRef idx="minor">
            <a:schemeClr val="lt1"/>
          </a:fontRef>
        </p:style>
        <p:txBody>
          <a:bodyPr vert="horz" lIns="91440" tIns="45720" rIns="91440" bIns="45720" rtlCol="0" anchor="ctr">
            <a:normAutofit fontScale="97500"/>
          </a:bodyPr>
          <a:lstStyle/>
          <a:p>
            <a:pPr marL="53975" lvl="0">
              <a:spcBef>
                <a:spcPct val="0"/>
              </a:spcBef>
            </a:pPr>
            <a:r>
              <a:rPr lang="en-US" sz="2000" b="1" dirty="0" smtClean="0">
                <a:solidFill>
                  <a:srgbClr val="FFFF00"/>
                </a:solidFill>
                <a:latin typeface="Candara" pitchFamily="34" charset="0"/>
                <a:ea typeface="Cambria Math" pitchFamily="18" charset="0"/>
                <a:cs typeface="Aharoni" pitchFamily="2" charset="-79"/>
              </a:rPr>
              <a:t>Geographic/Linear scale</a:t>
            </a:r>
            <a:endParaRPr kumimoji="0" lang="en-US" sz="2000" b="1" i="0" u="none" strike="noStrike" kern="1200" cap="none" spc="0" normalizeH="0" baseline="0" noProof="0" dirty="0" smtClean="0">
              <a:ln>
                <a:noFill/>
              </a:ln>
              <a:solidFill>
                <a:srgbClr val="FFFF00"/>
              </a:solidFill>
              <a:effectLst/>
              <a:uLnTx/>
              <a:uFillTx/>
              <a:latin typeface="Candara" pitchFamily="34" charset="0"/>
              <a:ea typeface="Cambria Math" pitchFamily="18" charset="0"/>
              <a:cs typeface="Aharoni" pitchFamily="2" charset="-79"/>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7730" y="91310"/>
            <a:ext cx="8915400" cy="4918840"/>
          </a:xfrm>
          <a:solidFill>
            <a:srgbClr val="7030A0"/>
          </a:solidFill>
        </p:spPr>
        <p:style>
          <a:lnRef idx="0">
            <a:schemeClr val="accent3"/>
          </a:lnRef>
          <a:fillRef idx="3">
            <a:schemeClr val="accent3"/>
          </a:fillRef>
          <a:effectRef idx="3">
            <a:schemeClr val="accent3"/>
          </a:effectRef>
          <a:fontRef idx="minor">
            <a:schemeClr val="lt1"/>
          </a:fontRef>
        </p:style>
        <p:txBody>
          <a:bodyPr>
            <a:normAutofit/>
          </a:bodyPr>
          <a:lstStyle/>
          <a:p>
            <a:pPr marL="53975" eaLnBrk="1" hangingPunct="1"/>
            <a:r>
              <a:rPr lang="en-US" sz="6600" b="1" dirty="0" smtClean="0">
                <a:latin typeface="Candara" pitchFamily="34" charset="0"/>
                <a:ea typeface="Cambria Math" pitchFamily="18" charset="0"/>
                <a:cs typeface="Aharoni" pitchFamily="2" charset="-79"/>
              </a:rPr>
              <a:t>Thanks for Listening</a:t>
            </a:r>
          </a:p>
        </p:txBody>
      </p:sp>
      <p:sp>
        <p:nvSpPr>
          <p:cNvPr id="5" name="Slide Number Placeholder 11"/>
          <p:cNvSpPr>
            <a:spLocks noGrp="1"/>
          </p:cNvSpPr>
          <p:nvPr>
            <p:ph type="sldNum" sz="quarter" idx="12"/>
          </p:nvPr>
        </p:nvSpPr>
        <p:spPr>
          <a:xfrm>
            <a:off x="6553200" y="6356350"/>
            <a:ext cx="2133600" cy="365125"/>
          </a:xfrm>
        </p:spPr>
        <p:txBody>
          <a:bodyPr/>
          <a:lstStyle/>
          <a:p>
            <a:pPr>
              <a:defRPr/>
            </a:pPr>
            <a:fld id="{88E165B5-FBB9-451B-92B6-6B5BC297D00E}" type="slidenum">
              <a:rPr lang="en-US" sz="4000" smtClean="0">
                <a:latin typeface="Candara" pitchFamily="34" charset="0"/>
              </a:rPr>
              <a:pPr>
                <a:defRPr/>
              </a:pPr>
              <a:t>28</a:t>
            </a:fld>
            <a:endParaRPr lang="en-US" sz="4000">
              <a:latin typeface="Candara" pitchFamily="34" charset="0"/>
            </a:endParaRPr>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7730" y="91310"/>
            <a:ext cx="8915400" cy="514350"/>
          </a:xfrm>
          <a:solidFill>
            <a:srgbClr val="7030A0"/>
          </a:solidFill>
        </p:spPr>
        <p:style>
          <a:lnRef idx="0">
            <a:schemeClr val="accent3"/>
          </a:lnRef>
          <a:fillRef idx="3">
            <a:schemeClr val="accent3"/>
          </a:fillRef>
          <a:effectRef idx="3">
            <a:schemeClr val="accent3"/>
          </a:effectRef>
          <a:fontRef idx="minor">
            <a:schemeClr val="lt1"/>
          </a:fontRef>
        </p:style>
        <p:txBody>
          <a:bodyPr>
            <a:normAutofit fontScale="90000"/>
          </a:bodyPr>
          <a:lstStyle/>
          <a:p>
            <a:pPr marL="53975" eaLnBrk="1" hangingPunct="1"/>
            <a:r>
              <a:rPr lang="en-US" b="1" dirty="0" smtClean="0">
                <a:latin typeface="Candara" pitchFamily="34" charset="0"/>
                <a:ea typeface="Cambria Math" pitchFamily="18" charset="0"/>
                <a:cs typeface="Aharoni" pitchFamily="2" charset="-79"/>
              </a:rPr>
              <a:t>Outline</a:t>
            </a:r>
          </a:p>
        </p:txBody>
      </p:sp>
      <p:sp>
        <p:nvSpPr>
          <p:cNvPr id="5" name="Slide Number Placeholder 11"/>
          <p:cNvSpPr>
            <a:spLocks noGrp="1"/>
          </p:cNvSpPr>
          <p:nvPr>
            <p:ph type="sldNum" sz="quarter" idx="12"/>
          </p:nvPr>
        </p:nvSpPr>
        <p:spPr>
          <a:xfrm>
            <a:off x="6553200" y="6356350"/>
            <a:ext cx="2133600" cy="365125"/>
          </a:xfrm>
        </p:spPr>
        <p:txBody>
          <a:bodyPr/>
          <a:lstStyle/>
          <a:p>
            <a:pPr>
              <a:defRPr/>
            </a:pPr>
            <a:fld id="{88E165B5-FBB9-451B-92B6-6B5BC297D00E}" type="slidenum">
              <a:rPr lang="en-US" sz="4000" smtClean="0"/>
              <a:pPr>
                <a:defRPr/>
              </a:pPr>
              <a:t>3</a:t>
            </a:fld>
            <a:endParaRPr lang="en-US" sz="4000"/>
          </a:p>
        </p:txBody>
      </p:sp>
      <p:sp>
        <p:nvSpPr>
          <p:cNvPr id="6" name="Title 1"/>
          <p:cNvSpPr txBox="1">
            <a:spLocks/>
          </p:cNvSpPr>
          <p:nvPr/>
        </p:nvSpPr>
        <p:spPr>
          <a:xfrm>
            <a:off x="168488" y="716238"/>
            <a:ext cx="4335192" cy="2094622"/>
          </a:xfrm>
          <a:prstGeom prst="rect">
            <a:avLst/>
          </a:prstGeom>
          <a:solidFill>
            <a:srgbClr val="7030A0"/>
          </a:solidFill>
        </p:spPr>
        <p:style>
          <a:lnRef idx="0">
            <a:schemeClr val="accent2"/>
          </a:lnRef>
          <a:fillRef idx="3">
            <a:schemeClr val="accent2"/>
          </a:fillRef>
          <a:effectRef idx="3">
            <a:schemeClr val="accent2"/>
          </a:effectRef>
          <a:fontRef idx="minor">
            <a:schemeClr val="lt1"/>
          </a:fontRef>
        </p:style>
        <p:txBody>
          <a:bodyPr anchor="ctr">
            <a:scene3d>
              <a:camera prst="orthographicFront"/>
              <a:lightRig rig="soft" dir="t">
                <a:rot lat="0" lon="0" rev="2400000"/>
              </a:lightRig>
            </a:scene3d>
            <a:sp3d>
              <a:bevelT w="19050" h="12700"/>
            </a:sp3d>
          </a:bodyPr>
          <a:lstStyle/>
          <a:p>
            <a:pPr algn="ctr">
              <a:defRPr/>
            </a:pPr>
            <a:r>
              <a:rPr lang="en-GB" sz="3200" b="1" dirty="0" smtClean="0">
                <a:latin typeface="Candara" pitchFamily="34" charset="0"/>
                <a:cs typeface="Aharoni" pitchFamily="2" charset="-79"/>
              </a:rPr>
              <a:t>Intro: What &amp; Why 3-D?</a:t>
            </a:r>
            <a:endParaRPr lang="en-US" sz="3200" b="1" dirty="0">
              <a:latin typeface="Candara" pitchFamily="34" charset="0"/>
              <a:cs typeface="Aharoni" pitchFamily="2" charset="-79"/>
            </a:endParaRPr>
          </a:p>
        </p:txBody>
      </p:sp>
      <p:sp>
        <p:nvSpPr>
          <p:cNvPr id="7" name="Title 1"/>
          <p:cNvSpPr txBox="1">
            <a:spLocks/>
          </p:cNvSpPr>
          <p:nvPr/>
        </p:nvSpPr>
        <p:spPr>
          <a:xfrm>
            <a:off x="4624550" y="705728"/>
            <a:ext cx="4335192" cy="2094622"/>
          </a:xfrm>
          <a:prstGeom prst="rect">
            <a:avLst/>
          </a:prstGeom>
          <a:solidFill>
            <a:srgbClr val="7030A0"/>
          </a:solidFill>
        </p:spPr>
        <p:style>
          <a:lnRef idx="0">
            <a:schemeClr val="accent2"/>
          </a:lnRef>
          <a:fillRef idx="3">
            <a:schemeClr val="accent2"/>
          </a:fillRef>
          <a:effectRef idx="3">
            <a:schemeClr val="accent2"/>
          </a:effectRef>
          <a:fontRef idx="minor">
            <a:schemeClr val="lt1"/>
          </a:fontRef>
        </p:style>
        <p:txBody>
          <a:bodyPr anchor="ctr">
            <a:scene3d>
              <a:camera prst="orthographicFront"/>
              <a:lightRig rig="soft" dir="t">
                <a:rot lat="0" lon="0" rev="2400000"/>
              </a:lightRig>
            </a:scene3d>
            <a:sp3d>
              <a:bevelT w="19050" h="12700"/>
            </a:sp3d>
          </a:bodyPr>
          <a:lstStyle/>
          <a:p>
            <a:pPr algn="ctr">
              <a:defRPr/>
            </a:pPr>
            <a:r>
              <a:rPr lang="en-GB" sz="3200" b="1" dirty="0" smtClean="0">
                <a:latin typeface="Candara" pitchFamily="34" charset="0"/>
                <a:cs typeface="Aharoni" pitchFamily="2" charset="-79"/>
              </a:rPr>
              <a:t>Data &amp; Methods</a:t>
            </a:r>
            <a:endParaRPr lang="en-US" sz="3200" b="1" dirty="0">
              <a:latin typeface="Candara" pitchFamily="34" charset="0"/>
              <a:cs typeface="Aharoni" pitchFamily="2" charset="-79"/>
            </a:endParaRPr>
          </a:p>
        </p:txBody>
      </p:sp>
      <p:sp>
        <p:nvSpPr>
          <p:cNvPr id="8" name="Title 1"/>
          <p:cNvSpPr txBox="1">
            <a:spLocks/>
          </p:cNvSpPr>
          <p:nvPr/>
        </p:nvSpPr>
        <p:spPr>
          <a:xfrm>
            <a:off x="2590800" y="2905018"/>
            <a:ext cx="4335192" cy="2094622"/>
          </a:xfrm>
          <a:prstGeom prst="rect">
            <a:avLst/>
          </a:prstGeom>
          <a:solidFill>
            <a:srgbClr val="7030A0"/>
          </a:solidFill>
        </p:spPr>
        <p:style>
          <a:lnRef idx="0">
            <a:schemeClr val="accent2"/>
          </a:lnRef>
          <a:fillRef idx="3">
            <a:schemeClr val="accent2"/>
          </a:fillRef>
          <a:effectRef idx="3">
            <a:schemeClr val="accent2"/>
          </a:effectRef>
          <a:fontRef idx="minor">
            <a:schemeClr val="lt1"/>
          </a:fontRef>
        </p:style>
        <p:txBody>
          <a:bodyPr anchor="ctr">
            <a:scene3d>
              <a:camera prst="orthographicFront"/>
              <a:lightRig rig="soft" dir="t">
                <a:rot lat="0" lon="0" rev="2400000"/>
              </a:lightRig>
            </a:scene3d>
            <a:sp3d>
              <a:bevelT w="19050" h="12700"/>
            </a:sp3d>
          </a:bodyPr>
          <a:lstStyle/>
          <a:p>
            <a:pPr algn="ctr">
              <a:defRPr/>
            </a:pPr>
            <a:r>
              <a:rPr lang="en-GB" sz="3200" b="1" dirty="0" smtClean="0">
                <a:latin typeface="Candara" pitchFamily="34" charset="0"/>
                <a:cs typeface="Aharoni" pitchFamily="2" charset="-79"/>
              </a:rPr>
              <a:t>Results</a:t>
            </a:r>
            <a:endParaRPr lang="en-US" sz="3200" b="1" dirty="0">
              <a:latin typeface="Candara" pitchFamily="34" charset="0"/>
              <a:cs typeface="Aharoni" pitchFamily="2" charset="-79"/>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7730" y="91310"/>
            <a:ext cx="8915400" cy="514350"/>
          </a:xfrm>
          <a:solidFill>
            <a:srgbClr val="7030A0"/>
          </a:solidFill>
        </p:spPr>
        <p:style>
          <a:lnRef idx="0">
            <a:schemeClr val="accent3"/>
          </a:lnRef>
          <a:fillRef idx="3">
            <a:schemeClr val="accent3"/>
          </a:fillRef>
          <a:effectRef idx="3">
            <a:schemeClr val="accent3"/>
          </a:effectRef>
          <a:fontRef idx="minor">
            <a:schemeClr val="lt1"/>
          </a:fontRef>
        </p:style>
        <p:txBody>
          <a:bodyPr>
            <a:noAutofit/>
          </a:bodyPr>
          <a:lstStyle/>
          <a:p>
            <a:pPr marL="53975" eaLnBrk="1" hangingPunct="1"/>
            <a:r>
              <a:rPr lang="en-US" sz="3200" b="1" dirty="0" smtClean="0">
                <a:latin typeface="Candara" pitchFamily="34" charset="0"/>
                <a:ea typeface="Cambria Math" pitchFamily="18" charset="0"/>
                <a:cs typeface="Aharoni" pitchFamily="2" charset="-79"/>
              </a:rPr>
              <a:t>Reference paper for model development</a:t>
            </a:r>
          </a:p>
        </p:txBody>
      </p:sp>
      <p:sp>
        <p:nvSpPr>
          <p:cNvPr id="5" name="Slide Number Placeholder 11"/>
          <p:cNvSpPr>
            <a:spLocks noGrp="1"/>
          </p:cNvSpPr>
          <p:nvPr>
            <p:ph type="sldNum" sz="quarter" idx="12"/>
          </p:nvPr>
        </p:nvSpPr>
        <p:spPr>
          <a:xfrm>
            <a:off x="6553200" y="6356350"/>
            <a:ext cx="2133600" cy="365125"/>
          </a:xfrm>
        </p:spPr>
        <p:txBody>
          <a:bodyPr/>
          <a:lstStyle/>
          <a:p>
            <a:pPr>
              <a:defRPr/>
            </a:pPr>
            <a:fld id="{88E165B5-FBB9-451B-92B6-6B5BC297D00E}" type="slidenum">
              <a:rPr lang="en-US" sz="4000" smtClean="0">
                <a:latin typeface="Candara" pitchFamily="34" charset="0"/>
              </a:rPr>
              <a:pPr>
                <a:defRPr/>
              </a:pPr>
              <a:t>4</a:t>
            </a:fld>
            <a:endParaRPr lang="en-US" sz="4000">
              <a:latin typeface="Candara" pitchFamily="34" charset="0"/>
            </a:endParaRPr>
          </a:p>
        </p:txBody>
      </p:sp>
      <p:pic>
        <p:nvPicPr>
          <p:cNvPr id="2" name="Picture 2"/>
          <p:cNvPicPr>
            <a:picLocks noChangeAspect="1" noChangeArrowheads="1"/>
          </p:cNvPicPr>
          <p:nvPr/>
        </p:nvPicPr>
        <p:blipFill>
          <a:blip r:embed="rId2"/>
          <a:srcRect/>
          <a:stretch>
            <a:fillRect/>
          </a:stretch>
        </p:blipFill>
        <p:spPr bwMode="auto">
          <a:xfrm>
            <a:off x="26124" y="742950"/>
            <a:ext cx="9041676" cy="3652837"/>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7730" y="91310"/>
            <a:ext cx="8915400" cy="514350"/>
          </a:xfrm>
          <a:solidFill>
            <a:srgbClr val="7030A0"/>
          </a:solidFill>
        </p:spPr>
        <p:style>
          <a:lnRef idx="0">
            <a:schemeClr val="accent3"/>
          </a:lnRef>
          <a:fillRef idx="3">
            <a:schemeClr val="accent3"/>
          </a:fillRef>
          <a:effectRef idx="3">
            <a:schemeClr val="accent3"/>
          </a:effectRef>
          <a:fontRef idx="minor">
            <a:schemeClr val="lt1"/>
          </a:fontRef>
        </p:style>
        <p:txBody>
          <a:bodyPr>
            <a:normAutofit fontScale="90000"/>
          </a:bodyPr>
          <a:lstStyle/>
          <a:p>
            <a:pPr marL="53975" eaLnBrk="1" hangingPunct="1"/>
            <a:r>
              <a:rPr lang="en-US" b="1" dirty="0" smtClean="0">
                <a:latin typeface="Candara" pitchFamily="34" charset="0"/>
                <a:ea typeface="Cambria Math" pitchFamily="18" charset="0"/>
                <a:cs typeface="Aharoni" pitchFamily="2" charset="-79"/>
              </a:rPr>
              <a:t>Intro: What </a:t>
            </a:r>
            <a:r>
              <a:rPr lang="en-US" b="1" smtClean="0">
                <a:latin typeface="Candara" pitchFamily="34" charset="0"/>
                <a:ea typeface="Cambria Math" pitchFamily="18" charset="0"/>
                <a:cs typeface="Aharoni" pitchFamily="2" charset="-79"/>
              </a:rPr>
              <a:t>and Why 3-D?</a:t>
            </a:r>
            <a:endParaRPr lang="en-US" b="1" dirty="0" smtClean="0">
              <a:latin typeface="Candara" pitchFamily="34" charset="0"/>
              <a:ea typeface="Cambria Math" pitchFamily="18" charset="0"/>
              <a:cs typeface="Aharoni" pitchFamily="2" charset="-79"/>
            </a:endParaRPr>
          </a:p>
        </p:txBody>
      </p:sp>
      <p:sp>
        <p:nvSpPr>
          <p:cNvPr id="5" name="Slide Number Placeholder 11"/>
          <p:cNvSpPr>
            <a:spLocks noGrp="1"/>
          </p:cNvSpPr>
          <p:nvPr>
            <p:ph type="sldNum" sz="quarter" idx="12"/>
          </p:nvPr>
        </p:nvSpPr>
        <p:spPr>
          <a:xfrm>
            <a:off x="6553200" y="6356350"/>
            <a:ext cx="2133600" cy="365125"/>
          </a:xfrm>
        </p:spPr>
        <p:txBody>
          <a:bodyPr/>
          <a:lstStyle/>
          <a:p>
            <a:pPr>
              <a:defRPr/>
            </a:pPr>
            <a:fld id="{88E165B5-FBB9-451B-92B6-6B5BC297D00E}" type="slidenum">
              <a:rPr lang="en-US" sz="4000" smtClean="0">
                <a:latin typeface="Candara" pitchFamily="34" charset="0"/>
              </a:rPr>
              <a:pPr>
                <a:defRPr/>
              </a:pPr>
              <a:t>5</a:t>
            </a:fld>
            <a:endParaRPr lang="en-US" sz="4000">
              <a:latin typeface="Candara" pitchFamily="34" charset="0"/>
            </a:endParaRPr>
          </a:p>
        </p:txBody>
      </p:sp>
      <p:sp>
        <p:nvSpPr>
          <p:cNvPr id="9" name="Rectangle 8"/>
          <p:cNvSpPr>
            <a:spLocks noChangeArrowheads="1"/>
          </p:cNvSpPr>
          <p:nvPr/>
        </p:nvSpPr>
        <p:spPr bwMode="auto">
          <a:xfrm>
            <a:off x="152400" y="3994487"/>
            <a:ext cx="8773510" cy="1015663"/>
          </a:xfrm>
          <a:prstGeom prst="rect">
            <a:avLst/>
          </a:prstGeom>
          <a:solidFill>
            <a:srgbClr val="7030A0"/>
          </a:solidFill>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just">
              <a:defRPr/>
            </a:pPr>
            <a:r>
              <a:rPr lang="en-GB" sz="2000" b="1" dirty="0" smtClean="0">
                <a:solidFill>
                  <a:srgbClr val="FFFF00"/>
                </a:solidFill>
                <a:latin typeface="Candara" pitchFamily="34" charset="0"/>
              </a:rPr>
              <a:t>In our context, the 3-D </a:t>
            </a:r>
            <a:r>
              <a:rPr lang="en-GB" sz="2000" b="1" dirty="0" err="1" smtClean="0">
                <a:solidFill>
                  <a:srgbClr val="FFFF00"/>
                </a:solidFill>
                <a:latin typeface="Candara" pitchFamily="34" charset="0"/>
              </a:rPr>
              <a:t>ionospheric</a:t>
            </a:r>
            <a:r>
              <a:rPr lang="en-GB" sz="2000" b="1" dirty="0" smtClean="0">
                <a:solidFill>
                  <a:srgbClr val="FFFF00"/>
                </a:solidFill>
                <a:latin typeface="Candara" pitchFamily="34" charset="0"/>
              </a:rPr>
              <a:t> model involves representation of the ionosphere (electron densities) in 3 space dimensions of Longitude, Latitude, and Altitude.  </a:t>
            </a:r>
            <a:endParaRPr lang="en-GB" sz="2000" b="1" dirty="0" smtClean="0">
              <a:solidFill>
                <a:schemeClr val="bg1"/>
              </a:solidFill>
              <a:latin typeface="Candara" pitchFamily="34" charset="0"/>
            </a:endParaRPr>
          </a:p>
        </p:txBody>
      </p:sp>
      <p:pic>
        <p:nvPicPr>
          <p:cNvPr id="1026" name="Picture 2"/>
          <p:cNvPicPr>
            <a:picLocks noChangeAspect="1" noChangeArrowheads="1"/>
          </p:cNvPicPr>
          <p:nvPr/>
        </p:nvPicPr>
        <p:blipFill>
          <a:blip r:embed="rId3"/>
          <a:srcRect/>
          <a:stretch>
            <a:fillRect/>
          </a:stretch>
        </p:blipFill>
        <p:spPr bwMode="auto">
          <a:xfrm>
            <a:off x="76200" y="685036"/>
            <a:ext cx="5638800" cy="3191101"/>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5323490" y="779625"/>
            <a:ext cx="3733799" cy="2911475"/>
          </a:xfrm>
          <a:prstGeom prst="rect">
            <a:avLst/>
          </a:prstGeom>
          <a:noFill/>
          <a:ln w="9525">
            <a:noFill/>
            <a:miter lim="800000"/>
            <a:headEnd/>
            <a:tailEnd/>
          </a:ln>
          <a:effectLst/>
        </p:spPr>
      </p:pic>
      <p:sp>
        <p:nvSpPr>
          <p:cNvPr id="10" name="Oval 9"/>
          <p:cNvSpPr/>
          <p:nvPr/>
        </p:nvSpPr>
        <p:spPr>
          <a:xfrm>
            <a:off x="304800" y="1581150"/>
            <a:ext cx="381000" cy="13716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334000" y="1549620"/>
            <a:ext cx="381000" cy="13716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rot="5400000">
            <a:off x="2618014" y="3110595"/>
            <a:ext cx="381000" cy="13716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7730" y="91310"/>
            <a:ext cx="8915400" cy="514350"/>
          </a:xfrm>
          <a:solidFill>
            <a:srgbClr val="7030A0"/>
          </a:solidFill>
        </p:spPr>
        <p:style>
          <a:lnRef idx="0">
            <a:schemeClr val="accent3"/>
          </a:lnRef>
          <a:fillRef idx="3">
            <a:schemeClr val="accent3"/>
          </a:fillRef>
          <a:effectRef idx="3">
            <a:schemeClr val="accent3"/>
          </a:effectRef>
          <a:fontRef idx="minor">
            <a:schemeClr val="lt1"/>
          </a:fontRef>
        </p:style>
        <p:txBody>
          <a:bodyPr>
            <a:normAutofit fontScale="90000"/>
          </a:bodyPr>
          <a:lstStyle/>
          <a:p>
            <a:pPr marL="53975" eaLnBrk="1" hangingPunct="1"/>
            <a:r>
              <a:rPr lang="en-US" b="1" dirty="0" smtClean="0">
                <a:latin typeface="Candara" pitchFamily="34" charset="0"/>
                <a:ea typeface="Cambria Math" pitchFamily="18" charset="0"/>
                <a:cs typeface="Aharoni" pitchFamily="2" charset="-79"/>
              </a:rPr>
              <a:t>Intro: What </a:t>
            </a:r>
            <a:r>
              <a:rPr lang="en-US" b="1" smtClean="0">
                <a:latin typeface="Candara" pitchFamily="34" charset="0"/>
                <a:ea typeface="Cambria Math" pitchFamily="18" charset="0"/>
                <a:cs typeface="Aharoni" pitchFamily="2" charset="-79"/>
              </a:rPr>
              <a:t>and Why 3-D?</a:t>
            </a:r>
            <a:endParaRPr lang="en-US" b="1" dirty="0" smtClean="0">
              <a:latin typeface="Candara" pitchFamily="34" charset="0"/>
              <a:ea typeface="Cambria Math" pitchFamily="18" charset="0"/>
              <a:cs typeface="Aharoni" pitchFamily="2" charset="-79"/>
            </a:endParaRPr>
          </a:p>
        </p:txBody>
      </p:sp>
      <p:sp>
        <p:nvSpPr>
          <p:cNvPr id="5" name="Slide Number Placeholder 11"/>
          <p:cNvSpPr>
            <a:spLocks noGrp="1"/>
          </p:cNvSpPr>
          <p:nvPr>
            <p:ph type="sldNum" sz="quarter" idx="12"/>
          </p:nvPr>
        </p:nvSpPr>
        <p:spPr>
          <a:xfrm>
            <a:off x="6553200" y="6356350"/>
            <a:ext cx="2133600" cy="365125"/>
          </a:xfrm>
        </p:spPr>
        <p:txBody>
          <a:bodyPr/>
          <a:lstStyle/>
          <a:p>
            <a:pPr>
              <a:defRPr/>
            </a:pPr>
            <a:fld id="{88E165B5-FBB9-451B-92B6-6B5BC297D00E}" type="slidenum">
              <a:rPr lang="en-US" sz="4000" smtClean="0">
                <a:latin typeface="Candara" pitchFamily="34" charset="0"/>
              </a:rPr>
              <a:pPr>
                <a:defRPr/>
              </a:pPr>
              <a:t>6</a:t>
            </a:fld>
            <a:endParaRPr lang="en-US" sz="4000">
              <a:latin typeface="Candara" pitchFamily="34" charset="0"/>
            </a:endParaRPr>
          </a:p>
        </p:txBody>
      </p:sp>
      <p:sp>
        <p:nvSpPr>
          <p:cNvPr id="9" name="Rectangle 8"/>
          <p:cNvSpPr>
            <a:spLocks noChangeArrowheads="1"/>
          </p:cNvSpPr>
          <p:nvPr/>
        </p:nvSpPr>
        <p:spPr bwMode="auto">
          <a:xfrm>
            <a:off x="63060" y="706157"/>
            <a:ext cx="6117020" cy="4293483"/>
          </a:xfrm>
          <a:prstGeom prst="rect">
            <a:avLst/>
          </a:prstGeom>
          <a:solidFill>
            <a:srgbClr val="7030A0"/>
          </a:solidFill>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just">
              <a:defRPr/>
            </a:pPr>
            <a:r>
              <a:rPr lang="en-GB" sz="2100" b="1" dirty="0" err="1" smtClean="0">
                <a:solidFill>
                  <a:srgbClr val="FFFF00"/>
                </a:solidFill>
                <a:latin typeface="Candara" pitchFamily="34" charset="0"/>
              </a:rPr>
              <a:t>Ionosondes</a:t>
            </a:r>
            <a:r>
              <a:rPr lang="en-GB" sz="2100" b="1" dirty="0" smtClean="0">
                <a:solidFill>
                  <a:srgbClr val="FFFF00"/>
                </a:solidFill>
                <a:latin typeface="Candara" pitchFamily="34" charset="0"/>
              </a:rPr>
              <a:t> and Incoherent Scatter Radars (ISRs) provide altitude-varying profiles of electron density.  </a:t>
            </a:r>
          </a:p>
          <a:p>
            <a:pPr algn="just">
              <a:defRPr/>
            </a:pPr>
            <a:endParaRPr lang="en-GB" sz="2100" b="1" dirty="0" smtClean="0">
              <a:solidFill>
                <a:srgbClr val="FFFF00"/>
              </a:solidFill>
              <a:latin typeface="Candara" pitchFamily="34" charset="0"/>
            </a:endParaRPr>
          </a:p>
          <a:p>
            <a:pPr algn="just">
              <a:defRPr/>
            </a:pPr>
            <a:r>
              <a:rPr lang="en-GB" sz="2100" b="1" dirty="0" smtClean="0">
                <a:solidFill>
                  <a:srgbClr val="FFFF00"/>
                </a:solidFill>
                <a:latin typeface="Candara" pitchFamily="34" charset="0"/>
              </a:rPr>
              <a:t>Profiles are limited to locations of the equipment</a:t>
            </a:r>
          </a:p>
          <a:p>
            <a:pPr algn="just">
              <a:defRPr/>
            </a:pPr>
            <a:endParaRPr lang="en-GB" sz="2100" b="1" dirty="0" smtClean="0">
              <a:solidFill>
                <a:srgbClr val="FFFF00"/>
              </a:solidFill>
              <a:latin typeface="Candara" pitchFamily="34" charset="0"/>
            </a:endParaRPr>
          </a:p>
          <a:p>
            <a:pPr algn="just">
              <a:defRPr/>
            </a:pPr>
            <a:r>
              <a:rPr lang="en-GB" sz="2100" b="1" dirty="0" smtClean="0">
                <a:solidFill>
                  <a:srgbClr val="FFFF00"/>
                </a:solidFill>
                <a:latin typeface="Candara" pitchFamily="34" charset="0"/>
              </a:rPr>
              <a:t>We may not get good spatial (longitude-by-latitude) coverage unless the equipment are installed in dense populations. </a:t>
            </a:r>
          </a:p>
          <a:p>
            <a:pPr algn="just">
              <a:defRPr/>
            </a:pPr>
            <a:endParaRPr lang="en-GB" sz="2100" b="1" dirty="0" smtClean="0">
              <a:solidFill>
                <a:srgbClr val="FFFF00"/>
              </a:solidFill>
              <a:latin typeface="Candara" pitchFamily="34" charset="0"/>
            </a:endParaRPr>
          </a:p>
          <a:p>
            <a:pPr algn="just">
              <a:defRPr/>
            </a:pPr>
            <a:r>
              <a:rPr lang="en-GB" sz="2100" b="1" dirty="0" smtClean="0">
                <a:solidFill>
                  <a:srgbClr val="FFFF00"/>
                </a:solidFill>
                <a:latin typeface="Candara" pitchFamily="34" charset="0"/>
              </a:rPr>
              <a:t>Practically, we are limited by costs and logistics of installation/maintenance, especially across oceans and deserts. </a:t>
            </a:r>
            <a:endParaRPr lang="en-GB" sz="2100" b="1" dirty="0" smtClean="0">
              <a:solidFill>
                <a:schemeClr val="bg1"/>
              </a:solidFill>
              <a:latin typeface="Candara" pitchFamily="34" charset="0"/>
            </a:endParaRPr>
          </a:p>
        </p:txBody>
      </p:sp>
      <p:pic>
        <p:nvPicPr>
          <p:cNvPr id="15362" name="Picture 2" descr="RAL Space IONOSONDE (Chilton and Stanley)"/>
          <p:cNvPicPr>
            <a:picLocks noChangeAspect="1" noChangeArrowheads="1"/>
          </p:cNvPicPr>
          <p:nvPr/>
        </p:nvPicPr>
        <p:blipFill>
          <a:blip r:embed="rId2"/>
          <a:srcRect/>
          <a:stretch>
            <a:fillRect/>
          </a:stretch>
        </p:blipFill>
        <p:spPr bwMode="auto">
          <a:xfrm>
            <a:off x="6164899" y="669380"/>
            <a:ext cx="2897143" cy="4409090"/>
          </a:xfrm>
          <a:prstGeom prst="rect">
            <a:avLst/>
          </a:prstGeom>
          <a:noFill/>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Radio Occultation Technique and Representation of Tangent point... |  Download Scientific Diagram"/>
          <p:cNvPicPr>
            <a:picLocks noChangeAspect="1" noChangeArrowheads="1"/>
          </p:cNvPicPr>
          <p:nvPr/>
        </p:nvPicPr>
        <p:blipFill>
          <a:blip r:embed="rId2"/>
          <a:srcRect/>
          <a:stretch>
            <a:fillRect/>
          </a:stretch>
        </p:blipFill>
        <p:spPr bwMode="auto">
          <a:xfrm rot="5400000">
            <a:off x="5443537" y="1398368"/>
            <a:ext cx="4324350" cy="2924175"/>
          </a:xfrm>
          <a:prstGeom prst="rect">
            <a:avLst/>
          </a:prstGeom>
          <a:noFill/>
        </p:spPr>
      </p:pic>
      <p:sp>
        <p:nvSpPr>
          <p:cNvPr id="4" name="Title 1"/>
          <p:cNvSpPr>
            <a:spLocks noGrp="1"/>
          </p:cNvSpPr>
          <p:nvPr>
            <p:ph type="title"/>
          </p:nvPr>
        </p:nvSpPr>
        <p:spPr>
          <a:xfrm>
            <a:off x="107730" y="91310"/>
            <a:ext cx="8915400" cy="514350"/>
          </a:xfrm>
          <a:solidFill>
            <a:srgbClr val="7030A0"/>
          </a:solidFill>
        </p:spPr>
        <p:style>
          <a:lnRef idx="0">
            <a:schemeClr val="accent3"/>
          </a:lnRef>
          <a:fillRef idx="3">
            <a:schemeClr val="accent3"/>
          </a:fillRef>
          <a:effectRef idx="3">
            <a:schemeClr val="accent3"/>
          </a:effectRef>
          <a:fontRef idx="minor">
            <a:schemeClr val="lt1"/>
          </a:fontRef>
        </p:style>
        <p:txBody>
          <a:bodyPr>
            <a:normAutofit fontScale="90000"/>
          </a:bodyPr>
          <a:lstStyle/>
          <a:p>
            <a:pPr marL="53975" eaLnBrk="1" hangingPunct="1"/>
            <a:r>
              <a:rPr lang="en-US" b="1" dirty="0" smtClean="0">
                <a:latin typeface="Candara" pitchFamily="34" charset="0"/>
                <a:ea typeface="Cambria Math" pitchFamily="18" charset="0"/>
                <a:cs typeface="Aharoni" pitchFamily="2" charset="-79"/>
              </a:rPr>
              <a:t>Intro: What </a:t>
            </a:r>
            <a:r>
              <a:rPr lang="en-US" b="1" smtClean="0">
                <a:latin typeface="Candara" pitchFamily="34" charset="0"/>
                <a:ea typeface="Cambria Math" pitchFamily="18" charset="0"/>
                <a:cs typeface="Aharoni" pitchFamily="2" charset="-79"/>
              </a:rPr>
              <a:t>and Why 3-D?</a:t>
            </a:r>
            <a:endParaRPr lang="en-US" b="1" dirty="0" smtClean="0">
              <a:latin typeface="Candara" pitchFamily="34" charset="0"/>
              <a:ea typeface="Cambria Math" pitchFamily="18" charset="0"/>
              <a:cs typeface="Aharoni" pitchFamily="2" charset="-79"/>
            </a:endParaRPr>
          </a:p>
        </p:txBody>
      </p:sp>
      <p:sp>
        <p:nvSpPr>
          <p:cNvPr id="5" name="Slide Number Placeholder 11"/>
          <p:cNvSpPr>
            <a:spLocks noGrp="1"/>
          </p:cNvSpPr>
          <p:nvPr>
            <p:ph type="sldNum" sz="quarter" idx="12"/>
          </p:nvPr>
        </p:nvSpPr>
        <p:spPr>
          <a:xfrm>
            <a:off x="6553200" y="6356350"/>
            <a:ext cx="2133600" cy="365125"/>
          </a:xfrm>
        </p:spPr>
        <p:txBody>
          <a:bodyPr/>
          <a:lstStyle/>
          <a:p>
            <a:pPr>
              <a:defRPr/>
            </a:pPr>
            <a:fld id="{88E165B5-FBB9-451B-92B6-6B5BC297D00E}" type="slidenum">
              <a:rPr lang="en-US" sz="4000" smtClean="0">
                <a:latin typeface="Candara" pitchFamily="34" charset="0"/>
              </a:rPr>
              <a:pPr>
                <a:defRPr/>
              </a:pPr>
              <a:t>7</a:t>
            </a:fld>
            <a:endParaRPr lang="en-US" sz="4000">
              <a:latin typeface="Candara" pitchFamily="34" charset="0"/>
            </a:endParaRPr>
          </a:p>
        </p:txBody>
      </p:sp>
      <p:sp>
        <p:nvSpPr>
          <p:cNvPr id="9" name="Rectangle 8"/>
          <p:cNvSpPr>
            <a:spLocks noChangeArrowheads="1"/>
          </p:cNvSpPr>
          <p:nvPr/>
        </p:nvSpPr>
        <p:spPr bwMode="auto">
          <a:xfrm>
            <a:off x="76200" y="666750"/>
            <a:ext cx="7239000" cy="4401205"/>
          </a:xfrm>
          <a:prstGeom prst="rect">
            <a:avLst/>
          </a:prstGeom>
          <a:solidFill>
            <a:srgbClr val="7030A0"/>
          </a:solidFill>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just">
              <a:defRPr/>
            </a:pPr>
            <a:r>
              <a:rPr lang="en-GB" sz="2000" b="1" dirty="0" smtClean="0">
                <a:solidFill>
                  <a:srgbClr val="FFFF00"/>
                </a:solidFill>
                <a:latin typeface="Candara" pitchFamily="34" charset="0"/>
              </a:rPr>
              <a:t>On the other hand, the technique of radio occultation (RO) applied on low Earth orbit satellite constellations (such as COSMIC: Constellation Observing System for Meteorology, Ionosphere, and Climate) is providing avenue to record altitude-varying electron density profiles across the globe. </a:t>
            </a:r>
          </a:p>
          <a:p>
            <a:pPr algn="just">
              <a:defRPr/>
            </a:pPr>
            <a:endParaRPr lang="en-GB" sz="2000" b="1" dirty="0" smtClean="0">
              <a:solidFill>
                <a:srgbClr val="FFFF00"/>
              </a:solidFill>
              <a:latin typeface="Candara" pitchFamily="34" charset="0"/>
            </a:endParaRPr>
          </a:p>
          <a:p>
            <a:pPr algn="just">
              <a:defRPr/>
            </a:pPr>
            <a:r>
              <a:rPr lang="en-GB" sz="2000" b="1" dirty="0" smtClean="0">
                <a:solidFill>
                  <a:srgbClr val="FFFF00"/>
                </a:solidFill>
                <a:latin typeface="Candara" pitchFamily="34" charset="0"/>
              </a:rPr>
              <a:t>The limitation is that we do not get continuous measurements of the profiles over time at individual Earth locations. The system however provides enormous amount of data, with good global coverage, to develop 3-D electron density model as done in this study. </a:t>
            </a:r>
          </a:p>
          <a:p>
            <a:pPr algn="just">
              <a:defRPr/>
            </a:pPr>
            <a:endParaRPr lang="en-GB" sz="2000" b="1" dirty="0" smtClean="0">
              <a:solidFill>
                <a:srgbClr val="FFFF00"/>
              </a:solidFill>
              <a:latin typeface="Candara" pitchFamily="34" charset="0"/>
            </a:endParaRPr>
          </a:p>
          <a:p>
            <a:pPr algn="just">
              <a:defRPr/>
            </a:pPr>
            <a:r>
              <a:rPr lang="en-GB" sz="2000" b="1" dirty="0" smtClean="0">
                <a:solidFill>
                  <a:srgbClr val="FFFF00"/>
                </a:solidFill>
                <a:latin typeface="Candara" pitchFamily="34" charset="0"/>
              </a:rPr>
              <a:t>Such model offers opportunity to represent continuous altitude-varying electron density profiles over any given Earth location.          </a:t>
            </a:r>
            <a:endParaRPr lang="en-GB" sz="2000" b="1" dirty="0" smtClean="0">
              <a:solidFill>
                <a:schemeClr val="bg1"/>
              </a:solidFill>
              <a:latin typeface="Candara" pitchFamily="34"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Artificial neural networks are changing the world. What are they? -  ExtremeTech"/>
          <p:cNvPicPr>
            <a:picLocks noChangeAspect="1" noChangeArrowheads="1"/>
          </p:cNvPicPr>
          <p:nvPr/>
        </p:nvPicPr>
        <p:blipFill>
          <a:blip r:embed="rId2"/>
          <a:srcRect/>
          <a:stretch>
            <a:fillRect/>
          </a:stretch>
        </p:blipFill>
        <p:spPr bwMode="auto">
          <a:xfrm rot="16200000">
            <a:off x="-936066" y="1644858"/>
            <a:ext cx="4420893" cy="2438399"/>
          </a:xfrm>
          <a:prstGeom prst="rect">
            <a:avLst/>
          </a:prstGeom>
          <a:noFill/>
        </p:spPr>
      </p:pic>
      <p:sp>
        <p:nvSpPr>
          <p:cNvPr id="4" name="Title 1"/>
          <p:cNvSpPr>
            <a:spLocks noGrp="1"/>
          </p:cNvSpPr>
          <p:nvPr>
            <p:ph type="title"/>
          </p:nvPr>
        </p:nvSpPr>
        <p:spPr>
          <a:xfrm>
            <a:off x="107730" y="91310"/>
            <a:ext cx="8915400" cy="514350"/>
          </a:xfrm>
          <a:solidFill>
            <a:srgbClr val="7030A0"/>
          </a:solidFill>
        </p:spPr>
        <p:style>
          <a:lnRef idx="0">
            <a:schemeClr val="accent3"/>
          </a:lnRef>
          <a:fillRef idx="3">
            <a:schemeClr val="accent3"/>
          </a:fillRef>
          <a:effectRef idx="3">
            <a:schemeClr val="accent3"/>
          </a:effectRef>
          <a:fontRef idx="minor">
            <a:schemeClr val="lt1"/>
          </a:fontRef>
        </p:style>
        <p:txBody>
          <a:bodyPr>
            <a:normAutofit fontScale="90000"/>
          </a:bodyPr>
          <a:lstStyle/>
          <a:p>
            <a:pPr marL="53975" eaLnBrk="1" hangingPunct="1"/>
            <a:r>
              <a:rPr lang="en-US" b="1" dirty="0" smtClean="0">
                <a:latin typeface="Candara" pitchFamily="34" charset="0"/>
                <a:ea typeface="Cambria Math" pitchFamily="18" charset="0"/>
                <a:cs typeface="Aharoni" pitchFamily="2" charset="-79"/>
              </a:rPr>
              <a:t>Intro: What </a:t>
            </a:r>
            <a:r>
              <a:rPr lang="en-US" b="1" smtClean="0">
                <a:latin typeface="Candara" pitchFamily="34" charset="0"/>
                <a:ea typeface="Cambria Math" pitchFamily="18" charset="0"/>
                <a:cs typeface="Aharoni" pitchFamily="2" charset="-79"/>
              </a:rPr>
              <a:t>and Why 3-D?</a:t>
            </a:r>
            <a:endParaRPr lang="en-US" b="1" dirty="0" smtClean="0">
              <a:latin typeface="Candara" pitchFamily="34" charset="0"/>
              <a:ea typeface="Cambria Math" pitchFamily="18" charset="0"/>
              <a:cs typeface="Aharoni" pitchFamily="2" charset="-79"/>
            </a:endParaRPr>
          </a:p>
        </p:txBody>
      </p:sp>
      <p:sp>
        <p:nvSpPr>
          <p:cNvPr id="5" name="Slide Number Placeholder 11"/>
          <p:cNvSpPr>
            <a:spLocks noGrp="1"/>
          </p:cNvSpPr>
          <p:nvPr>
            <p:ph type="sldNum" sz="quarter" idx="12"/>
          </p:nvPr>
        </p:nvSpPr>
        <p:spPr>
          <a:xfrm>
            <a:off x="6553200" y="6356350"/>
            <a:ext cx="2133600" cy="365125"/>
          </a:xfrm>
        </p:spPr>
        <p:txBody>
          <a:bodyPr/>
          <a:lstStyle/>
          <a:p>
            <a:pPr>
              <a:defRPr/>
            </a:pPr>
            <a:fld id="{88E165B5-FBB9-451B-92B6-6B5BC297D00E}" type="slidenum">
              <a:rPr lang="en-US" sz="4000" smtClean="0">
                <a:latin typeface="Candara" pitchFamily="34" charset="0"/>
              </a:rPr>
              <a:pPr>
                <a:defRPr/>
              </a:pPr>
              <a:t>8</a:t>
            </a:fld>
            <a:endParaRPr lang="en-US" sz="4000">
              <a:latin typeface="Candara" pitchFamily="34" charset="0"/>
            </a:endParaRPr>
          </a:p>
        </p:txBody>
      </p:sp>
      <p:sp>
        <p:nvSpPr>
          <p:cNvPr id="9" name="Rectangle 8"/>
          <p:cNvSpPr>
            <a:spLocks noChangeArrowheads="1"/>
          </p:cNvSpPr>
          <p:nvPr/>
        </p:nvSpPr>
        <p:spPr bwMode="auto">
          <a:xfrm>
            <a:off x="2548760" y="669380"/>
            <a:ext cx="6487510" cy="4401205"/>
          </a:xfrm>
          <a:prstGeom prst="rect">
            <a:avLst/>
          </a:prstGeom>
          <a:solidFill>
            <a:srgbClr val="7030A0"/>
          </a:solidFill>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just">
              <a:defRPr/>
            </a:pPr>
            <a:r>
              <a:rPr lang="en-GB" sz="2000" b="1" dirty="0" smtClean="0">
                <a:solidFill>
                  <a:srgbClr val="FFFF00"/>
                </a:solidFill>
                <a:latin typeface="Candara" pitchFamily="34" charset="0"/>
              </a:rPr>
              <a:t>Given the big size of data available, machine learning techniques are usually most suitable, so as to optimally harness information from the big data. </a:t>
            </a:r>
          </a:p>
          <a:p>
            <a:pPr algn="just">
              <a:defRPr/>
            </a:pPr>
            <a:endParaRPr lang="en-GB" sz="2000" b="1" dirty="0" smtClean="0">
              <a:solidFill>
                <a:srgbClr val="FFFF00"/>
              </a:solidFill>
              <a:latin typeface="Candara" pitchFamily="34" charset="0"/>
            </a:endParaRPr>
          </a:p>
          <a:p>
            <a:pPr algn="just">
              <a:defRPr/>
            </a:pPr>
            <a:r>
              <a:rPr lang="en-GB" sz="2000" b="1" dirty="0" smtClean="0">
                <a:solidFill>
                  <a:srgbClr val="FFFF00"/>
                </a:solidFill>
                <a:latin typeface="Candara" pitchFamily="34" charset="0"/>
              </a:rPr>
              <a:t>A number of research (e.g. </a:t>
            </a:r>
            <a:r>
              <a:rPr lang="en-GB" sz="2000" b="1" dirty="0" err="1" smtClean="0">
                <a:solidFill>
                  <a:srgbClr val="FFFF00"/>
                </a:solidFill>
                <a:latin typeface="Candara" pitchFamily="34" charset="0"/>
              </a:rPr>
              <a:t>Tulasi</a:t>
            </a:r>
            <a:r>
              <a:rPr lang="en-GB" sz="2000" b="1" dirty="0" smtClean="0">
                <a:solidFill>
                  <a:srgbClr val="FFFF00"/>
                </a:solidFill>
                <a:latin typeface="Candara" pitchFamily="34" charset="0"/>
              </a:rPr>
              <a:t> Ram et al.,  </a:t>
            </a:r>
            <a:r>
              <a:rPr lang="en-GB" sz="2000" b="1" dirty="0" err="1" smtClean="0">
                <a:solidFill>
                  <a:srgbClr val="FFFF00"/>
                </a:solidFill>
                <a:latin typeface="Candara" pitchFamily="34" charset="0"/>
              </a:rPr>
              <a:t>Gowtam</a:t>
            </a:r>
            <a:r>
              <a:rPr lang="en-GB" sz="2000" b="1" dirty="0" smtClean="0">
                <a:solidFill>
                  <a:srgbClr val="FFFF00"/>
                </a:solidFill>
                <a:latin typeface="Candara" pitchFamily="34" charset="0"/>
              </a:rPr>
              <a:t> et al., 2019) have demonstrated that artificial neural networks (ANNs) are good candidates for such modelling).  Earlier studies (e.g. </a:t>
            </a:r>
            <a:r>
              <a:rPr lang="en-GB" sz="2000" b="1" dirty="0" err="1" smtClean="0">
                <a:solidFill>
                  <a:srgbClr val="FFFF00"/>
                </a:solidFill>
                <a:latin typeface="Candara" pitchFamily="34" charset="0"/>
              </a:rPr>
              <a:t>Habarulema</a:t>
            </a:r>
            <a:r>
              <a:rPr lang="en-GB" sz="2000" b="1" dirty="0" smtClean="0">
                <a:solidFill>
                  <a:srgbClr val="FFFF00"/>
                </a:solidFill>
                <a:latin typeface="Candara" pitchFamily="34" charset="0"/>
              </a:rPr>
              <a:t> et al., 2010; </a:t>
            </a:r>
            <a:r>
              <a:rPr lang="en-GB" sz="2000" b="1" dirty="0" err="1" smtClean="0">
                <a:solidFill>
                  <a:srgbClr val="FFFF00"/>
                </a:solidFill>
                <a:latin typeface="Candara" pitchFamily="34" charset="0"/>
              </a:rPr>
              <a:t>Okoh</a:t>
            </a:r>
            <a:r>
              <a:rPr lang="en-GB" sz="2000" b="1" dirty="0" smtClean="0">
                <a:solidFill>
                  <a:srgbClr val="FFFF00"/>
                </a:solidFill>
                <a:latin typeface="Candara" pitchFamily="34" charset="0"/>
              </a:rPr>
              <a:t> et al., 2019) have also shown that ANNs are generally good candidates for </a:t>
            </a:r>
            <a:r>
              <a:rPr lang="en-GB" sz="2000" b="1" dirty="0" err="1" smtClean="0">
                <a:solidFill>
                  <a:srgbClr val="FFFF00"/>
                </a:solidFill>
                <a:latin typeface="Candara" pitchFamily="34" charset="0"/>
              </a:rPr>
              <a:t>ionospheric</a:t>
            </a:r>
            <a:r>
              <a:rPr lang="en-GB" sz="2000" b="1" dirty="0" smtClean="0">
                <a:solidFill>
                  <a:srgbClr val="FFFF00"/>
                </a:solidFill>
                <a:latin typeface="Candara" pitchFamily="34" charset="0"/>
              </a:rPr>
              <a:t> modelling, as ANNs have been shown to posses capacity to learn </a:t>
            </a:r>
            <a:r>
              <a:rPr lang="en-GB" sz="2000" b="1" dirty="0" err="1" smtClean="0">
                <a:solidFill>
                  <a:srgbClr val="FFFF00"/>
                </a:solidFill>
                <a:latin typeface="Candara" pitchFamily="34" charset="0"/>
              </a:rPr>
              <a:t>ionospheric</a:t>
            </a:r>
            <a:r>
              <a:rPr lang="en-GB" sz="2000" b="1" dirty="0" smtClean="0">
                <a:solidFill>
                  <a:srgbClr val="FFFF00"/>
                </a:solidFill>
                <a:latin typeface="Candara" pitchFamily="34" charset="0"/>
              </a:rPr>
              <a:t> variation patterns from </a:t>
            </a:r>
            <a:r>
              <a:rPr lang="en-GB" sz="2000" b="1" dirty="0" err="1" smtClean="0">
                <a:solidFill>
                  <a:srgbClr val="FFFF00"/>
                </a:solidFill>
                <a:latin typeface="Candara" pitchFamily="34" charset="0"/>
              </a:rPr>
              <a:t>emperical</a:t>
            </a:r>
            <a:r>
              <a:rPr lang="en-GB" sz="2000" b="1" dirty="0" smtClean="0">
                <a:solidFill>
                  <a:srgbClr val="FFFF00"/>
                </a:solidFill>
                <a:latin typeface="Candara" pitchFamily="34" charset="0"/>
              </a:rPr>
              <a:t> data, and to predict events for which they are not trained, with good accuracy.    </a:t>
            </a:r>
            <a:endParaRPr lang="en-GB" sz="2000" b="1" dirty="0" smtClean="0">
              <a:solidFill>
                <a:schemeClr val="bg1"/>
              </a:solidFill>
              <a:latin typeface="Candara" pitchFamily="34"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GNSS Radio Occultation"/>
          <p:cNvPicPr>
            <a:picLocks noChangeAspect="1" noChangeArrowheads="1"/>
          </p:cNvPicPr>
          <p:nvPr/>
        </p:nvPicPr>
        <p:blipFill>
          <a:blip r:embed="rId2"/>
          <a:srcRect/>
          <a:stretch>
            <a:fillRect/>
          </a:stretch>
        </p:blipFill>
        <p:spPr bwMode="auto">
          <a:xfrm>
            <a:off x="0" y="-19051"/>
            <a:ext cx="9144000" cy="5177791"/>
          </a:xfrm>
          <a:prstGeom prst="rect">
            <a:avLst/>
          </a:prstGeom>
          <a:noFill/>
        </p:spPr>
      </p:pic>
      <p:sp>
        <p:nvSpPr>
          <p:cNvPr id="4" name="Title 1"/>
          <p:cNvSpPr>
            <a:spLocks noGrp="1"/>
          </p:cNvSpPr>
          <p:nvPr>
            <p:ph type="title"/>
          </p:nvPr>
        </p:nvSpPr>
        <p:spPr>
          <a:xfrm>
            <a:off x="107730" y="91310"/>
            <a:ext cx="8915400" cy="514350"/>
          </a:xfrm>
          <a:solidFill>
            <a:srgbClr val="7030A0"/>
          </a:solidFill>
        </p:spPr>
        <p:style>
          <a:lnRef idx="0">
            <a:schemeClr val="accent3"/>
          </a:lnRef>
          <a:fillRef idx="3">
            <a:schemeClr val="accent3"/>
          </a:fillRef>
          <a:effectRef idx="3">
            <a:schemeClr val="accent3"/>
          </a:effectRef>
          <a:fontRef idx="minor">
            <a:schemeClr val="lt1"/>
          </a:fontRef>
        </p:style>
        <p:txBody>
          <a:bodyPr>
            <a:normAutofit fontScale="90000"/>
          </a:bodyPr>
          <a:lstStyle/>
          <a:p>
            <a:pPr marL="53975" eaLnBrk="1" hangingPunct="1"/>
            <a:r>
              <a:rPr lang="en-US" b="1" dirty="0" smtClean="0">
                <a:latin typeface="Candara" pitchFamily="34" charset="0"/>
                <a:ea typeface="Cambria Math" pitchFamily="18" charset="0"/>
                <a:cs typeface="Aharoni" pitchFamily="2" charset="-79"/>
              </a:rPr>
              <a:t>Data and methods</a:t>
            </a:r>
          </a:p>
        </p:txBody>
      </p:sp>
      <p:sp>
        <p:nvSpPr>
          <p:cNvPr id="5" name="Slide Number Placeholder 11"/>
          <p:cNvSpPr>
            <a:spLocks noGrp="1"/>
          </p:cNvSpPr>
          <p:nvPr>
            <p:ph type="sldNum" sz="quarter" idx="12"/>
          </p:nvPr>
        </p:nvSpPr>
        <p:spPr>
          <a:xfrm>
            <a:off x="6553200" y="6356350"/>
            <a:ext cx="2133600" cy="365125"/>
          </a:xfrm>
        </p:spPr>
        <p:txBody>
          <a:bodyPr/>
          <a:lstStyle/>
          <a:p>
            <a:pPr>
              <a:defRPr/>
            </a:pPr>
            <a:fld id="{88E165B5-FBB9-451B-92B6-6B5BC297D00E}" type="slidenum">
              <a:rPr lang="en-US" sz="4000" smtClean="0">
                <a:latin typeface="Candara" pitchFamily="34" charset="0"/>
              </a:rPr>
              <a:pPr>
                <a:defRPr/>
              </a:pPr>
              <a:t>9</a:t>
            </a:fld>
            <a:endParaRPr lang="en-US" sz="4000">
              <a:latin typeface="Candara" pitchFamily="34" charset="0"/>
            </a:endParaRPr>
          </a:p>
        </p:txBody>
      </p:sp>
      <p:sp>
        <p:nvSpPr>
          <p:cNvPr id="9" name="Rectangle 8"/>
          <p:cNvSpPr>
            <a:spLocks noChangeArrowheads="1"/>
          </p:cNvSpPr>
          <p:nvPr/>
        </p:nvSpPr>
        <p:spPr bwMode="auto">
          <a:xfrm>
            <a:off x="0" y="1763851"/>
            <a:ext cx="3429000" cy="3170099"/>
          </a:xfrm>
          <a:prstGeom prst="rect">
            <a:avLst/>
          </a:prstGeom>
          <a:solidFill>
            <a:srgbClr val="7030A0"/>
          </a:solidFill>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just">
              <a:defRPr/>
            </a:pPr>
            <a:r>
              <a:rPr lang="en-GB" sz="2000" b="1" dirty="0" smtClean="0">
                <a:solidFill>
                  <a:srgbClr val="FFFF00"/>
                </a:solidFill>
                <a:latin typeface="Candara" pitchFamily="34" charset="0"/>
              </a:rPr>
              <a:t>Global radio Occultation electron density profiles from COSMIC mission during the period 2006-2019 were accessed from http://cosmicio.cosmic.ucar.edu/cdaac/index.html. </a:t>
            </a:r>
          </a:p>
          <a:p>
            <a:pPr algn="just">
              <a:defRPr/>
            </a:pPr>
            <a:endParaRPr lang="en-GB" sz="2000" b="1" dirty="0" smtClean="0">
              <a:solidFill>
                <a:srgbClr val="FFFF00"/>
              </a:solidFill>
              <a:latin typeface="Candara" pitchFamily="34" charset="0"/>
            </a:endParaRPr>
          </a:p>
          <a:p>
            <a:pPr algn="just">
              <a:defRPr/>
            </a:pPr>
            <a:r>
              <a:rPr lang="en-GB" sz="2000" b="1" dirty="0" smtClean="0">
                <a:solidFill>
                  <a:srgbClr val="FFFF00"/>
                </a:solidFill>
                <a:latin typeface="Candara" pitchFamily="34" charset="0"/>
              </a:rPr>
              <a:t>Second level (</a:t>
            </a:r>
            <a:r>
              <a:rPr lang="en-GB" sz="2000" b="1" dirty="0" err="1" smtClean="0">
                <a:solidFill>
                  <a:srgbClr val="FFFF00"/>
                </a:solidFill>
                <a:latin typeface="Candara" pitchFamily="34" charset="0"/>
              </a:rPr>
              <a:t>ionPrf</a:t>
            </a:r>
            <a:r>
              <a:rPr lang="en-GB" sz="2000" b="1" dirty="0" smtClean="0">
                <a:solidFill>
                  <a:srgbClr val="FFFF00"/>
                </a:solidFill>
                <a:latin typeface="Candara" pitchFamily="34" charset="0"/>
              </a:rPr>
              <a:t>) data files were used.</a:t>
            </a:r>
            <a:endParaRPr lang="en-GB" sz="2000" b="1" dirty="0" smtClean="0">
              <a:solidFill>
                <a:schemeClr val="bg1"/>
              </a:solidFill>
              <a:latin typeface="Candara" pitchFamily="34" charset="0"/>
            </a:endParaRP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6|8|4.2"/>
</p:tagLst>
</file>

<file path=ppt/tags/tag2.xml><?xml version="1.0" encoding="utf-8"?>
<p:tagLst xmlns:a="http://schemas.openxmlformats.org/drawingml/2006/main" xmlns:r="http://schemas.openxmlformats.org/officeDocument/2006/relationships" xmlns:p="http://schemas.openxmlformats.org/presentationml/2006/main">
  <p:tag name="TIMING" val="|16.2|1.3|1.1"/>
</p:tagLst>
</file>

<file path=ppt/tags/tag3.xml><?xml version="1.0" encoding="utf-8"?>
<p:tagLst xmlns:a="http://schemas.openxmlformats.org/drawingml/2006/main" xmlns:r="http://schemas.openxmlformats.org/officeDocument/2006/relationships" xmlns:p="http://schemas.openxmlformats.org/presentationml/2006/main">
  <p:tag name="TIMING" val="|33.2|1.2|0.9|10.3|15.5|10.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8125</TotalTime>
  <Words>1171</Words>
  <Application>Microsoft Office PowerPoint</Application>
  <PresentationFormat>On-screen Show (16:9)</PresentationFormat>
  <Paragraphs>164</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Slide 1</vt:lpstr>
      <vt:lpstr>Slide 2</vt:lpstr>
      <vt:lpstr>Outline</vt:lpstr>
      <vt:lpstr>Reference paper for model development</vt:lpstr>
      <vt:lpstr>Intro: What and Why 3-D?</vt:lpstr>
      <vt:lpstr>Intro: What and Why 3-D?</vt:lpstr>
      <vt:lpstr>Intro: What and Why 3-D?</vt:lpstr>
      <vt:lpstr>Intro: What and Why 3-D?</vt:lpstr>
      <vt:lpstr>Data and methods</vt:lpstr>
      <vt:lpstr>Data and methods</vt:lpstr>
      <vt:lpstr>Data and methods</vt:lpstr>
      <vt:lpstr>Data and methods</vt:lpstr>
      <vt:lpstr>Results </vt:lpstr>
      <vt:lpstr>Results </vt:lpstr>
      <vt:lpstr>Results </vt:lpstr>
      <vt:lpstr>Results </vt:lpstr>
      <vt:lpstr>Results </vt:lpstr>
      <vt:lpstr>Results </vt:lpstr>
      <vt:lpstr>Results </vt:lpstr>
      <vt:lpstr>Results </vt:lpstr>
      <vt:lpstr>Results </vt:lpstr>
      <vt:lpstr>Results </vt:lpstr>
      <vt:lpstr>Results </vt:lpstr>
      <vt:lpstr>Results </vt:lpstr>
      <vt:lpstr>Results </vt:lpstr>
      <vt:lpstr>Results </vt:lpstr>
      <vt:lpstr>Results </vt:lpstr>
      <vt:lpstr>Thanks for Listening</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Okoh</dc:creator>
  <cp:lastModifiedBy>Daniel Okoh</cp:lastModifiedBy>
  <cp:revision>339</cp:revision>
  <dcterms:created xsi:type="dcterms:W3CDTF">2020-09-08T11:38:03Z</dcterms:created>
  <dcterms:modified xsi:type="dcterms:W3CDTF">2022-03-24T13:44:12Z</dcterms:modified>
</cp:coreProperties>
</file>