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ldStandardTT-regular.fntdata"/><Relationship Id="rId21" Type="http://schemas.openxmlformats.org/officeDocument/2006/relationships/slide" Target="slides/slide17.xml"/><Relationship Id="rId24" Type="http://schemas.openxmlformats.org/officeDocument/2006/relationships/font" Target="fonts/OldStandardTT-italic.fntdata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rxiv.org/abs/1312.5602" TargetMode="External"/><Relationship Id="rId4" Type="http://schemas.openxmlformats.org/officeDocument/2006/relationships/hyperlink" Target="http://home.uchicago.edu/~arij/journalclub/papers/2015_Mnih_et_al.pdf" TargetMode="External"/><Relationship Id="rId11" Type="http://schemas.openxmlformats.org/officeDocument/2006/relationships/hyperlink" Target="http://people.inf.elte.hu/lorincz/Files/RL_2006/SuttonBook.pdf" TargetMode="External"/><Relationship Id="rId10" Type="http://schemas.openxmlformats.org/officeDocument/2006/relationships/hyperlink" Target="https://arxiv.org/abs/1511.06581" TargetMode="External"/><Relationship Id="rId12" Type="http://schemas.openxmlformats.org/officeDocument/2006/relationships/image" Target="../media/image4.gif"/><Relationship Id="rId9" Type="http://schemas.openxmlformats.org/officeDocument/2006/relationships/hyperlink" Target="http://citeseerx.ist.psu.edu/viewdoc/download?doi=10.1.1.81.6579&amp;rep=rep1&amp;type=pdf" TargetMode="External"/><Relationship Id="rId5" Type="http://schemas.openxmlformats.org/officeDocument/2006/relationships/hyperlink" Target="http://arxiv.org/abs/1509.06461" TargetMode="External"/><Relationship Id="rId6" Type="http://schemas.openxmlformats.org/officeDocument/2006/relationships/hyperlink" Target="http://arxiv.org/abs/1509.02971" TargetMode="External"/><Relationship Id="rId7" Type="http://schemas.openxmlformats.org/officeDocument/2006/relationships/hyperlink" Target="http://arxiv.org/abs/1603.00748" TargetMode="External"/><Relationship Id="rId8" Type="http://schemas.openxmlformats.org/officeDocument/2006/relationships/hyperlink" Target="http://learning.mpi-sws.org/mlss2016/slides/2016-MLSS-R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Microbial</a:t>
            </a:r>
            <a:r>
              <a:rPr lang="en"/>
              <a:t> Intelligence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Dileep Kishore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Optimization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71600"/>
            <a:ext cx="65238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Technique for the optimization of a linear objective function, subject to linear equality and linear inequality constraints</a:t>
            </a:r>
          </a:p>
        </p:txBody>
      </p:sp>
      <p:pic>
        <p:nvPicPr>
          <p:cNvPr descr="image2.gif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75" y="2207875"/>
            <a:ext cx="4042974" cy="206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p.pn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280" y="2082975"/>
            <a:ext cx="3252014" cy="206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3" name="Shape 123"/>
          <p:cNvSpPr txBox="1"/>
          <p:nvPr/>
        </p:nvSpPr>
        <p:spPr>
          <a:xfrm>
            <a:off x="6221750" y="4157200"/>
            <a:ext cx="2484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http://www.statslab.cam.ac.uk/~rrw1/opt/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Metabolism and FBA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1000"/>
              </a:spcBef>
            </a:pPr>
            <a:r>
              <a:rPr lang="en"/>
              <a:t>Based on steady-state material balance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Genome scale metabolic models: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Variables are reaction fluxes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Constraints are mass balance conditions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Objective is usually to maximize biomass production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Flux Balance Analysis (FBA)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Method to simulate genome scale metabolic models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Uses Linear Optimization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Optimization - Tools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71600"/>
            <a:ext cx="4944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Algorithms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Flux Balance Analysis (FBA)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FBA frameworks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Cobrapy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Optimization frameworks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CPLEX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Gurobi</a:t>
            </a:r>
          </a:p>
        </p:txBody>
      </p:sp>
      <p:pic>
        <p:nvPicPr>
          <p:cNvPr descr="600px-FBA_steps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025" y="1198475"/>
            <a:ext cx="3771000" cy="27465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7" name="Shape 137"/>
          <p:cNvSpPr txBox="1"/>
          <p:nvPr/>
        </p:nvSpPr>
        <p:spPr>
          <a:xfrm>
            <a:off x="5332500" y="4019125"/>
            <a:ext cx="3000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Old Standard TT"/>
                <a:ea typeface="Old Standard TT"/>
                <a:cs typeface="Old Standard TT"/>
                <a:sym typeface="Old Standard TT"/>
              </a:rPr>
              <a:t>http://2014.igem.org/Team:Valencia_UPV/Collaboration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Big Picture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600" y="144525"/>
            <a:ext cx="6484751" cy="490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1592875" y="63150"/>
            <a:ext cx="3655800" cy="79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>
            <a:stCxn id="148" idx="6"/>
            <a:endCxn id="150" idx="1"/>
          </p:cNvCxnSpPr>
          <p:nvPr/>
        </p:nvCxnSpPr>
        <p:spPr>
          <a:xfrm>
            <a:off x="5248675" y="459600"/>
            <a:ext cx="631500" cy="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" name="Shape 150"/>
          <p:cNvSpPr txBox="1"/>
          <p:nvPr/>
        </p:nvSpPr>
        <p:spPr>
          <a:xfrm>
            <a:off x="5880300" y="168400"/>
            <a:ext cx="2427900" cy="722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environment</a:t>
            </a:r>
          </a:p>
          <a:p>
            <a:pPr lvl="0" algn="ctr">
              <a:spcBef>
                <a:spcPts val="1000"/>
              </a:spcBef>
              <a:buNone/>
            </a:pPr>
            <a:r>
              <a:rPr lang="en"/>
              <a:t>External </a:t>
            </a:r>
            <a:r>
              <a:rPr lang="en"/>
              <a:t>Metabolites</a:t>
            </a:r>
          </a:p>
        </p:txBody>
      </p:sp>
      <p:sp>
        <p:nvSpPr>
          <p:cNvPr id="151" name="Shape 151"/>
          <p:cNvSpPr/>
          <p:nvPr/>
        </p:nvSpPr>
        <p:spPr>
          <a:xfrm>
            <a:off x="1316650" y="1208150"/>
            <a:ext cx="3655800" cy="792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2" name="Shape 152"/>
          <p:cNvCxnSpPr>
            <a:stCxn id="151" idx="6"/>
            <a:endCxn id="153" idx="1"/>
          </p:cNvCxnSpPr>
          <p:nvPr/>
        </p:nvCxnSpPr>
        <p:spPr>
          <a:xfrm flipH="1" rot="10800000">
            <a:off x="4972450" y="1524500"/>
            <a:ext cx="6315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3" name="Shape 153"/>
          <p:cNvSpPr txBox="1"/>
          <p:nvPr/>
        </p:nvSpPr>
        <p:spPr>
          <a:xfrm>
            <a:off x="5603950" y="1163025"/>
            <a:ext cx="2427900" cy="722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agent</a:t>
            </a:r>
          </a:p>
          <a:p>
            <a:pPr lvl="0" rtl="0" algn="ctr">
              <a:spcBef>
                <a:spcPts val="1000"/>
              </a:spcBef>
              <a:buNone/>
            </a:pPr>
            <a:r>
              <a:rPr lang="en"/>
              <a:t>Microorganisms</a:t>
            </a:r>
          </a:p>
        </p:txBody>
      </p:sp>
      <p:sp>
        <p:nvSpPr>
          <p:cNvPr id="154" name="Shape 154"/>
          <p:cNvSpPr/>
          <p:nvPr/>
        </p:nvSpPr>
        <p:spPr>
          <a:xfrm>
            <a:off x="1352275" y="2677050"/>
            <a:ext cx="2610600" cy="107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5" name="Shape 155"/>
          <p:cNvCxnSpPr>
            <a:stCxn id="154" idx="2"/>
            <a:endCxn id="156" idx="0"/>
          </p:cNvCxnSpPr>
          <p:nvPr/>
        </p:nvCxnSpPr>
        <p:spPr>
          <a:xfrm flipH="1">
            <a:off x="767575" y="3216150"/>
            <a:ext cx="58470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6" name="Shape 156"/>
          <p:cNvSpPr txBox="1"/>
          <p:nvPr/>
        </p:nvSpPr>
        <p:spPr>
          <a:xfrm>
            <a:off x="62600" y="3504050"/>
            <a:ext cx="1410000" cy="57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Neural Network</a:t>
            </a:r>
          </a:p>
        </p:txBody>
      </p:sp>
      <p:sp>
        <p:nvSpPr>
          <p:cNvPr id="157" name="Shape 157"/>
          <p:cNvSpPr/>
          <p:nvPr/>
        </p:nvSpPr>
        <p:spPr>
          <a:xfrm rot="5400000">
            <a:off x="4256650" y="2999200"/>
            <a:ext cx="1747200" cy="9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8" name="Shape 158"/>
          <p:cNvCxnSpPr>
            <a:stCxn id="157" idx="1"/>
            <a:endCxn id="159" idx="1"/>
          </p:cNvCxnSpPr>
          <p:nvPr/>
        </p:nvCxnSpPr>
        <p:spPr>
          <a:xfrm flipH="1" rot="10800000">
            <a:off x="5465206" y="2469972"/>
            <a:ext cx="4545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 txBox="1"/>
          <p:nvPr/>
        </p:nvSpPr>
        <p:spPr>
          <a:xfrm>
            <a:off x="5919700" y="2210400"/>
            <a:ext cx="1291800" cy="51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Metabolic Network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39999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Inputs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1000"/>
              </a:spcBef>
            </a:pPr>
            <a:r>
              <a:rPr lang="en"/>
              <a:t>Concentrations of metabolites at each step</a:t>
            </a:r>
          </a:p>
          <a:p>
            <a:pPr indent="-228600" lvl="0" marL="457200">
              <a:spcBef>
                <a:spcPts val="1000"/>
              </a:spcBef>
            </a:pPr>
            <a:r>
              <a:rPr lang="en"/>
              <a:t>A vector of contiguous values with size equal to the number of possible metabolites that can exist in the environment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1000"/>
              </a:spcBef>
            </a:pPr>
            <a:r>
              <a:rPr lang="en"/>
              <a:t>The result of the FBA algorithm</a:t>
            </a:r>
          </a:p>
          <a:p>
            <a:pPr indent="-228600" lvl="1" marL="914400" rtl="0">
              <a:spcBef>
                <a:spcPts val="1000"/>
              </a:spcBef>
              <a:spcAft>
                <a:spcPts val="0"/>
              </a:spcAft>
            </a:pPr>
            <a:r>
              <a:rPr lang="en"/>
              <a:t>Growth rate (biomass production rate)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This value is the reward</a:t>
            </a:r>
          </a:p>
          <a:p>
            <a:pPr indent="-228600" lvl="0" marL="457200">
              <a:spcBef>
                <a:spcPts val="1000"/>
              </a:spcBef>
            </a:pPr>
            <a:r>
              <a:rPr lang="en"/>
              <a:t>The agent performs actions in order to maximize this reward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4832400" y="445025"/>
            <a:ext cx="39999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</a:t>
            </a:r>
            <a:r>
              <a:rPr lang="en"/>
              <a:t>utputs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new modeling framework that utilizes a neural network as the regulatory layer and reinforcement learning as a proxy for learning through adaptation to the environment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layer controls the usual constraint based metabolic network model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framework might help us understand the adaptation of </a:t>
            </a:r>
            <a:r>
              <a:rPr lang="en"/>
              <a:t>microorganisms</a:t>
            </a:r>
            <a:r>
              <a:rPr lang="en"/>
              <a:t> to dynamic environments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Thank you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https://github.com/dileep-kishore/microbial-ai</a:t>
            </a:r>
          </a:p>
        </p:txBody>
      </p:sp>
      <p:pic>
        <p:nvPicPr>
          <p:cNvPr descr="github-icon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600" y="3557950"/>
            <a:ext cx="1300800" cy="1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Motivation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1000"/>
              </a:spcBef>
            </a:pPr>
            <a:r>
              <a:rPr lang="en"/>
              <a:t>Microorganisms play an important role in everything from human health to biogeochemical cycles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To put it simply, microbes run the world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They usually occur in complex communities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The community interaction is so important for the microbes that it has been found that most microbes can't be grown independently in the 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intelligence?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it IQ? Is it the presence of a brain?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Are micro-organisms intelligent?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</a:t>
            </a:r>
            <a:r>
              <a:rPr lang="en"/>
              <a:t>cquiring information, storage, processing, use of information, perception, learning, memory, and decision-making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Parallels exist not only at the heuristic level of functional analogues, but also at the level of molecular mechanisms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From complex adaptive behavior shown by single cells to the cooperative behavior in populations of like or unlike cells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idea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1000"/>
              </a:spcBef>
            </a:pPr>
            <a:r>
              <a:rPr lang="en"/>
              <a:t>The various levels of control in a microbial cell can be broadly separated into two layers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Regulatory layer: A network of proteins and RNA that regulate the genes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Metabolic layer: A complex network of interconversion of metabolites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A new modeling framework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neural network as the regulatory layer utilizing reinforcement learning as a proxy for learning through adaptation to the environment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 constraint-based linear programming model as the metabolic 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to address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Would this framework help us model the adaptation of a single bacterial cell to dynamic changes in its environment?</a:t>
            </a:r>
          </a:p>
          <a:p>
            <a:pPr indent="-228600" lvl="0" marL="457200" rtl="0">
              <a:spcBef>
                <a:spcPts val="1000"/>
              </a:spcBef>
              <a:buAutoNum type="arabicPeriod"/>
            </a:pPr>
            <a:r>
              <a:rPr lang="en"/>
              <a:t>Would a community of these microbes modeled using this framework learn to exhibit the same properties as natural microbial communities?</a:t>
            </a:r>
          </a:p>
          <a:p>
            <a:pPr indent="-228600" lvl="0" marL="457200" rtl="0">
              <a:spcBef>
                <a:spcPts val="1000"/>
              </a:spcBef>
              <a:buAutoNum type="arabicPeriod"/>
            </a:pPr>
            <a:r>
              <a:rPr lang="en"/>
              <a:t>Would the underlying structure and weight distribution of the neural network give us any insight into the structure of the regulatory network inside a cell?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 Framework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Reinforcement Learning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Linear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Reinforcement Learning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58071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does </a:t>
            </a:r>
            <a:r>
              <a:rPr lang="en"/>
              <a:t>an agent undertake actions in an environment so as to maximize cumulative reward?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Exploration vs. Exploitation</a:t>
            </a:r>
          </a:p>
        </p:txBody>
      </p:sp>
      <p:pic>
        <p:nvPicPr>
          <p:cNvPr descr="pacmanQLfeature.gif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800" y="2862299"/>
            <a:ext cx="2980199" cy="185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00px-Reinforcement_learning_diagram.svg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488" y="0"/>
            <a:ext cx="2691775" cy="260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_Algorithm_pt2_3.jpg"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09150"/>
            <a:ext cx="5564601" cy="256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6" name="Shape 106"/>
          <p:cNvSpPr txBox="1"/>
          <p:nvPr/>
        </p:nvSpPr>
        <p:spPr>
          <a:xfrm>
            <a:off x="6559750" y="2526900"/>
            <a:ext cx="2344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Old Standard TT"/>
                <a:ea typeface="Old Standard TT"/>
                <a:cs typeface="Old Standard TT"/>
                <a:sym typeface="Old Standard TT"/>
              </a:rPr>
              <a:t>https://www.datahubbs.com/reinforcement-learning/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609125" y="4716550"/>
            <a:ext cx="2344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Old Standard TT"/>
                <a:ea typeface="Old Standard TT"/>
                <a:cs typeface="Old Standard TT"/>
                <a:sym typeface="Old Standard TT"/>
              </a:rPr>
              <a:t>http://www.cs.princeton.edu/~andyz/pacmanRL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Reinforcement Learning - Tools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RL algorithms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Deep Q Learning (DQN) </a:t>
            </a:r>
            <a:r>
              <a:rPr lang="en" u="sng">
                <a:solidFill>
                  <a:schemeClr val="hlink"/>
                </a:solidFill>
                <a:hlinkClick r:id="rId3"/>
              </a:rPr>
              <a:t>[1]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[2]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Double DQN </a:t>
            </a:r>
            <a:r>
              <a:rPr lang="en" u="sng">
                <a:solidFill>
                  <a:schemeClr val="hlink"/>
                </a:solidFill>
                <a:hlinkClick r:id="rId5"/>
              </a:rPr>
              <a:t>[3]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Deep Deterministic Policy Gradient (DDPG) </a:t>
            </a:r>
            <a:r>
              <a:rPr lang="en" u="sng">
                <a:solidFill>
                  <a:schemeClr val="hlink"/>
                </a:solidFill>
                <a:hlinkClick r:id="rId6"/>
              </a:rPr>
              <a:t>[4]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Continuous DQN (CDQN or NAF) </a:t>
            </a:r>
            <a:r>
              <a:rPr lang="en" u="sng">
                <a:solidFill>
                  <a:schemeClr val="hlink"/>
                </a:solidFill>
                <a:hlinkClick r:id="rId7"/>
              </a:rPr>
              <a:t>[6]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Cross-Entropy Method (CEM) </a:t>
            </a:r>
            <a:r>
              <a:rPr lang="en" u="sng">
                <a:solidFill>
                  <a:schemeClr val="hlink"/>
                </a:solidFill>
                <a:hlinkClick r:id="rId8"/>
              </a:rPr>
              <a:t>[7]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[8]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Dueling network DQN (Dueling DQN) </a:t>
            </a:r>
            <a:r>
              <a:rPr lang="en" u="sng">
                <a:solidFill>
                  <a:schemeClr val="hlink"/>
                </a:solidFill>
                <a:hlinkClick r:id="rId10"/>
              </a:rPr>
              <a:t>[9]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Deep SARSA </a:t>
            </a:r>
            <a:r>
              <a:rPr lang="en" u="sng">
                <a:solidFill>
                  <a:schemeClr val="hlink"/>
                </a:solidFill>
                <a:hlinkClick r:id="rId11"/>
              </a:rPr>
              <a:t>[10]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ML frameworks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Keras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Pytorch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testing framework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OpenAI gym</a:t>
            </a:r>
          </a:p>
        </p:txBody>
      </p:sp>
      <p:pic>
        <p:nvPicPr>
          <p:cNvPr descr="animation.gif" id="114" name="Shape 1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12250" y="2810663"/>
            <a:ext cx="3048000" cy="202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