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sldIdLst>
    <p:sldId id="256" r:id="rId5"/>
    <p:sldId id="257" r:id="rId6"/>
    <p:sldId id="261" r:id="rId7"/>
    <p:sldId id="258" r:id="rId8"/>
    <p:sldId id="259" r:id="rId9"/>
    <p:sldId id="262" r:id="rId10"/>
    <p:sldId id="260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BFE"/>
    <a:srgbClr val="EFFDFF"/>
    <a:srgbClr val="F8D8C0"/>
    <a:srgbClr val="FBEADD"/>
    <a:srgbClr val="F7D2B7"/>
    <a:srgbClr val="FAE3D2"/>
    <a:srgbClr val="EBFFFF"/>
    <a:srgbClr val="B29B7C"/>
    <a:srgbClr val="F0C284"/>
    <a:srgbClr val="F5C5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סגנון בהיר 3 - הדגשה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8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C6264E-E482-9557-19F9-85606E044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C82EFC4-DA1D-485E-0F50-C214CB1A7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433038-4C93-8DED-2A61-0B326B5E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46B7-23DF-4DDB-BB68-E4CA62A8F4F1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AFE3B54-F01B-C495-AD74-58497A8D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78B46F-BA20-459D-01EE-CA99A81A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296E-0242-4B92-B249-FF0C4D2B79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096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9034F7-39CF-11C0-EA9D-3DB0295F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00A1C03-018C-F85E-63BF-C452D220F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3A7FB3-13EE-6AE6-6F14-25D47CFE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46B7-23DF-4DDB-BB68-E4CA62A8F4F1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3566F32-7E15-119F-0A80-B8B17B0E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35B932-E770-7900-793D-331155B8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296E-0242-4B92-B249-FF0C4D2B79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113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4FE6DB1-6E11-9CB5-DCC4-99AEC6E35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37F7EC6-C257-0EB7-CFA4-56A9E6BE9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97BE587-3BE7-A264-2740-0218CD76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46B7-23DF-4DDB-BB68-E4CA62A8F4F1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07A7347-555B-3ED0-3278-70BB96D5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BA355CF-C4E7-8755-B0AD-C3808C55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296E-0242-4B92-B249-FF0C4D2B79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009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7B1C29-5D99-5435-9072-666B0BB6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2B0E96-07FF-6E11-4E71-4B971D91E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4526688-A048-84E5-292D-C2FD95BC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46B7-23DF-4DDB-BB68-E4CA62A8F4F1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46AECA0-EF3E-14AC-A9DD-A2D87568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97C2780-D481-65FE-7FD1-A03AB3F6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296E-0242-4B92-B249-FF0C4D2B79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504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E8433E-D35C-9F91-C281-6DF11D7F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53A4125-539B-FA29-8299-67EEC0EA0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2F174D1-AF0F-911D-A44D-B9A4663D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46B7-23DF-4DDB-BB68-E4CA62A8F4F1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CC1746D-EF51-8C78-B456-AADC347F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31D2067-D665-C387-8644-33A07604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296E-0242-4B92-B249-FF0C4D2B79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237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4519F9-6A2C-CF04-1EC3-D6B3B8F4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93B1A00-E730-9635-E2CB-375CE27E5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8276AA7-E868-E377-8850-AEF034761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99831EE-3468-AAA3-F155-2F3631BC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46B7-23DF-4DDB-BB68-E4CA62A8F4F1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ABADD36-0231-7BC0-CB6D-68613FAC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22B1506-C797-04F9-3EB3-A8FB41CC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296E-0242-4B92-B249-FF0C4D2B79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647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5150A3-7AA0-D218-98AD-9FC0AFEC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5B453C0-F135-D3DA-3AAA-C6A19AAD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9FB3A7F-2B7E-5765-7EAD-6A1E2EFC9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47ED309-B0B7-7E3C-DE8A-8B9743FA6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DCF3BA5-449C-A38E-5211-ACE0A668C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74E6BBD-7127-6A4C-63AC-51DCAB27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46B7-23DF-4DDB-BB68-E4CA62A8F4F1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66C07C2-BF1D-E446-806C-BBB2B76E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7EDD432-79E1-E5FD-B156-E6A03E47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296E-0242-4B92-B249-FF0C4D2B79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588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CC0F17-2712-6226-8E75-18309E23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987E474-7171-276F-F7C3-6EEA298E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46B7-23DF-4DDB-BB68-E4CA62A8F4F1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C225B55-7FE4-519C-2200-8BE68F4B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5C2794B-49D2-4EB0-510B-86544108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296E-0242-4B92-B249-FF0C4D2B79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845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FC40CEB-B297-90E3-BD01-5747B785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46B7-23DF-4DDB-BB68-E4CA62A8F4F1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DF0AA96-B75E-C1A0-B4E3-042D311F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3B90187-780E-0168-0C53-6A2FAF4F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296E-0242-4B92-B249-FF0C4D2B79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839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1745B8-7A41-F95E-2F36-10F9F7F7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59FC1D-5993-20EB-F2FB-757AF4395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EC5E614-E775-9DC5-E466-1264BFDF2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19FD795-6B35-574D-AF35-F9FC0E55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46B7-23DF-4DDB-BB68-E4CA62A8F4F1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CF2FC92-FD96-217C-B85A-CF4489F9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1902824-0A87-4B15-F4A3-FA2E66B8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296E-0242-4B92-B249-FF0C4D2B79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522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1AA9EC-BBC1-8FDB-7754-61EED4FA0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845D1AA-379F-FDB9-7C4D-364A21260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98F8049-79C5-0930-8B5A-00A51264B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EC76D44-1C4A-DE0D-C60D-48182A7D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46B7-23DF-4DDB-BB68-E4CA62A8F4F1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093B3C1-5F9B-BA5C-9C4D-9DF73DB6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71024C7-F073-E2D1-4324-AE993E13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296E-0242-4B92-B249-FF0C4D2B79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705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8697EEA-C70E-D410-AE48-ACC047DB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A0E2869-BB3A-6211-FF12-46C7CB4C9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A6FAE3A-E5E0-BBAB-A37C-899F62290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B346B7-23DF-4DDB-BB68-E4CA62A8F4F1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8B9E33C-4217-496E-C6E3-0DADB4201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32282D-0CF9-5BB7-C5CA-0AEBA3382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37296E-0242-4B92-B249-FF0C4D2B79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021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-Rhs2xbT5k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8112CBDD-8CF1-6338-4F8F-4069A17B3D67}"/>
              </a:ext>
            </a:extLst>
          </p:cNvPr>
          <p:cNvSpPr/>
          <p:nvPr/>
        </p:nvSpPr>
        <p:spPr>
          <a:xfrm>
            <a:off x="3381358" y="2612515"/>
            <a:ext cx="55723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DeepCompress</a:t>
            </a:r>
            <a:endParaRPr lang="he-IL" sz="5400" b="0" cap="none" spc="0" dirty="0">
              <a:ln w="0"/>
              <a:solidFill>
                <a:schemeClr val="tx2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7BD60D15-7BF4-CB6D-0503-69B8C64D7A32}"/>
              </a:ext>
            </a:extLst>
          </p:cNvPr>
          <p:cNvSpPr/>
          <p:nvPr/>
        </p:nvSpPr>
        <p:spPr>
          <a:xfrm>
            <a:off x="3509374" y="3429000"/>
            <a:ext cx="8480207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רו</a:t>
            </a:r>
            <a:r>
              <a:rPr lang="he-I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ן בוטבול</a:t>
            </a:r>
          </a:p>
          <a:p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אביב אלבז</a:t>
            </a:r>
          </a:p>
          <a:p>
            <a:endParaRPr lang="he-IL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ubik" panose="02000604000000020004" pitchFamily="2" charset="-79"/>
              <a:cs typeface="Rubik" panose="02000604000000020004" pitchFamily="2" charset="-79"/>
            </a:endParaRPr>
          </a:p>
          <a:p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קורס</a:t>
            </a:r>
            <a:r>
              <a:rPr lang="he-I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: אלגוריתמים במולטימדיה ולמידת מכונה</a:t>
            </a:r>
          </a:p>
          <a:p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מרצה:</a:t>
            </a:r>
            <a:r>
              <a:rPr lang="he-I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 עידן </a:t>
            </a:r>
            <a:r>
              <a:rPr lang="he-IL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טוביס</a:t>
            </a:r>
            <a:endParaRPr lang="he-IL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ubik" panose="02000604000000020004" pitchFamily="2" charset="-79"/>
              <a:cs typeface="Rubik" panose="02000604000000020004" pitchFamily="2" charset="-79"/>
            </a:endParaRPr>
          </a:p>
          <a:p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סמסטר ב'</a:t>
            </a:r>
            <a:r>
              <a:rPr lang="he-I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, תשפ"ה, 2025</a:t>
            </a:r>
          </a:p>
        </p:txBody>
      </p:sp>
      <p:pic>
        <p:nvPicPr>
          <p:cNvPr id="1026" name="Picture 2" descr="התחבר למערכות המידע">
            <a:extLst>
              <a:ext uri="{FF2B5EF4-FFF2-40B4-BE49-F238E27FC236}">
                <a16:creationId xmlns:a16="http://schemas.microsoft.com/office/drawing/2014/main" id="{125DD78A-0DDD-8B5C-1DC9-680F837E6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030" y="97353"/>
            <a:ext cx="3088969" cy="184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5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3D7277D-E4E9-7203-BBA6-5337072CD57F}"/>
              </a:ext>
            </a:extLst>
          </p:cNvPr>
          <p:cNvSpPr txBox="1"/>
          <p:nvPr/>
        </p:nvSpPr>
        <p:spPr>
          <a:xfrm>
            <a:off x="1815921" y="1555863"/>
            <a:ext cx="994839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בעולם של היום יש צורך עצום בדחיסת תמונות – לאחסון, העברה, שיתוף והצגה.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הפורמטים הקיימים (JPEG, PNG, Web</a:t>
            </a:r>
            <a:r>
              <a:rPr kumimoji="0" lang="en-US" altLang="he-IL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p</a:t>
            </a:r>
            <a:r>
              <a:rPr kumimoji="0" lang="he-IL" altLang="he-IL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) לא תמיד נותנים יחס דחיסה טוב תוך שמירה על איכות.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e-IL" altLang="he-IL" sz="3000" dirty="0">
                <a:latin typeface="Rubik" panose="02000604000000020004" pitchFamily="2" charset="-79"/>
                <a:cs typeface="Rubik" panose="02000604000000020004" pitchFamily="2" charset="-79"/>
              </a:rPr>
              <a:t>המטרה שלנו היא </a:t>
            </a:r>
            <a:r>
              <a:rPr kumimoji="0" lang="he-IL" altLang="he-IL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לפתח כלי דחיסת תמונות מבוסס למידת מכונה (FCN Autoencoder) עם תמיכה ברזולוציות משתנות, ושימור פרטים מרחביים וצבעים.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60D11949-1C57-3248-392D-D6DEA2492162}"/>
              </a:ext>
            </a:extLst>
          </p:cNvPr>
          <p:cNvSpPr/>
          <p:nvPr/>
        </p:nvSpPr>
        <p:spPr>
          <a:xfrm>
            <a:off x="4531244" y="415912"/>
            <a:ext cx="72330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800" dirty="0">
                <a:ln w="0"/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רקע הבעיה ומטרות הפרויקט</a:t>
            </a:r>
            <a:endParaRPr lang="he-IL" sz="4800" b="0" cap="none" spc="0" dirty="0">
              <a:ln w="0"/>
              <a:solidFill>
                <a:schemeClr val="tx2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  <p:pic>
        <p:nvPicPr>
          <p:cNvPr id="9" name="Picture 2" descr="Generated image">
            <a:extLst>
              <a:ext uri="{FF2B5EF4-FFF2-40B4-BE49-F238E27FC236}">
                <a16:creationId xmlns:a16="http://schemas.microsoft.com/office/drawing/2014/main" id="{EEAE1EB5-56D7-3AAE-E999-D2E45BC3D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7" y="3548130"/>
            <a:ext cx="4199195" cy="419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94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18305-0E8A-9558-1591-4235E0225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>
            <a:extLst>
              <a:ext uri="{FF2B5EF4-FFF2-40B4-BE49-F238E27FC236}">
                <a16:creationId xmlns:a16="http://schemas.microsoft.com/office/drawing/2014/main" id="{8A47B5EB-6177-8519-B2F9-8673673E5995}"/>
              </a:ext>
            </a:extLst>
          </p:cNvPr>
          <p:cNvSpPr/>
          <p:nvPr/>
        </p:nvSpPr>
        <p:spPr>
          <a:xfrm>
            <a:off x="4912758" y="406768"/>
            <a:ext cx="685155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800" dirty="0">
                <a:ln w="0"/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שיטות נפוצות שקיימות כיום</a:t>
            </a:r>
            <a:endParaRPr lang="he-IL" sz="4800" b="0" cap="none" spc="0" dirty="0">
              <a:ln w="0"/>
              <a:solidFill>
                <a:schemeClr val="tx2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AB66D8DF-8F51-7076-8C21-DFF37CFCB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765628"/>
              </p:ext>
            </p:extLst>
          </p:nvPr>
        </p:nvGraphicFramePr>
        <p:xfrm>
          <a:off x="1094232" y="1999925"/>
          <a:ext cx="10515600" cy="329184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76688678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3421274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95554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e-IL" b="0" dirty="0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חסרונות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b="0" dirty="0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מאפיינים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פורמט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29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לא מתאים לתמונות מורכבות, יוצר עיוותים</a:t>
                      </a:r>
                      <a:endParaRPr lang="en-US" dirty="0">
                        <a:latin typeface="Rubik" panose="02000604000000020004" pitchFamily="2" charset="-79"/>
                        <a:cs typeface="Rubik" panose="02000604000000020004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דחיסה עם אובדן מידע, נפוץ מאוד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JPEG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7992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e-IL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קובץ גדול יחסית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דחיסה ללא אובדן מידע</a:t>
                      </a:r>
                      <a:endParaRPr lang="en-US" dirty="0">
                        <a:latin typeface="Rubik" panose="02000604000000020004" pitchFamily="2" charset="-79"/>
                        <a:cs typeface="Rubik" panose="02000604000000020004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PNG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082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אין תמיכה מלאה בכל הדפדפנים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משלב דחיסה עם וללא אובדן, תומך בשקיפות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WebP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525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e-IL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פחות בשימוש, לא נתמך בכל המערכות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תקנים מתקדמים, איכות גבוהה יותר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AVIF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024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דורשים אימון מראש, צורך ב-</a:t>
                      </a:r>
                      <a:r>
                        <a:rPr lang="en-US" dirty="0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GPU </a:t>
                      </a:r>
                      <a:r>
                        <a:rPr lang="he-IL" dirty="0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לפריסה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מודלים מסתגלים לתוכן התמונה, מבוססי למידת מכונה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Autoencoder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977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24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3D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BEF4D4-0986-FFFE-05DA-B5B5D0267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83D2842-4981-EBCB-90BC-006754DE0F3E}"/>
              </a:ext>
            </a:extLst>
          </p:cNvPr>
          <p:cNvSpPr txBox="1"/>
          <p:nvPr/>
        </p:nvSpPr>
        <p:spPr>
          <a:xfrm>
            <a:off x="296412" y="1305341"/>
            <a:ext cx="1151688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השתמשנו ב־ </a:t>
            </a:r>
            <a:r>
              <a:rPr kumimoji="0" lang="en-US" altLang="he-IL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Fully Convolutional Autoencoder</a:t>
            </a:r>
            <a:r>
              <a:rPr kumimoji="0" lang="he-IL" altLang="he-IL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.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e-IL" altLang="he-IL" sz="3000" dirty="0">
                <a:latin typeface="Rubik" panose="02000604000000020004" pitchFamily="2" charset="-79"/>
                <a:cs typeface="Rubik" panose="02000604000000020004" pitchFamily="2" charset="-79"/>
              </a:rPr>
              <a:t>ה-</a:t>
            </a:r>
            <a:r>
              <a:rPr lang="en-US" altLang="he-IL" sz="3000" dirty="0">
                <a:latin typeface="Rubik" panose="02000604000000020004" pitchFamily="2" charset="-79"/>
                <a:cs typeface="Rubik" panose="02000604000000020004" pitchFamily="2" charset="-79"/>
              </a:rPr>
              <a:t>Encoder</a:t>
            </a:r>
            <a:r>
              <a:rPr lang="he-IL" altLang="he-IL" sz="3000" dirty="0">
                <a:latin typeface="Rubik" panose="02000604000000020004" pitchFamily="2" charset="-79"/>
                <a:cs typeface="Rubik" panose="02000604000000020004" pitchFamily="2" charset="-79"/>
              </a:rPr>
              <a:t> </a:t>
            </a:r>
            <a:r>
              <a:rPr kumimoji="0" lang="he-IL" altLang="he-IL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דוחס את התמונה למרחב קומפקטי (</a:t>
            </a:r>
            <a:r>
              <a:rPr kumimoji="0" lang="en-US" altLang="he-IL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Latent Space</a:t>
            </a:r>
            <a:r>
              <a:rPr kumimoji="0" lang="he-IL" altLang="he-IL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) ולאחר מכן ה-</a:t>
            </a:r>
            <a:r>
              <a:rPr kumimoji="0" lang="en-US" altLang="he-IL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Decoder</a:t>
            </a:r>
            <a:r>
              <a:rPr kumimoji="0" lang="he-IL" altLang="he-IL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 משחזר את התמונה מתוך ה-</a:t>
            </a:r>
            <a:r>
              <a:rPr kumimoji="0" lang="en-US" altLang="he-IL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latent</a:t>
            </a:r>
            <a:r>
              <a:rPr kumimoji="0" lang="he-IL" altLang="he-IL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.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he-IL" altLang="he-IL" sz="3000" dirty="0">
              <a:latin typeface="Rubik" panose="02000604000000020004" pitchFamily="2" charset="-79"/>
              <a:cs typeface="Rubik" panose="02000604000000020004" pitchFamily="2" charset="-79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תהליך הדחיסה כולל חיתוך אקראי של תמונות בזמן אימון, נרמול טווחים, שמירה על מרחב מרחבי של הפלט.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he-IL" altLang="he-IL" sz="3000" dirty="0">
              <a:latin typeface="Rubik" panose="02000604000000020004" pitchFamily="2" charset="-79"/>
              <a:cs typeface="Rubik" panose="02000604000000020004" pitchFamily="2" charset="-79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בנוסף אנחנו נותנים למשתמש את האפשרות לבחור את איכות התמונה ולראות תוצאה ויזואלית.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8302A26C-8516-BCBF-0D9E-6B8826712F12}"/>
              </a:ext>
            </a:extLst>
          </p:cNvPr>
          <p:cNvSpPr/>
          <p:nvPr/>
        </p:nvSpPr>
        <p:spPr>
          <a:xfrm>
            <a:off x="8077086" y="325760"/>
            <a:ext cx="368722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he-IL" sz="4800" dirty="0">
                <a:ln w="0"/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תהליך הפתרון</a:t>
            </a:r>
            <a:endParaRPr lang="he-IL" sz="4800" b="0" cap="none" spc="0" dirty="0">
              <a:ln w="0"/>
              <a:solidFill>
                <a:schemeClr val="tx2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1416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A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037AA75F-C354-1FD7-DF7C-B02B4DB5C7E4}"/>
              </a:ext>
            </a:extLst>
          </p:cNvPr>
          <p:cNvSpPr/>
          <p:nvPr/>
        </p:nvSpPr>
        <p:spPr>
          <a:xfrm>
            <a:off x="9779475" y="325760"/>
            <a:ext cx="198483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he-IL" sz="4800" dirty="0">
                <a:ln w="0"/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תוצאות</a:t>
            </a:r>
            <a:endParaRPr lang="he-IL" sz="4800" b="0" cap="none" spc="0" dirty="0">
              <a:ln w="0"/>
              <a:solidFill>
                <a:schemeClr val="tx2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EDF2DEEE-C9CF-1D51-23B5-6AC460939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512310"/>
              </p:ext>
            </p:extLst>
          </p:nvPr>
        </p:nvGraphicFramePr>
        <p:xfrm>
          <a:off x="1095777" y="1547397"/>
          <a:ext cx="10515600" cy="182880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71115191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1761753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27003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e-IL" sz="2400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מדד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2400" dirty="0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ערך יעד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2400" dirty="0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תוצאה בפועל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7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e-IL" sz="2400" dirty="0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יחס דחיסה</a:t>
                      </a:r>
                    </a:p>
                  </a:txBody>
                  <a:tcPr anchor="ctr">
                    <a:solidFill>
                      <a:srgbClr val="F8D8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2400" dirty="0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בערך 4:1 ומעלה</a:t>
                      </a:r>
                    </a:p>
                  </a:txBody>
                  <a:tcPr anchor="ctr">
                    <a:solidFill>
                      <a:srgbClr val="F8D8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2400" dirty="0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תלוי בגודל ה־</a:t>
                      </a:r>
                      <a:r>
                        <a:rPr lang="en-US" sz="2400" dirty="0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latent</a:t>
                      </a:r>
                    </a:p>
                  </a:txBody>
                  <a:tcPr anchor="ctr">
                    <a:solidFill>
                      <a:srgbClr val="F8D8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051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SSIM</a:t>
                      </a:r>
                    </a:p>
                  </a:txBody>
                  <a:tcPr anchor="ctr">
                    <a:solidFill>
                      <a:srgbClr val="F8D8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2400" dirty="0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יותר מ־0.85</a:t>
                      </a:r>
                    </a:p>
                  </a:txBody>
                  <a:tcPr anchor="ctr">
                    <a:solidFill>
                      <a:srgbClr val="F8D8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2400" dirty="0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בערך 0.88</a:t>
                      </a:r>
                    </a:p>
                  </a:txBody>
                  <a:tcPr anchor="ctr">
                    <a:solidFill>
                      <a:srgbClr val="F8D8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115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PSNR</a:t>
                      </a:r>
                    </a:p>
                  </a:txBody>
                  <a:tcPr anchor="ctr">
                    <a:solidFill>
                      <a:srgbClr val="F8D8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2400" dirty="0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יותר מ־30 </a:t>
                      </a:r>
                      <a:r>
                        <a:rPr lang="en-US" sz="2400" dirty="0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dB</a:t>
                      </a:r>
                    </a:p>
                  </a:txBody>
                  <a:tcPr anchor="ctr">
                    <a:solidFill>
                      <a:srgbClr val="F8D8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2400" dirty="0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בערך 32 </a:t>
                      </a:r>
                      <a:r>
                        <a:rPr lang="en-US" sz="2400" dirty="0"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dB</a:t>
                      </a:r>
                    </a:p>
                  </a:txBody>
                  <a:tcPr anchor="ctr">
                    <a:solidFill>
                      <a:srgbClr val="F8D8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763626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C69CE31A-47C2-7B8F-76F7-73CEFBCF5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CA0D7577-03A4-98C8-8B57-8C3BF31F3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" t="1094" r="1768" b="56377"/>
          <a:stretch>
            <a:fillRect/>
          </a:stretch>
        </p:blipFill>
        <p:spPr bwMode="auto">
          <a:xfrm>
            <a:off x="6980347" y="3831465"/>
            <a:ext cx="4198513" cy="25123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946544CF-6DD7-1AC7-A843-005576A47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" t="55400" r="885" b="889"/>
          <a:stretch>
            <a:fillRect/>
          </a:stretch>
        </p:blipFill>
        <p:spPr bwMode="auto">
          <a:xfrm>
            <a:off x="1429554" y="3831465"/>
            <a:ext cx="4333741" cy="258221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850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B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דיה מקוונת 3" title="DeepCompress - Ron Butbul and Aviv Elbaz">
            <a:hlinkClick r:id="" action="ppaction://media"/>
            <a:extLst>
              <a:ext uri="{FF2B5EF4-FFF2-40B4-BE49-F238E27FC236}">
                <a16:creationId xmlns:a16="http://schemas.microsoft.com/office/drawing/2014/main" id="{B595B3CF-7D70-876F-DBA6-1A12CA85601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74040" y="322897"/>
            <a:ext cx="11043920" cy="6212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754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C1FC19-FA31-3300-FFF4-5CF3C70E2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FA99295-2989-9776-24E6-25DC09C90AE1}"/>
              </a:ext>
            </a:extLst>
          </p:cNvPr>
          <p:cNvSpPr txBox="1"/>
          <p:nvPr/>
        </p:nvSpPr>
        <p:spPr>
          <a:xfrm>
            <a:off x="296412" y="1305341"/>
            <a:ext cx="1151688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במהלך העבודה על הפרויקט נתקלנו בכמה אתגרים:</a:t>
            </a:r>
            <a:br>
              <a:rPr kumimoji="0" lang="en-US" altLang="he-IL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</a:br>
            <a:r>
              <a:rPr kumimoji="0" lang="he-IL" altLang="he-IL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- קושי בשימור צבעים טבעיים (בעיקר עם </a:t>
            </a:r>
            <a:r>
              <a:rPr kumimoji="0" lang="en-US" altLang="he-IL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MSE</a:t>
            </a:r>
            <a:r>
              <a:rPr kumimoji="0" lang="he-IL" altLang="he-IL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)</a:t>
            </a:r>
            <a:br>
              <a:rPr lang="en-US" altLang="he-IL" sz="3000" dirty="0">
                <a:latin typeface="Rubik" panose="02000604000000020004" pitchFamily="2" charset="-79"/>
                <a:cs typeface="Rubik" panose="02000604000000020004" pitchFamily="2" charset="-79"/>
              </a:rPr>
            </a:br>
            <a:r>
              <a:rPr lang="he-IL" altLang="he-IL" sz="3000" dirty="0">
                <a:latin typeface="Rubik" panose="02000604000000020004" pitchFamily="2" charset="-79"/>
                <a:cs typeface="Rubik" panose="02000604000000020004" pitchFamily="2" charset="-79"/>
              </a:rPr>
              <a:t>- איזון בין איכות ליחס דחיסה</a:t>
            </a:r>
            <a:br>
              <a:rPr lang="en-US" altLang="he-IL" sz="3000" dirty="0">
                <a:latin typeface="Rubik" panose="02000604000000020004" pitchFamily="2" charset="-79"/>
                <a:cs typeface="Rubik" panose="02000604000000020004" pitchFamily="2" charset="-79"/>
              </a:rPr>
            </a:br>
            <a:r>
              <a:rPr lang="he-IL" altLang="he-IL" sz="3000" dirty="0">
                <a:latin typeface="Rubik" panose="02000604000000020004" pitchFamily="2" charset="-79"/>
                <a:cs typeface="Rubik" panose="02000604000000020004" pitchFamily="2" charset="-79"/>
              </a:rPr>
              <a:t>- צורך בריפוד תמונות לגדלים תואמים לרשת</a:t>
            </a:r>
          </a:p>
          <a:p>
            <a:pPr marL="457200" marR="0" lvl="0" indent="-45720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he-IL" altLang="he-IL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ubik" panose="02000604000000020004" pitchFamily="2" charset="-79"/>
              <a:cs typeface="Rubik" panose="02000604000000020004" pitchFamily="2" charset="-79"/>
            </a:endParaRPr>
          </a:p>
          <a:p>
            <a:pPr marR="0" lvl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e-IL" altLang="he-IL" sz="3000" dirty="0">
                <a:latin typeface="Rubik" panose="02000604000000020004" pitchFamily="2" charset="-79"/>
                <a:cs typeface="Rubik" panose="02000604000000020004" pitchFamily="2" charset="-79"/>
              </a:rPr>
              <a:t>המסקנות מן הפרויקט הן כי </a:t>
            </a:r>
            <a:r>
              <a:rPr lang="en-US" altLang="he-IL" sz="3000" dirty="0">
                <a:latin typeface="Rubik" panose="02000604000000020004" pitchFamily="2" charset="-79"/>
                <a:cs typeface="Rubik" panose="02000604000000020004" pitchFamily="2" charset="-79"/>
              </a:rPr>
              <a:t> FCN Autoencoder</a:t>
            </a:r>
            <a:r>
              <a:rPr lang="he-IL" altLang="he-IL" sz="3000" dirty="0">
                <a:latin typeface="Rubik" panose="02000604000000020004" pitchFamily="2" charset="-79"/>
                <a:cs typeface="Rubik" panose="02000604000000020004" pitchFamily="2" charset="-79"/>
              </a:rPr>
              <a:t>מתאים לדחיסת תמונות כללית והצלחנו לפתח כלי מודרני, קליל ונגיש, המאפשר דחיסה ושחזור תמונות תוך ניסיון לשמור על איכות גבוהה.</a:t>
            </a:r>
          </a:p>
          <a:p>
            <a:pPr marR="0" lvl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האתגר המשמעותי ביותר שנותר הוא שיפור הנאמנות של הצבעים בתמונה המשוחזרת ובעתיד שילוב במערכות ענן, אפליקציות רפואיות הדורשות שמירה על פרטים קריטיים, מערכות תקשורת, או פתרונות אחסון מבוזר.</a:t>
            </a:r>
          </a:p>
          <a:p>
            <a:pPr marR="0" lvl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e-IL" altLang="he-IL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5650B7A-9DAE-4D03-0702-6C80D08D66CD}"/>
              </a:ext>
            </a:extLst>
          </p:cNvPr>
          <p:cNvSpPr/>
          <p:nvPr/>
        </p:nvSpPr>
        <p:spPr>
          <a:xfrm>
            <a:off x="7423061" y="325760"/>
            <a:ext cx="434125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he-IL" sz="4800" dirty="0">
                <a:ln w="0"/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אתגרים ומסקנות</a:t>
            </a:r>
            <a:endParaRPr lang="he-IL" sz="4800" b="0" cap="none" spc="0" dirty="0">
              <a:ln w="0"/>
              <a:solidFill>
                <a:schemeClr val="tx2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7036766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1ED55D7E383864BA595D762DDDF891E" ma:contentTypeVersion="5" ma:contentTypeDescription="Создание документа." ma:contentTypeScope="" ma:versionID="24ad4239586a2b09fe5c9ca44fdfa3f1">
  <xsd:schema xmlns:xsd="http://www.w3.org/2001/XMLSchema" xmlns:xs="http://www.w3.org/2001/XMLSchema" xmlns:p="http://schemas.microsoft.com/office/2006/metadata/properties" xmlns:ns3="8dfa9ae8-3741-48c6-8ebf-73168862c5fb" targetNamespace="http://schemas.microsoft.com/office/2006/metadata/properties" ma:root="true" ma:fieldsID="54c189f3fea46d64fa214dc15258494c" ns3:_="">
    <xsd:import namespace="8dfa9ae8-3741-48c6-8ebf-73168862c5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fa9ae8-3741-48c6-8ebf-73168862c5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E2BCB6-CFE3-4632-A252-5A0C453C64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fa9ae8-3741-48c6-8ebf-73168862c5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A8582B-66FD-44C8-BE76-351ADB82716E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8dfa9ae8-3741-48c6-8ebf-73168862c5fb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C9123B4-9833-4FCC-8D28-E713707F61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356</Words>
  <Application>Microsoft Office PowerPoint</Application>
  <PresentationFormat>מסך רחב</PresentationFormat>
  <Paragraphs>55</Paragraphs>
  <Slides>7</Slides>
  <Notes>0</Notes>
  <HiddenSlides>0</HiddenSlides>
  <MMClips>1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Poppins</vt:lpstr>
      <vt:lpstr>Rubik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 Butbul</dc:creator>
  <cp:lastModifiedBy>Ron Butbul</cp:lastModifiedBy>
  <cp:revision>4</cp:revision>
  <dcterms:created xsi:type="dcterms:W3CDTF">2025-05-23T15:20:50Z</dcterms:created>
  <dcterms:modified xsi:type="dcterms:W3CDTF">2025-05-25T13:11:22Z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0x010100E1ED55D7E383864BA595D762DDDF891E</vt:lpwstr>
  </property>
</Properties>
</file>